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56" r:id="rId2"/>
    <p:sldId id="258" r:id="rId3"/>
    <p:sldId id="260" r:id="rId4"/>
    <p:sldId id="261" r:id="rId5"/>
    <p:sldId id="262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289" r:id="rId26"/>
    <p:sldId id="288" r:id="rId27"/>
    <p:sldId id="397" r:id="rId28"/>
    <p:sldId id="290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306" r:id="rId37"/>
    <p:sldId id="307" r:id="rId38"/>
    <p:sldId id="309" r:id="rId39"/>
    <p:sldId id="310" r:id="rId40"/>
    <p:sldId id="311" r:id="rId41"/>
    <p:sldId id="312" r:id="rId42"/>
    <p:sldId id="313" r:id="rId43"/>
    <p:sldId id="315" r:id="rId44"/>
    <p:sldId id="316" r:id="rId45"/>
    <p:sldId id="317" r:id="rId46"/>
    <p:sldId id="406" r:id="rId47"/>
    <p:sldId id="407" r:id="rId48"/>
    <p:sldId id="318" r:id="rId49"/>
    <p:sldId id="331" r:id="rId50"/>
    <p:sldId id="333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0158B"/>
    <a:srgbClr val="00FF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7095" autoAdjust="0"/>
    <p:restoredTop sz="94660"/>
  </p:normalViewPr>
  <p:slideViewPr>
    <p:cSldViewPr>
      <p:cViewPr varScale="1">
        <p:scale>
          <a:sx n="98" d="100"/>
          <a:sy n="98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tableStyles" Target="tableStyle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interSettings" Target="printerSettings/printerSettings1.bin"/><Relationship Id="rId54" Type="http://schemas.openxmlformats.org/officeDocument/2006/relationships/viewProps" Target="viewProp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-110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A28433-337D-5E47-B61E-05856459EA7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6E5920-CADE-6A4D-BF3C-484FC2ED7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FF07D9-F8D3-E943-A586-CC9EF3264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C41F69-4BBA-FD41-B6B2-513BF5A90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517782-7166-574F-A98F-679EA67B3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9D1F3B-4A5A-3840-B8C2-7D75CAC017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FF183F-D9A8-ED46-9277-98CEF6C18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AC4A93-F50C-924B-9BA7-939B16BA9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191C02-6C31-C341-B14D-5F9031791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4E5C34-D45F-CE4A-8EFE-45AE0C6C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2F7715-9AFF-2447-B887-A770A6743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1D2ABC2-9085-6641-8C59-27C506FC7EA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0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l"/>
        <a:defRPr sz="2600">
          <a:solidFill>
            <a:schemeClr val="tx1"/>
          </a:solidFill>
          <a:latin typeface="+mn-lt"/>
          <a:ea typeface="ＭＳ Ｐゴシック" pitchFamily="-110" charset="-128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10" charset="2"/>
        <a:buChar char="l"/>
        <a:defRPr sz="2300">
          <a:solidFill>
            <a:schemeClr val="tx1"/>
          </a:solidFill>
          <a:latin typeface="+mn-lt"/>
          <a:ea typeface="ＭＳ Ｐゴシック" pitchFamily="-110" charset="-128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smtClean="0"/>
              <a:t>Kauchak</a:t>
            </a:r>
          </a:p>
          <a:p>
            <a:r>
              <a:rPr lang="en-US" dirty="0" smtClean="0"/>
              <a:t>cs062</a:t>
            </a:r>
          </a:p>
          <a:p>
            <a:r>
              <a:rPr lang="en-US" dirty="0" smtClean="0"/>
              <a:t>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105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1  7</a:t>
            </a:r>
            <a:r>
              <a:rPr lang="en-US" sz="3200" dirty="0" smtClean="0"/>
              <a:t>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1  7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1  7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</a:t>
            </a:r>
            <a:r>
              <a:rPr lang="en-US" sz="3200" dirty="0" smtClean="0">
                <a:solidFill>
                  <a:srgbClr val="FF0000"/>
                </a:solidFill>
              </a:rPr>
              <a:t>2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76400" y="41148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What’s happening?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81000"/>
            <a:ext cx="609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endParaRPr lang="en-US" dirty="0" smtClean="0"/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953000"/>
            <a:ext cx="51022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does this method do?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16"/>
          <p:cNvSpPr>
            <a:spLocks/>
          </p:cNvSpPr>
          <p:nvPr/>
        </p:nvSpPr>
        <p:spPr bwMode="auto">
          <a:xfrm rot="16200000">
            <a:off x="2050256" y="2659857"/>
            <a:ext cx="547687" cy="1295400"/>
          </a:xfrm>
          <a:prstGeom prst="leftBrace">
            <a:avLst>
              <a:gd name="adj1" fmla="val 197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828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971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 rot="16200000">
            <a:off x="3231356" y="2850357"/>
            <a:ext cx="547687" cy="914400"/>
          </a:xfrm>
          <a:prstGeom prst="leftBrace">
            <a:avLst>
              <a:gd name="adj1" fmla="val 139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>
            <a:off x="4221956" y="2940844"/>
            <a:ext cx="547688" cy="762000"/>
          </a:xfrm>
          <a:prstGeom prst="leftBrace">
            <a:avLst>
              <a:gd name="adj1" fmla="val 115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962400" y="38100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unprocessed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386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2766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/>
              <a:t>  </a:t>
            </a:r>
            <a:r>
              <a:rPr lang="en-US" sz="3200" dirty="0"/>
              <a:t>8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 </a:t>
            </a:r>
            <a:r>
              <a:rPr lang="en-US" sz="3200" dirty="0"/>
              <a:t>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5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867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1  2  4 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 smtClean="0"/>
              <a:t>  7  </a:t>
            </a:r>
            <a:r>
              <a:rPr lang="en-US" sz="3200" dirty="0" smtClean="0">
                <a:solidFill>
                  <a:srgbClr val="FF0000"/>
                </a:solidFill>
              </a:rPr>
              <a:t>8</a:t>
            </a:r>
            <a:r>
              <a:rPr lang="en-US" sz="3200" dirty="0" smtClean="0"/>
              <a:t>  </a:t>
            </a:r>
            <a:r>
              <a:rPr lang="en-US" sz="3200" dirty="0"/>
              <a:t>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1  2  4  3  </a:t>
            </a:r>
            <a:r>
              <a:rPr lang="en-US" sz="3200" dirty="0" smtClean="0">
                <a:solidFill>
                  <a:srgbClr val="FF0000"/>
                </a:solidFill>
              </a:rPr>
              <a:t>6</a:t>
            </a:r>
            <a:r>
              <a:rPr lang="en-US" sz="3200" dirty="0" smtClean="0"/>
              <a:t>  8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</a:t>
            </a:r>
            <a:r>
              <a:rPr lang="en-US" sz="3200" dirty="0"/>
              <a:t>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971800" y="5867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624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running time?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7"/>
          </a:xfrm>
        </p:spPr>
        <p:txBody>
          <a:bodyPr/>
          <a:lstStyle/>
          <a:p>
            <a:r>
              <a:rPr lang="en-US" sz="3400" b="1" dirty="0" err="1">
                <a:solidFill>
                  <a:srgbClr val="0000FF"/>
                </a:solidFill>
                <a:ea typeface="Arial" pitchFamily="-110" charset="0"/>
                <a:cs typeface="Arial" pitchFamily="-110" charset="0"/>
              </a:rPr>
              <a:t>O</a:t>
            </a:r>
            <a:r>
              <a:rPr lang="en-US" sz="3400" b="1" dirty="0" err="1" smtClean="0">
                <a:solidFill>
                  <a:srgbClr val="0000FF"/>
                </a:solidFill>
              </a:rPr>
              <a:t>(</a:t>
            </a:r>
            <a:r>
              <a:rPr lang="en-US" sz="3400" b="1" dirty="0" err="1">
                <a:solidFill>
                  <a:srgbClr val="0000FF"/>
                </a:solidFill>
              </a:rPr>
              <a:t>n</a:t>
            </a:r>
            <a:r>
              <a:rPr lang="en-US" sz="3400" b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27432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785267"/>
            <a:ext cx="705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use this method to sort </a:t>
            </a:r>
            <a:r>
              <a:rPr lang="en-US" sz="2800" dirty="0" err="1" smtClean="0">
                <a:solidFill>
                  <a:srgbClr val="FF0000"/>
                </a:solidFill>
              </a:rPr>
              <a:t>nums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169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1905000"/>
          </a:xfrm>
        </p:spPr>
        <p:txBody>
          <a:bodyPr/>
          <a:lstStyle/>
          <a:p>
            <a:r>
              <a:rPr lang="en-US" sz="2200" dirty="0" err="1" smtClean="0"/>
              <a:t>nums[end</a:t>
            </a:r>
            <a:r>
              <a:rPr lang="en-US" sz="2200" dirty="0" smtClean="0"/>
              <a:t>] </a:t>
            </a:r>
            <a:r>
              <a:rPr lang="en-US" sz="2200" dirty="0"/>
              <a:t>is called the </a:t>
            </a:r>
            <a:r>
              <a:rPr lang="en-US" sz="2200" b="1" i="1" dirty="0"/>
              <a:t>pivot</a:t>
            </a:r>
          </a:p>
          <a:p>
            <a:r>
              <a:rPr lang="en-US" sz="2200" dirty="0"/>
              <a:t>Partitions the elements </a:t>
            </a:r>
            <a:r>
              <a:rPr lang="en-US" sz="2200" dirty="0" err="1"/>
              <a:t>A</a:t>
            </a:r>
            <a:r>
              <a:rPr lang="en-US" sz="2200" dirty="0" err="1" smtClean="0"/>
              <a:t>[start</a:t>
            </a:r>
            <a:r>
              <a:rPr lang="en-US" sz="2200" dirty="0" smtClean="0"/>
              <a:t>…end-</a:t>
            </a:r>
            <a:r>
              <a:rPr lang="en-US" sz="2200" dirty="0"/>
              <a:t>1</a:t>
            </a:r>
            <a:r>
              <a:rPr lang="en-US" sz="2200"/>
              <a:t>] </a:t>
            </a:r>
            <a:r>
              <a:rPr lang="en-US" sz="2200" smtClean="0"/>
              <a:t>into </a:t>
            </a:r>
            <a:r>
              <a:rPr lang="en-US" sz="2200" dirty="0"/>
              <a:t>two sets, those </a:t>
            </a:r>
            <a:r>
              <a:rPr lang="en-US" sz="2200" dirty="0">
                <a:ea typeface="Arial" pitchFamily="-110" charset="0"/>
                <a:cs typeface="Arial" pitchFamily="-110" charset="0"/>
              </a:rPr>
              <a:t>≤ pivot</a:t>
            </a:r>
            <a:r>
              <a:rPr lang="en-US" sz="2200" dirty="0"/>
              <a:t> and those &gt; pivot</a:t>
            </a:r>
          </a:p>
          <a:p>
            <a:r>
              <a:rPr lang="en-US" sz="2200" dirty="0"/>
              <a:t>Operates in place</a:t>
            </a:r>
          </a:p>
          <a:p>
            <a:r>
              <a:rPr lang="en-US" sz="2200" dirty="0"/>
              <a:t>Final result: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" y="56388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nums</a:t>
            </a:r>
            <a:endParaRPr lang="en-US" sz="24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43000" y="56388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096000" y="56388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581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196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867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505200" y="5638800"/>
            <a:ext cx="2438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76600" y="48884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114800" y="4891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pivot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62600" y="48768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350" name="AutoShape 14"/>
          <p:cNvSpPr>
            <a:spLocks/>
          </p:cNvSpPr>
          <p:nvPr/>
        </p:nvSpPr>
        <p:spPr bwMode="auto">
          <a:xfrm rot="-5400000">
            <a:off x="3810000" y="5867400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AutoShape 15"/>
          <p:cNvSpPr>
            <a:spLocks/>
          </p:cNvSpPr>
          <p:nvPr/>
        </p:nvSpPr>
        <p:spPr bwMode="auto">
          <a:xfrm rot="-5400000">
            <a:off x="5105400" y="55626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05200" y="63388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876800" y="6324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0" y="762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57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124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14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81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4267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happens here?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1676400" y="2209801"/>
            <a:ext cx="1219200" cy="750888"/>
            <a:chOff x="1056" y="1392"/>
            <a:chExt cx="768" cy="473"/>
          </a:xfrm>
        </p:grpSpPr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056" y="1632"/>
              <a:ext cx="7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start</a:t>
              </a:r>
              <a:endParaRPr lang="en-US" b="1" dirty="0"/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4800600" y="2209801"/>
            <a:ext cx="685800" cy="750888"/>
            <a:chOff x="1056" y="1392"/>
            <a:chExt cx="432" cy="473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1056" y="1632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end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8768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34000" y="23622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of Quicksort?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04937"/>
          </a:xfrm>
        </p:spPr>
        <p:txBody>
          <a:bodyPr/>
          <a:lstStyle/>
          <a:p>
            <a:r>
              <a:rPr lang="en-US" sz="2600"/>
              <a:t>Worst case?</a:t>
            </a:r>
          </a:p>
          <a:p>
            <a:r>
              <a:rPr lang="en-US" sz="2600"/>
              <a:t>Each call to Partition splits the array into an empty array and n-1 array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676400" y="35814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76400" y="42672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676400" y="49530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676400" y="56388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Quicksort</a:t>
            </a:r>
            <a:r>
              <a:rPr lang="en-US" sz="3600" dirty="0"/>
              <a:t>: </a:t>
            </a:r>
            <a:r>
              <a:rPr lang="en-US" sz="3600" dirty="0" smtClean="0"/>
              <a:t>Worst </a:t>
            </a:r>
            <a:r>
              <a:rPr lang="en-US" sz="3600" dirty="0"/>
              <a:t>case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running </a:t>
            </a:r>
            <a:r>
              <a:rPr lang="en-US" sz="3600" dirty="0"/>
              <a:t>time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  <a:noFill/>
          <a:ln/>
        </p:spPr>
        <p:txBody>
          <a:bodyPr/>
          <a:lstStyle/>
          <a:p>
            <a:r>
              <a:rPr lang="en-US" dirty="0"/>
              <a:t>When does this happen?</a:t>
            </a:r>
          </a:p>
          <a:p>
            <a:pPr marL="742950" lvl="1" indent="-285750"/>
            <a:r>
              <a:rPr lang="en-US" dirty="0"/>
              <a:t>sorted</a:t>
            </a:r>
          </a:p>
          <a:p>
            <a:pPr marL="742950" lvl="1" indent="-285750"/>
            <a:r>
              <a:rPr lang="en-US" dirty="0"/>
              <a:t>reverse sorted</a:t>
            </a:r>
          </a:p>
          <a:p>
            <a:pPr marL="742950" lvl="1" indent="-285750"/>
            <a:r>
              <a:rPr lang="en-US" dirty="0"/>
              <a:t>near sorted/reverse sorted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133600"/>
            <a:ext cx="5407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n-1 + n-2 + n-3 + … + 1 =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2133600"/>
            <a:ext cx="115755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O(n</a:t>
            </a:r>
            <a:r>
              <a:rPr lang="en-US" sz="3200" baseline="30000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5105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much work is done at each “level”, i.e. running time of a level?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61722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09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many levels are there?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638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Similar to </a:t>
            </a:r>
            <a:r>
              <a:rPr lang="en-US" sz="2400" smtClean="0">
                <a:solidFill>
                  <a:srgbClr val="0000FF"/>
                </a:solidFill>
              </a:rPr>
              <a:t>merge sort: </a:t>
            </a:r>
            <a:r>
              <a:rPr lang="en-US" sz="2400" dirty="0" smtClean="0">
                <a:solidFill>
                  <a:srgbClr val="0000FF"/>
                </a:solidFill>
              </a:rPr>
              <a:t>log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levels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971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Overall runtime?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5638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 log </a:t>
            </a:r>
            <a:r>
              <a:rPr lang="en-US" sz="28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563563"/>
          </a:xfrm>
        </p:spPr>
        <p:txBody>
          <a:bodyPr/>
          <a:lstStyle/>
          <a:p>
            <a:r>
              <a:rPr lang="en-US" sz="3500"/>
              <a:t>Quicksort Average case?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2971800"/>
          </a:xfrm>
        </p:spPr>
        <p:txBody>
          <a:bodyPr/>
          <a:lstStyle/>
          <a:p>
            <a:r>
              <a:rPr lang="en-US" sz="2600" dirty="0" smtClean="0"/>
              <a:t>Two intuitions</a:t>
            </a:r>
          </a:p>
          <a:p>
            <a:pPr lvl="1"/>
            <a:r>
              <a:rPr lang="en-US" sz="2200" dirty="0" smtClean="0"/>
              <a:t>As long as the Partition procedure always splits the array into some constant ratio between the left and the right, say L-to-R, e.g. 9-to-1, then we maintain </a:t>
            </a:r>
            <a:r>
              <a:rPr lang="en-US" sz="2200" dirty="0" err="1" smtClean="0">
                <a:solidFill>
                  <a:srgbClr val="0000FF"/>
                </a:solidFill>
              </a:rPr>
              <a:t>O(n</a:t>
            </a:r>
            <a:r>
              <a:rPr lang="en-US" sz="2200" dirty="0" smtClean="0">
                <a:solidFill>
                  <a:srgbClr val="0000FF"/>
                </a:solidFill>
              </a:rPr>
              <a:t> log </a:t>
            </a:r>
            <a:r>
              <a:rPr lang="en-US" sz="2200" dirty="0" err="1" smtClean="0">
                <a:solidFill>
                  <a:srgbClr val="0000FF"/>
                </a:solidFill>
              </a:rPr>
              <a:t>n</a:t>
            </a:r>
            <a:r>
              <a:rPr lang="en-US" sz="2200" dirty="0" smtClean="0">
                <a:solidFill>
                  <a:srgbClr val="0000FF"/>
                </a:solidFill>
              </a:rPr>
              <a:t>)</a:t>
            </a:r>
            <a:endParaRPr lang="en-US" sz="2200" dirty="0" smtClean="0"/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As long as we only have a constant number of “bad” partitions intermixed with a “good partition” then we maintain </a:t>
            </a:r>
            <a:r>
              <a:rPr lang="en-US" sz="2200" dirty="0" err="1" smtClean="0">
                <a:solidFill>
                  <a:srgbClr val="0000FF"/>
                </a:solidFill>
              </a:rPr>
              <a:t>O(n</a:t>
            </a:r>
            <a:r>
              <a:rPr lang="en-US" sz="2200" dirty="0" smtClean="0">
                <a:solidFill>
                  <a:srgbClr val="0000FF"/>
                </a:solidFill>
              </a:rPr>
              <a:t> log </a:t>
            </a:r>
            <a:r>
              <a:rPr lang="en-US" sz="2200" dirty="0" err="1" smtClean="0">
                <a:solidFill>
                  <a:srgbClr val="0000FF"/>
                </a:solidFill>
              </a:rPr>
              <a:t>n</a:t>
            </a:r>
            <a:r>
              <a:rPr lang="en-US" sz="2200" dirty="0" smtClean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76400" y="2667000"/>
            <a:ext cx="4724400" cy="3810000"/>
            <a:chOff x="1676400" y="2667000"/>
            <a:chExt cx="4724400" cy="3810000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276600" y="26670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124200" y="3200400"/>
              <a:ext cx="304800" cy="3810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886200" y="2667000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267200" y="3200400"/>
              <a:ext cx="914400" cy="1066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764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1148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676400" y="5867400"/>
              <a:ext cx="2209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676400" y="6096000"/>
              <a:ext cx="2133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676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819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avoid the worst case?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Inject randomness into the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4320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randomizedPartition(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random</a:t>
            </a:r>
            <a:r>
              <a:rPr lang="en-US" dirty="0" err="1" smtClean="0"/>
              <a:t>(start</a:t>
            </a:r>
            <a:r>
              <a:rPr lang="en-US" dirty="0" smtClean="0"/>
              <a:t>, end);</a:t>
            </a:r>
          </a:p>
          <a:p>
            <a:r>
              <a:rPr lang="en-US" dirty="0" smtClean="0"/>
              <a:t>   </a:t>
            </a:r>
            <a:r>
              <a:rPr lang="en-US" i="1" dirty="0" err="1" smtClean="0"/>
              <a:t>swap</a:t>
            </a:r>
            <a:r>
              <a:rPr lang="en-US" dirty="0" err="1" smtClean="0"/>
              <a:t>(nums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end);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8048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Randomized </a:t>
            </a:r>
            <a:r>
              <a:rPr lang="en-US" sz="2800" dirty="0" err="1" smtClean="0"/>
              <a:t>quicksort</a:t>
            </a:r>
            <a:r>
              <a:rPr lang="en-US" sz="2800" dirty="0" smtClean="0"/>
              <a:t> is average case </a:t>
            </a:r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 log </a:t>
            </a:r>
            <a:r>
              <a:rPr lang="en-US" sz="28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3962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the </a:t>
            </a:r>
            <a:r>
              <a:rPr lang="en-US" dirty="0" err="1" smtClean="0"/>
              <a:t>wost</a:t>
            </a:r>
            <a:r>
              <a:rPr lang="en-US" dirty="0" smtClean="0"/>
              <a:t> case </a:t>
            </a:r>
            <a:r>
              <a:rPr lang="en-US" dirty="0"/>
              <a:t>running time of randomized </a:t>
            </a:r>
            <a:r>
              <a:rPr lang="en-US" dirty="0" err="1"/>
              <a:t>Quicksort</a:t>
            </a:r>
            <a:r>
              <a:rPr lang="en-US" dirty="0"/>
              <a:t>?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657600" y="2743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</a:rPr>
              <a:t>O(n</a:t>
            </a:r>
            <a:r>
              <a:rPr lang="en-US" sz="3600" baseline="30000" dirty="0">
                <a:solidFill>
                  <a:srgbClr val="0000FF"/>
                </a:solidFill>
              </a:rPr>
              <a:t>2</a:t>
            </a:r>
            <a:r>
              <a:rPr lang="en-US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8100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could still get very unlucky and pick “bad” partitions at every step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267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</a:t>
            </a:r>
            <a:r>
              <a:rPr lang="en-US" sz="3200" dirty="0">
                <a:solidFill>
                  <a:srgbClr val="FF0000"/>
                </a:solidFill>
              </a:rPr>
              <a:t>5</a:t>
            </a:r>
            <a:r>
              <a:rPr lang="en-US" sz="3200" dirty="0"/>
              <a:t>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2789</TotalTime>
  <Words>4168</Words>
  <Application>Microsoft Macintosh PowerPoint</Application>
  <PresentationFormat>On-screen Show (4:3)</PresentationFormat>
  <Paragraphs>565</Paragraphs>
  <Slides>50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Network</vt:lpstr>
      <vt:lpstr>Quicksort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Partition running time?</vt:lpstr>
      <vt:lpstr>Quicksort</vt:lpstr>
      <vt:lpstr>Quicksort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Running time of Quicksort?</vt:lpstr>
      <vt:lpstr>Quicksort: Worst case  running time</vt:lpstr>
      <vt:lpstr>Quicksort best case?</vt:lpstr>
      <vt:lpstr>Quicksort best case?</vt:lpstr>
      <vt:lpstr>Quicksort best case?</vt:lpstr>
      <vt:lpstr>Quicksort Average case?</vt:lpstr>
      <vt:lpstr>How can we avoid the worst case?</vt:lpstr>
      <vt:lpstr>What is the wost case running time of randomized Quicksort?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Dave Kauchak</cp:lastModifiedBy>
  <cp:revision>269</cp:revision>
  <dcterms:created xsi:type="dcterms:W3CDTF">2011-02-04T16:48:47Z</dcterms:created>
  <dcterms:modified xsi:type="dcterms:W3CDTF">2011-02-04T16:50:22Z</dcterms:modified>
</cp:coreProperties>
</file>