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notesMasterIdLst>
    <p:notesMasterId r:id="rId43"/>
  </p:notesMasterIdLst>
  <p:handoutMasterIdLst>
    <p:handoutMasterId r:id="rId44"/>
  </p:handoutMasterIdLst>
  <p:sldIdLst>
    <p:sldId id="256" r:id="rId3"/>
    <p:sldId id="359" r:id="rId4"/>
    <p:sldId id="411" r:id="rId5"/>
    <p:sldId id="356" r:id="rId6"/>
    <p:sldId id="357" r:id="rId7"/>
    <p:sldId id="404" r:id="rId8"/>
    <p:sldId id="405" r:id="rId9"/>
    <p:sldId id="407" r:id="rId10"/>
    <p:sldId id="408" r:id="rId11"/>
    <p:sldId id="402" r:id="rId12"/>
    <p:sldId id="392" r:id="rId13"/>
    <p:sldId id="393" r:id="rId14"/>
    <p:sldId id="394" r:id="rId15"/>
    <p:sldId id="395" r:id="rId16"/>
    <p:sldId id="396" r:id="rId17"/>
    <p:sldId id="418" r:id="rId18"/>
    <p:sldId id="412" r:id="rId19"/>
    <p:sldId id="409" r:id="rId20"/>
    <p:sldId id="414" r:id="rId21"/>
    <p:sldId id="413" r:id="rId22"/>
    <p:sldId id="419" r:id="rId23"/>
    <p:sldId id="420" r:id="rId24"/>
    <p:sldId id="421" r:id="rId25"/>
    <p:sldId id="415" r:id="rId26"/>
    <p:sldId id="422" r:id="rId27"/>
    <p:sldId id="423" r:id="rId28"/>
    <p:sldId id="424" r:id="rId29"/>
    <p:sldId id="425" r:id="rId30"/>
    <p:sldId id="426" r:id="rId31"/>
    <p:sldId id="427" r:id="rId32"/>
    <p:sldId id="428" r:id="rId33"/>
    <p:sldId id="429" r:id="rId34"/>
    <p:sldId id="430" r:id="rId35"/>
    <p:sldId id="431" r:id="rId36"/>
    <p:sldId id="416" r:id="rId37"/>
    <p:sldId id="432" r:id="rId38"/>
    <p:sldId id="433" r:id="rId39"/>
    <p:sldId id="434" r:id="rId40"/>
    <p:sldId id="435" r:id="rId41"/>
    <p:sldId id="436" r:id="rId4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99"/>
    <a:srgbClr val="03D7ED"/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20" autoAdjust="0"/>
    <p:restoredTop sz="94660"/>
  </p:normalViewPr>
  <p:slideViewPr>
    <p:cSldViewPr>
      <p:cViewPr varScale="1">
        <p:scale>
          <a:sx n="78" d="100"/>
          <a:sy n="78" d="100"/>
        </p:scale>
        <p:origin x="-1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648" cy="464839"/>
          </a:xfrm>
          <a:prstGeom prst="rect">
            <a:avLst/>
          </a:prstGeom>
        </p:spPr>
        <p:txBody>
          <a:bodyPr vert="horz" lIns="88276" tIns="44138" rIns="88276" bIns="4413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928" y="1"/>
            <a:ext cx="3043648" cy="464839"/>
          </a:xfrm>
          <a:prstGeom prst="rect">
            <a:avLst/>
          </a:prstGeom>
        </p:spPr>
        <p:txBody>
          <a:bodyPr vert="horz" lIns="88276" tIns="44138" rIns="88276" bIns="4413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10/16/2010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722"/>
            <a:ext cx="3043648" cy="464839"/>
          </a:xfrm>
          <a:prstGeom prst="rect">
            <a:avLst/>
          </a:prstGeom>
        </p:spPr>
        <p:txBody>
          <a:bodyPr vert="horz" lIns="88276" tIns="44138" rIns="88276" bIns="4413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928" y="8842722"/>
            <a:ext cx="3043648" cy="464839"/>
          </a:xfrm>
          <a:prstGeom prst="rect">
            <a:avLst/>
          </a:prstGeom>
        </p:spPr>
        <p:txBody>
          <a:bodyPr vert="horz" lIns="88276" tIns="44138" rIns="88276" bIns="4413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73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1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1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721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40F33E-3E48-4F71-9539-3D932423E88D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CBF000-B95D-4AA2-85A7-E44654B4C030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CBF000-B95D-4AA2-85A7-E44654B4C030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CBF000-B95D-4AA2-85A7-E44654B4C030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AD9303-16EC-4961-9284-AD768322108F}" type="slidenum">
              <a:rPr lang="en-US"/>
              <a:pPr/>
              <a:t>11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17,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Parallelism/Concurrency Curriculum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17,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Parallelism/Concurrency Curriculum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October 17,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Dan Grossman: Parallelism/Concurrency Curriculum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9096FF0-569E-4BBB-A573-1874B1841F2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263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October 17,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Dan Grossman: Parallelism/Concurrency Curriculum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44EC08-529D-469D-B733-E29293F71F4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19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October 17,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Dan Grossman: Parallelism/Concurrency Curriculum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946F3-A94B-4466-8FFD-F921CFF590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237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October 17,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Dan Grossman: Parallelism/Concurrency Curriculum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DABB9-194E-4E05-8E5B-EE495CCA4F5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227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October 17,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Dan Grossman: Parallelism/Concurrency Curriculum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34C91-B9AC-4914-BDA6-7E71375CDBA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663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October 17,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Dan Grossman: Parallelism/Concurrency Curriculum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BAC6D-5F5C-45D4-BB8E-A3D67BE0C35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1479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October 17,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Dan Grossman: Parallelism/Concurrency Curriculum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F1417-459E-46C7-B594-1B22324F5E8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2908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October 17,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Dan Grossman: Parallelism/Concurrency Curriculum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B590F-FEC7-4B7D-9EC8-7AB2FBC44BF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035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4267200" cy="457200"/>
          </a:xfrm>
        </p:spPr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October 17,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Dan Grossman: Parallelism/Concurrency Curriculum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8BC95-47EC-4E62-9A8A-A6B7C0A4830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0522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October 17,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Dan Grossman: Parallelism/Concurrency Curriculum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58EDD-4B92-43D5-B608-F6A7589EC16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4884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October 17,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Dan Grossman: Parallelism/Concurrency Curriculum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11C45-8A10-4B7E-9994-8E22ABA26B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206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17,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Parallelism/Concurrency Curriculum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17,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Parallelism/Concurrency Curriculum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17,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Parallelism/Concurrency Curriculum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17,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Parallelism/Concurrency Curriculum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17,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Parallelism/Concurrency Curriculum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17,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Parallelism/Concurrency Curriculum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17,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Parallelism/Concurrency Curriculum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October 17, 2010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Dan Grossman: Parallelism/Concurrency Curriculum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b="0" smtClean="0">
                <a:solidFill>
                  <a:srgbClr val="000000"/>
                </a:solidFill>
              </a:rPr>
              <a:t>October 17, 2010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4008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b="0" smtClean="0">
                <a:solidFill>
                  <a:srgbClr val="000000"/>
                </a:solidFill>
              </a:rPr>
              <a:t>Dan Grossman: Parallelism/Concurrency Curriculum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FC2FE2-692A-4F42-BADA-7E4FA25FAC59}" type="slidenum">
              <a:rPr lang="en-US" b="0" smtClean="0">
                <a:solidFill>
                  <a:srgbClr val="000000"/>
                </a:solidFill>
              </a:rPr>
              <a:pPr/>
              <a:t>‹#›</a:t>
            </a:fld>
            <a:endParaRPr lang="en-US" b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24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8" Type="http://schemas.openxmlformats.org/officeDocument/2006/relationships/tags" Target="../tags/tag8.xml"/><Relationship Id="rId51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1" Type="http://schemas.openxmlformats.org/officeDocument/2006/relationships/tags" Target="../tags/tag1.xml"/><Relationship Id="rId6" Type="http://schemas.openxmlformats.org/officeDocument/2006/relationships/tags" Target="../tags/tag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58.xml"/><Relationship Id="rId13" Type="http://schemas.openxmlformats.org/officeDocument/2006/relationships/tags" Target="../tags/tag63.xml"/><Relationship Id="rId3" Type="http://schemas.openxmlformats.org/officeDocument/2006/relationships/tags" Target="../tags/tag53.xml"/><Relationship Id="rId7" Type="http://schemas.openxmlformats.org/officeDocument/2006/relationships/tags" Target="../tags/tag57.xml"/><Relationship Id="rId12" Type="http://schemas.openxmlformats.org/officeDocument/2006/relationships/tags" Target="../tags/tag62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52.xml"/><Relationship Id="rId16" Type="http://schemas.openxmlformats.org/officeDocument/2006/relationships/tags" Target="../tags/tag66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11" Type="http://schemas.openxmlformats.org/officeDocument/2006/relationships/tags" Target="../tags/tag61.xml"/><Relationship Id="rId5" Type="http://schemas.openxmlformats.org/officeDocument/2006/relationships/tags" Target="../tags/tag55.xml"/><Relationship Id="rId15" Type="http://schemas.openxmlformats.org/officeDocument/2006/relationships/tags" Target="../tags/tag65.xml"/><Relationship Id="rId10" Type="http://schemas.openxmlformats.org/officeDocument/2006/relationships/tags" Target="../tags/tag60.xml"/><Relationship Id="rId4" Type="http://schemas.openxmlformats.org/officeDocument/2006/relationships/tags" Target="../tags/tag54.xml"/><Relationship Id="rId9" Type="http://schemas.openxmlformats.org/officeDocument/2006/relationships/tags" Target="../tags/tag59.xml"/><Relationship Id="rId14" Type="http://schemas.openxmlformats.org/officeDocument/2006/relationships/tags" Target="../tags/tag64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74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69.xml"/><Relationship Id="rId7" Type="http://schemas.openxmlformats.org/officeDocument/2006/relationships/tags" Target="../tags/tag73.xml"/><Relationship Id="rId12" Type="http://schemas.openxmlformats.org/officeDocument/2006/relationships/tags" Target="../tags/tag78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tags" Target="../tags/tag72.xml"/><Relationship Id="rId11" Type="http://schemas.openxmlformats.org/officeDocument/2006/relationships/tags" Target="../tags/tag77.xml"/><Relationship Id="rId5" Type="http://schemas.openxmlformats.org/officeDocument/2006/relationships/tags" Target="../tags/tag71.xml"/><Relationship Id="rId10" Type="http://schemas.openxmlformats.org/officeDocument/2006/relationships/tags" Target="../tags/tag76.xml"/><Relationship Id="rId4" Type="http://schemas.openxmlformats.org/officeDocument/2006/relationships/tags" Target="../tags/tag70.xml"/><Relationship Id="rId9" Type="http://schemas.openxmlformats.org/officeDocument/2006/relationships/tags" Target="../tags/tag7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86.xml"/><Relationship Id="rId13" Type="http://schemas.openxmlformats.org/officeDocument/2006/relationships/tags" Target="../tags/tag91.xml"/><Relationship Id="rId3" Type="http://schemas.openxmlformats.org/officeDocument/2006/relationships/tags" Target="../tags/tag81.xml"/><Relationship Id="rId7" Type="http://schemas.openxmlformats.org/officeDocument/2006/relationships/tags" Target="../tags/tag85.xml"/><Relationship Id="rId12" Type="http://schemas.openxmlformats.org/officeDocument/2006/relationships/tags" Target="../tags/tag90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80.xml"/><Relationship Id="rId16" Type="http://schemas.openxmlformats.org/officeDocument/2006/relationships/tags" Target="../tags/tag94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11" Type="http://schemas.openxmlformats.org/officeDocument/2006/relationships/tags" Target="../tags/tag89.xml"/><Relationship Id="rId5" Type="http://schemas.openxmlformats.org/officeDocument/2006/relationships/tags" Target="../tags/tag83.xml"/><Relationship Id="rId15" Type="http://schemas.openxmlformats.org/officeDocument/2006/relationships/tags" Target="../tags/tag93.xml"/><Relationship Id="rId10" Type="http://schemas.openxmlformats.org/officeDocument/2006/relationships/tags" Target="../tags/tag88.xml"/><Relationship Id="rId4" Type="http://schemas.openxmlformats.org/officeDocument/2006/relationships/tags" Target="../tags/tag82.xml"/><Relationship Id="rId9" Type="http://schemas.openxmlformats.org/officeDocument/2006/relationships/tags" Target="../tags/tag87.xml"/><Relationship Id="rId14" Type="http://schemas.openxmlformats.org/officeDocument/2006/relationships/tags" Target="../tags/tag9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4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0.xml"/><Relationship Id="rId1" Type="http://schemas.openxmlformats.org/officeDocument/2006/relationships/tags" Target="../tags/tag9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0"/>
            <a:ext cx="8305800" cy="1676400"/>
          </a:xfrm>
        </p:spPr>
        <p:txBody>
          <a:bodyPr/>
          <a:lstStyle/>
          <a:p>
            <a:pPr algn="ctr"/>
            <a:r>
              <a:rPr lang="en-US" sz="2800" i="0" dirty="0" smtClean="0"/>
              <a:t/>
            </a:r>
            <a:br>
              <a:rPr lang="en-US" sz="2800" i="0" dirty="0" smtClean="0"/>
            </a:br>
            <a:r>
              <a:rPr lang="en-US" sz="2800" i="0" dirty="0"/>
              <a:t>Ready-For-Use: </a:t>
            </a:r>
            <a:r>
              <a:rPr lang="en-US" sz="2800" i="0" dirty="0" smtClean="0"/>
              <a:t/>
            </a:r>
            <a:br>
              <a:rPr lang="en-US" sz="2800" i="0" dirty="0" smtClean="0"/>
            </a:br>
            <a:r>
              <a:rPr lang="en-US" sz="2800" i="0" dirty="0" smtClean="0"/>
              <a:t>3 </a:t>
            </a:r>
            <a:r>
              <a:rPr lang="en-US" sz="2800" i="0" dirty="0"/>
              <a:t>Weeks of Parallelism and Concurrency in a Required </a:t>
            </a:r>
            <a:r>
              <a:rPr lang="en-US" sz="2800" i="0" dirty="0" smtClean="0"/>
              <a:t>2</a:t>
            </a:r>
            <a:r>
              <a:rPr lang="en-US" sz="2800" i="0" baseline="30000" dirty="0" smtClean="0"/>
              <a:t>nd</a:t>
            </a:r>
            <a:r>
              <a:rPr lang="en-US" sz="2800" i="0" dirty="0" smtClean="0"/>
              <a:t>-Year </a:t>
            </a:r>
            <a:r>
              <a:rPr lang="en-US" sz="2800" i="0" dirty="0"/>
              <a:t>Data-Structures Course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572000"/>
            <a:ext cx="7391400" cy="1219200"/>
          </a:xfrm>
        </p:spPr>
        <p:txBody>
          <a:bodyPr/>
          <a:lstStyle/>
          <a:p>
            <a:r>
              <a:rPr lang="en-US" sz="2200" dirty="0" smtClean="0">
                <a:latin typeface="+mj-lt"/>
              </a:rPr>
              <a:t>Dan Grossman</a:t>
            </a:r>
          </a:p>
          <a:p>
            <a:r>
              <a:rPr lang="en-US" sz="2200" dirty="0" smtClean="0">
                <a:latin typeface="+mj-lt"/>
              </a:rPr>
              <a:t>University of Washington</a:t>
            </a:r>
          </a:p>
          <a:p>
            <a:r>
              <a:rPr lang="en-US" dirty="0" smtClean="0">
                <a:latin typeface="+mj-lt"/>
              </a:rPr>
              <a:t>2010 </a:t>
            </a:r>
            <a:r>
              <a:rPr lang="en-US" dirty="0">
                <a:latin typeface="+mj-lt"/>
              </a:rPr>
              <a:t>Workshop on </a:t>
            </a:r>
            <a:r>
              <a:rPr lang="en-US" dirty="0" smtClean="0">
                <a:latin typeface="+mj-lt"/>
              </a:rPr>
              <a:t>Curricula for </a:t>
            </a:r>
            <a:r>
              <a:rPr lang="en-US" dirty="0">
                <a:latin typeface="+mj-lt"/>
              </a:rPr>
              <a:t>Concurrency and Parallelism</a:t>
            </a:r>
          </a:p>
          <a:p>
            <a:endParaRPr lang="en-US" sz="2400" dirty="0">
              <a:latin typeface="+mj-lt"/>
            </a:endParaRPr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[only] 400-level?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0" y="3276600"/>
            <a:ext cx="2362200" cy="2743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Senior year:</a:t>
            </a:r>
          </a:p>
          <a:p>
            <a:r>
              <a:rPr lang="en-US" dirty="0" smtClean="0"/>
              <a:t>Too late</a:t>
            </a:r>
          </a:p>
          <a:p>
            <a:r>
              <a:rPr lang="en-US" dirty="0" smtClean="0"/>
              <a:t>Too specialized</a:t>
            </a:r>
          </a:p>
          <a:p>
            <a:r>
              <a:rPr lang="en-US" dirty="0" smtClean="0"/>
              <a:t>Too redundant</a:t>
            </a:r>
          </a:p>
          <a:p>
            <a:pPr lvl="1"/>
            <a:r>
              <a:rPr lang="en-US" dirty="0" smtClean="0"/>
              <a:t>Rely on concepts throughout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609600" y="1447800"/>
            <a:ext cx="16002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CS1</a:t>
            </a: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685800" y="3429000"/>
            <a:ext cx="16002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CS2</a:t>
            </a: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4495800" y="28194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2819400" y="1524000"/>
            <a:ext cx="33528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“300-level”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V="1">
            <a:off x="2133600" y="2667000"/>
            <a:ext cx="99060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2743200" y="3352800"/>
            <a:ext cx="33528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“400-level”</a:t>
            </a: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1447800" y="28194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4495800" y="47244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3657600" y="5257800"/>
            <a:ext cx="1600200" cy="12954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capstone</a:t>
            </a:r>
          </a:p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design</a:t>
            </a:r>
          </a:p>
        </p:txBody>
      </p:sp>
    </p:spTree>
    <p:extLst>
      <p:ext uri="{BB962C8B-B14F-4D97-AF65-F5344CB8AC3E}">
        <p14:creationId xmlns:p14="http://schemas.microsoft.com/office/powerpoint/2010/main" val="12775501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Oval 2"/>
          <p:cNvSpPr>
            <a:spLocks noChangeArrowheads="1"/>
          </p:cNvSpPr>
          <p:nvPr/>
        </p:nvSpPr>
        <p:spPr bwMode="auto">
          <a:xfrm>
            <a:off x="2971800" y="26670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err="1" smtClean="0">
                <a:latin typeface="Arial" charset="0"/>
              </a:rPr>
              <a:t>Prob</a:t>
            </a:r>
            <a:r>
              <a:rPr lang="en-US" sz="2000" dirty="0" smtClean="0">
                <a:latin typeface="Arial" charset="0"/>
              </a:rPr>
              <a:t>/Stats</a:t>
            </a:r>
          </a:p>
          <a:p>
            <a:pPr algn="ctr"/>
            <a:r>
              <a:rPr lang="en-US" sz="2000" dirty="0" smtClean="0">
                <a:latin typeface="Arial" charset="0"/>
              </a:rPr>
              <a:t>P vs. NP</a:t>
            </a:r>
            <a:endParaRPr lang="en-US" sz="2000" dirty="0">
              <a:latin typeface="Arial" charset="0"/>
            </a:endParaRPr>
          </a:p>
        </p:txBody>
      </p:sp>
      <p:sp>
        <p:nvSpPr>
          <p:cNvPr id="187395" name="Oval 3"/>
          <p:cNvSpPr>
            <a:spLocks noChangeArrowheads="1"/>
          </p:cNvSpPr>
          <p:nvPr/>
        </p:nvSpPr>
        <p:spPr bwMode="auto">
          <a:xfrm>
            <a:off x="2971800" y="9906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latin typeface="Arial" charset="0"/>
              </a:rPr>
              <a:t>Data</a:t>
            </a:r>
            <a:endParaRPr lang="en-US" sz="2000" dirty="0">
              <a:latin typeface="Arial" charset="0"/>
            </a:endParaRPr>
          </a:p>
          <a:p>
            <a:pPr algn="ctr"/>
            <a:r>
              <a:rPr lang="en-US" sz="2000" dirty="0" smtClean="0">
                <a:latin typeface="Arial" charset="0"/>
              </a:rPr>
              <a:t>Structures</a:t>
            </a:r>
            <a:endParaRPr lang="en-US" sz="2000" dirty="0">
              <a:latin typeface="Arial" charset="0"/>
            </a:endParaRPr>
          </a:p>
        </p:txBody>
      </p:sp>
      <p:sp>
        <p:nvSpPr>
          <p:cNvPr id="187396" name="Oval 4"/>
          <p:cNvSpPr>
            <a:spLocks noChangeArrowheads="1"/>
          </p:cNvSpPr>
          <p:nvPr/>
        </p:nvSpPr>
        <p:spPr bwMode="auto">
          <a:xfrm>
            <a:off x="457200" y="25146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latin typeface="Arial" charset="0"/>
              </a:rPr>
              <a:t>Discrete</a:t>
            </a:r>
          </a:p>
          <a:p>
            <a:pPr algn="ctr"/>
            <a:r>
              <a:rPr lang="en-US" sz="2000" dirty="0" smtClean="0">
                <a:latin typeface="Arial" charset="0"/>
              </a:rPr>
              <a:t>Math ++</a:t>
            </a:r>
            <a:endParaRPr lang="en-US" sz="2000" dirty="0">
              <a:latin typeface="Arial" charset="0"/>
            </a:endParaRPr>
          </a:p>
        </p:txBody>
      </p:sp>
      <p:sp>
        <p:nvSpPr>
          <p:cNvPr id="187397" name="Oval 5"/>
          <p:cNvSpPr>
            <a:spLocks noChangeArrowheads="1"/>
          </p:cNvSpPr>
          <p:nvPr/>
        </p:nvSpPr>
        <p:spPr bwMode="auto">
          <a:xfrm>
            <a:off x="457200" y="40386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err="1" smtClean="0">
                <a:latin typeface="Arial" charset="0"/>
              </a:rPr>
              <a:t>Hw</a:t>
            </a:r>
            <a:r>
              <a:rPr lang="en-US" sz="2000" dirty="0" smtClean="0">
                <a:latin typeface="Arial" charset="0"/>
              </a:rPr>
              <a:t>/</a:t>
            </a:r>
            <a:r>
              <a:rPr lang="en-US" sz="2000" dirty="0" err="1" smtClean="0">
                <a:latin typeface="Arial" charset="0"/>
              </a:rPr>
              <a:t>Sw</a:t>
            </a:r>
            <a:endParaRPr lang="en-US" sz="2000" dirty="0">
              <a:latin typeface="Arial" charset="0"/>
            </a:endParaRPr>
          </a:p>
          <a:p>
            <a:pPr algn="ctr"/>
            <a:r>
              <a:rPr lang="en-US" sz="2000" dirty="0">
                <a:latin typeface="Arial" charset="0"/>
              </a:rPr>
              <a:t>Interface</a:t>
            </a:r>
          </a:p>
        </p:txBody>
      </p:sp>
      <p:sp>
        <p:nvSpPr>
          <p:cNvPr id="187398" name="Oval 6"/>
          <p:cNvSpPr>
            <a:spLocks noChangeArrowheads="1"/>
          </p:cNvSpPr>
          <p:nvPr/>
        </p:nvSpPr>
        <p:spPr bwMode="auto">
          <a:xfrm>
            <a:off x="3048000" y="4419600"/>
            <a:ext cx="1447800" cy="1371600"/>
          </a:xfrm>
          <a:prstGeom prst="ellipse">
            <a:avLst/>
          </a:prstGeom>
          <a:solidFill>
            <a:srgbClr val="FF9900"/>
          </a:solidFill>
          <a:ln w="666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latin typeface="Arial" charset="0"/>
              </a:rPr>
              <a:t> Hardware </a:t>
            </a:r>
          </a:p>
          <a:p>
            <a:pPr algn="ctr"/>
            <a:r>
              <a:rPr lang="en-US" sz="2000" dirty="0" smtClean="0">
                <a:latin typeface="Arial" charset="0"/>
              </a:rPr>
              <a:t>Design</a:t>
            </a:r>
            <a:endParaRPr lang="en-US" sz="2000" dirty="0">
              <a:latin typeface="Arial" charset="0"/>
            </a:endParaRPr>
          </a:p>
        </p:txBody>
      </p:sp>
      <p:sp>
        <p:nvSpPr>
          <p:cNvPr id="187400" name="Oval 8"/>
          <p:cNvSpPr>
            <a:spLocks noChangeArrowheads="1"/>
          </p:cNvSpPr>
          <p:nvPr/>
        </p:nvSpPr>
        <p:spPr bwMode="auto">
          <a:xfrm>
            <a:off x="5105400" y="990600"/>
            <a:ext cx="1447800" cy="1371600"/>
          </a:xfrm>
          <a:prstGeom prst="ellipse">
            <a:avLst/>
          </a:prstGeom>
          <a:solidFill>
            <a:srgbClr val="CC99FF"/>
          </a:solidFill>
          <a:ln w="666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latin typeface="Arial" charset="0"/>
              </a:rPr>
              <a:t>Big</a:t>
            </a:r>
          </a:p>
          <a:p>
            <a:pPr algn="ctr"/>
            <a:r>
              <a:rPr lang="en-US" sz="2000" dirty="0" smtClean="0">
                <a:latin typeface="Arial" charset="0"/>
              </a:rPr>
              <a:t>Data</a:t>
            </a:r>
            <a:endParaRPr lang="en-US" sz="2000" dirty="0">
              <a:latin typeface="Arial" charset="0"/>
            </a:endParaRPr>
          </a:p>
        </p:txBody>
      </p:sp>
      <p:sp>
        <p:nvSpPr>
          <p:cNvPr id="187401" name="Oval 9"/>
          <p:cNvSpPr>
            <a:spLocks noChangeArrowheads="1"/>
          </p:cNvSpPr>
          <p:nvPr/>
        </p:nvSpPr>
        <p:spPr bwMode="auto">
          <a:xfrm>
            <a:off x="5029200" y="4343400"/>
            <a:ext cx="1524000" cy="1371600"/>
          </a:xfrm>
          <a:prstGeom prst="ellipse">
            <a:avLst/>
          </a:prstGeom>
          <a:solidFill>
            <a:srgbClr val="CC99FF"/>
          </a:solidFill>
          <a:ln w="666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err="1" smtClean="0">
                <a:latin typeface="Arial" charset="0"/>
              </a:rPr>
              <a:t>Prog</a:t>
            </a:r>
            <a:r>
              <a:rPr lang="en-US" sz="2000" dirty="0" smtClean="0">
                <a:latin typeface="Arial" charset="0"/>
              </a:rPr>
              <a:t>.</a:t>
            </a:r>
          </a:p>
          <a:p>
            <a:pPr algn="ctr"/>
            <a:r>
              <a:rPr lang="en-US" sz="2000" dirty="0" smtClean="0">
                <a:latin typeface="Arial" charset="0"/>
              </a:rPr>
              <a:t> Languages</a:t>
            </a:r>
            <a:endParaRPr lang="en-US" sz="2000" dirty="0">
              <a:latin typeface="Arial" charset="0"/>
            </a:endParaRPr>
          </a:p>
        </p:txBody>
      </p:sp>
      <p:sp>
        <p:nvSpPr>
          <p:cNvPr id="187402" name="Line 10"/>
          <p:cNvSpPr>
            <a:spLocks noChangeShapeType="1"/>
          </p:cNvSpPr>
          <p:nvPr/>
        </p:nvSpPr>
        <p:spPr bwMode="auto">
          <a:xfrm flipV="1">
            <a:off x="1905000" y="3733800"/>
            <a:ext cx="3276600" cy="106680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403" name="Line 11"/>
          <p:cNvSpPr>
            <a:spLocks noChangeShapeType="1"/>
          </p:cNvSpPr>
          <p:nvPr/>
        </p:nvSpPr>
        <p:spPr bwMode="auto">
          <a:xfrm>
            <a:off x="1905000" y="3276600"/>
            <a:ext cx="1066800" cy="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404" name="Line 12"/>
          <p:cNvSpPr>
            <a:spLocks noChangeShapeType="1"/>
          </p:cNvSpPr>
          <p:nvPr/>
        </p:nvSpPr>
        <p:spPr bwMode="auto">
          <a:xfrm flipV="1">
            <a:off x="1905000" y="1957386"/>
            <a:ext cx="1143000" cy="1319213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405" name="Line 13"/>
          <p:cNvSpPr>
            <a:spLocks noChangeShapeType="1"/>
          </p:cNvSpPr>
          <p:nvPr/>
        </p:nvSpPr>
        <p:spPr bwMode="auto">
          <a:xfrm>
            <a:off x="1905000" y="3276601"/>
            <a:ext cx="1219200" cy="1600199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406" name="Line 14"/>
          <p:cNvSpPr>
            <a:spLocks noChangeShapeType="1"/>
          </p:cNvSpPr>
          <p:nvPr/>
        </p:nvSpPr>
        <p:spPr bwMode="auto">
          <a:xfrm>
            <a:off x="1905000" y="4800600"/>
            <a:ext cx="1143000" cy="30480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408" name="Rectangle 16"/>
          <p:cNvSpPr>
            <a:spLocks noChangeArrowheads="1"/>
          </p:cNvSpPr>
          <p:nvPr/>
        </p:nvSpPr>
        <p:spPr bwMode="auto">
          <a:xfrm>
            <a:off x="7010400" y="585788"/>
            <a:ext cx="304800" cy="228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409" name="Text Box 17"/>
          <p:cNvSpPr txBox="1">
            <a:spLocks noChangeArrowheads="1"/>
          </p:cNvSpPr>
          <p:nvPr/>
        </p:nvSpPr>
        <p:spPr bwMode="auto">
          <a:xfrm>
            <a:off x="7315200" y="533400"/>
            <a:ext cx="88582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required</a:t>
            </a:r>
          </a:p>
        </p:txBody>
      </p:sp>
      <p:sp>
        <p:nvSpPr>
          <p:cNvPr id="187410" name="Rectangle 18" descr="Solid diamond"/>
          <p:cNvSpPr>
            <a:spLocks noChangeArrowheads="1"/>
          </p:cNvSpPr>
          <p:nvPr/>
        </p:nvSpPr>
        <p:spPr bwMode="auto">
          <a:xfrm>
            <a:off x="7010400" y="996950"/>
            <a:ext cx="304800" cy="2286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411" name="Text Box 19"/>
          <p:cNvSpPr txBox="1">
            <a:spLocks noChangeArrowheads="1"/>
          </p:cNvSpPr>
          <p:nvPr/>
        </p:nvSpPr>
        <p:spPr bwMode="auto">
          <a:xfrm>
            <a:off x="7315200" y="944563"/>
            <a:ext cx="1274708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" dirty="0">
                <a:latin typeface="Arial" charset="0"/>
              </a:rPr>
              <a:t>CS </a:t>
            </a:r>
            <a:r>
              <a:rPr lang="en-US" sz="1500" dirty="0" smtClean="0">
                <a:latin typeface="Arial" charset="0"/>
              </a:rPr>
              <a:t>required</a:t>
            </a:r>
            <a:endParaRPr lang="en-US" sz="1500" dirty="0">
              <a:latin typeface="Arial" charset="0"/>
            </a:endParaRPr>
          </a:p>
        </p:txBody>
      </p:sp>
      <p:sp>
        <p:nvSpPr>
          <p:cNvPr id="187412" name="Rectangle 20"/>
          <p:cNvSpPr>
            <a:spLocks noChangeArrowheads="1"/>
          </p:cNvSpPr>
          <p:nvPr/>
        </p:nvSpPr>
        <p:spPr bwMode="auto">
          <a:xfrm>
            <a:off x="7010400" y="1423987"/>
            <a:ext cx="3048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413" name="Text Box 21"/>
          <p:cNvSpPr txBox="1">
            <a:spLocks noChangeArrowheads="1"/>
          </p:cNvSpPr>
          <p:nvPr/>
        </p:nvSpPr>
        <p:spPr bwMode="auto">
          <a:xfrm>
            <a:off x="7315200" y="1371600"/>
            <a:ext cx="1574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CompE required</a:t>
            </a:r>
          </a:p>
        </p:txBody>
      </p:sp>
      <p:sp>
        <p:nvSpPr>
          <p:cNvPr id="187421" name="Oval 29" descr="Solid diamond"/>
          <p:cNvSpPr>
            <a:spLocks noChangeArrowheads="1"/>
          </p:cNvSpPr>
          <p:nvPr/>
        </p:nvSpPr>
        <p:spPr bwMode="auto">
          <a:xfrm>
            <a:off x="457200" y="990600"/>
            <a:ext cx="1447800" cy="1371600"/>
          </a:xfrm>
          <a:prstGeom prst="ellipse">
            <a:avLst/>
          </a:prstGeom>
          <a:solidFill>
            <a:srgbClr val="99CC00"/>
          </a:solidFill>
          <a:ln w="666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latin typeface="Arial" charset="0"/>
              </a:rPr>
              <a:t>Software </a:t>
            </a:r>
          </a:p>
          <a:p>
            <a:pPr algn="ctr"/>
            <a:r>
              <a:rPr lang="en-US" sz="2000" dirty="0" smtClean="0">
                <a:latin typeface="Arial" charset="0"/>
              </a:rPr>
              <a:t>Design</a:t>
            </a:r>
          </a:p>
        </p:txBody>
      </p:sp>
      <p:sp>
        <p:nvSpPr>
          <p:cNvPr id="187422" name="Oval 30" descr="Solid diamond"/>
          <p:cNvSpPr>
            <a:spLocks noChangeArrowheads="1"/>
          </p:cNvSpPr>
          <p:nvPr/>
        </p:nvSpPr>
        <p:spPr bwMode="auto">
          <a:xfrm>
            <a:off x="5105400" y="2743200"/>
            <a:ext cx="1447800" cy="1371600"/>
          </a:xfrm>
          <a:prstGeom prst="ellipse">
            <a:avLst/>
          </a:prstGeom>
          <a:solidFill>
            <a:srgbClr val="CC99FF"/>
          </a:solidFill>
          <a:ln w="666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 smtClean="0">
              <a:latin typeface="Arial" charset="0"/>
            </a:endParaRPr>
          </a:p>
          <a:p>
            <a:pPr algn="ctr"/>
            <a:r>
              <a:rPr lang="en-US" sz="2000" dirty="0" smtClean="0">
                <a:latin typeface="Arial" charset="0"/>
              </a:rPr>
              <a:t>Systems</a:t>
            </a:r>
            <a:endParaRPr lang="en-US" sz="2000" dirty="0">
              <a:latin typeface="Arial" charset="0"/>
            </a:endParaRPr>
          </a:p>
          <a:p>
            <a:pPr algn="ctr"/>
            <a:r>
              <a:rPr lang="en-US" sz="2000" dirty="0" err="1" smtClean="0">
                <a:latin typeface="Arial" charset="0"/>
              </a:rPr>
              <a:t>Prog</a:t>
            </a:r>
            <a:r>
              <a:rPr lang="en-US" sz="2000" dirty="0" smtClean="0">
                <a:latin typeface="Arial" charset="0"/>
              </a:rPr>
              <a:t>.</a:t>
            </a:r>
            <a:endParaRPr lang="en-US" sz="2000" dirty="0">
              <a:latin typeface="Arial" charset="0"/>
            </a:endParaRPr>
          </a:p>
          <a:p>
            <a:pPr algn="ctr"/>
            <a:endParaRPr lang="en-US" sz="2000" dirty="0">
              <a:latin typeface="Arial" charset="0"/>
            </a:endParaRPr>
          </a:p>
        </p:txBody>
      </p:sp>
      <p:sp>
        <p:nvSpPr>
          <p:cNvPr id="35" name="Line 11"/>
          <p:cNvSpPr>
            <a:spLocks noChangeShapeType="1"/>
          </p:cNvSpPr>
          <p:nvPr/>
        </p:nvSpPr>
        <p:spPr bwMode="auto">
          <a:xfrm flipV="1">
            <a:off x="1905000" y="1905000"/>
            <a:ext cx="3200400" cy="137160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Date Placeholder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38" name="Footer Placeholder 3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9" name="Rectangle 13"/>
          <p:cNvSpPr>
            <a:spLocks noChangeArrowheads="1"/>
          </p:cNvSpPr>
          <p:nvPr/>
        </p:nvSpPr>
        <p:spPr bwMode="auto">
          <a:xfrm>
            <a:off x="6781800" y="5715000"/>
            <a:ext cx="2260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700" b="0" dirty="0" smtClean="0">
                <a:solidFill>
                  <a:srgbClr val="000000"/>
                </a:solidFill>
                <a:latin typeface="Arial" charset="0"/>
              </a:rPr>
              <a:t>(Note: reality slightly </a:t>
            </a:r>
          </a:p>
          <a:p>
            <a:pPr marL="342900" indent="-342900">
              <a:spcBef>
                <a:spcPct val="20000"/>
              </a:spcBef>
            </a:pPr>
            <a:r>
              <a:rPr lang="en-US" sz="1700" b="0" dirty="0" smtClean="0">
                <a:solidFill>
                  <a:srgbClr val="000000"/>
                </a:solidFill>
                <a:latin typeface="Arial" charset="0"/>
              </a:rPr>
              <a:t>more complex)</a:t>
            </a:r>
          </a:p>
        </p:txBody>
      </p:sp>
      <p:sp>
        <p:nvSpPr>
          <p:cNvPr id="40" name="Line 13"/>
          <p:cNvSpPr>
            <a:spLocks noChangeShapeType="1"/>
          </p:cNvSpPr>
          <p:nvPr/>
        </p:nvSpPr>
        <p:spPr bwMode="auto">
          <a:xfrm>
            <a:off x="4419600" y="1828800"/>
            <a:ext cx="990600" cy="106680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Text Box 21"/>
          <p:cNvSpPr txBox="1">
            <a:spLocks noChangeArrowheads="1"/>
          </p:cNvSpPr>
          <p:nvPr/>
        </p:nvSpPr>
        <p:spPr bwMode="auto">
          <a:xfrm>
            <a:off x="7315200" y="1812925"/>
            <a:ext cx="150073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" dirty="0" smtClean="0">
                <a:latin typeface="Arial" charset="0"/>
              </a:rPr>
              <a:t>recommended</a:t>
            </a:r>
            <a:endParaRPr lang="en-US" sz="1500" dirty="0">
              <a:latin typeface="Arial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/>
        </p:nvSpPr>
        <p:spPr bwMode="auto">
          <a:xfrm>
            <a:off x="7010400" y="1905000"/>
            <a:ext cx="304800" cy="2286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7772400" cy="1143000"/>
          </a:xfrm>
        </p:spPr>
        <p:txBody>
          <a:bodyPr/>
          <a:lstStyle/>
          <a:p>
            <a:r>
              <a:rPr lang="en-US" dirty="0" smtClean="0"/>
              <a:t>New 300-level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914400" y="5924490"/>
            <a:ext cx="487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+mj-lt"/>
              </a:rPr>
              <a:t>Bottom line: 3 weeks required is a lot</a:t>
            </a:r>
            <a:endParaRPr lang="en-US" sz="20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234939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“Data Abstractions” [vacuous name]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514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Catalog description: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chemeClr val="accent2"/>
                </a:solidFill>
              </a:rPr>
              <a:t>Abstract data types and structures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including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dictionaries, balanced trees, hash tables, priority queues, and graphs; sorting; asymptotic analysis; fundamental graph algorithms including graph search, shortest path, and minimum spanning trees;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concurrency and synchronization; and parallelism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77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vs. 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505200" cy="4495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	Old and new: 20 lectures</a:t>
            </a:r>
          </a:p>
          <a:p>
            <a:pPr>
              <a:buNone/>
            </a:pPr>
            <a:r>
              <a:rPr lang="en-US" dirty="0" smtClean="0"/>
              <a:t>Big-Oh, Algorithm Analysis</a:t>
            </a:r>
          </a:p>
          <a:p>
            <a:pPr>
              <a:buNone/>
            </a:pPr>
            <a:r>
              <a:rPr lang="en-US" dirty="0" smtClean="0"/>
              <a:t>Binary Heaps (Priority Qs)</a:t>
            </a:r>
          </a:p>
          <a:p>
            <a:pPr>
              <a:buNone/>
            </a:pPr>
            <a:r>
              <a:rPr lang="en-US" dirty="0" smtClean="0"/>
              <a:t>AVL Trees</a:t>
            </a:r>
          </a:p>
          <a:p>
            <a:pPr>
              <a:buNone/>
            </a:pPr>
            <a:r>
              <a:rPr lang="en-US" dirty="0" smtClean="0"/>
              <a:t>B Trees</a:t>
            </a:r>
          </a:p>
          <a:p>
            <a:pPr>
              <a:buNone/>
            </a:pPr>
            <a:r>
              <a:rPr lang="en-US" dirty="0" smtClean="0"/>
              <a:t>Hashing</a:t>
            </a:r>
          </a:p>
          <a:p>
            <a:pPr>
              <a:buNone/>
            </a:pPr>
            <a:r>
              <a:rPr lang="en-US" dirty="0" smtClean="0"/>
              <a:t>Sorting</a:t>
            </a:r>
          </a:p>
          <a:p>
            <a:pPr>
              <a:buNone/>
            </a:pPr>
            <a:r>
              <a:rPr lang="en-US" dirty="0" smtClean="0"/>
              <a:t>Graph Traversals</a:t>
            </a:r>
          </a:p>
          <a:p>
            <a:pPr>
              <a:buNone/>
            </a:pPr>
            <a:r>
              <a:rPr lang="en-US" dirty="0" smtClean="0"/>
              <a:t>Topological Sort</a:t>
            </a:r>
          </a:p>
          <a:p>
            <a:pPr>
              <a:buNone/>
            </a:pPr>
            <a:r>
              <a:rPr lang="en-US" dirty="0" smtClean="0"/>
              <a:t>Shortest Paths</a:t>
            </a:r>
          </a:p>
          <a:p>
            <a:pPr>
              <a:buNone/>
            </a:pPr>
            <a:r>
              <a:rPr lang="en-US" dirty="0" smtClean="0"/>
              <a:t>Minimum Spanning Trees</a:t>
            </a:r>
          </a:p>
          <a:p>
            <a:pPr>
              <a:buNone/>
            </a:pPr>
            <a:r>
              <a:rPr lang="en-US" dirty="0" smtClean="0"/>
              <a:t>Amortization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1680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 vs. New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505200" cy="44958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chemeClr val="accent2"/>
                </a:solidFill>
              </a:rPr>
              <a:t>	Old and new: 20 lectures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Big-Oh, Algorithm Analysis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Binary Heaps (Priority Qs)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AVL Trees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 Trees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Hashing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Sorting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Graph Traversals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Topological Sort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Shortest Paths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Minimum Spanning Trees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Amortization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495800" y="1600200"/>
            <a:ext cx="4343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Removed: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 lectures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D-heaps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Leftist heaps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Skew heaps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Binomial queues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Splay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trees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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Disjoint</a:t>
            </a:r>
            <a:r>
              <a:rPr lang="en-US" sz="2000" b="0" kern="0" dirty="0" smtClean="0">
                <a:latin typeface="+mn-lt"/>
              </a:rPr>
              <a:t> sets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</a:t>
            </a: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Network flow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noProof="0" dirty="0" smtClean="0">
                <a:latin typeface="+mn-lt"/>
              </a:rPr>
              <a:t>Hack job on NP (moves elsewhere)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4986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 vs. New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5052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2"/>
                </a:solidFill>
              </a:rPr>
              <a:t>Old </a:t>
            </a:r>
            <a:r>
              <a:rPr lang="en-US" dirty="0">
                <a:solidFill>
                  <a:schemeClr val="accent2"/>
                </a:solidFill>
              </a:rPr>
              <a:t>and new: 20 lectures</a:t>
            </a:r>
            <a:endParaRPr lang="en-US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Big-Oh, Algorithm Analysis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Binary Heaps (Priority Qs)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AVL Trees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 Trees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Hashing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Sorting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Graph Traversals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Topological Sort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Shortest Paths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Minimum Spanning Trees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Amortization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495800" y="1600200"/>
            <a:ext cx="419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Added: 8 lectures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Multithreading Basics (1)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Fork-Join Parallelism (3)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>
                <a:latin typeface="+mj-lt"/>
              </a:rPr>
              <a:t>Reductions, Prefix, </a:t>
            </a:r>
            <a:r>
              <a:rPr lang="en-US" sz="2000" b="0" kern="0" dirty="0" smtClean="0">
                <a:latin typeface="+mj-lt"/>
              </a:rPr>
              <a:t>Sorting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Parallelism Analysis</a:t>
            </a:r>
            <a:endParaRPr lang="en-US" sz="20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Amdahl’s Law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n-lt"/>
              </a:rPr>
              <a:t>Concurrency (4)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Races, deadlocks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Locks (mostly)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Condition variables (a bit)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Programming guidelines (!)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b="0" kern="0" dirty="0" smtClean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4933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3 weeks and why 2</a:t>
            </a:r>
            <a:r>
              <a:rPr lang="en-US" baseline="30000" dirty="0" smtClean="0"/>
              <a:t>nd</a:t>
            </a:r>
            <a:r>
              <a:rPr lang="en-US" dirty="0" smtClean="0"/>
              <a:t>-year data structures</a:t>
            </a:r>
          </a:p>
          <a:p>
            <a:pPr lvl="1"/>
            <a:r>
              <a:rPr lang="en-US" dirty="0" smtClean="0"/>
              <a:t>Complements senior-level courses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Guiding principles</a:t>
            </a:r>
          </a:p>
          <a:p>
            <a:endParaRPr lang="en-US" dirty="0"/>
          </a:p>
          <a:p>
            <a:r>
              <a:rPr lang="en-US" dirty="0" smtClean="0"/>
              <a:t>Quick tour of some topics</a:t>
            </a:r>
          </a:p>
          <a:p>
            <a:pPr lvl="1"/>
            <a:endParaRPr lang="en-US" dirty="0"/>
          </a:p>
          <a:p>
            <a:r>
              <a:rPr lang="en-US" dirty="0" smtClean="0"/>
              <a:t>Status and materials available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5976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r>
              <a:rPr lang="en-US" dirty="0" smtClean="0"/>
              <a:t>1. Stick with shared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1295400"/>
          </a:xfrm>
        </p:spPr>
        <p:txBody>
          <a:bodyPr/>
          <a:lstStyle/>
          <a:p>
            <a:r>
              <a:rPr lang="en-US" dirty="0" smtClean="0"/>
              <a:t>1 model enough for 3 weeks</a:t>
            </a:r>
          </a:p>
          <a:p>
            <a:r>
              <a:rPr lang="en-US" dirty="0" smtClean="0"/>
              <a:t>Fits best with rest of course (and Java)</a:t>
            </a:r>
          </a:p>
          <a:p>
            <a:r>
              <a:rPr lang="en-US" i="1" dirty="0" smtClean="0"/>
              <a:t>Briefly</a:t>
            </a:r>
            <a:r>
              <a:rPr lang="en-US" dirty="0" smtClean="0"/>
              <a:t> say other models exist (message-passing, data parallelism)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3952038" y="3124200"/>
            <a:ext cx="3581400" cy="3352800"/>
          </a:xfrm>
          <a:prstGeom prst="ellips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779899" y="4353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932299" y="4353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7798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9322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0846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2370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389499" y="4505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541899" y="4505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999099" y="4277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151499" y="4277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2370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3894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5418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6942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8372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9896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1420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72944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9322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0846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2370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3894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5418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6942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8466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9990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1514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5" name="Straight Arrow Connector 34"/>
          <p:cNvCxnSpPr>
            <a:stCxn id="21" idx="2"/>
            <a:endCxn id="16" idx="0"/>
          </p:cNvCxnSpPr>
          <p:nvPr/>
        </p:nvCxnSpPr>
        <p:spPr bwMode="auto">
          <a:xfrm rot="16200000" flipH="1">
            <a:off x="5732399" y="3934480"/>
            <a:ext cx="3810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9" idx="0"/>
            <a:endCxn id="14" idx="1"/>
          </p:cNvCxnSpPr>
          <p:nvPr/>
        </p:nvCxnSpPr>
        <p:spPr bwMode="auto">
          <a:xfrm rot="16200000" flipH="1">
            <a:off x="5065649" y="4296430"/>
            <a:ext cx="2667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15" idx="3"/>
            <a:endCxn id="16" idx="1"/>
          </p:cNvCxnSpPr>
          <p:nvPr/>
        </p:nvCxnSpPr>
        <p:spPr bwMode="auto">
          <a:xfrm flipV="1">
            <a:off x="5694299" y="4391680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26" idx="0"/>
            <a:endCxn id="10" idx="2"/>
          </p:cNvCxnSpPr>
          <p:nvPr/>
        </p:nvCxnSpPr>
        <p:spPr bwMode="auto">
          <a:xfrm rot="16200000" flipV="1">
            <a:off x="4779899" y="5344180"/>
            <a:ext cx="3048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28" idx="0"/>
            <a:endCxn id="14" idx="2"/>
          </p:cNvCxnSpPr>
          <p:nvPr/>
        </p:nvCxnSpPr>
        <p:spPr bwMode="auto">
          <a:xfrm rot="5400000" flipH="1" flipV="1">
            <a:off x="4970399" y="5077480"/>
            <a:ext cx="8382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6499567" y="5188131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…</a:t>
            </a:r>
          </a:p>
        </p:txBody>
      </p:sp>
      <p:sp>
        <p:nvSpPr>
          <p:cNvPr id="43" name="Oval 42"/>
          <p:cNvSpPr/>
          <p:nvPr/>
        </p:nvSpPr>
        <p:spPr bwMode="auto">
          <a:xfrm>
            <a:off x="1894638" y="31242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2123238" y="3657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970838" y="3288268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pc=…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2123238" y="3810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123238" y="3962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123238" y="4114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 rot="5400000">
            <a:off x="2236010" y="42877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cxnSp>
        <p:nvCxnSpPr>
          <p:cNvPr id="50" name="Straight Arrow Connector 49"/>
          <p:cNvCxnSpPr>
            <a:stCxn id="44" idx="0"/>
            <a:endCxn id="22" idx="1"/>
          </p:cNvCxnSpPr>
          <p:nvPr/>
        </p:nvCxnSpPr>
        <p:spPr bwMode="auto">
          <a:xfrm>
            <a:off x="2351838" y="3657600"/>
            <a:ext cx="4485461" cy="11912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47" idx="3"/>
            <a:endCxn id="18" idx="2"/>
          </p:cNvCxnSpPr>
          <p:nvPr/>
        </p:nvCxnSpPr>
        <p:spPr bwMode="auto">
          <a:xfrm flipV="1">
            <a:off x="2580438" y="3896380"/>
            <a:ext cx="2732861" cy="1422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Oval 51"/>
          <p:cNvSpPr/>
          <p:nvPr/>
        </p:nvSpPr>
        <p:spPr bwMode="auto">
          <a:xfrm>
            <a:off x="1238175" y="44958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1390575" y="5029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238175" y="465986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  pc=…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1390575" y="5181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1390575" y="5334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1390575" y="5486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 rot="5400000">
            <a:off x="1503347" y="56593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sp>
        <p:nvSpPr>
          <p:cNvPr id="59" name="Oval 58"/>
          <p:cNvSpPr/>
          <p:nvPr/>
        </p:nvSpPr>
        <p:spPr bwMode="auto">
          <a:xfrm>
            <a:off x="2609775" y="45720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2762175" y="5105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609775" y="473606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  pc=…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2762175" y="5257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2762175" y="5410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2762175" y="5562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 rot="5400000">
            <a:off x="2874947" y="57355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cxnSp>
        <p:nvCxnSpPr>
          <p:cNvPr id="66" name="Straight Arrow Connector 65"/>
          <p:cNvCxnSpPr>
            <a:stCxn id="53" idx="3"/>
            <a:endCxn id="10" idx="1"/>
          </p:cNvCxnSpPr>
          <p:nvPr/>
        </p:nvCxnSpPr>
        <p:spPr bwMode="auto">
          <a:xfrm>
            <a:off x="1847775" y="5105400"/>
            <a:ext cx="2932124" cy="482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62" idx="3"/>
            <a:endCxn id="26" idx="2"/>
          </p:cNvCxnSpPr>
          <p:nvPr/>
        </p:nvCxnSpPr>
        <p:spPr bwMode="auto">
          <a:xfrm>
            <a:off x="3219375" y="5334000"/>
            <a:ext cx="1789124" cy="4673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64" idx="3"/>
            <a:endCxn id="8" idx="1"/>
          </p:cNvCxnSpPr>
          <p:nvPr/>
        </p:nvCxnSpPr>
        <p:spPr bwMode="auto">
          <a:xfrm flipV="1">
            <a:off x="3219375" y="4467880"/>
            <a:ext cx="1560524" cy="1170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63" idx="3"/>
            <a:endCxn id="22" idx="1"/>
          </p:cNvCxnSpPr>
          <p:nvPr/>
        </p:nvCxnSpPr>
        <p:spPr bwMode="auto">
          <a:xfrm flipV="1">
            <a:off x="3219375" y="4848880"/>
            <a:ext cx="3617924" cy="6375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Rectangle 69"/>
          <p:cNvSpPr/>
          <p:nvPr/>
        </p:nvSpPr>
        <p:spPr bwMode="auto">
          <a:xfrm>
            <a:off x="6542838" y="4267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6695238" y="4267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2" name="Straight Arrow Connector 71"/>
          <p:cNvCxnSpPr>
            <a:stCxn id="17" idx="3"/>
            <a:endCxn id="70" idx="1"/>
          </p:cNvCxnSpPr>
          <p:nvPr/>
        </p:nvCxnSpPr>
        <p:spPr bwMode="auto">
          <a:xfrm flipV="1">
            <a:off x="6303899" y="4381500"/>
            <a:ext cx="238939" cy="101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Rectangle 72"/>
          <p:cNvSpPr/>
          <p:nvPr/>
        </p:nvSpPr>
        <p:spPr bwMode="auto">
          <a:xfrm>
            <a:off x="6542838" y="3810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6695238" y="3810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5" name="Straight Arrow Connector 74"/>
          <p:cNvCxnSpPr>
            <a:stCxn id="70" idx="0"/>
            <a:endCxn id="73" idx="2"/>
          </p:cNvCxnSpPr>
          <p:nvPr/>
        </p:nvCxnSpPr>
        <p:spPr bwMode="auto">
          <a:xfrm rot="5400000" flipH="1" flipV="1">
            <a:off x="6504738" y="41529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73" idx="1"/>
          </p:cNvCxnSpPr>
          <p:nvPr/>
        </p:nvCxnSpPr>
        <p:spPr bwMode="auto">
          <a:xfrm rot="10800000" flipV="1">
            <a:off x="4866438" y="3924300"/>
            <a:ext cx="1676400" cy="419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stCxn id="71" idx="2"/>
            <a:endCxn id="22" idx="0"/>
          </p:cNvCxnSpPr>
          <p:nvPr/>
        </p:nvCxnSpPr>
        <p:spPr bwMode="auto">
          <a:xfrm rot="16200000" flipH="1">
            <a:off x="6723078" y="4544159"/>
            <a:ext cx="238780" cy="1420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314560" y="3352800"/>
            <a:ext cx="14093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Unshared:</a:t>
            </a:r>
          </a:p>
          <a:p>
            <a:r>
              <a:rPr lang="en-US" sz="2000" b="0" i="1" dirty="0" smtClean="0">
                <a:latin typeface="+mn-lt"/>
              </a:rPr>
              <a:t>locals and</a:t>
            </a:r>
          </a:p>
          <a:p>
            <a:r>
              <a:rPr lang="en-US" sz="2000" b="0" i="1" dirty="0">
                <a:latin typeface="+mn-lt"/>
              </a:rPr>
              <a:t>c</a:t>
            </a:r>
            <a:r>
              <a:rPr lang="en-US" sz="2000" b="0" i="1" dirty="0" smtClean="0">
                <a:latin typeface="+mn-lt"/>
              </a:rPr>
              <a:t>ontrol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419478" y="3352800"/>
            <a:ext cx="14959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Shared:</a:t>
            </a:r>
          </a:p>
          <a:p>
            <a:r>
              <a:rPr lang="en-US" sz="2000" b="0" i="1" dirty="0" smtClean="0">
                <a:latin typeface="+mn-lt"/>
              </a:rPr>
              <a:t>objects and</a:t>
            </a:r>
          </a:p>
          <a:p>
            <a:r>
              <a:rPr lang="en-US" sz="2000" b="0" i="1" dirty="0" smtClean="0">
                <a:latin typeface="+mn-lt"/>
              </a:rPr>
              <a:t>static fields</a:t>
            </a:r>
          </a:p>
        </p:txBody>
      </p:sp>
    </p:spTree>
    <p:extLst>
      <p:ext uri="{BB962C8B-B14F-4D97-AF65-F5344CB8AC3E}">
        <p14:creationId xmlns:p14="http://schemas.microsoft.com/office/powerpoint/2010/main" val="147330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. Parallelism before concurrency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Parallelism: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     Using extra computational resources to solve a problem faster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3992092" y="2761101"/>
            <a:ext cx="5334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4258792" y="2761101"/>
            <a:ext cx="2667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4525492" y="2761101"/>
            <a:ext cx="76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4525492" y="2761101"/>
            <a:ext cx="457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3847466" y="3276600"/>
            <a:ext cx="130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resources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685800" y="371469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>
                <a:solidFill>
                  <a:schemeClr val="accent2"/>
                </a:solidFill>
              </a:rPr>
              <a:t>Concurrency:</a:t>
            </a:r>
          </a:p>
          <a:p>
            <a:pPr marL="0" indent="0">
              <a:buNone/>
            </a:pPr>
            <a:r>
              <a:rPr lang="en-US" b="0" dirty="0"/>
              <a:t> </a:t>
            </a:r>
            <a:r>
              <a:rPr lang="en-US" b="0" dirty="0" smtClean="0"/>
              <a:t>       Correctly </a:t>
            </a:r>
            <a:r>
              <a:rPr lang="en-US" b="0" dirty="0"/>
              <a:t>and efficiently </a:t>
            </a:r>
            <a:r>
              <a:rPr lang="en-US" b="0" dirty="0" smtClean="0"/>
              <a:t>managing access </a:t>
            </a:r>
            <a:r>
              <a:rPr lang="en-US" b="0" dirty="0"/>
              <a:t>to shared resources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999866" y="4629090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requests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 rot="10800000" flipH="1">
            <a:off x="4616120" y="5029199"/>
            <a:ext cx="5334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rot="10800000" flipH="1">
            <a:off x="4578020" y="5029199"/>
            <a:ext cx="2667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rot="10800000">
            <a:off x="4444668" y="5029199"/>
            <a:ext cx="76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rot="10800000">
            <a:off x="4006521" y="5029199"/>
            <a:ext cx="457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4200351" y="2363895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work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99866" y="5619690"/>
            <a:ext cx="1181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resource</a:t>
            </a:r>
          </a:p>
        </p:txBody>
      </p:sp>
    </p:spTree>
    <p:extLst>
      <p:ext uri="{BB962C8B-B14F-4D97-AF65-F5344CB8AC3E}">
        <p14:creationId xmlns:p14="http://schemas.microsoft.com/office/powerpoint/2010/main" val="11656157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parallelism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Structured </a:t>
            </a:r>
            <a:r>
              <a:rPr lang="en-US" dirty="0" smtClean="0"/>
              <a:t>parallelism is easier to reason about</a:t>
            </a:r>
          </a:p>
          <a:p>
            <a:pPr lvl="1"/>
            <a:r>
              <a:rPr lang="en-US" dirty="0" smtClean="0"/>
              <a:t>Only synchronization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</a:t>
            </a:r>
          </a:p>
          <a:p>
            <a:pPr lvl="1"/>
            <a:r>
              <a:rPr lang="en-US" dirty="0" smtClean="0"/>
              <a:t>Race conditions just don’t show up</a:t>
            </a:r>
          </a:p>
          <a:p>
            <a:pPr lvl="1"/>
            <a:r>
              <a:rPr lang="en-US" dirty="0" smtClean="0"/>
              <a:t>Focus on algorithms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/>
          </a:p>
          <a:p>
            <a:r>
              <a:rPr lang="en-US" i="1" dirty="0" smtClean="0"/>
              <a:t>After</a:t>
            </a:r>
            <a:r>
              <a:rPr lang="en-US" dirty="0" smtClean="0"/>
              <a:t> comfortable with threads, deal with mutual exclusion, </a:t>
            </a:r>
            <a:r>
              <a:rPr lang="en-US" dirty="0" err="1" smtClean="0"/>
              <a:t>interleavings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Focus on thread-safe APIs rather than algorithms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/>
          </a:p>
          <a:p>
            <a:r>
              <a:rPr lang="en-US" dirty="0" smtClean="0"/>
              <a:t>Yes, in reality parallelism and concurrency co-mingle</a:t>
            </a:r>
          </a:p>
          <a:p>
            <a:pPr lvl="1"/>
            <a:r>
              <a:rPr lang="en-US" dirty="0" smtClean="0"/>
              <a:t>In a 2</a:t>
            </a:r>
            <a:r>
              <a:rPr lang="en-US" baseline="30000" dirty="0" smtClean="0"/>
              <a:t>nd</a:t>
            </a:r>
            <a:r>
              <a:rPr lang="en-US" dirty="0" smtClean="0"/>
              <a:t>-year course, emphasize the difference</a:t>
            </a:r>
          </a:p>
          <a:p>
            <a:pPr lvl="1"/>
            <a:r>
              <a:rPr lang="en-US" dirty="0" smtClean="0"/>
              <a:t>Many separate curriculum topics co-mingle in practice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7684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 smtClean="0"/>
              <a:t>2.5 week unit introducing threads + shared memory</a:t>
            </a:r>
          </a:p>
          <a:p>
            <a:pPr lvl="1"/>
            <a:r>
              <a:rPr lang="en-US" dirty="0" smtClean="0"/>
              <a:t>As of 2010, in our required core: this really exists!</a:t>
            </a:r>
          </a:p>
          <a:p>
            <a:endParaRPr lang="en-US" sz="1000" dirty="0"/>
          </a:p>
          <a:p>
            <a:r>
              <a:rPr lang="en-US" dirty="0" smtClean="0"/>
              <a:t>Key ideas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Natural fit in 2</a:t>
            </a:r>
            <a:r>
              <a:rPr lang="en-US" baseline="30000" dirty="0" smtClean="0"/>
              <a:t>nd</a:t>
            </a:r>
            <a:r>
              <a:rPr lang="en-US" dirty="0" smtClean="0"/>
              <a:t>-year data-structures course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Instructors need not be </a:t>
            </a:r>
            <a:r>
              <a:rPr lang="en-US" dirty="0" smtClean="0"/>
              <a:t>experts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Parallelism first, concurrency second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High-level view: Java, lightweight threads</a:t>
            </a:r>
          </a:p>
          <a:p>
            <a:pPr lvl="1"/>
            <a:endParaRPr lang="en-US" sz="1000" dirty="0"/>
          </a:p>
          <a:p>
            <a:r>
              <a:rPr lang="en-US" dirty="0" smtClean="0"/>
              <a:t>Full materials available</a:t>
            </a:r>
          </a:p>
          <a:p>
            <a:pPr lvl="1"/>
            <a:r>
              <a:rPr lang="en-US" dirty="0" smtClean="0"/>
              <a:t>Reading notes, slides, </a:t>
            </a:r>
            <a:r>
              <a:rPr lang="en-US" dirty="0" err="1" smtClean="0"/>
              <a:t>homeworks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Coherent approach on what is [not] introduced</a:t>
            </a:r>
          </a:p>
          <a:p>
            <a:pPr lvl="1"/>
            <a:endParaRPr lang="en-US" dirty="0"/>
          </a:p>
          <a:p>
            <a:pPr marL="457200" lvl="1" indent="0" algn="ctr">
              <a:buNone/>
            </a:pPr>
            <a:r>
              <a:rPr lang="en-US" dirty="0">
                <a:solidFill>
                  <a:schemeClr val="accent2"/>
                </a:solidFill>
              </a:rPr>
              <a:t>http://www.cs.washington.edu/homes/djg/teachingMaterials/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358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Fork-Join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“</a:t>
            </a:r>
            <a:r>
              <a:rPr lang="en-US" dirty="0" err="1" smtClean="0"/>
              <a:t>Cilk</a:t>
            </a:r>
            <a:r>
              <a:rPr lang="en-US" dirty="0" smtClean="0"/>
              <a:t>-style” fork-join parallelism</a:t>
            </a:r>
          </a:p>
          <a:p>
            <a:pPr lvl="1"/>
            <a:r>
              <a:rPr lang="en-US" dirty="0" smtClean="0"/>
              <a:t>Tiny fraction of Java’s </a:t>
            </a:r>
            <a:r>
              <a:rPr lang="en-US" dirty="0" err="1" smtClean="0"/>
              <a:t>ForkJoin</a:t>
            </a:r>
            <a:r>
              <a:rPr lang="en-US" dirty="0" smtClean="0"/>
              <a:t> Framework</a:t>
            </a:r>
          </a:p>
          <a:p>
            <a:pPr lvl="1"/>
            <a:r>
              <a:rPr lang="en-US" dirty="0" smtClean="0"/>
              <a:t>(Or C/C++ TBB or C# TPL)</a:t>
            </a:r>
          </a:p>
          <a:p>
            <a:pPr lvl="1"/>
            <a:r>
              <a:rPr lang="en-US" dirty="0" smtClean="0"/>
              <a:t>Allows 10,000+ threads (lightweight tasks)</a:t>
            </a:r>
          </a:p>
          <a:p>
            <a:endParaRPr lang="en-US" dirty="0"/>
          </a:p>
          <a:p>
            <a:r>
              <a:rPr lang="en-US" dirty="0" smtClean="0"/>
              <a:t>Elegant recursion and robust asymptotic guarantees</a:t>
            </a:r>
          </a:p>
          <a:p>
            <a:endParaRPr lang="en-US" dirty="0"/>
          </a:p>
          <a:p>
            <a:r>
              <a:rPr lang="en-US" dirty="0" smtClean="0"/>
              <a:t>But:</a:t>
            </a:r>
          </a:p>
          <a:p>
            <a:pPr lvl="1"/>
            <a:r>
              <a:rPr lang="en-US" dirty="0" smtClean="0"/>
              <a:t>Needs sequential cut-off (great in this course!)</a:t>
            </a:r>
          </a:p>
          <a:p>
            <a:pPr lvl="1"/>
            <a:r>
              <a:rPr lang="en-US" dirty="0" smtClean="0"/>
              <a:t>A few beginner “gotchas” (see my notes)</a:t>
            </a:r>
          </a:p>
          <a:p>
            <a:pPr lvl="1"/>
            <a:r>
              <a:rPr lang="en-US" dirty="0" smtClean="0"/>
              <a:t>Omits memory bandwidth and communication cost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3907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Concurrency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924800" cy="3276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Focus on:</a:t>
            </a:r>
          </a:p>
          <a:p>
            <a:pPr lvl="1"/>
            <a:r>
              <a:rPr lang="en-US" dirty="0" smtClean="0"/>
              <a:t>The need for mutual exclusion</a:t>
            </a:r>
          </a:p>
          <a:p>
            <a:pPr lvl="1"/>
            <a:r>
              <a:rPr lang="en-US" dirty="0" smtClean="0"/>
              <a:t>Locks</a:t>
            </a:r>
          </a:p>
          <a:p>
            <a:pPr lvl="1"/>
            <a:r>
              <a:rPr lang="en-US" dirty="0" smtClean="0"/>
              <a:t>Programming guidelines for correctness (thread-safety)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Distinguish </a:t>
            </a:r>
            <a:r>
              <a:rPr lang="en-US" i="1" dirty="0" smtClean="0"/>
              <a:t>data races</a:t>
            </a:r>
            <a:r>
              <a:rPr lang="en-US" dirty="0" smtClean="0"/>
              <a:t> from </a:t>
            </a:r>
            <a:r>
              <a:rPr lang="en-US" i="1" dirty="0" smtClean="0"/>
              <a:t>higher-level races</a:t>
            </a:r>
            <a:endParaRPr lang="en-US" i="1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Briefly touch on other essential topics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655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The client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Focus entirely on how to </a:t>
            </a:r>
            <a:r>
              <a:rPr lang="en-US" i="1" dirty="0" smtClean="0"/>
              <a:t>use</a:t>
            </a:r>
            <a:r>
              <a:rPr lang="en-US" dirty="0" smtClean="0"/>
              <a:t> parallelism/concurrency</a:t>
            </a:r>
          </a:p>
          <a:p>
            <a:pPr lvl="1"/>
            <a:r>
              <a:rPr lang="en-US" dirty="0" smtClean="0"/>
              <a:t>Not how to </a:t>
            </a:r>
            <a:r>
              <a:rPr lang="en-US" i="1" dirty="0" smtClean="0"/>
              <a:t>implement</a:t>
            </a:r>
            <a:r>
              <a:rPr lang="en-US" dirty="0" smtClean="0"/>
              <a:t> </a:t>
            </a:r>
            <a:r>
              <a:rPr lang="en-US" dirty="0" smtClean="0"/>
              <a:t> it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Many </a:t>
            </a:r>
            <a:r>
              <a:rPr lang="en-US" dirty="0" smtClean="0"/>
              <a:t>topics </a:t>
            </a:r>
            <a:r>
              <a:rPr lang="en-US" dirty="0" smtClean="0"/>
              <a:t>belong </a:t>
            </a:r>
            <a:r>
              <a:rPr lang="en-US" dirty="0" smtClean="0"/>
              <a:t>in appropriate 400-level courses (operating systems, architecture, parallel programming, …)</a:t>
            </a:r>
          </a:p>
          <a:p>
            <a:pPr marL="0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Implementing of (asymptotically optimal) fork-join parallelism</a:t>
            </a:r>
          </a:p>
          <a:p>
            <a:pPr lvl="1"/>
            <a:r>
              <a:rPr lang="en-US" dirty="0" smtClean="0"/>
              <a:t>Implementing threads and locks</a:t>
            </a:r>
          </a:p>
          <a:p>
            <a:pPr lvl="1"/>
            <a:r>
              <a:rPr lang="en-US" dirty="0" smtClean="0"/>
              <a:t>Scheduling (what, how)</a:t>
            </a:r>
          </a:p>
          <a:p>
            <a:pPr lvl="1"/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84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3 weeks and why 2</a:t>
            </a:r>
            <a:r>
              <a:rPr lang="en-US" baseline="30000" dirty="0" smtClean="0"/>
              <a:t>nd</a:t>
            </a:r>
            <a:r>
              <a:rPr lang="en-US" dirty="0" smtClean="0"/>
              <a:t>-year data structures</a:t>
            </a:r>
          </a:p>
          <a:p>
            <a:pPr lvl="1"/>
            <a:r>
              <a:rPr lang="en-US" dirty="0" smtClean="0"/>
              <a:t>Complements senior-level courses</a:t>
            </a:r>
          </a:p>
          <a:p>
            <a:pPr lvl="1"/>
            <a:endParaRPr lang="en-US" dirty="0"/>
          </a:p>
          <a:p>
            <a:r>
              <a:rPr lang="en-US" dirty="0" smtClean="0"/>
              <a:t>Guiding principles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Quick tour of some topics</a:t>
            </a:r>
          </a:p>
          <a:p>
            <a:pPr lvl="1"/>
            <a:endParaRPr lang="en-US" dirty="0"/>
          </a:p>
          <a:p>
            <a:r>
              <a:rPr lang="en-US" dirty="0" smtClean="0"/>
              <a:t>Status and materials available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589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609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Show then disparage obvious way to use 4 cores for a reduction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  <p:grpSp>
        <p:nvGrpSpPr>
          <p:cNvPr id="70" name="Group 69"/>
          <p:cNvGrpSpPr/>
          <p:nvPr/>
        </p:nvGrpSpPr>
        <p:grpSpPr>
          <a:xfrm>
            <a:off x="457200" y="2286000"/>
            <a:ext cx="7848600" cy="1295400"/>
            <a:chOff x="457200" y="2362200"/>
            <a:chExt cx="7848600" cy="1295400"/>
          </a:xfrm>
        </p:grpSpPr>
        <p:sp>
          <p:nvSpPr>
            <p:cNvPr id="7" name="Content Placeholder 2"/>
            <p:cNvSpPr txBox="1">
              <a:spLocks/>
            </p:cNvSpPr>
            <p:nvPr/>
          </p:nvSpPr>
          <p:spPr bwMode="auto">
            <a:xfrm>
              <a:off x="457200" y="2362200"/>
              <a:ext cx="7772400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       </a:t>
              </a: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ans0         ans1        ans2         ans3</a:t>
              </a:r>
              <a:endParaRPr lang="en-US" sz="2000" kern="0" dirty="0" smtClean="0">
                <a:latin typeface="Courier New" pitchFamily="49" charset="0"/>
                <a:cs typeface="Courier New" pitchFamily="49" charset="0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                        </a:t>
              </a:r>
              <a:r>
                <a:rPr kumimoji="0" lang="en-US" sz="1600" b="0" i="0" u="none" strike="noStrike" kern="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 </a:t>
              </a:r>
              <a:r>
                <a:rPr kumimoji="0" lang="en-US" sz="2000" i="0" u="none" strike="noStrike" kern="0" cap="none" spc="0" normalizeH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a</a:t>
              </a:r>
              <a:r>
                <a:rPr kumimoji="0" lang="en-US" sz="20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ns</a:t>
              </a:r>
              <a:endPara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858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8382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1430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9906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2954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4478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7526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16002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19050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0574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3622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2098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5146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6670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9718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8194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242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2766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5814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4290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7338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38862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1910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0386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3434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44958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48006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46482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49530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51054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54102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52578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55626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57150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60198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58674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61722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63246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66294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64770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67818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69342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72390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70866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73914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75438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78486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76962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Left Brace 55"/>
            <p:cNvSpPr/>
            <p:nvPr/>
          </p:nvSpPr>
          <p:spPr bwMode="auto">
            <a:xfrm rot="16200000">
              <a:off x="1447800" y="1905000"/>
              <a:ext cx="304800" cy="18288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Left Brace 56"/>
            <p:cNvSpPr/>
            <p:nvPr/>
          </p:nvSpPr>
          <p:spPr bwMode="auto">
            <a:xfrm rot="16200000">
              <a:off x="3352800" y="1905000"/>
              <a:ext cx="304800" cy="18288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8" name="Left Brace 57"/>
            <p:cNvSpPr/>
            <p:nvPr/>
          </p:nvSpPr>
          <p:spPr bwMode="auto">
            <a:xfrm rot="16200000">
              <a:off x="7162800" y="1905001"/>
              <a:ext cx="304800" cy="18288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80010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81534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61" name="Straight Connector 60"/>
            <p:cNvCxnSpPr/>
            <p:nvPr/>
          </p:nvCxnSpPr>
          <p:spPr bwMode="auto">
            <a:xfrm>
              <a:off x="1905000" y="3124200"/>
              <a:ext cx="2438400" cy="30480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>
              <a:off x="3581400" y="3200398"/>
              <a:ext cx="762000" cy="22860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 flipH="1">
              <a:off x="4724400" y="3200398"/>
              <a:ext cx="762000" cy="22860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 rot="10800000" flipV="1">
              <a:off x="4800600" y="3124199"/>
              <a:ext cx="2285997" cy="30479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5" name="Left Brace 64"/>
            <p:cNvSpPr/>
            <p:nvPr/>
          </p:nvSpPr>
          <p:spPr bwMode="auto">
            <a:xfrm rot="16200000">
              <a:off x="5257800" y="1905001"/>
              <a:ext cx="304800" cy="18288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67" name="Content Placeholder 2"/>
          <p:cNvSpPr txBox="1">
            <a:spLocks/>
          </p:cNvSpPr>
          <p:nvPr/>
        </p:nvSpPr>
        <p:spPr bwMode="auto">
          <a:xfrm>
            <a:off x="762000" y="3810000"/>
            <a:ext cx="7772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Problems:</a:t>
            </a:r>
          </a:p>
          <a:p>
            <a:r>
              <a:rPr lang="en-US" b="0" dirty="0" smtClean="0"/>
              <a:t>Forward-performance: </a:t>
            </a:r>
            <a:r>
              <a:rPr lang="en-US" sz="800" b="0" dirty="0" smtClean="0"/>
              <a:t> </a:t>
            </a:r>
            <a:r>
              <a:rPr lang="en-US" b="0" dirty="0" smtClean="0"/>
              <a:t>What if there 8 cores?</a:t>
            </a:r>
          </a:p>
          <a:p>
            <a:r>
              <a:rPr lang="en-US" b="0" dirty="0" smtClean="0"/>
              <a:t>Dynamic resources:	   What if O/S takes away a core?</a:t>
            </a:r>
          </a:p>
          <a:p>
            <a:r>
              <a:rPr lang="en-US" b="0" dirty="0" smtClean="0"/>
              <a:t>Load imbalance: 	   What if some 1/4 has more work to do</a:t>
            </a:r>
            <a:r>
              <a:rPr lang="en-US" b="0" dirty="0" smtClean="0"/>
              <a:t>?</a:t>
            </a:r>
          </a:p>
          <a:p>
            <a:endParaRPr lang="en-US" b="0" dirty="0"/>
          </a:p>
          <a:p>
            <a:pPr marL="0" indent="0">
              <a:buNone/>
            </a:pPr>
            <a:r>
              <a:rPr lang="en-US" b="0" dirty="0"/>
              <a:t>Many more threads than cores fixes these </a:t>
            </a:r>
            <a:r>
              <a:rPr lang="en-US" b="0" dirty="0" smtClean="0"/>
              <a:t>problems…</a:t>
            </a:r>
            <a:endParaRPr lang="en-US" b="0" dirty="0"/>
          </a:p>
          <a:p>
            <a:endParaRPr lang="en-US" b="0" dirty="0" smtClean="0"/>
          </a:p>
          <a:p>
            <a:pPr marL="0" indent="0">
              <a:buFontTx/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2169912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Divide-and-conquer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  <p:grpSp>
        <p:nvGrpSpPr>
          <p:cNvPr id="116" name="Group 115"/>
          <p:cNvGrpSpPr/>
          <p:nvPr/>
        </p:nvGrpSpPr>
        <p:grpSpPr>
          <a:xfrm>
            <a:off x="914400" y="1371600"/>
            <a:ext cx="7315200" cy="2305113"/>
            <a:chOff x="914400" y="1733487"/>
            <a:chExt cx="7315200" cy="2305113"/>
          </a:xfrm>
        </p:grpSpPr>
        <p:sp>
          <p:nvSpPr>
            <p:cNvPr id="7" name="Rectangle 6"/>
            <p:cNvSpPr/>
            <p:nvPr/>
          </p:nvSpPr>
          <p:spPr bwMode="auto">
            <a:xfrm>
              <a:off x="914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066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3716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219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5240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676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981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828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1336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2860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590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438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743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8956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200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0480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352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505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8100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6576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962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114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44196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267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5720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724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029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4876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51816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53340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5638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5486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5791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59436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6248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60960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400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6553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68580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67056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7010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7162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74676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7315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76200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7772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8077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7924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Left Brace 54"/>
            <p:cNvSpPr/>
            <p:nvPr/>
          </p:nvSpPr>
          <p:spPr bwMode="auto">
            <a:xfrm rot="16200000">
              <a:off x="952500" y="2000187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 bwMode="auto">
            <a:xfrm rot="16200000" flipH="1">
              <a:off x="1028700" y="245739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 rot="5400000">
              <a:off x="1333500" y="245739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8" name="Left Brace 57"/>
            <p:cNvSpPr/>
            <p:nvPr/>
          </p:nvSpPr>
          <p:spPr bwMode="auto">
            <a:xfrm rot="16200000">
              <a:off x="1409700" y="2000190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9" name="Left Brace 58"/>
            <p:cNvSpPr/>
            <p:nvPr/>
          </p:nvSpPr>
          <p:spPr bwMode="auto">
            <a:xfrm rot="16200000">
              <a:off x="1866900" y="2000190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0" name="Left Brace 59"/>
            <p:cNvSpPr/>
            <p:nvPr/>
          </p:nvSpPr>
          <p:spPr bwMode="auto">
            <a:xfrm rot="16200000">
              <a:off x="2324100" y="2000190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1" name="Left Brace 60"/>
            <p:cNvSpPr/>
            <p:nvPr/>
          </p:nvSpPr>
          <p:spPr bwMode="auto">
            <a:xfrm rot="16200000">
              <a:off x="2781300" y="2000190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2" name="Left Brace 61"/>
            <p:cNvSpPr/>
            <p:nvPr/>
          </p:nvSpPr>
          <p:spPr bwMode="auto">
            <a:xfrm rot="16200000">
              <a:off x="3238500" y="2000193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3" name="Left Brace 62"/>
            <p:cNvSpPr/>
            <p:nvPr/>
          </p:nvSpPr>
          <p:spPr bwMode="auto">
            <a:xfrm rot="16200000">
              <a:off x="3695700" y="2000193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4" name="Left Brace 63"/>
            <p:cNvSpPr/>
            <p:nvPr/>
          </p:nvSpPr>
          <p:spPr bwMode="auto">
            <a:xfrm rot="16200000">
              <a:off x="4152900" y="2000193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5" name="Left Brace 64"/>
            <p:cNvSpPr/>
            <p:nvPr/>
          </p:nvSpPr>
          <p:spPr bwMode="auto">
            <a:xfrm rot="16200000">
              <a:off x="4610100" y="2000191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Left Brace 65"/>
            <p:cNvSpPr/>
            <p:nvPr/>
          </p:nvSpPr>
          <p:spPr bwMode="auto">
            <a:xfrm rot="16200000">
              <a:off x="5067300" y="2000194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7" name="Left Brace 66"/>
            <p:cNvSpPr/>
            <p:nvPr/>
          </p:nvSpPr>
          <p:spPr bwMode="auto">
            <a:xfrm rot="16200000">
              <a:off x="5524500" y="2000194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8" name="Left Brace 67"/>
            <p:cNvSpPr/>
            <p:nvPr/>
          </p:nvSpPr>
          <p:spPr bwMode="auto">
            <a:xfrm rot="16200000">
              <a:off x="5981700" y="2000194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9" name="Left Brace 68"/>
            <p:cNvSpPr/>
            <p:nvPr/>
          </p:nvSpPr>
          <p:spPr bwMode="auto">
            <a:xfrm rot="16200000">
              <a:off x="6438900" y="2000194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0" name="Left Brace 69"/>
            <p:cNvSpPr/>
            <p:nvPr/>
          </p:nvSpPr>
          <p:spPr bwMode="auto">
            <a:xfrm rot="16200000">
              <a:off x="6896100" y="2000197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1" name="Left Brace 70"/>
            <p:cNvSpPr/>
            <p:nvPr/>
          </p:nvSpPr>
          <p:spPr bwMode="auto">
            <a:xfrm rot="16200000">
              <a:off x="7353300" y="2000197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2" name="Left Brace 71"/>
            <p:cNvSpPr/>
            <p:nvPr/>
          </p:nvSpPr>
          <p:spPr bwMode="auto">
            <a:xfrm rot="16200000">
              <a:off x="7810500" y="2000197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143000" y="24763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74" name="Straight Connector 73"/>
            <p:cNvCxnSpPr/>
            <p:nvPr/>
          </p:nvCxnSpPr>
          <p:spPr bwMode="auto">
            <a:xfrm rot="16200000" flipH="1">
              <a:off x="1943100" y="243828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 bwMode="auto">
            <a:xfrm rot="5400000">
              <a:off x="2247900" y="243828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6" name="TextBox 75"/>
            <p:cNvSpPr txBox="1"/>
            <p:nvPr/>
          </p:nvSpPr>
          <p:spPr>
            <a:xfrm>
              <a:off x="2057400" y="24763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77" name="Straight Connector 76"/>
            <p:cNvCxnSpPr/>
            <p:nvPr/>
          </p:nvCxnSpPr>
          <p:spPr bwMode="auto">
            <a:xfrm rot="16200000" flipH="1">
              <a:off x="2933700" y="245739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rot="5400000">
              <a:off x="3238500" y="245739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9" name="TextBox 78"/>
            <p:cNvSpPr txBox="1"/>
            <p:nvPr/>
          </p:nvSpPr>
          <p:spPr>
            <a:xfrm>
              <a:off x="3048000" y="24763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80" name="Straight Connector 79"/>
            <p:cNvCxnSpPr/>
            <p:nvPr/>
          </p:nvCxnSpPr>
          <p:spPr bwMode="auto">
            <a:xfrm rot="16200000" flipH="1">
              <a:off x="3848100" y="24573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 bwMode="auto">
            <a:xfrm rot="5400000">
              <a:off x="4152900" y="24573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2" name="TextBox 81"/>
            <p:cNvSpPr txBox="1"/>
            <p:nvPr/>
          </p:nvSpPr>
          <p:spPr>
            <a:xfrm>
              <a:off x="3962400" y="2476381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83" name="Straight Connector 82"/>
            <p:cNvCxnSpPr/>
            <p:nvPr/>
          </p:nvCxnSpPr>
          <p:spPr bwMode="auto">
            <a:xfrm rot="16200000" flipH="1">
              <a:off x="4762500" y="24573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 rot="5400000">
              <a:off x="5067300" y="24573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TextBox 84"/>
            <p:cNvSpPr txBox="1"/>
            <p:nvPr/>
          </p:nvSpPr>
          <p:spPr>
            <a:xfrm>
              <a:off x="4876800" y="2476381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 rot="16200000" flipH="1">
              <a:off x="5676900" y="23811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rot="5400000">
              <a:off x="5981700" y="23811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8" name="TextBox 87"/>
            <p:cNvSpPr txBox="1"/>
            <p:nvPr/>
          </p:nvSpPr>
          <p:spPr>
            <a:xfrm>
              <a:off x="5791200" y="2400181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89" name="Straight Connector 88"/>
            <p:cNvCxnSpPr/>
            <p:nvPr/>
          </p:nvCxnSpPr>
          <p:spPr bwMode="auto">
            <a:xfrm rot="16200000" flipH="1">
              <a:off x="6591300" y="23811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 rot="5400000">
              <a:off x="6896100" y="23811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TextBox 90"/>
            <p:cNvSpPr txBox="1"/>
            <p:nvPr/>
          </p:nvSpPr>
          <p:spPr>
            <a:xfrm>
              <a:off x="6705600" y="2400181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 rot="16200000" flipH="1">
              <a:off x="7505699" y="23811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 bwMode="auto">
            <a:xfrm rot="5400000">
              <a:off x="7810499" y="23811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4" name="TextBox 93"/>
            <p:cNvSpPr txBox="1"/>
            <p:nvPr/>
          </p:nvSpPr>
          <p:spPr>
            <a:xfrm>
              <a:off x="7619999" y="2400181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95" name="Straight Connector 94"/>
            <p:cNvCxnSpPr>
              <a:stCxn id="73" idx="2"/>
            </p:cNvCxnSpPr>
            <p:nvPr/>
          </p:nvCxnSpPr>
          <p:spPr bwMode="auto">
            <a:xfrm rot="16200000" flipH="1">
              <a:off x="1416936" y="2769427"/>
              <a:ext cx="152400" cy="36652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6" name="Straight Connector 95"/>
            <p:cNvCxnSpPr>
              <a:stCxn id="76" idx="2"/>
            </p:cNvCxnSpPr>
            <p:nvPr/>
          </p:nvCxnSpPr>
          <p:spPr bwMode="auto">
            <a:xfrm rot="5400000">
              <a:off x="1950337" y="2754954"/>
              <a:ext cx="152400" cy="3954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7" name="TextBox 96"/>
            <p:cNvSpPr txBox="1"/>
            <p:nvPr/>
          </p:nvSpPr>
          <p:spPr>
            <a:xfrm>
              <a:off x="1600200" y="28573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 rot="16200000" flipH="1">
              <a:off x="3307463" y="2750318"/>
              <a:ext cx="152400" cy="36652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 bwMode="auto">
            <a:xfrm rot="5400000">
              <a:off x="3840864" y="2735845"/>
              <a:ext cx="152400" cy="3954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0" name="TextBox 99"/>
            <p:cNvSpPr txBox="1"/>
            <p:nvPr/>
          </p:nvSpPr>
          <p:spPr>
            <a:xfrm>
              <a:off x="3476254" y="28573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01" name="Straight Connector 100"/>
            <p:cNvCxnSpPr/>
            <p:nvPr/>
          </p:nvCxnSpPr>
          <p:spPr bwMode="auto">
            <a:xfrm rot="16200000" flipH="1">
              <a:off x="5136263" y="2750318"/>
              <a:ext cx="152400" cy="36652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 rot="5400000">
              <a:off x="5669664" y="2735845"/>
              <a:ext cx="152400" cy="3954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3" name="TextBox 102"/>
            <p:cNvSpPr txBox="1"/>
            <p:nvPr/>
          </p:nvSpPr>
          <p:spPr>
            <a:xfrm>
              <a:off x="5305054" y="28573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04" name="Straight Connector 103"/>
            <p:cNvCxnSpPr/>
            <p:nvPr/>
          </p:nvCxnSpPr>
          <p:spPr bwMode="auto">
            <a:xfrm rot="16200000" flipH="1">
              <a:off x="6965062" y="2674118"/>
              <a:ext cx="152400" cy="36652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 rot="5400000">
              <a:off x="7498463" y="2659645"/>
              <a:ext cx="152400" cy="3954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6" name="TextBox 105"/>
            <p:cNvSpPr txBox="1"/>
            <p:nvPr/>
          </p:nvSpPr>
          <p:spPr>
            <a:xfrm>
              <a:off x="7133853" y="27811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07" name="Straight Connector 106"/>
            <p:cNvCxnSpPr/>
            <p:nvPr/>
          </p:nvCxnSpPr>
          <p:spPr bwMode="auto">
            <a:xfrm>
              <a:off x="1905000" y="3181290"/>
              <a:ext cx="671325" cy="28569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 rot="10800000" flipV="1">
              <a:off x="2728730" y="3181290"/>
              <a:ext cx="776471" cy="28569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9" name="TextBox 108"/>
            <p:cNvSpPr txBox="1"/>
            <p:nvPr/>
          </p:nvSpPr>
          <p:spPr>
            <a:xfrm>
              <a:off x="2485653" y="3314580"/>
              <a:ext cx="3337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10" name="Straight Connector 109"/>
            <p:cNvCxnSpPr/>
            <p:nvPr/>
          </p:nvCxnSpPr>
          <p:spPr bwMode="auto">
            <a:xfrm>
              <a:off x="5638799" y="3181290"/>
              <a:ext cx="671325" cy="28569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 bwMode="auto">
            <a:xfrm rot="10800000" flipV="1">
              <a:off x="6462529" y="3181290"/>
              <a:ext cx="776471" cy="28569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2" name="TextBox 111"/>
            <p:cNvSpPr txBox="1"/>
            <p:nvPr/>
          </p:nvSpPr>
          <p:spPr>
            <a:xfrm>
              <a:off x="6219452" y="3314580"/>
              <a:ext cx="3337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13" name="Straight Connector 112"/>
            <p:cNvCxnSpPr/>
            <p:nvPr/>
          </p:nvCxnSpPr>
          <p:spPr bwMode="auto">
            <a:xfrm>
              <a:off x="2819400" y="3638490"/>
              <a:ext cx="1585724" cy="28569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4" name="Straight Connector 113"/>
            <p:cNvCxnSpPr/>
            <p:nvPr/>
          </p:nvCxnSpPr>
          <p:spPr bwMode="auto">
            <a:xfrm rot="10800000" flipV="1">
              <a:off x="4557530" y="3638490"/>
              <a:ext cx="1690870" cy="28569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5" name="TextBox 114"/>
            <p:cNvSpPr txBox="1"/>
            <p:nvPr/>
          </p:nvSpPr>
          <p:spPr>
            <a:xfrm>
              <a:off x="4343400" y="3638490"/>
              <a:ext cx="3337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</p:grpSp>
      <p:sp>
        <p:nvSpPr>
          <p:cNvPr id="117" name="Content Placeholder 2"/>
          <p:cNvSpPr txBox="1">
            <a:spLocks/>
          </p:cNvSpPr>
          <p:nvPr/>
        </p:nvSpPr>
        <p:spPr bwMode="auto">
          <a:xfrm>
            <a:off x="685800" y="3657600"/>
            <a:ext cx="7772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000" b="0" dirty="0" smtClean="0"/>
          </a:p>
          <a:p>
            <a:pPr marL="0" indent="0">
              <a:buNone/>
            </a:pPr>
            <a:r>
              <a:rPr lang="en-US" b="0" dirty="0" smtClean="0"/>
              <a:t>Concepts </a:t>
            </a:r>
            <a:r>
              <a:rPr lang="en-US" b="0" i="1" dirty="0" smtClean="0"/>
              <a:t>already in the course</a:t>
            </a:r>
            <a:r>
              <a:rPr lang="en-US" b="0" dirty="0" smtClean="0"/>
              <a:t>:</a:t>
            </a:r>
            <a:endParaRPr lang="en-US" b="0" dirty="0"/>
          </a:p>
          <a:p>
            <a:r>
              <a:rPr lang="en-US" b="0" dirty="0" smtClean="0"/>
              <a:t>Divide-and-conquer </a:t>
            </a:r>
          </a:p>
          <a:p>
            <a:r>
              <a:rPr lang="en-US" b="0" dirty="0" smtClean="0"/>
              <a:t>Sequential cut-off to eliminate most recursion (constant factors)</a:t>
            </a:r>
          </a:p>
          <a:p>
            <a:r>
              <a:rPr lang="en-US" b="0" dirty="0" smtClean="0"/>
              <a:t>Balanced trees have logarithmic height</a:t>
            </a:r>
          </a:p>
          <a:p>
            <a:endParaRPr lang="en-US" sz="1000" b="0" dirty="0"/>
          </a:p>
          <a:p>
            <a:pPr marL="0" indent="0">
              <a:buNone/>
            </a:pPr>
            <a:r>
              <a:rPr lang="en-US" b="0" dirty="0" smtClean="0"/>
              <a:t>Easy-</a:t>
            </a:r>
            <a:r>
              <a:rPr lang="en-US" b="0" dirty="0" err="1" smtClean="0"/>
              <a:t>ish</a:t>
            </a:r>
            <a:r>
              <a:rPr lang="en-US" b="0" dirty="0" smtClean="0"/>
              <a:t> to implement (“manually”) in </a:t>
            </a:r>
            <a:r>
              <a:rPr lang="en-US" b="0" dirty="0" err="1" smtClean="0"/>
              <a:t>ForkJoin</a:t>
            </a:r>
            <a:r>
              <a:rPr lang="en-US" b="0" dirty="0" smtClean="0"/>
              <a:t> Framework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657613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math,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32954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Already in the course: </a:t>
            </a:r>
          </a:p>
          <a:p>
            <a:pPr lvl="1"/>
            <a:r>
              <a:rPr lang="en-US" dirty="0"/>
              <a:t>DAGs to represent </a:t>
            </a:r>
            <a:r>
              <a:rPr lang="en-US" dirty="0" smtClean="0"/>
              <a:t>dependencies</a:t>
            </a:r>
          </a:p>
          <a:p>
            <a:pPr lvl="1"/>
            <a:r>
              <a:rPr lang="en-US" dirty="0" smtClean="0"/>
              <a:t>Asymptotic complexity</a:t>
            </a:r>
          </a:p>
          <a:p>
            <a:pPr lvl="1"/>
            <a:r>
              <a:rPr lang="en-US" dirty="0" smtClean="0"/>
              <a:t>Expected 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  <p:grpSp>
        <p:nvGrpSpPr>
          <p:cNvPr id="63" name="Group 62"/>
          <p:cNvGrpSpPr/>
          <p:nvPr/>
        </p:nvGrpSpPr>
        <p:grpSpPr>
          <a:xfrm>
            <a:off x="552450" y="3146275"/>
            <a:ext cx="4552950" cy="2644925"/>
            <a:chOff x="1466850" y="2423432"/>
            <a:chExt cx="8184910" cy="4078276"/>
          </a:xfrm>
        </p:grpSpPr>
        <p:sp>
          <p:nvSpPr>
            <p:cNvPr id="7" name="Oval 5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067175" y="242343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7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524500" y="3018064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8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476500" y="301364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0" name="AutoShape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 rot="10800000" flipV="1">
              <a:off x="2857500" y="2826454"/>
              <a:ext cx="1268262" cy="20657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" name="AutoShape 10"/>
            <p:cNvCxnSpPr>
              <a:cxnSpLocks noChangeShapeType="1"/>
              <a:endCxn id="8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57700" y="2804432"/>
              <a:ext cx="1266825" cy="2136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" name="Oval 7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067050" y="3703864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" name="Oval 8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866900" y="3703864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4" name="AutoShape 9"/>
            <p:cNvCxnSpPr>
              <a:cxnSpLocks noChangeShapeType="1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2238795" y="3486245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10"/>
            <p:cNvCxnSpPr>
              <a:cxnSpLocks noChangeShapeType="1"/>
            </p:cNvCxnSpPr>
            <p:nvPr>
              <p:custDataLst>
                <p:tags r:id="rId9"/>
              </p:custDataLst>
            </p:nvPr>
          </p:nvCxnSpPr>
          <p:spPr bwMode="auto">
            <a:xfrm rot="5400000" flipV="1">
              <a:off x="2838870" y="3486245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7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115050" y="3677421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7" name="Oval 8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914900" y="3677421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8" name="AutoShape 9"/>
            <p:cNvCxnSpPr>
              <a:cxnSpLocks noChangeShapeType="1"/>
            </p:cNvCxnSpPr>
            <p:nvPr>
              <p:custDataLst>
                <p:tags r:id="rId12"/>
              </p:custDataLst>
            </p:nvPr>
          </p:nvCxnSpPr>
          <p:spPr bwMode="auto">
            <a:xfrm rot="5400000">
              <a:off x="5286795" y="3459802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10"/>
            <p:cNvCxnSpPr>
              <a:cxnSpLocks noChangeShapeType="1"/>
            </p:cNvCxnSpPr>
            <p:nvPr>
              <p:custDataLst>
                <p:tags r:id="rId13"/>
              </p:custDataLst>
            </p:nvPr>
          </p:nvCxnSpPr>
          <p:spPr bwMode="auto">
            <a:xfrm rot="5400000" flipV="1">
              <a:off x="5886870" y="3459802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7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247900" y="4389664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" name="Oval 8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466850" y="4389664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22" name="AutoShape 9"/>
            <p:cNvCxnSpPr>
              <a:cxnSpLocks noChangeShapeType="1"/>
              <a:stCxn id="13" idx="3"/>
              <a:endCxn id="21" idx="0"/>
            </p:cNvCxnSpPr>
            <p:nvPr>
              <p:custDataLst>
                <p:tags r:id="rId16"/>
              </p:custDataLst>
            </p:nvPr>
          </p:nvCxnSpPr>
          <p:spPr bwMode="auto">
            <a:xfrm rot="5400000">
              <a:off x="1654792" y="4118969"/>
              <a:ext cx="282779" cy="2586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10"/>
            <p:cNvCxnSpPr>
              <a:cxnSpLocks noChangeShapeType="1"/>
              <a:endCxn id="20" idx="0"/>
            </p:cNvCxnSpPr>
            <p:nvPr>
              <p:custDataLst>
                <p:tags r:id="rId17"/>
              </p:custDataLst>
            </p:nvPr>
          </p:nvCxnSpPr>
          <p:spPr bwMode="auto">
            <a:xfrm rot="16200000" flipH="1">
              <a:off x="2164897" y="4106635"/>
              <a:ext cx="289831" cy="276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4" name="Oval 7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486150" y="4389664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5" name="Oval 8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705100" y="4389664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26" name="AutoShape 9"/>
            <p:cNvCxnSpPr>
              <a:cxnSpLocks noChangeShapeType="1"/>
              <a:endCxn id="25" idx="0"/>
            </p:cNvCxnSpPr>
            <p:nvPr>
              <p:custDataLst>
                <p:tags r:id="rId20"/>
              </p:custDataLst>
            </p:nvPr>
          </p:nvCxnSpPr>
          <p:spPr bwMode="auto">
            <a:xfrm rot="5400000">
              <a:off x="2893042" y="4118969"/>
              <a:ext cx="282779" cy="2586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7" name="AutoShape 10"/>
            <p:cNvCxnSpPr>
              <a:cxnSpLocks noChangeShapeType="1"/>
              <a:endCxn id="24" idx="0"/>
            </p:cNvCxnSpPr>
            <p:nvPr>
              <p:custDataLst>
                <p:tags r:id="rId21"/>
              </p:custDataLst>
            </p:nvPr>
          </p:nvCxnSpPr>
          <p:spPr bwMode="auto">
            <a:xfrm rot="16200000" flipH="1">
              <a:off x="3403147" y="4106635"/>
              <a:ext cx="289831" cy="276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8" name="Oval 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314950" y="4389665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" name="Oval 8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533900" y="4389665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0" name="AutoShape 9"/>
            <p:cNvCxnSpPr>
              <a:cxnSpLocks noChangeShapeType="1"/>
              <a:endCxn id="29" idx="0"/>
            </p:cNvCxnSpPr>
            <p:nvPr>
              <p:custDataLst>
                <p:tags r:id="rId24"/>
              </p:custDataLst>
            </p:nvPr>
          </p:nvCxnSpPr>
          <p:spPr bwMode="auto">
            <a:xfrm rot="5400000">
              <a:off x="4721842" y="4118970"/>
              <a:ext cx="282779" cy="2586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10"/>
            <p:cNvCxnSpPr>
              <a:cxnSpLocks noChangeShapeType="1"/>
              <a:endCxn id="28" idx="0"/>
            </p:cNvCxnSpPr>
            <p:nvPr>
              <p:custDataLst>
                <p:tags r:id="rId25"/>
              </p:custDataLst>
            </p:nvPr>
          </p:nvCxnSpPr>
          <p:spPr bwMode="auto">
            <a:xfrm rot="16200000" flipH="1">
              <a:off x="5231947" y="4106636"/>
              <a:ext cx="289831" cy="276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2" name="Oval 7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6534150" y="4389665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" name="Oval 8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753100" y="4389665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4" name="AutoShape 9"/>
            <p:cNvCxnSpPr>
              <a:cxnSpLocks noChangeShapeType="1"/>
              <a:endCxn id="33" idx="0"/>
            </p:cNvCxnSpPr>
            <p:nvPr>
              <p:custDataLst>
                <p:tags r:id="rId28"/>
              </p:custDataLst>
            </p:nvPr>
          </p:nvCxnSpPr>
          <p:spPr bwMode="auto">
            <a:xfrm rot="5400000">
              <a:off x="5941042" y="4118970"/>
              <a:ext cx="282779" cy="2586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5" name="AutoShape 10"/>
            <p:cNvCxnSpPr>
              <a:cxnSpLocks noChangeShapeType="1"/>
              <a:endCxn id="32" idx="0"/>
            </p:cNvCxnSpPr>
            <p:nvPr>
              <p:custDataLst>
                <p:tags r:id="rId29"/>
              </p:custDataLst>
            </p:nvPr>
          </p:nvCxnSpPr>
          <p:spPr bwMode="auto">
            <a:xfrm rot="16200000" flipH="1">
              <a:off x="6451147" y="4106636"/>
              <a:ext cx="289831" cy="276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6" name="AutoShape 9"/>
            <p:cNvCxnSpPr>
              <a:cxnSpLocks noChangeShapeType="1"/>
            </p:cNvCxnSpPr>
            <p:nvPr>
              <p:custDataLst>
                <p:tags r:id="rId30"/>
              </p:custDataLst>
            </p:nvPr>
          </p:nvCxnSpPr>
          <p:spPr bwMode="auto">
            <a:xfrm rot="16200000" flipH="1">
              <a:off x="1600200" y="4938032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" name="AutoShape 9"/>
            <p:cNvCxnSpPr>
              <a:cxnSpLocks noChangeShapeType="1"/>
            </p:cNvCxnSpPr>
            <p:nvPr>
              <p:custDataLst>
                <p:tags r:id="rId31"/>
              </p:custDataLst>
            </p:nvPr>
          </p:nvCxnSpPr>
          <p:spPr bwMode="auto">
            <a:xfrm rot="5400000">
              <a:off x="2133600" y="4938032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8" name="Oval 8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1828800" y="516663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9" name="AutoShape 9"/>
            <p:cNvCxnSpPr>
              <a:cxnSpLocks noChangeShapeType="1"/>
            </p:cNvCxnSpPr>
            <p:nvPr>
              <p:custDataLst>
                <p:tags r:id="rId33"/>
              </p:custDataLst>
            </p:nvPr>
          </p:nvCxnSpPr>
          <p:spPr bwMode="auto">
            <a:xfrm rot="16200000" flipH="1">
              <a:off x="2895600" y="4938032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0" name="AutoShape 9"/>
            <p:cNvCxnSpPr>
              <a:cxnSpLocks noChangeShapeType="1"/>
            </p:cNvCxnSpPr>
            <p:nvPr>
              <p:custDataLst>
                <p:tags r:id="rId34"/>
              </p:custDataLst>
            </p:nvPr>
          </p:nvCxnSpPr>
          <p:spPr bwMode="auto">
            <a:xfrm rot="5400000">
              <a:off x="3352800" y="4938032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" name="Oval 8"/>
            <p:cNvSpPr>
              <a:spLocks noChangeAspect="1"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105150" y="516663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42" name="AutoShape 9"/>
            <p:cNvCxnSpPr>
              <a:cxnSpLocks noChangeShapeType="1"/>
            </p:cNvCxnSpPr>
            <p:nvPr>
              <p:custDataLst>
                <p:tags r:id="rId36"/>
              </p:custDataLst>
            </p:nvPr>
          </p:nvCxnSpPr>
          <p:spPr bwMode="auto">
            <a:xfrm rot="16200000" flipH="1">
              <a:off x="4648200" y="4938033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3" name="AutoShape 9"/>
            <p:cNvCxnSpPr>
              <a:cxnSpLocks noChangeShapeType="1"/>
            </p:cNvCxnSpPr>
            <p:nvPr>
              <p:custDataLst>
                <p:tags r:id="rId37"/>
              </p:custDataLst>
            </p:nvPr>
          </p:nvCxnSpPr>
          <p:spPr bwMode="auto">
            <a:xfrm rot="5400000">
              <a:off x="5181600" y="4938033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4" name="Oval 8"/>
            <p:cNvSpPr>
              <a:spLocks noChangeAspect="1"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876800" y="5166633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45" name="AutoShape 9"/>
            <p:cNvCxnSpPr>
              <a:cxnSpLocks noChangeShapeType="1"/>
            </p:cNvCxnSpPr>
            <p:nvPr>
              <p:custDataLst>
                <p:tags r:id="rId39"/>
              </p:custDataLst>
            </p:nvPr>
          </p:nvCxnSpPr>
          <p:spPr bwMode="auto">
            <a:xfrm rot="16200000" flipH="1">
              <a:off x="5867400" y="4938033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" name="AutoShape 9"/>
            <p:cNvCxnSpPr>
              <a:cxnSpLocks noChangeShapeType="1"/>
            </p:cNvCxnSpPr>
            <p:nvPr>
              <p:custDataLst>
                <p:tags r:id="rId40"/>
              </p:custDataLst>
            </p:nvPr>
          </p:nvCxnSpPr>
          <p:spPr bwMode="auto">
            <a:xfrm rot="5400000">
              <a:off x="6400800" y="4938033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7" name="Oval 8"/>
            <p:cNvSpPr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6096000" y="5166633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48" name="AutoShape 9"/>
            <p:cNvCxnSpPr>
              <a:cxnSpLocks noChangeShapeType="1"/>
              <a:stCxn id="38" idx="4"/>
              <a:endCxn id="50" idx="1"/>
            </p:cNvCxnSpPr>
            <p:nvPr>
              <p:custDataLst>
                <p:tags r:id="rId42"/>
              </p:custDataLst>
            </p:nvPr>
          </p:nvCxnSpPr>
          <p:spPr bwMode="auto">
            <a:xfrm rot="16200000" flipH="1">
              <a:off x="2197716" y="5469908"/>
              <a:ext cx="130379" cy="4681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9" name="AutoShape 9"/>
            <p:cNvCxnSpPr>
              <a:cxnSpLocks noChangeShapeType="1"/>
              <a:stCxn id="41" idx="3"/>
              <a:endCxn id="50" idx="7"/>
            </p:cNvCxnSpPr>
            <p:nvPr>
              <p:custDataLst>
                <p:tags r:id="rId43"/>
              </p:custDataLst>
            </p:nvPr>
          </p:nvCxnSpPr>
          <p:spPr bwMode="auto">
            <a:xfrm rot="5400000">
              <a:off x="2872037" y="5477480"/>
              <a:ext cx="199526" cy="3838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0" name="Oval 8"/>
            <p:cNvSpPr>
              <a:spLocks noChangeAspect="1"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2438400" y="570003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51" name="AutoShape 9"/>
            <p:cNvCxnSpPr>
              <a:cxnSpLocks noChangeShapeType="1"/>
              <a:endCxn id="53" idx="1"/>
            </p:cNvCxnSpPr>
            <p:nvPr>
              <p:custDataLst>
                <p:tags r:id="rId45"/>
              </p:custDataLst>
            </p:nvPr>
          </p:nvCxnSpPr>
          <p:spPr bwMode="auto">
            <a:xfrm rot="16200000" flipH="1">
              <a:off x="5282380" y="5462855"/>
              <a:ext cx="130379" cy="4681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2" name="AutoShape 9"/>
            <p:cNvCxnSpPr>
              <a:cxnSpLocks noChangeShapeType="1"/>
              <a:endCxn id="53" idx="7"/>
            </p:cNvCxnSpPr>
            <p:nvPr>
              <p:custDataLst>
                <p:tags r:id="rId46"/>
              </p:custDataLst>
            </p:nvPr>
          </p:nvCxnSpPr>
          <p:spPr bwMode="auto">
            <a:xfrm rot="10800000" flipV="1">
              <a:off x="5864528" y="5562600"/>
              <a:ext cx="383872" cy="1995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3" name="Oval 8"/>
            <p:cNvSpPr>
              <a:spLocks noChangeAspect="1"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5523064" y="5692979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4" name="Oval 5"/>
            <p:cNvSpPr>
              <a:spLocks noChangeAspect="1"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4114800" y="600483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55" name="AutoShape 9"/>
            <p:cNvCxnSpPr>
              <a:cxnSpLocks noChangeShapeType="1"/>
              <a:endCxn id="54" idx="2"/>
            </p:cNvCxnSpPr>
            <p:nvPr>
              <p:custDataLst>
                <p:tags r:id="rId49"/>
              </p:custDataLst>
            </p:nvPr>
          </p:nvCxnSpPr>
          <p:spPr bwMode="auto">
            <a:xfrm>
              <a:off x="2884639" y="5965621"/>
              <a:ext cx="1230161" cy="2752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6" name="AutoShape 9"/>
            <p:cNvCxnSpPr>
              <a:cxnSpLocks noChangeShapeType="1"/>
              <a:stCxn id="53" idx="2"/>
            </p:cNvCxnSpPr>
            <p:nvPr>
              <p:custDataLst>
                <p:tags r:id="rId50"/>
              </p:custDataLst>
            </p:nvPr>
          </p:nvCxnSpPr>
          <p:spPr bwMode="auto">
            <a:xfrm rot="10800000" flipV="1">
              <a:off x="4569128" y="5929063"/>
              <a:ext cx="953936" cy="3193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7" name="Left Brace 56"/>
            <p:cNvSpPr/>
            <p:nvPr/>
          </p:nvSpPr>
          <p:spPr bwMode="auto">
            <a:xfrm rot="10800000">
              <a:off x="7098173" y="4428725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322999" y="4362096"/>
              <a:ext cx="1481496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base cases</a:t>
              </a:r>
            </a:p>
          </p:txBody>
        </p:sp>
        <p:sp>
          <p:nvSpPr>
            <p:cNvPr id="59" name="Left Brace 58"/>
            <p:cNvSpPr/>
            <p:nvPr/>
          </p:nvSpPr>
          <p:spPr bwMode="auto">
            <a:xfrm rot="10800000">
              <a:off x="7010400" y="2590799"/>
              <a:ext cx="304800" cy="16764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322999" y="3139524"/>
              <a:ext cx="926857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divide </a:t>
              </a:r>
            </a:p>
          </p:txBody>
        </p:sp>
        <p:sp>
          <p:nvSpPr>
            <p:cNvPr id="61" name="Left Brace 60"/>
            <p:cNvSpPr/>
            <p:nvPr/>
          </p:nvSpPr>
          <p:spPr bwMode="auto">
            <a:xfrm rot="10800000">
              <a:off x="7086601" y="4952999"/>
              <a:ext cx="304800" cy="1524001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456028" y="5410201"/>
              <a:ext cx="2195732" cy="10915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combine results </a:t>
              </a:r>
            </a:p>
          </p:txBody>
        </p:sp>
      </p:grpSp>
      <p:sp>
        <p:nvSpPr>
          <p:cNvPr id="64" name="Rectangle 63"/>
          <p:cNvSpPr/>
          <p:nvPr/>
        </p:nvSpPr>
        <p:spPr>
          <a:xfrm>
            <a:off x="5063994" y="2998559"/>
            <a:ext cx="340381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buNone/>
            </a:pPr>
            <a:r>
              <a:rPr lang="en-US" dirty="0">
                <a:latin typeface="+mj-lt"/>
              </a:rPr>
              <a:t>T</a:t>
            </a:r>
            <a:r>
              <a:rPr lang="en-US" baseline="-25000" dirty="0">
                <a:latin typeface="+mj-lt"/>
              </a:rPr>
              <a:t>P  </a:t>
            </a:r>
            <a:r>
              <a:rPr lang="en-US" sz="2000" b="0" dirty="0" smtClean="0">
                <a:latin typeface="+mj-lt"/>
                <a:sym typeface="Symbol"/>
              </a:rPr>
              <a:t>is</a:t>
            </a:r>
            <a:r>
              <a:rPr lang="en-US" dirty="0" smtClean="0">
                <a:latin typeface="+mj-lt"/>
                <a:sym typeface="Symbol"/>
              </a:rPr>
              <a:t> O </a:t>
            </a:r>
            <a:r>
              <a:rPr lang="en-US" dirty="0">
                <a:latin typeface="+mj-lt"/>
                <a:sym typeface="Symbol"/>
              </a:rPr>
              <a:t>(</a:t>
            </a:r>
            <a:r>
              <a:rPr lang="en-US" dirty="0">
                <a:latin typeface="+mj-lt"/>
              </a:rPr>
              <a:t>T</a:t>
            </a:r>
            <a:r>
              <a:rPr lang="en-US" baseline="-25000" dirty="0">
                <a:latin typeface="+mj-lt"/>
              </a:rPr>
              <a:t>1</a:t>
            </a:r>
            <a:r>
              <a:rPr lang="en-US" dirty="0">
                <a:latin typeface="+mj-lt"/>
              </a:rPr>
              <a:t> / </a:t>
            </a:r>
            <a:r>
              <a:rPr lang="en-US" dirty="0" smtClean="0">
                <a:latin typeface="+mj-lt"/>
              </a:rPr>
              <a:t>P + T</a:t>
            </a:r>
            <a:r>
              <a:rPr lang="en-US" baseline="-25000" dirty="0" smtClean="0">
                <a:latin typeface="+mj-lt"/>
                <a:sym typeface="Symbol"/>
              </a:rPr>
              <a:t> </a:t>
            </a:r>
            <a:r>
              <a:rPr lang="en-US" sz="2800" baseline="-25000" dirty="0">
                <a:latin typeface="+mj-lt"/>
                <a:sym typeface="Symbol"/>
              </a:rPr>
              <a:t></a:t>
            </a:r>
            <a:r>
              <a:rPr lang="en-US" dirty="0" smtClean="0">
                <a:latin typeface="+mj-lt"/>
              </a:rPr>
              <a:t>)</a:t>
            </a:r>
          </a:p>
          <a:p>
            <a:pPr lvl="1">
              <a:buNone/>
            </a:pPr>
            <a:r>
              <a:rPr lang="en-US" b="0" dirty="0" smtClean="0">
                <a:latin typeface="+mj-lt"/>
              </a:rPr>
              <a:t>(expected time)</a:t>
            </a:r>
            <a:endParaRPr lang="en-US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98575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math,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Amdahl’s Law is just algebra:</a:t>
            </a:r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r>
              <a:rPr lang="en-US" dirty="0" smtClean="0">
                <a:cs typeface="Latha" pitchFamily="2"/>
              </a:rPr>
              <a:t>	</a:t>
            </a:r>
            <a:r>
              <a:rPr lang="en-US" dirty="0" smtClean="0">
                <a:solidFill>
                  <a:schemeClr val="bg2"/>
                </a:solidFill>
                <a:cs typeface="Latha" pitchFamily="2"/>
              </a:rPr>
              <a:t>Let </a:t>
            </a:r>
            <a:r>
              <a:rPr lang="en-US" b="1" dirty="0">
                <a:solidFill>
                  <a:schemeClr val="bg2"/>
                </a:solidFill>
                <a:cs typeface="Latha" pitchFamily="2"/>
              </a:rPr>
              <a:t>S</a:t>
            </a:r>
            <a:r>
              <a:rPr lang="en-US" dirty="0">
                <a:solidFill>
                  <a:schemeClr val="bg2"/>
                </a:solidFill>
                <a:cs typeface="Latha" pitchFamily="2"/>
              </a:rPr>
              <a:t> be the portion of the execution that can’t be parallelized</a:t>
            </a:r>
          </a:p>
          <a:p>
            <a:pPr>
              <a:buNone/>
            </a:pPr>
            <a:r>
              <a:rPr lang="en-US" dirty="0" smtClean="0">
                <a:solidFill>
                  <a:schemeClr val="bg2"/>
                </a:solidFill>
                <a:cs typeface="Latha" pitchFamily="2"/>
              </a:rPr>
              <a:t>	Let </a:t>
            </a:r>
            <a:r>
              <a:rPr lang="en-US" b="1" dirty="0">
                <a:solidFill>
                  <a:schemeClr val="bg2"/>
                </a:solidFill>
                <a:cs typeface="Latha" pitchFamily="2"/>
              </a:rPr>
              <a:t>T</a:t>
            </a:r>
            <a:r>
              <a:rPr lang="en-US" b="1" baseline="-25000" dirty="0">
                <a:solidFill>
                  <a:schemeClr val="bg2"/>
                </a:solidFill>
                <a:cs typeface="Latha" pitchFamily="2"/>
              </a:rPr>
              <a:t>1</a:t>
            </a:r>
            <a:r>
              <a:rPr lang="en-US" dirty="0">
                <a:solidFill>
                  <a:schemeClr val="bg2"/>
                </a:solidFill>
                <a:cs typeface="Latha" pitchFamily="2"/>
              </a:rPr>
              <a:t> </a:t>
            </a:r>
            <a:r>
              <a:rPr lang="en-US" b="1" dirty="0">
                <a:solidFill>
                  <a:schemeClr val="bg2"/>
                </a:solidFill>
                <a:cs typeface="Latha" pitchFamily="2"/>
              </a:rPr>
              <a:t>= S + (1-S) = 1</a:t>
            </a:r>
          </a:p>
          <a:p>
            <a:pPr>
              <a:buNone/>
            </a:pPr>
            <a:r>
              <a:rPr lang="en-US" dirty="0" smtClean="0">
                <a:solidFill>
                  <a:schemeClr val="bg2"/>
                </a:solidFill>
                <a:cs typeface="Latha" pitchFamily="2"/>
              </a:rPr>
              <a:t>	Let </a:t>
            </a:r>
            <a:r>
              <a:rPr lang="en-US" b="1" dirty="0">
                <a:solidFill>
                  <a:schemeClr val="bg2"/>
                </a:solidFill>
                <a:cs typeface="Latha" pitchFamily="2"/>
              </a:rPr>
              <a:t>(1-S)</a:t>
            </a:r>
            <a:r>
              <a:rPr lang="en-US" dirty="0">
                <a:solidFill>
                  <a:schemeClr val="bg2"/>
                </a:solidFill>
                <a:cs typeface="Latha" pitchFamily="2"/>
              </a:rPr>
              <a:t> be perfectly parallelizable</a:t>
            </a:r>
          </a:p>
          <a:p>
            <a:pPr>
              <a:buNone/>
            </a:pPr>
            <a:endParaRPr lang="en-US" sz="1000" dirty="0">
              <a:solidFill>
                <a:schemeClr val="bg2"/>
              </a:solidFill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solidFill>
                  <a:schemeClr val="bg2"/>
                </a:solidFill>
                <a:cs typeface="Latha" pitchFamily="2"/>
              </a:rPr>
              <a:t>	Then </a:t>
            </a:r>
            <a:r>
              <a:rPr lang="en-US" b="1" dirty="0">
                <a:solidFill>
                  <a:schemeClr val="bg2"/>
                </a:solidFill>
              </a:rPr>
              <a:t>T</a:t>
            </a:r>
            <a:r>
              <a:rPr lang="en-US" b="1" baseline="-25000" dirty="0">
                <a:solidFill>
                  <a:schemeClr val="bg2"/>
                </a:solidFill>
              </a:rPr>
              <a:t>1</a:t>
            </a:r>
            <a:r>
              <a:rPr lang="en-US" b="1" dirty="0">
                <a:solidFill>
                  <a:schemeClr val="bg2"/>
                </a:solidFill>
              </a:rPr>
              <a:t> / T</a:t>
            </a:r>
            <a:r>
              <a:rPr lang="en-US" b="1" baseline="-25000" dirty="0">
                <a:solidFill>
                  <a:schemeClr val="bg2"/>
                </a:solidFill>
              </a:rPr>
              <a:t>P</a:t>
            </a:r>
            <a:r>
              <a:rPr lang="en-US" b="1" dirty="0">
                <a:solidFill>
                  <a:schemeClr val="bg2"/>
                </a:solidFill>
                <a:cs typeface="Latha" pitchFamily="2"/>
              </a:rPr>
              <a:t>  = 1 / (S + (1-S)/P)  </a:t>
            </a:r>
            <a:r>
              <a:rPr lang="en-US" dirty="0">
                <a:solidFill>
                  <a:schemeClr val="bg2"/>
                </a:solidFill>
                <a:cs typeface="Latha" pitchFamily="2"/>
              </a:rPr>
              <a:t>and </a:t>
            </a:r>
            <a:r>
              <a:rPr lang="en-US" b="1" dirty="0">
                <a:solidFill>
                  <a:schemeClr val="bg2"/>
                </a:solidFill>
              </a:rPr>
              <a:t>T</a:t>
            </a:r>
            <a:r>
              <a:rPr lang="en-US" b="1" baseline="-25000" dirty="0">
                <a:solidFill>
                  <a:schemeClr val="bg2"/>
                </a:solidFill>
              </a:rPr>
              <a:t>1</a:t>
            </a:r>
            <a:r>
              <a:rPr lang="en-US" b="1" dirty="0">
                <a:solidFill>
                  <a:schemeClr val="bg2"/>
                </a:solidFill>
              </a:rPr>
              <a:t> / T</a:t>
            </a:r>
            <a:r>
              <a:rPr lang="en-US" sz="2800" b="1" baseline="-25000" dirty="0">
                <a:solidFill>
                  <a:schemeClr val="bg2"/>
                </a:solidFill>
                <a:sym typeface="Symbol"/>
              </a:rPr>
              <a:t></a:t>
            </a:r>
            <a:r>
              <a:rPr lang="en-US" b="1" dirty="0">
                <a:solidFill>
                  <a:schemeClr val="bg2"/>
                </a:solidFill>
                <a:cs typeface="Latha" pitchFamily="2"/>
              </a:rPr>
              <a:t>  = 1 / S</a:t>
            </a:r>
            <a:endParaRPr lang="en-US" dirty="0">
              <a:solidFill>
                <a:schemeClr val="bg2"/>
              </a:solidFill>
              <a:cs typeface="Latha" pitchFamily="2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“feeling the pain” requires </a:t>
            </a:r>
            <a:r>
              <a:rPr lang="en-US" dirty="0" smtClean="0"/>
              <a:t>plotting curves </a:t>
            </a:r>
            <a:r>
              <a:rPr lang="en-US" dirty="0" smtClean="0"/>
              <a:t>(homework!)</a:t>
            </a:r>
          </a:p>
          <a:p>
            <a:pPr lvl="1"/>
            <a:r>
              <a:rPr lang="en-US" dirty="0" smtClean="0"/>
              <a:t>100x speed-up with 256 cores requires &lt;0.7% sequential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852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Fancier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Parallel reductions and maps are the workhorses</a:t>
            </a:r>
          </a:p>
          <a:p>
            <a:r>
              <a:rPr lang="en-US" dirty="0" smtClean="0"/>
              <a:t>But they’re so easy, so show something surprising</a:t>
            </a:r>
          </a:p>
          <a:p>
            <a:pPr lvl="1"/>
            <a:r>
              <a:rPr lang="en-US" dirty="0" smtClean="0"/>
              <a:t>Already in course: surprising algorithms like </a:t>
            </a:r>
            <a:r>
              <a:rPr lang="en-US" dirty="0" err="1" smtClean="0"/>
              <a:t>Dijkstra’s</a:t>
            </a:r>
            <a:endParaRPr lang="en-US" dirty="0" smtClean="0"/>
          </a:p>
          <a:p>
            <a:pPr lvl="1"/>
            <a:r>
              <a:rPr lang="en-US" dirty="0" smtClean="0"/>
              <a:t>Already in course: building algorithms on top of each other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Parallel prefix </a:t>
            </a:r>
            <a:r>
              <a:rPr lang="en-US" dirty="0" smtClean="0">
                <a:sym typeface="Symbol"/>
              </a:rPr>
              <a:t></a:t>
            </a:r>
            <a:r>
              <a:rPr lang="en-US" dirty="0" smtClean="0"/>
              <a:t> Parallel pack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(Very) Parallel quicksort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432429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input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3604" y="485769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output</a:t>
            </a:r>
          </a:p>
        </p:txBody>
      </p:sp>
      <p:sp>
        <p:nvSpPr>
          <p:cNvPr id="9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6</a:t>
            </a:r>
            <a:endParaRPr lang="en-US" sz="2000" dirty="0">
              <a:latin typeface="+mj-lt"/>
            </a:endParaRPr>
          </a:p>
        </p:txBody>
      </p:sp>
      <p:sp>
        <p:nvSpPr>
          <p:cNvPr id="10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4</a:t>
            </a:r>
            <a:endParaRPr lang="en-US" sz="2000" dirty="0">
              <a:latin typeface="+mj-lt"/>
            </a:endParaRPr>
          </a:p>
        </p:txBody>
      </p:sp>
      <p:sp>
        <p:nvSpPr>
          <p:cNvPr id="11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28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12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2672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10</a:t>
            </a:r>
            <a:endParaRPr lang="en-US" sz="2000" dirty="0">
              <a:latin typeface="+mj-lt"/>
            </a:endParaRPr>
          </a:p>
        </p:txBody>
      </p:sp>
      <p:sp>
        <p:nvSpPr>
          <p:cNvPr id="13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816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14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14</a:t>
            </a:r>
            <a:endParaRPr lang="en-US" sz="2000" dirty="0">
              <a:latin typeface="+mj-lt"/>
            </a:endParaRPr>
          </a:p>
        </p:txBody>
      </p:sp>
      <p:sp>
        <p:nvSpPr>
          <p:cNvPr id="15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104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2</a:t>
            </a:r>
            <a:endParaRPr lang="en-US" sz="2000" dirty="0">
              <a:latin typeface="+mj-lt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9248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+mj-lt"/>
              </a:rPr>
              <a:t>8</a:t>
            </a:r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24000" y="48576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6</a:t>
            </a:r>
            <a:endParaRPr lang="en-US" sz="2000" dirty="0">
              <a:latin typeface="+mj-lt"/>
            </a:endParaRPr>
          </a:p>
        </p:txBody>
      </p:sp>
      <p:sp>
        <p:nvSpPr>
          <p:cNvPr id="18" name="Rectangle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38400" y="48576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10</a:t>
            </a:r>
            <a:endParaRPr lang="en-US" sz="2000" dirty="0">
              <a:latin typeface="+mj-lt"/>
            </a:endParaRPr>
          </a:p>
        </p:txBody>
      </p:sp>
      <p:sp>
        <p:nvSpPr>
          <p:cNvPr id="19" name="Rectangle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2800" y="48576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26</a:t>
            </a:r>
            <a:endParaRPr lang="en-US" sz="2000" dirty="0">
              <a:latin typeface="+mj-lt"/>
            </a:endParaRPr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7200" y="48576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36</a:t>
            </a:r>
            <a:endParaRPr lang="en-US" sz="2000" dirty="0">
              <a:latin typeface="+mj-lt"/>
            </a:endParaRPr>
          </a:p>
        </p:txBody>
      </p:sp>
      <p:sp>
        <p:nvSpPr>
          <p:cNvPr id="21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81600" y="48576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52</a:t>
            </a:r>
            <a:endParaRPr lang="en-US" sz="2000" dirty="0">
              <a:latin typeface="+mj-lt"/>
            </a:endParaRPr>
          </a:p>
        </p:txBody>
      </p:sp>
      <p:sp>
        <p:nvSpPr>
          <p:cNvPr id="22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96000" y="48576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66</a:t>
            </a:r>
            <a:endParaRPr lang="en-US" sz="2000" dirty="0">
              <a:latin typeface="+mj-lt"/>
            </a:endParaRPr>
          </a:p>
        </p:txBody>
      </p:sp>
      <p:sp>
        <p:nvSpPr>
          <p:cNvPr id="23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10400" y="48576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68</a:t>
            </a:r>
            <a:endParaRPr lang="en-US" sz="2000" dirty="0">
              <a:latin typeface="+mj-lt"/>
            </a:endParaRPr>
          </a:p>
        </p:txBody>
      </p:sp>
      <p:sp>
        <p:nvSpPr>
          <p:cNvPr id="24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924800" y="48576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76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098625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Fancier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Parallel reductions and maps are the workhorses</a:t>
            </a:r>
          </a:p>
          <a:p>
            <a:r>
              <a:rPr lang="en-US" dirty="0" smtClean="0"/>
              <a:t>But they’re so easy, so show something surprising</a:t>
            </a:r>
          </a:p>
          <a:p>
            <a:pPr lvl="1"/>
            <a:r>
              <a:rPr lang="en-US" dirty="0" smtClean="0"/>
              <a:t>Already in course: surprising algorithms like </a:t>
            </a:r>
            <a:r>
              <a:rPr lang="en-US" dirty="0" err="1" smtClean="0"/>
              <a:t>Dijkstra’s</a:t>
            </a:r>
            <a:endParaRPr lang="en-US" dirty="0" smtClean="0"/>
          </a:p>
          <a:p>
            <a:pPr lvl="1"/>
            <a:r>
              <a:rPr lang="en-US" dirty="0" smtClean="0"/>
              <a:t>Already in course: building algorithms on top of each other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Parallel prefix </a:t>
            </a:r>
            <a:r>
              <a:rPr lang="en-US" dirty="0" smtClean="0">
                <a:sym typeface="Symbol"/>
              </a:rPr>
              <a:t>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Parallel pack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(Very) Parallel quicksort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432429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input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3604" y="539109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output</a:t>
            </a:r>
          </a:p>
        </p:txBody>
      </p:sp>
      <p:sp>
        <p:nvSpPr>
          <p:cNvPr id="9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6</a:t>
            </a:r>
            <a:endParaRPr lang="en-US" sz="2000" dirty="0">
              <a:latin typeface="+mj-lt"/>
            </a:endParaRPr>
          </a:p>
        </p:txBody>
      </p:sp>
      <p:sp>
        <p:nvSpPr>
          <p:cNvPr id="10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4</a:t>
            </a:r>
            <a:endParaRPr lang="en-US" sz="2000" dirty="0">
              <a:latin typeface="+mj-lt"/>
            </a:endParaRPr>
          </a:p>
        </p:txBody>
      </p:sp>
      <p:sp>
        <p:nvSpPr>
          <p:cNvPr id="11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28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12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2672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10</a:t>
            </a:r>
            <a:endParaRPr lang="en-US" sz="2000" dirty="0">
              <a:latin typeface="+mj-lt"/>
            </a:endParaRPr>
          </a:p>
        </p:txBody>
      </p:sp>
      <p:sp>
        <p:nvSpPr>
          <p:cNvPr id="13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816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14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14</a:t>
            </a:r>
            <a:endParaRPr lang="en-US" sz="2000" dirty="0">
              <a:latin typeface="+mj-lt"/>
            </a:endParaRPr>
          </a:p>
        </p:txBody>
      </p:sp>
      <p:sp>
        <p:nvSpPr>
          <p:cNvPr id="15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104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2</a:t>
            </a:r>
            <a:endParaRPr lang="en-US" sz="2000" dirty="0">
              <a:latin typeface="+mj-lt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9248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+mj-lt"/>
              </a:rPr>
              <a:t>8</a:t>
            </a:r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24000" y="53910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6</a:t>
            </a:r>
            <a:endParaRPr lang="en-US" sz="2000" dirty="0">
              <a:latin typeface="+mj-lt"/>
            </a:endParaRPr>
          </a:p>
        </p:txBody>
      </p:sp>
      <p:sp>
        <p:nvSpPr>
          <p:cNvPr id="18" name="Rectangle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38400" y="53910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4</a:t>
            </a:r>
            <a:endParaRPr lang="en-US" sz="2000" dirty="0">
              <a:latin typeface="+mj-lt"/>
            </a:endParaRPr>
          </a:p>
        </p:txBody>
      </p:sp>
      <p:sp>
        <p:nvSpPr>
          <p:cNvPr id="19" name="Rectangle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2800" y="53910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2</a:t>
            </a:r>
            <a:endParaRPr lang="en-US" sz="2000" dirty="0">
              <a:latin typeface="+mj-lt"/>
            </a:endParaRPr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7200" y="53910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8</a:t>
            </a:r>
            <a:endParaRPr lang="en-US" sz="2000" dirty="0">
              <a:latin typeface="+mj-lt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1600200" y="4918857"/>
            <a:ext cx="1371600" cy="491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 10 ?</a:t>
            </a:r>
          </a:p>
        </p:txBody>
      </p:sp>
    </p:spTree>
    <p:extLst>
      <p:ext uri="{BB962C8B-B14F-4D97-AF65-F5344CB8AC3E}">
        <p14:creationId xmlns:p14="http://schemas.microsoft.com/office/powerpoint/2010/main" val="41720326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3 weeks and why 2</a:t>
            </a:r>
            <a:r>
              <a:rPr lang="en-US" baseline="30000" dirty="0" smtClean="0"/>
              <a:t>nd</a:t>
            </a:r>
            <a:r>
              <a:rPr lang="en-US" dirty="0" smtClean="0"/>
              <a:t>-year data structures</a:t>
            </a:r>
          </a:p>
          <a:p>
            <a:pPr lvl="1"/>
            <a:r>
              <a:rPr lang="en-US" dirty="0" smtClean="0"/>
              <a:t>Complements senior-level courses</a:t>
            </a:r>
          </a:p>
          <a:p>
            <a:pPr lvl="1"/>
            <a:endParaRPr lang="en-US" dirty="0"/>
          </a:p>
          <a:p>
            <a:r>
              <a:rPr lang="en-US" dirty="0" smtClean="0"/>
              <a:t>Guiding principles</a:t>
            </a:r>
          </a:p>
          <a:p>
            <a:endParaRPr lang="en-US" dirty="0"/>
          </a:p>
          <a:p>
            <a:r>
              <a:rPr lang="en-US" dirty="0" smtClean="0"/>
              <a:t>Quick tour of some topics</a:t>
            </a:r>
          </a:p>
          <a:p>
            <a:pPr lvl="1"/>
            <a:endParaRPr lang="en-US" dirty="0"/>
          </a:p>
          <a:p>
            <a:r>
              <a:rPr lang="en-US" dirty="0" smtClean="0"/>
              <a:t>Status and materials available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64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Fancier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Parallel reductions and maps are the workhorses</a:t>
            </a:r>
          </a:p>
          <a:p>
            <a:r>
              <a:rPr lang="en-US" dirty="0" smtClean="0"/>
              <a:t>But they’re so easy, so show something surprising</a:t>
            </a:r>
          </a:p>
          <a:p>
            <a:pPr lvl="1"/>
            <a:r>
              <a:rPr lang="en-US" dirty="0" smtClean="0"/>
              <a:t>Already in course: surprising algorithms like </a:t>
            </a:r>
            <a:r>
              <a:rPr lang="en-US" dirty="0" err="1" smtClean="0"/>
              <a:t>Dijkstra’s</a:t>
            </a:r>
            <a:endParaRPr lang="en-US" dirty="0" smtClean="0"/>
          </a:p>
          <a:p>
            <a:pPr lvl="1"/>
            <a:r>
              <a:rPr lang="en-US" dirty="0" smtClean="0"/>
              <a:t>Already in course: building algorithms on top of each other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Parallel prefix </a:t>
            </a:r>
            <a:r>
              <a:rPr lang="en-US" dirty="0" smtClean="0">
                <a:sym typeface="Symbol"/>
              </a:rPr>
              <a:t></a:t>
            </a:r>
            <a:r>
              <a:rPr lang="en-US" dirty="0" smtClean="0"/>
              <a:t> Parallel pack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(Very) Parallel quicksort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432429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input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3604" y="485769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output</a:t>
            </a:r>
          </a:p>
        </p:txBody>
      </p:sp>
      <p:sp>
        <p:nvSpPr>
          <p:cNvPr id="9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6</a:t>
            </a:r>
            <a:endParaRPr lang="en-US" sz="2000" dirty="0">
              <a:latin typeface="+mj-lt"/>
            </a:endParaRPr>
          </a:p>
        </p:txBody>
      </p:sp>
      <p:sp>
        <p:nvSpPr>
          <p:cNvPr id="10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4</a:t>
            </a:r>
            <a:endParaRPr lang="en-US" sz="2000" dirty="0">
              <a:latin typeface="+mj-lt"/>
            </a:endParaRPr>
          </a:p>
        </p:txBody>
      </p:sp>
      <p:sp>
        <p:nvSpPr>
          <p:cNvPr id="11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28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12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2672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10</a:t>
            </a:r>
            <a:endParaRPr lang="en-US" sz="2000" dirty="0">
              <a:latin typeface="+mj-lt"/>
            </a:endParaRPr>
          </a:p>
        </p:txBody>
      </p:sp>
      <p:sp>
        <p:nvSpPr>
          <p:cNvPr id="13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816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14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14</a:t>
            </a:r>
            <a:endParaRPr lang="en-US" sz="2000" dirty="0">
              <a:latin typeface="+mj-lt"/>
            </a:endParaRPr>
          </a:p>
        </p:txBody>
      </p:sp>
      <p:sp>
        <p:nvSpPr>
          <p:cNvPr id="15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104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2</a:t>
            </a:r>
            <a:endParaRPr lang="en-US" sz="2000" dirty="0">
              <a:latin typeface="+mj-lt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9248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+mj-lt"/>
              </a:rPr>
              <a:t>8</a:t>
            </a:r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24000" y="48576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2</a:t>
            </a:r>
            <a:endParaRPr lang="en-US" sz="2000" dirty="0">
              <a:latin typeface="+mj-lt"/>
            </a:endParaRPr>
          </a:p>
        </p:txBody>
      </p:sp>
      <p:sp>
        <p:nvSpPr>
          <p:cNvPr id="18" name="Rectangle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38400" y="48576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4</a:t>
            </a:r>
            <a:endParaRPr lang="en-US" sz="2000" dirty="0">
              <a:latin typeface="+mj-lt"/>
            </a:endParaRPr>
          </a:p>
        </p:txBody>
      </p:sp>
      <p:sp>
        <p:nvSpPr>
          <p:cNvPr id="19" name="Rectangle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2800" y="48576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6</a:t>
            </a:r>
            <a:endParaRPr lang="en-US" sz="2000" dirty="0">
              <a:latin typeface="+mj-lt"/>
            </a:endParaRPr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7200" y="48576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8</a:t>
            </a:r>
            <a:endParaRPr lang="en-US" sz="2000" dirty="0">
              <a:latin typeface="+mj-lt"/>
            </a:endParaRPr>
          </a:p>
        </p:txBody>
      </p:sp>
      <p:sp>
        <p:nvSpPr>
          <p:cNvPr id="21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81600" y="48576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10</a:t>
            </a:r>
            <a:endParaRPr lang="en-US" sz="2000" dirty="0">
              <a:latin typeface="+mj-lt"/>
            </a:endParaRPr>
          </a:p>
        </p:txBody>
      </p:sp>
      <p:sp>
        <p:nvSpPr>
          <p:cNvPr id="22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96000" y="48576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14</a:t>
            </a:r>
            <a:endParaRPr lang="en-US" sz="2000" dirty="0">
              <a:latin typeface="+mj-lt"/>
            </a:endParaRPr>
          </a:p>
        </p:txBody>
      </p:sp>
      <p:sp>
        <p:nvSpPr>
          <p:cNvPr id="23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10400" y="48576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16</a:t>
            </a:r>
            <a:endParaRPr lang="en-US" sz="2000" dirty="0">
              <a:latin typeface="+mj-lt"/>
            </a:endParaRPr>
          </a:p>
        </p:txBody>
      </p:sp>
      <p:sp>
        <p:nvSpPr>
          <p:cNvPr id="24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924800" y="48576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16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458812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Switch mindset: loosely coordinated threads + shared objects</a:t>
            </a:r>
          </a:p>
          <a:p>
            <a:pPr lvl="1"/>
            <a:r>
              <a:rPr lang="en-US" dirty="0" smtClean="0"/>
              <a:t>Why do this? (Responsiveness, mask latency, …)</a:t>
            </a:r>
          </a:p>
          <a:p>
            <a:endParaRPr lang="en-US" dirty="0" smtClean="0"/>
          </a:p>
          <a:p>
            <a:r>
              <a:rPr lang="en-US" dirty="0" smtClean="0"/>
              <a:t>Explaining </a:t>
            </a:r>
            <a:r>
              <a:rPr lang="en-US" dirty="0" smtClean="0"/>
              <a:t>locks:</a:t>
            </a:r>
          </a:p>
          <a:p>
            <a:endParaRPr lang="en-US" sz="800" dirty="0" smtClean="0"/>
          </a:p>
          <a:p>
            <a:pPr lvl="1"/>
            <a:r>
              <a:rPr lang="en-US" dirty="0" smtClean="0"/>
              <a:t>Naïve attempts at mutual exclusion are wrong</a:t>
            </a:r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A lock as an ADT with atomic “acquire” and “release”</a:t>
            </a:r>
          </a:p>
          <a:p>
            <a:pPr lvl="1"/>
            <a:endParaRPr lang="en-US" sz="800" dirty="0" smtClean="0"/>
          </a:p>
          <a:p>
            <a:pPr lvl="1"/>
            <a:r>
              <a:rPr lang="en-US" i="1" dirty="0" smtClean="0"/>
              <a:t>Then</a:t>
            </a:r>
            <a:r>
              <a:rPr lang="en-US" dirty="0" smtClean="0"/>
              <a:t> segue to Java’s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synchronized</a:t>
            </a:r>
            <a:r>
              <a:rPr lang="en-US" dirty="0" smtClean="0"/>
              <a:t> </a:t>
            </a:r>
            <a:endParaRPr lang="en-US" dirty="0" smtClean="0"/>
          </a:p>
          <a:p>
            <a:pPr lvl="2"/>
            <a:r>
              <a:rPr lang="en-US" dirty="0" smtClean="0"/>
              <a:t>All </a:t>
            </a:r>
            <a:r>
              <a:rPr lang="en-US" dirty="0" smtClean="0"/>
              <a:t>objects are locks</a:t>
            </a:r>
          </a:p>
          <a:p>
            <a:pPr lvl="2"/>
            <a:r>
              <a:rPr lang="en-US" dirty="0" smtClean="0"/>
              <a:t>Implicit release, even with exceptions</a:t>
            </a:r>
          </a:p>
          <a:p>
            <a:pPr lvl="2"/>
            <a:r>
              <a:rPr lang="en-US" dirty="0" smtClean="0"/>
              <a:t>Re-entrant</a:t>
            </a:r>
          </a:p>
          <a:p>
            <a:pPr lvl="2"/>
            <a:r>
              <a:rPr lang="en-US" i="1" dirty="0" smtClean="0"/>
              <a:t>Not</a:t>
            </a:r>
            <a:r>
              <a:rPr lang="en-US" dirty="0" smtClean="0"/>
              <a:t> explained in terms of monitors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063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key distinction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2192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Data races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are wrong.  </a:t>
            </a:r>
          </a:p>
          <a:p>
            <a:pPr lvl="1"/>
            <a:r>
              <a:rPr lang="en-US" dirty="0" smtClean="0"/>
              <a:t>Period.  (Can mention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volatile</a:t>
            </a:r>
            <a:r>
              <a:rPr lang="en-US" dirty="0" smtClean="0">
                <a:latin typeface="+mj-lt"/>
                <a:cs typeface="Courier New" pitchFamily="49" charset="0"/>
              </a:rPr>
              <a:t>.)</a:t>
            </a:r>
          </a:p>
          <a:p>
            <a:pPr lvl="1"/>
            <a:r>
              <a:rPr lang="en-US" dirty="0" smtClean="0"/>
              <a:t>Even when they look right – have to be told they’re wrong!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 </a:t>
            </a:r>
            <a:r>
              <a:rPr lang="en-US" dirty="0" smtClean="0"/>
              <a:t>“thanks” to my TA: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3429000"/>
            <a:ext cx="36576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stop </a:t>
            </a:r>
            <a:r>
              <a:rPr lang="en-US" sz="2000" kern="0" dirty="0" smtClean="0">
                <a:latin typeface="Courier New" pitchFamily="49" charset="0"/>
              </a:rPr>
              <a:t>= false;</a:t>
            </a:r>
          </a:p>
        </p:txBody>
      </p:sp>
      <p:sp>
        <p:nvSpPr>
          <p:cNvPr id="9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4114800"/>
            <a:ext cx="3505200" cy="9525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kern="0" dirty="0" smtClean="0">
                <a:latin typeface="Courier New" pitchFamily="49" charset="0"/>
              </a:rPr>
              <a:t>(!stop</a:t>
            </a:r>
            <a:r>
              <a:rPr lang="en-US" sz="2000" kern="0" dirty="0" smtClean="0">
                <a:latin typeface="Courier New" pitchFamily="49" charset="0"/>
              </a:rPr>
              <a:t>){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iterative output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10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257800" y="4114800"/>
            <a:ext cx="2514600" cy="9525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sleep(10000);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stop = true;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4800600" y="4038600"/>
            <a:ext cx="0" cy="12192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4953000" y="4038600"/>
            <a:ext cx="0" cy="12192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838200" y="54864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i="1" dirty="0" smtClean="0"/>
              <a:t>“Data race” is not an illuminating term</a:t>
            </a:r>
          </a:p>
          <a:p>
            <a:pPr lvl="1"/>
            <a:r>
              <a:rPr lang="en-US" b="0" i="1" dirty="0" smtClean="0"/>
              <a:t>Prefer “simultaneous access error”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087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A key distinction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12192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Bad </a:t>
            </a:r>
            <a:r>
              <a:rPr lang="en-US" i="1" dirty="0" err="1" smtClean="0">
                <a:solidFill>
                  <a:schemeClr val="accent2"/>
                </a:solidFill>
              </a:rPr>
              <a:t>interleavings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depend on the semantics of your interface</a:t>
            </a:r>
          </a:p>
          <a:p>
            <a:pPr lvl="1"/>
            <a:r>
              <a:rPr lang="en-US" dirty="0" smtClean="0"/>
              <a:t>Already in course: correct behavior of classic ADTs</a:t>
            </a:r>
          </a:p>
          <a:p>
            <a:pPr lvl="1"/>
            <a:r>
              <a:rPr lang="en-US" dirty="0" smtClean="0"/>
              <a:t>Students get good at finding bad </a:t>
            </a:r>
            <a:r>
              <a:rPr lang="en-US" dirty="0" err="1" smtClean="0"/>
              <a:t>interleavings</a:t>
            </a: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  <p:sp>
        <p:nvSpPr>
          <p:cNvPr id="14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514600"/>
            <a:ext cx="5029200" cy="3810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7432" tIns="45720" rIns="27432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Stack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&gt;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/* internal state */</a:t>
            </a:r>
            <a:r>
              <a:rPr lang="en-US" sz="2000" kern="0" dirty="0" smtClean="0">
                <a:latin typeface="Courier New" pitchFamily="49" charset="0"/>
              </a:rPr>
              <a:t> …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synchronized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push</a:t>
            </a:r>
            <a:r>
              <a:rPr lang="en-US" sz="2000" kern="0" dirty="0" smtClean="0">
                <a:latin typeface="Courier New" pitchFamily="49" charset="0"/>
              </a:rPr>
              <a:t>(E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){…}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pop</a:t>
            </a:r>
            <a:r>
              <a:rPr lang="en-US" sz="2000" kern="0" dirty="0" smtClean="0">
                <a:latin typeface="Courier New" pitchFamily="49" charset="0"/>
              </a:rPr>
              <a:t>(){…}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/* unsynchronized */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peek</a:t>
            </a:r>
            <a:r>
              <a:rPr lang="en-US" sz="2000" kern="0" dirty="0" smtClean="0">
                <a:latin typeface="Courier New" pitchFamily="49" charset="0"/>
              </a:rPr>
              <a:t>(){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919696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key distinction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2192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Bad </a:t>
            </a:r>
            <a:r>
              <a:rPr lang="en-US" i="1" dirty="0" err="1" smtClean="0"/>
              <a:t>interleavings</a:t>
            </a:r>
            <a:r>
              <a:rPr lang="en-US" dirty="0" smtClean="0"/>
              <a:t> depend on the semantics of your interface</a:t>
            </a:r>
          </a:p>
          <a:p>
            <a:pPr lvl="1"/>
            <a:r>
              <a:rPr lang="en-US" dirty="0" smtClean="0"/>
              <a:t>Students get good at finding bad </a:t>
            </a:r>
            <a:r>
              <a:rPr lang="en-US" dirty="0" err="1" smtClean="0"/>
              <a:t>interleavings</a:t>
            </a: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276600"/>
            <a:ext cx="2743200" cy="1905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</p:txBody>
      </p:sp>
      <p:sp>
        <p:nvSpPr>
          <p:cNvPr id="9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275806"/>
            <a:ext cx="1905000" cy="10675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push(x)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push(y)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 = pop()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113506" y="4380706"/>
            <a:ext cx="22098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16200000">
            <a:off x="417622" y="4075222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19800" y="280029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</a:t>
            </a:r>
          </a:p>
        </p:txBody>
      </p:sp>
      <p:cxnSp>
        <p:nvCxnSpPr>
          <p:cNvPr id="13" name="Straight Arrow Connector 12"/>
          <p:cNvCxnSpPr>
            <a:stCxn id="9" idx="1"/>
          </p:cNvCxnSpPr>
          <p:nvPr/>
        </p:nvCxnSpPr>
        <p:spPr bwMode="auto">
          <a:xfrm rot="10800000" flipV="1">
            <a:off x="3733800" y="3809603"/>
            <a:ext cx="2286000" cy="396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905000" y="2819400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rot="10800000">
            <a:off x="3733800" y="3276600"/>
            <a:ext cx="2286000" cy="152402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10800000" flipV="1">
            <a:off x="3429001" y="4114402"/>
            <a:ext cx="2667001" cy="838597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1312992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Spend a lecture on </a:t>
            </a:r>
            <a:r>
              <a:rPr lang="en-US" i="1" dirty="0" smtClean="0"/>
              <a:t>basic</a:t>
            </a:r>
            <a:r>
              <a:rPr lang="en-US" dirty="0" smtClean="0"/>
              <a:t> “rules of thumb”:</a:t>
            </a:r>
          </a:p>
          <a:p>
            <a:endParaRPr lang="en-US" sz="1000" dirty="0" smtClean="0"/>
          </a:p>
          <a:p>
            <a:r>
              <a:rPr lang="en-US" dirty="0" smtClean="0"/>
              <a:t>Make most data unshared or immutable</a:t>
            </a:r>
          </a:p>
          <a:p>
            <a:r>
              <a:rPr lang="en-US" dirty="0" smtClean="0"/>
              <a:t>Each shared object consistently guarded by some lock</a:t>
            </a:r>
          </a:p>
          <a:p>
            <a:r>
              <a:rPr lang="en-US" dirty="0" smtClean="0"/>
              <a:t>Start with coarse-grained locking where sufficient</a:t>
            </a:r>
          </a:p>
          <a:p>
            <a:r>
              <a:rPr lang="en-US" dirty="0" smtClean="0"/>
              <a:t>Make critical sections as small as possible but not smaller</a:t>
            </a:r>
          </a:p>
          <a:p>
            <a:r>
              <a:rPr lang="en-US" dirty="0" smtClean="0"/>
              <a:t>Don’t roll your own: Use concurrent data structures from experts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Emphasize common idioms and trade-offs</a:t>
            </a:r>
          </a:p>
          <a:p>
            <a:pPr lvl="1"/>
            <a:r>
              <a:rPr lang="en-US" dirty="0" smtClean="0"/>
              <a:t>Not prescriptive or religious on methodology</a:t>
            </a:r>
          </a:p>
          <a:p>
            <a:pPr lvl="1"/>
            <a:r>
              <a:rPr lang="en-US" dirty="0" smtClean="0"/>
              <a:t>But just showing “locks exist” is </a:t>
            </a:r>
            <a:r>
              <a:rPr lang="en-US" i="1" dirty="0" smtClean="0"/>
              <a:t>not</a:t>
            </a:r>
            <a:r>
              <a:rPr lang="en-US" dirty="0" smtClean="0"/>
              <a:t> enough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912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Reader/writer locks</a:t>
            </a:r>
          </a:p>
          <a:p>
            <a:pPr lvl="1"/>
            <a:r>
              <a:rPr lang="en-US" dirty="0" smtClean="0"/>
              <a:t>Fit well with “rare-insertion” </a:t>
            </a:r>
            <a:r>
              <a:rPr lang="en-US" dirty="0" err="1" smtClean="0"/>
              <a:t>hashtables</a:t>
            </a:r>
            <a:endParaRPr lang="en-US" dirty="0" smtClean="0"/>
          </a:p>
          <a:p>
            <a:pPr lvl="1"/>
            <a:r>
              <a:rPr lang="en-US" dirty="0" smtClean="0"/>
              <a:t>Fit well with simultaneous read/read is </a:t>
            </a:r>
            <a:r>
              <a:rPr lang="en-US" i="1" dirty="0" smtClean="0"/>
              <a:t>not</a:t>
            </a:r>
            <a:r>
              <a:rPr lang="en-US" dirty="0" smtClean="0"/>
              <a:t> a data race</a:t>
            </a:r>
          </a:p>
          <a:p>
            <a:pPr lvl="1"/>
            <a:endParaRPr lang="en-US" dirty="0"/>
          </a:p>
          <a:p>
            <a:r>
              <a:rPr lang="en-US" dirty="0" smtClean="0"/>
              <a:t>Deadlock</a:t>
            </a:r>
          </a:p>
          <a:p>
            <a:endParaRPr lang="en-US" dirty="0"/>
          </a:p>
          <a:p>
            <a:r>
              <a:rPr lang="en-US" dirty="0" smtClean="0"/>
              <a:t>Condition variables</a:t>
            </a:r>
          </a:p>
          <a:p>
            <a:pPr lvl="1"/>
            <a:r>
              <a:rPr lang="en-US" dirty="0" smtClean="0"/>
              <a:t>Or some easier-to-use form of passive waiting</a:t>
            </a:r>
          </a:p>
          <a:p>
            <a:pPr lvl="1"/>
            <a:r>
              <a:rPr lang="en-US" dirty="0" smtClean="0"/>
              <a:t>Fit well with semantics of a queue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8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3 weeks and why 2</a:t>
            </a:r>
            <a:r>
              <a:rPr lang="en-US" baseline="30000" dirty="0" smtClean="0"/>
              <a:t>nd</a:t>
            </a:r>
            <a:r>
              <a:rPr lang="en-US" dirty="0" smtClean="0"/>
              <a:t>-year data structures</a:t>
            </a:r>
          </a:p>
          <a:p>
            <a:pPr lvl="1"/>
            <a:r>
              <a:rPr lang="en-US" dirty="0" smtClean="0"/>
              <a:t>Complements senior-level courses</a:t>
            </a:r>
          </a:p>
          <a:p>
            <a:pPr lvl="1"/>
            <a:endParaRPr lang="en-US" dirty="0"/>
          </a:p>
          <a:p>
            <a:r>
              <a:rPr lang="en-US" dirty="0" smtClean="0"/>
              <a:t>Guiding principles</a:t>
            </a:r>
          </a:p>
          <a:p>
            <a:endParaRPr lang="en-US" dirty="0"/>
          </a:p>
          <a:p>
            <a:r>
              <a:rPr lang="en-US" dirty="0" smtClean="0"/>
              <a:t>Quick tour of some topics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Status and materials available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668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Spring 2010: Taught by me</a:t>
            </a:r>
          </a:p>
          <a:p>
            <a:pPr lvl="1"/>
            <a:r>
              <a:rPr lang="en-US" dirty="0" smtClean="0"/>
              <a:t>“Every educational experiment is doomed to succeed”</a:t>
            </a:r>
          </a:p>
          <a:p>
            <a:pPr lvl="1"/>
            <a:endParaRPr lang="en-US" dirty="0"/>
          </a:p>
          <a:p>
            <a:r>
              <a:rPr lang="en-US" dirty="0" smtClean="0"/>
              <a:t>Summer 2010: Taught by </a:t>
            </a:r>
            <a:r>
              <a:rPr lang="en-US" dirty="0" smtClean="0"/>
              <a:t>the</a:t>
            </a:r>
            <a:r>
              <a:rPr lang="en-US" dirty="0" smtClean="0"/>
              <a:t> </a:t>
            </a:r>
            <a:r>
              <a:rPr lang="en-US" dirty="0" smtClean="0"/>
              <a:t>Spring </a:t>
            </a:r>
            <a:r>
              <a:rPr lang="en-US" dirty="0" smtClean="0"/>
              <a:t>2010 TA</a:t>
            </a:r>
            <a:endParaRPr lang="en-US" dirty="0" smtClean="0"/>
          </a:p>
          <a:p>
            <a:pPr lvl="1"/>
            <a:r>
              <a:rPr lang="en-US" i="1" dirty="0" smtClean="0"/>
              <a:t>This</a:t>
            </a:r>
            <a:r>
              <a:rPr lang="en-US" dirty="0" smtClean="0"/>
              <a:t> great success is a very good sign</a:t>
            </a:r>
          </a:p>
          <a:p>
            <a:pPr lvl="1"/>
            <a:endParaRPr lang="en-US" dirty="0"/>
          </a:p>
          <a:p>
            <a:r>
              <a:rPr lang="en-US" dirty="0" smtClean="0"/>
              <a:t>2010-2011 academic year: Instructors 3, 4, and 5</a:t>
            </a:r>
          </a:p>
          <a:p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Data structures was already a very popular </a:t>
            </a:r>
            <a:r>
              <a:rPr lang="en-US" dirty="0" smtClean="0"/>
              <a:t>course</a:t>
            </a:r>
            <a:endParaRPr lang="en-US" dirty="0" smtClean="0"/>
          </a:p>
          <a:p>
            <a:pPr lvl="1"/>
            <a:r>
              <a:rPr lang="en-US" dirty="0" smtClean="0"/>
              <a:t>And students really like the parallelism and concurrency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915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733800"/>
            <a:ext cx="43053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228" y="1981200"/>
            <a:ext cx="4985172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I’ve got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r>
              <a:rPr lang="en-US" dirty="0" smtClean="0"/>
              <a:t>60 pages of reading notes for students (and instructors!)</a:t>
            </a:r>
          </a:p>
          <a:p>
            <a:r>
              <a:rPr lang="en-US" dirty="0" smtClean="0"/>
              <a:t>PowerPoint</a:t>
            </a:r>
          </a:p>
          <a:p>
            <a:r>
              <a:rPr lang="en-US" dirty="0" smtClean="0"/>
              <a:t>Homework problems</a:t>
            </a:r>
          </a:p>
          <a:p>
            <a:r>
              <a:rPr lang="en-US" dirty="0" smtClean="0"/>
              <a:t>Java </a:t>
            </a:r>
            <a:r>
              <a:rPr lang="en-US" dirty="0" err="1" smtClean="0"/>
              <a:t>ForkJoin</a:t>
            </a:r>
            <a:r>
              <a:rPr lang="en-US" dirty="0" smtClean="0"/>
              <a:t> for beginners</a:t>
            </a:r>
          </a:p>
          <a:p>
            <a:r>
              <a:rPr lang="en-US" dirty="0" smtClean="0"/>
              <a:t>Programming project</a:t>
            </a:r>
          </a:p>
          <a:p>
            <a:r>
              <a:rPr lang="en-US" dirty="0" smtClean="0"/>
              <a:t>Sample exam problems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294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594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Preaching to the choir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Dear Choir,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Let’s teach tons of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parallelism/concurrency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Including your pet paradigms, </a:t>
            </a:r>
          </a:p>
          <a:p>
            <a:pPr marL="0" indent="0">
              <a:buNone/>
            </a:pPr>
            <a:r>
              <a:rPr lang="en-US" dirty="0" smtClean="0"/>
              <a:t>   examples, and complications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No need to discuss how this fits into the curriculum or what we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should remove to make room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Amen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33400"/>
            <a:ext cx="3276600" cy="3735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42156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3 weeks of material seems about right for </a:t>
            </a:r>
            <a:r>
              <a:rPr lang="en-US" dirty="0" smtClean="0"/>
              <a:t>sophomores</a:t>
            </a:r>
          </a:p>
          <a:p>
            <a:pPr lvl="1"/>
            <a:r>
              <a:rPr lang="en-US" dirty="0" smtClean="0"/>
              <a:t>The choir can always add more</a:t>
            </a:r>
            <a:endParaRPr lang="en-US" dirty="0" smtClean="0"/>
          </a:p>
          <a:p>
            <a:endParaRPr lang="en-US" sz="1400" dirty="0" smtClean="0"/>
          </a:p>
          <a:p>
            <a:r>
              <a:rPr lang="en-US" dirty="0" smtClean="0"/>
              <a:t>Data structures is the optimal place</a:t>
            </a:r>
          </a:p>
          <a:p>
            <a:endParaRPr lang="en-US" sz="1400" dirty="0" smtClean="0"/>
          </a:p>
          <a:p>
            <a:r>
              <a:rPr lang="en-US" dirty="0" smtClean="0"/>
              <a:t>Materials designed for adoption by non-experts</a:t>
            </a:r>
          </a:p>
          <a:p>
            <a:pPr lvl="1"/>
            <a:r>
              <a:rPr lang="en-US" dirty="0" smtClean="0"/>
              <a:t>If you can teach </a:t>
            </a:r>
            <a:r>
              <a:rPr lang="en-US" dirty="0" err="1" smtClean="0"/>
              <a:t>Dijkstra’s</a:t>
            </a:r>
            <a:r>
              <a:rPr lang="en-US" dirty="0" smtClean="0"/>
              <a:t> algorithm and B Trees, you can teach parallelism and concurrency</a:t>
            </a:r>
          </a:p>
          <a:p>
            <a:pPr lvl="1"/>
            <a:endParaRPr lang="en-US" sz="1400" dirty="0"/>
          </a:p>
          <a:p>
            <a:r>
              <a:rPr lang="en-US" dirty="0" smtClean="0"/>
              <a:t>Please provide constructive feedback</a:t>
            </a:r>
          </a:p>
          <a:p>
            <a:pPr lvl="1"/>
            <a:r>
              <a:rPr lang="en-US" dirty="0" smtClean="0"/>
              <a:t>And help me advertise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http</a:t>
            </a:r>
            <a:r>
              <a:rPr lang="en-US" dirty="0">
                <a:solidFill>
                  <a:schemeClr val="accent2"/>
                </a:solidFill>
              </a:rPr>
              <a:t>://www.cs.washington.edu/homes/djg/teachingMaterials/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222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broader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Curriculum design [for 2</a:t>
            </a:r>
            <a:r>
              <a:rPr lang="en-US" baseline="30000" dirty="0" smtClean="0"/>
              <a:t>nd</a:t>
            </a:r>
            <a:r>
              <a:rPr lang="en-US" dirty="0" smtClean="0"/>
              <a:t>-year courses]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Coordinate broad, brilliant colleagues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“Least </a:t>
            </a:r>
            <a:r>
              <a:rPr lang="en-US" dirty="0"/>
              <a:t>common denominator” </a:t>
            </a:r>
            <a:r>
              <a:rPr lang="en-US" dirty="0" smtClean="0"/>
              <a:t>isn’t </a:t>
            </a:r>
            <a:r>
              <a:rPr lang="en-US" dirty="0" err="1" smtClean="0"/>
              <a:t>perjorative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Very different from creating a great course in your area</a:t>
            </a:r>
          </a:p>
          <a:p>
            <a:pPr lvl="1"/>
            <a:r>
              <a:rPr lang="en-US" dirty="0" smtClean="0"/>
              <a:t>Nothing wrong with great courses too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But still the choir pleads…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     Multicore must be </a:t>
            </a:r>
            <a:r>
              <a:rPr lang="en-US" b="1" i="1" dirty="0" smtClean="0">
                <a:solidFill>
                  <a:schemeClr val="accent2"/>
                </a:solidFill>
              </a:rPr>
              <a:t>the</a:t>
            </a:r>
            <a:r>
              <a:rPr lang="en-US" b="1" dirty="0" smtClean="0">
                <a:solidFill>
                  <a:schemeClr val="accent2"/>
                </a:solidFill>
              </a:rPr>
              <a:t> thing that deserves more coverage</a:t>
            </a:r>
            <a:endParaRPr lang="en-US" b="1" dirty="0">
              <a:solidFill>
                <a:schemeClr val="accent2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Dan Grossman: Parallelism/Concurrency Curriculum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8031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b="0" smtClean="0">
                <a:solidFill>
                  <a:srgbClr val="000000"/>
                </a:solidFill>
              </a:rPr>
              <a:t>October 17, 2010</a:t>
            </a: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0" smtClean="0">
                <a:solidFill>
                  <a:srgbClr val="000000"/>
                </a:solidFill>
              </a:rPr>
              <a:t>Dan Grossman: Parallelism/Concurrency Curriculum</a:t>
            </a: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426A-68E4-436B-B586-8C02A4ADA00D}" type="slidenum">
              <a:rPr lang="en-US" b="0">
                <a:solidFill>
                  <a:srgbClr val="000000"/>
                </a:solidFill>
              </a:rPr>
              <a:pPr/>
              <a:t>6</a:t>
            </a:fld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Trade-offs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i="1" dirty="0"/>
              <a:t>Do I believe every computer-science undergraduate needs to be prepared for the multicore era?</a:t>
            </a:r>
          </a:p>
          <a:p>
            <a:pPr>
              <a:buFontTx/>
              <a:buNone/>
            </a:pPr>
            <a:endParaRPr lang="en-US" i="1" dirty="0"/>
          </a:p>
          <a:p>
            <a:pPr>
              <a:buFontTx/>
              <a:buNone/>
            </a:pPr>
            <a:r>
              <a:rPr lang="en-US" b="1" dirty="0"/>
              <a:t>Absolutely.  But </a:t>
            </a:r>
            <a:r>
              <a:rPr lang="en-US" b="1" dirty="0" smtClean="0"/>
              <a:t>what about:</a:t>
            </a:r>
            <a:endParaRPr lang="en-US" b="1" dirty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/>
              <a:t>	</a:t>
            </a:r>
            <a:r>
              <a:rPr lang="en-US" dirty="0" smtClean="0"/>
              <a:t>Web-client </a:t>
            </a:r>
            <a:r>
              <a:rPr lang="en-US" dirty="0"/>
              <a:t>programming	</a:t>
            </a:r>
          </a:p>
          <a:p>
            <a:pPr>
              <a:buFontTx/>
              <a:buNone/>
            </a:pPr>
            <a:r>
              <a:rPr lang="en-US" dirty="0" smtClean="0"/>
              <a:t>	Cloud computing</a:t>
            </a:r>
          </a:p>
          <a:p>
            <a:pPr>
              <a:buFontTx/>
              <a:buNone/>
            </a:pPr>
            <a:r>
              <a:rPr lang="en-US" dirty="0"/>
              <a:t>	Software security</a:t>
            </a:r>
          </a:p>
          <a:p>
            <a:pPr>
              <a:buFontTx/>
              <a:buNone/>
            </a:pPr>
            <a:r>
              <a:rPr lang="en-US" dirty="0"/>
              <a:t>	Software process</a:t>
            </a:r>
          </a:p>
          <a:p>
            <a:pPr>
              <a:buFontTx/>
              <a:buNone/>
            </a:pPr>
            <a:r>
              <a:rPr lang="en-US" dirty="0"/>
              <a:t>	UI </a:t>
            </a:r>
            <a:r>
              <a:rPr lang="en-US" dirty="0" smtClean="0"/>
              <a:t>design and HCI</a:t>
            </a:r>
            <a:endParaRPr lang="en-US" dirty="0"/>
          </a:p>
          <a:p>
            <a:pPr>
              <a:buFontTx/>
              <a:buNone/>
            </a:pPr>
            <a:r>
              <a:rPr lang="en-US" dirty="0"/>
              <a:t>	Machine learning</a:t>
            </a:r>
          </a:p>
          <a:p>
            <a:pPr>
              <a:buFontTx/>
              <a:buNone/>
            </a:pPr>
            <a:r>
              <a:rPr lang="en-US" dirty="0"/>
              <a:t>	Embedded systems  		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810000" y="2819400"/>
            <a:ext cx="42672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200" b="0" dirty="0" smtClean="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	Technical writing	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 	Business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	Co-op experience(s)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	Foreign language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	Shakespeare, Freud, Darwin, …</a:t>
            </a:r>
          </a:p>
          <a:p>
            <a:pPr marL="342900" indent="-342900">
              <a:spcBef>
                <a:spcPct val="20000"/>
              </a:spcBef>
            </a:pPr>
            <a:endParaRPr lang="en-US" sz="1000" b="0" dirty="0" smtClean="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000" b="0" dirty="0" smtClean="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	And of course everything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		we already require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135722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b="0" smtClean="0">
                <a:solidFill>
                  <a:srgbClr val="000000"/>
                </a:solidFill>
              </a:rPr>
              <a:t>October 17, 2010</a:t>
            </a: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0" smtClean="0">
                <a:solidFill>
                  <a:srgbClr val="000000"/>
                </a:solidFill>
              </a:rPr>
              <a:t>Dan Grossman: Parallelism/Concurrency Curriculum</a:t>
            </a: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75BB-EE97-4173-949D-46CBB316C839}" type="slidenum">
              <a:rPr lang="en-US" b="0">
                <a:solidFill>
                  <a:srgbClr val="000000"/>
                </a:solidFill>
              </a:rPr>
              <a:pPr/>
              <a:t>7</a:t>
            </a:fld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overview</a:t>
            </a:r>
            <a:endParaRPr lang="en-US" dirty="0"/>
          </a:p>
        </p:txBody>
      </p:sp>
      <p:sp>
        <p:nvSpPr>
          <p:cNvPr id="33795" name="Oval 3"/>
          <p:cNvSpPr>
            <a:spLocks noChangeArrowheads="1"/>
          </p:cNvSpPr>
          <p:nvPr/>
        </p:nvSpPr>
        <p:spPr bwMode="auto">
          <a:xfrm>
            <a:off x="609600" y="1447800"/>
            <a:ext cx="16002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CS1</a:t>
            </a: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685800" y="3429000"/>
            <a:ext cx="16002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CS2</a:t>
            </a:r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4495800" y="2819400"/>
            <a:ext cx="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33799" name="Oval 7"/>
          <p:cNvSpPr>
            <a:spLocks noChangeArrowheads="1"/>
          </p:cNvSpPr>
          <p:nvPr/>
        </p:nvSpPr>
        <p:spPr bwMode="auto">
          <a:xfrm>
            <a:off x="2819400" y="1524000"/>
            <a:ext cx="33528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“300-level”</a:t>
            </a:r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 flipV="1">
            <a:off x="2133600" y="2667000"/>
            <a:ext cx="99060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2743200" y="3352800"/>
            <a:ext cx="33528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“400-level”</a:t>
            </a:r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1447800" y="28194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>
            <a:off x="4495800" y="4724400"/>
            <a:ext cx="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33804" name="Oval 12"/>
          <p:cNvSpPr>
            <a:spLocks noChangeArrowheads="1"/>
          </p:cNvSpPr>
          <p:nvPr/>
        </p:nvSpPr>
        <p:spPr bwMode="auto">
          <a:xfrm>
            <a:off x="3657600" y="5257800"/>
            <a:ext cx="1600200" cy="12954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capstone</a:t>
            </a:r>
          </a:p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design</a:t>
            </a: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5715000" y="4800600"/>
            <a:ext cx="31242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Pertinent detail: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Quarter system =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10-week courses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3 terms / year</a:t>
            </a:r>
          </a:p>
        </p:txBody>
      </p:sp>
    </p:spTree>
    <p:extLst>
      <p:ext uri="{BB962C8B-B14F-4D97-AF65-F5344CB8AC3E}">
        <p14:creationId xmlns:p14="http://schemas.microsoft.com/office/powerpoint/2010/main" val="173511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b="0" smtClean="0">
                <a:solidFill>
                  <a:srgbClr val="000000"/>
                </a:solidFill>
              </a:rPr>
              <a:t>October 17, 2010</a:t>
            </a: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0" smtClean="0">
                <a:solidFill>
                  <a:srgbClr val="000000"/>
                </a:solidFill>
              </a:rPr>
              <a:t>Dan Grossman: Parallelism/Concurrency Curriculum</a:t>
            </a: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75BB-EE97-4173-949D-46CBB316C839}" type="slidenum">
              <a:rPr lang="en-US" b="0">
                <a:solidFill>
                  <a:srgbClr val="000000"/>
                </a:solidFill>
              </a:rPr>
              <a:pPr/>
              <a:t>8</a:t>
            </a:fld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intro?</a:t>
            </a:r>
            <a:endParaRPr lang="en-US" dirty="0"/>
          </a:p>
        </p:txBody>
      </p:sp>
      <p:sp>
        <p:nvSpPr>
          <p:cNvPr id="33795" name="Oval 3"/>
          <p:cNvSpPr>
            <a:spLocks noChangeArrowheads="1"/>
          </p:cNvSpPr>
          <p:nvPr/>
        </p:nvSpPr>
        <p:spPr bwMode="auto">
          <a:xfrm>
            <a:off x="609600" y="1447800"/>
            <a:ext cx="16002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CS1</a:t>
            </a: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685800" y="3429000"/>
            <a:ext cx="16002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CS2</a:t>
            </a:r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1447800" y="28194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3962400" y="1447800"/>
            <a:ext cx="3962400" cy="3733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CS1:</a:t>
            </a:r>
          </a:p>
          <a:p>
            <a:pPr lvl="1"/>
            <a:r>
              <a:rPr lang="en-US" dirty="0" smtClean="0"/>
              <a:t>Variables, conditionals, loops, arrays, methods, I/O, …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2000 students / year</a:t>
            </a:r>
          </a:p>
          <a:p>
            <a:pPr lvl="1"/>
            <a:r>
              <a:rPr lang="en-US" dirty="0" smtClean="0"/>
              <a:t>12% become majors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Also taught at community colleges</a:t>
            </a:r>
          </a:p>
        </p:txBody>
      </p:sp>
    </p:spTree>
    <p:extLst>
      <p:ext uri="{BB962C8B-B14F-4D97-AF65-F5344CB8AC3E}">
        <p14:creationId xmlns:p14="http://schemas.microsoft.com/office/powerpoint/2010/main" val="326710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b="0" smtClean="0">
                <a:solidFill>
                  <a:srgbClr val="000000"/>
                </a:solidFill>
              </a:rPr>
              <a:t>October 17, 2010</a:t>
            </a: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0" smtClean="0">
                <a:solidFill>
                  <a:srgbClr val="000000"/>
                </a:solidFill>
              </a:rPr>
              <a:t>Dan Grossman: Parallelism/Concurrency Curriculum</a:t>
            </a: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75BB-EE97-4173-949D-46CBB316C839}" type="slidenum">
              <a:rPr lang="en-US" b="0">
                <a:solidFill>
                  <a:srgbClr val="000000"/>
                </a:solidFill>
              </a:rPr>
              <a:pPr/>
              <a:t>9</a:t>
            </a:fld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intro?</a:t>
            </a:r>
            <a:endParaRPr lang="en-US" dirty="0"/>
          </a:p>
        </p:txBody>
      </p:sp>
      <p:sp>
        <p:nvSpPr>
          <p:cNvPr id="33795" name="Oval 3"/>
          <p:cNvSpPr>
            <a:spLocks noChangeArrowheads="1"/>
          </p:cNvSpPr>
          <p:nvPr/>
        </p:nvSpPr>
        <p:spPr bwMode="auto">
          <a:xfrm>
            <a:off x="609600" y="1447800"/>
            <a:ext cx="16002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CS1</a:t>
            </a: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685800" y="3429000"/>
            <a:ext cx="16002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CS2</a:t>
            </a:r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1447800" y="28194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3962400" y="1447800"/>
            <a:ext cx="3962400" cy="3733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CS2:</a:t>
            </a:r>
          </a:p>
          <a:p>
            <a:pPr lvl="1"/>
            <a:r>
              <a:rPr lang="en-US" dirty="0" smtClean="0"/>
              <a:t>Recursion, linked lists, binary search trees, OOP, …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9</a:t>
            </a:r>
            <a:r>
              <a:rPr lang="en-US" dirty="0" smtClean="0"/>
              <a:t>00 students / year</a:t>
            </a:r>
          </a:p>
          <a:p>
            <a:pPr lvl="1"/>
            <a:r>
              <a:rPr lang="en-US" dirty="0" smtClean="0"/>
              <a:t>25% become majors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Also taught at community colleges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5349" y="5543490"/>
            <a:ext cx="77782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+mj-lt"/>
              </a:rPr>
              <a:t>Bottom line: At best hope to de-emphasize sequential thinking</a:t>
            </a:r>
            <a:endParaRPr lang="en-US" sz="20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534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37998</TotalTime>
  <Words>2007</Words>
  <Application>Microsoft Office PowerPoint</Application>
  <PresentationFormat>On-screen Show (4:3)</PresentationFormat>
  <Paragraphs>673</Paragraphs>
  <Slides>40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dan_design_template</vt:lpstr>
      <vt:lpstr>1_dan_design_template</vt:lpstr>
      <vt:lpstr> Ready-For-Use:  3 Weeks of Parallelism and Concurrency in a Required 2nd-Year Data-Structures Course</vt:lpstr>
      <vt:lpstr>Executive Summary</vt:lpstr>
      <vt:lpstr>Outline</vt:lpstr>
      <vt:lpstr>Preaching to the choir</vt:lpstr>
      <vt:lpstr>A broader view</vt:lpstr>
      <vt:lpstr>Trade-offs</vt:lpstr>
      <vt:lpstr>Curriculum overview</vt:lpstr>
      <vt:lpstr>Why not intro?</vt:lpstr>
      <vt:lpstr>Why not intro?</vt:lpstr>
      <vt:lpstr>Why not [only] 400-level?</vt:lpstr>
      <vt:lpstr>New 300-level</vt:lpstr>
      <vt:lpstr>“Data Abstractions” [vacuous name]</vt:lpstr>
      <vt:lpstr>Old vs. New</vt:lpstr>
      <vt:lpstr>Old vs. New</vt:lpstr>
      <vt:lpstr>Old vs. New</vt:lpstr>
      <vt:lpstr>Outline</vt:lpstr>
      <vt:lpstr>1. Stick with shared memory</vt:lpstr>
      <vt:lpstr>2. Parallelism before concurrency</vt:lpstr>
      <vt:lpstr>Why parallelism first</vt:lpstr>
      <vt:lpstr>3. Fork-Join Parallelism</vt:lpstr>
      <vt:lpstr>4. Concurrency basics</vt:lpstr>
      <vt:lpstr>5. The client view</vt:lpstr>
      <vt:lpstr>Outline</vt:lpstr>
      <vt:lpstr>Sum an array</vt:lpstr>
      <vt:lpstr>Divide-and-conquer</vt:lpstr>
      <vt:lpstr>The math, part 1</vt:lpstr>
      <vt:lpstr>The math, part 2</vt:lpstr>
      <vt:lpstr>Fancier parallelism</vt:lpstr>
      <vt:lpstr>Fancier parallelism</vt:lpstr>
      <vt:lpstr>Fancier parallelism</vt:lpstr>
      <vt:lpstr>Concurrency basics</vt:lpstr>
      <vt:lpstr>A key distinction</vt:lpstr>
      <vt:lpstr>A key distinction</vt:lpstr>
      <vt:lpstr>A key distinction</vt:lpstr>
      <vt:lpstr>Programming idioms</vt:lpstr>
      <vt:lpstr>Other topics</vt:lpstr>
      <vt:lpstr>Outline</vt:lpstr>
      <vt:lpstr>Status</vt:lpstr>
      <vt:lpstr>What I’ve got</vt:lpstr>
      <vt:lpstr>Conclusions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1528</cp:revision>
  <cp:lastPrinted>2010-10-15T19:17:56Z</cp:lastPrinted>
  <dcterms:created xsi:type="dcterms:W3CDTF">2009-03-13T20:43:19Z</dcterms:created>
  <dcterms:modified xsi:type="dcterms:W3CDTF">2010-10-17T16:20:31Z</dcterms:modified>
</cp:coreProperties>
</file>