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67" r:id="rId4"/>
    <p:sldId id="260" r:id="rId5"/>
    <p:sldId id="261" r:id="rId6"/>
    <p:sldId id="263" r:id="rId7"/>
    <p:sldId id="257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7627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848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C02D-12F6-A143-82D7-8BF558AD63BD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97913-4972-DA4C-8B8B-417A393F0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A280-2483-E647-98A6-C27D6436538C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9306B-3503-7D4C-A575-E2DFA0F50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1FF20-1A76-5A42-83DD-8B3468CAFCE0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CAE52-0385-0044-B5A6-2DFAEEB29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E2862-2339-3A42-90BB-A221DBB16B76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B039B-07B7-E246-97C6-D3C802D1D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3EEC0-DB77-6B45-9F10-2535E4A5A5BE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8A9F-1294-7444-A93E-7AA04B349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C5FFA-6BC5-8349-93DE-A8CC7067F98D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D9FFB-67B2-2B48-BA7A-D7685B5E6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D372F-707D-7944-86E0-1044F3943D97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103AD-DE6B-814D-8EDC-3DB487D64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077E7-2A33-7546-AB02-ACA5AB29EF5C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C8D2E-031E-ED4D-8357-564DD3988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75697-0A8F-9843-9C0E-1896CA5A2CBC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2326-CEEC-7C48-8F1C-AF7758F9E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82B1E-0A25-354B-9F1A-848DB4222A73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2CCEF-8940-8946-AEC7-9CE7C6317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0C7B0-70F4-F74A-BB90-7D793C11B9B9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F80E7-35EB-6B43-A981-06865B43D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C8266FB-ECCE-B944-A77C-52518BDF258E}" type="datetime1">
              <a:rPr lang="en-US"/>
              <a:pPr>
                <a:defRPr/>
              </a:pPr>
              <a:t>10/17/10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2E8FCA2-7B46-4249-9309-8DB8911AD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midkiff@purdue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Undergraduate Curriculum Infused with Parallelism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  <a:cs typeface="+mn-cs"/>
              </a:rPr>
              <a:t>Vijay </a:t>
            </a:r>
            <a:r>
              <a:rPr lang="en-US" dirty="0" err="1" smtClean="0">
                <a:ea typeface="+mn-ea"/>
                <a:cs typeface="+mn-cs"/>
              </a:rPr>
              <a:t>Pai</a:t>
            </a:r>
            <a:r>
              <a:rPr lang="en-US" dirty="0" smtClean="0">
                <a:ea typeface="+mn-ea"/>
                <a:cs typeface="+mn-cs"/>
              </a:rPr>
              <a:t> (PI), Deborah Bennett, </a:t>
            </a:r>
            <a:r>
              <a:rPr lang="en-US" dirty="0" err="1" smtClean="0">
                <a:ea typeface="+mn-ea"/>
                <a:cs typeface="+mn-cs"/>
              </a:rPr>
              <a:t>Cordelia</a:t>
            </a:r>
            <a:r>
              <a:rPr lang="en-US" dirty="0" smtClean="0">
                <a:ea typeface="+mn-ea"/>
                <a:cs typeface="+mn-cs"/>
              </a:rPr>
              <a:t> Brown, Yung Lu, </a:t>
            </a:r>
            <a:r>
              <a:rPr lang="en-US" dirty="0" smtClean="0">
                <a:solidFill>
                  <a:schemeClr val="tx1"/>
                </a:solidFill>
              </a:rPr>
              <a:t>Sam </a:t>
            </a:r>
            <a:r>
              <a:rPr lang="en-US" dirty="0" smtClean="0">
                <a:solidFill>
                  <a:schemeClr val="tx1"/>
                </a:solidFill>
              </a:rPr>
              <a:t>Midkiff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1"/>
                </a:solidFill>
              </a:rPr>
              <a:t>smidkiff@purdue.edu</a:t>
            </a:r>
            <a:endParaRPr lang="en-US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Workshop on </a:t>
            </a:r>
            <a:r>
              <a:rPr lang="en-US" i="1" dirty="0" smtClean="0"/>
              <a:t>Integrating Parallelism Throughout the Undergraduate Curriculum </a:t>
            </a:r>
            <a:r>
              <a:rPr lang="en-US" dirty="0" smtClean="0"/>
              <a:t>to be help in conjunction with the </a:t>
            </a:r>
            <a:r>
              <a:rPr lang="en-US" i="1" dirty="0" smtClean="0"/>
              <a:t>ACM Symposium on the Principles and Practice of Parallel Programming</a:t>
            </a:r>
            <a:r>
              <a:rPr lang="en-US" dirty="0" smtClean="0"/>
              <a:t> (PPOPP 2011)</a:t>
            </a:r>
          </a:p>
          <a:p>
            <a:r>
              <a:rPr lang="en-US" smtClean="0"/>
              <a:t>Saturday, February </a:t>
            </a:r>
            <a:r>
              <a:rPr lang="en-US" dirty="0" smtClean="0"/>
              <a:t>12, San Antonio, TX</a:t>
            </a:r>
          </a:p>
          <a:p>
            <a:r>
              <a:rPr lang="en-US" dirty="0" smtClean="0"/>
              <a:t>Send abstracts to </a:t>
            </a:r>
            <a:r>
              <a:rPr lang="en-US" dirty="0" smtClean="0">
                <a:hlinkClick r:id="rId2"/>
              </a:rPr>
              <a:t>smidkiff@purdue.edu</a:t>
            </a:r>
            <a:r>
              <a:rPr lang="en-US" dirty="0" smtClean="0"/>
              <a:t> by Dec. 15</a:t>
            </a:r>
          </a:p>
          <a:p>
            <a:r>
              <a:rPr lang="en-US" b="1" i="1" dirty="0" smtClean="0"/>
              <a:t>Significant travel support should be available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Let’s start off pessimistically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I’ve been involved in two or three of these workshops, and the comment I’ve heard from industrial </a:t>
            </a:r>
            <a:r>
              <a:rPr lang="en-US" sz="2800" dirty="0" smtClean="0"/>
              <a:t>participants </a:t>
            </a:r>
            <a:r>
              <a:rPr lang="en-US" sz="2800" dirty="0" smtClean="0"/>
              <a:t>is</a:t>
            </a:r>
          </a:p>
          <a:p>
            <a:pPr marL="896112" indent="0" eaLnBrk="1" hangingPunct="1">
              <a:buFont typeface="Arial" charset="0"/>
              <a:buNone/>
              <a:defRPr/>
            </a:pPr>
            <a:r>
              <a:rPr lang="en-US" sz="2400" i="1" dirty="0" smtClean="0">
                <a:solidFill>
                  <a:srgbClr val="3366FF"/>
                </a:solidFill>
              </a:rPr>
              <a:t>I don’t care if your students know how to do parallel programming – we can teach them that – what I care about is that they can think critically and come up with solutions.  And they often cannot. </a:t>
            </a:r>
            <a:endParaRPr lang="en-US" sz="2400" i="1" dirty="0" smtClean="0">
              <a:solidFill>
                <a:srgbClr val="3366FF"/>
              </a:solidFill>
            </a:endParaRPr>
          </a:p>
          <a:p>
            <a:pPr marL="347472" indent="0" eaLnBrk="1" hangingPunct="1">
              <a:buFont typeface="Arial" charset="0"/>
              <a:buNone/>
              <a:defRPr/>
            </a:pPr>
            <a:r>
              <a:rPr lang="en-US" sz="2400" dirty="0" smtClean="0"/>
              <a:t>The bad news that we should all keep in mind is that critical thinking and creativity, including thinking outside the box, examining programs for th</a:t>
            </a:r>
            <a:r>
              <a:rPr lang="en-US" sz="2400" dirty="0" smtClean="0"/>
              <a:t>e possibility of the unexpected, are largely dependent on critical thinking.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contrary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Can we follow the National Labs &amp; Fortran model, or what appears to be the Google model</a:t>
            </a:r>
          </a:p>
          <a:p>
            <a:pPr lvl="1"/>
            <a:r>
              <a:rPr lang="en-US" sz="2000" dirty="0" smtClean="0"/>
              <a:t>The labs assume you don’t know Fortran when they hire you, and teach it</a:t>
            </a:r>
          </a:p>
          <a:p>
            <a:pPr lvl="1"/>
            <a:r>
              <a:rPr lang="en-US" sz="2000" dirty="0" smtClean="0"/>
              <a:t>Google seems to assume that if you are a smart hardworking you will be a good </a:t>
            </a:r>
            <a:r>
              <a:rPr lang="en-US" sz="2000" dirty="0" err="1" smtClean="0"/>
              <a:t>Googlean</a:t>
            </a:r>
            <a:endParaRPr lang="en-US" sz="2000" dirty="0" smtClean="0"/>
          </a:p>
          <a:p>
            <a:r>
              <a:rPr lang="en-US" sz="2400" dirty="0" smtClean="0"/>
              <a:t>Use the parallelism time to practice and “teach” critical thinking – senior design courses in engineering</a:t>
            </a:r>
          </a:p>
          <a:p>
            <a:r>
              <a:rPr lang="en-US" sz="2400" dirty="0" smtClean="0"/>
              <a:t>I believe concurrency and parallelism are more fundamental than, e.g., programming language choice, but I’m biased.  However, reality exists outside of my biases, so I may be right and biased.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challenge in an CE Curriculum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We teach C as the intro course for good reasons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The student have very few “easy” </a:t>
            </a:r>
            <a:r>
              <a:rPr lang="en-US" sz="2400" dirty="0" smtClean="0"/>
              <a:t>classes</a:t>
            </a:r>
          </a:p>
          <a:p>
            <a:pPr lvl="1" eaLnBrk="1" hangingPunct="1"/>
            <a:r>
              <a:rPr lang="en-US" sz="2000" dirty="0" smtClean="0"/>
              <a:t>Schedule is full</a:t>
            </a:r>
          </a:p>
          <a:p>
            <a:pPr lvl="1" eaLnBrk="1" hangingPunct="1"/>
            <a:r>
              <a:rPr lang="en-US" sz="2000" dirty="0" smtClean="0"/>
              <a:t>F</a:t>
            </a:r>
            <a:r>
              <a:rPr lang="en-US" sz="2000" dirty="0" smtClean="0"/>
              <a:t>ew courses that are not </a:t>
            </a:r>
            <a:r>
              <a:rPr lang="en-US" sz="2000" dirty="0" smtClean="0"/>
              <a:t>hardcore EE or CE</a:t>
            </a:r>
          </a:p>
          <a:p>
            <a:pPr lvl="1" eaLnBrk="1" hangingPunct="1"/>
            <a:r>
              <a:rPr lang="en-US" sz="2000" dirty="0" smtClean="0"/>
              <a:t>Average graduation time is </a:t>
            </a:r>
            <a:r>
              <a:rPr lang="en-US" sz="2000" dirty="0" smtClean="0"/>
              <a:t>&gt; 8 semesters</a:t>
            </a:r>
            <a:endParaRPr lang="en-US" sz="2000" dirty="0" smtClean="0"/>
          </a:p>
          <a:p>
            <a:pPr eaLnBrk="1" hangingPunct="1"/>
            <a:r>
              <a:rPr lang="en-US" sz="2400" dirty="0" smtClean="0"/>
              <a:t>Many EE classes are first class citizens in the curriculum, and are mandated by ABET</a:t>
            </a:r>
          </a:p>
          <a:p>
            <a:pPr lvl="1" eaLnBrk="1" hangingPunct="1"/>
            <a:r>
              <a:rPr lang="en-US" sz="2000" dirty="0" smtClean="0"/>
              <a:t>Also 15 – 18 hours of </a:t>
            </a:r>
            <a:r>
              <a:rPr lang="en-US" sz="2000" dirty="0" smtClean="0"/>
              <a:t>math</a:t>
            </a:r>
          </a:p>
          <a:p>
            <a:pPr lvl="1" eaLnBrk="1" hangingPunct="1"/>
            <a:r>
              <a:rPr lang="en-US" sz="2000" dirty="0" smtClean="0"/>
              <a:t>Curriculum changes go through the department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This is often good, about ½ of our</a:t>
            </a:r>
            <a:r>
              <a:rPr lang="en-US" sz="2000" dirty="0" smtClean="0"/>
              <a:t> </a:t>
            </a:r>
            <a:r>
              <a:rPr lang="en-US" sz="2000" dirty="0" smtClean="0"/>
              <a:t>graduates design and </a:t>
            </a:r>
            <a:r>
              <a:rPr lang="en-US" sz="2000" dirty="0" smtClean="0"/>
              <a:t> program</a:t>
            </a:r>
            <a:r>
              <a:rPr lang="en-US" sz="2000" dirty="0" smtClean="0"/>
              <a:t> microcontrollers and small systems</a:t>
            </a:r>
            <a:r>
              <a:rPr lang="en-US" sz="2000" dirty="0" smtClean="0"/>
              <a:t> </a:t>
            </a:r>
            <a:r>
              <a:rPr lang="en-US" sz="2000" dirty="0" smtClean="0"/>
              <a:t>interacting </a:t>
            </a:r>
            <a:r>
              <a:rPr lang="en-US" sz="2000" dirty="0" err="1" smtClean="0"/>
              <a:t>w</a:t>
            </a:r>
            <a:r>
              <a:rPr lang="en-US" sz="2000" dirty="0" smtClean="0"/>
              <a:t>/hardware</a:t>
            </a:r>
          </a:p>
          <a:p>
            <a:pPr lvl="1" eaLnBrk="1" hangingPunct="1"/>
            <a:r>
              <a:rPr lang="en-US" sz="2000" dirty="0" smtClean="0"/>
              <a:t>Need to be</a:t>
            </a:r>
            <a:r>
              <a:rPr lang="en-US" sz="2000" dirty="0" smtClean="0"/>
              <a:t> at least tolerable </a:t>
            </a:r>
            <a:r>
              <a:rPr lang="en-US" sz="2000" dirty="0" err="1" smtClean="0"/>
              <a:t>ECEs</a:t>
            </a:r>
            <a:r>
              <a:rPr lang="en-US" sz="2000" dirty="0" smtClean="0"/>
              <a:t> at </a:t>
            </a:r>
            <a:r>
              <a:rPr lang="en-US" sz="2000" dirty="0" smtClean="0"/>
              <a:t>the end of four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we tackle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Iteratively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Considered what we needed to teach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Looked at courses we could teach them in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Look at what was undone, or was  crucial enough  to be repeated in other courses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Goto</a:t>
            </a:r>
            <a:r>
              <a:rPr lang="en-US" dirty="0" smtClean="0"/>
              <a:t> 2</a:t>
            </a:r>
            <a:endParaRPr lang="en-US" dirty="0" smtClean="0"/>
          </a:p>
          <a:p>
            <a:pPr marL="571500" indent="-514350"/>
            <a:r>
              <a:rPr lang="en-US" dirty="0" smtClean="0"/>
              <a:t>Because of the parallel nature of systems, increased emphasis is sometimes adequate</a:t>
            </a:r>
            <a:endParaRPr lang="en-US" dirty="0" smtClean="0"/>
          </a:p>
          <a:p>
            <a:pPr marL="571500" indent="-514350"/>
            <a:r>
              <a:rPr lang="en-US" dirty="0" smtClean="0"/>
              <a:t>Implementation </a:t>
            </a:r>
            <a:r>
              <a:rPr lang="en-US" dirty="0" smtClean="0"/>
              <a:t>is a work in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65301" y="481030"/>
            <a:ext cx="5676900" cy="551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3200" y="571500"/>
            <a:ext cx="38970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Concept Inventory Map</a:t>
            </a:r>
          </a:p>
          <a:p>
            <a:r>
              <a:rPr lang="en-US" sz="1400" dirty="0" smtClean="0"/>
              <a:t>[Yale</a:t>
            </a:r>
            <a:r>
              <a:rPr lang="en-US" sz="1400" i="1" dirty="0" smtClean="0"/>
              <a:t>, et al</a:t>
            </a:r>
            <a:r>
              <a:rPr lang="en-US" sz="1400" dirty="0" smtClean="0"/>
              <a:t>, HICE 2009]</a:t>
            </a:r>
            <a:endParaRPr lang="en-US" sz="1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965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Rounded Rectangle 3"/>
          <p:cNvSpPr/>
          <p:nvPr/>
        </p:nvSpPr>
        <p:spPr>
          <a:xfrm>
            <a:off x="763588" y="274638"/>
            <a:ext cx="7673975" cy="488950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First Year Engineering / CS 159 ©, </a:t>
            </a:r>
            <a:r>
              <a:rPr lang="en-US" dirty="0">
                <a:solidFill>
                  <a:srgbClr val="008000"/>
                </a:solidFill>
              </a:rPr>
              <a:t>ECE 495K</a:t>
            </a:r>
            <a:r>
              <a:rPr lang="en-US" dirty="0"/>
              <a:t>, 1</a:t>
            </a:r>
            <a:r>
              <a:rPr lang="en-US" baseline="30000" dirty="0"/>
              <a:t>st</a:t>
            </a:r>
            <a:r>
              <a:rPr lang="en-US" dirty="0"/>
              <a:t> year Calculus, etc.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1079500"/>
            <a:ext cx="1176338" cy="989013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201 Linear Circuits I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240463" y="1079500"/>
            <a:ext cx="1176337" cy="990600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264 Adv C </a:t>
            </a:r>
            <a:r>
              <a:rPr lang="en-US" sz="2000" dirty="0" err="1"/>
              <a:t>Pgm</a:t>
            </a:r>
            <a:endParaRPr lang="en-US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3422650" y="1079500"/>
            <a:ext cx="1177925" cy="990600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200 Soph.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Seminar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68500" y="1079500"/>
            <a:ext cx="1176338" cy="989013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207 El </a:t>
            </a:r>
            <a:r>
              <a:rPr lang="en-US" sz="2000" dirty="0" err="1"/>
              <a:t>Meas</a:t>
            </a:r>
            <a:r>
              <a:rPr lang="en-US" sz="2000" dirty="0"/>
              <a:t> tech.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57200" y="2413000"/>
            <a:ext cx="1176338" cy="990600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202 Linear Circuit 2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968500" y="2414588"/>
            <a:ext cx="1176338" cy="989012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255 Linear Circuit 2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422650" y="2413000"/>
            <a:ext cx="1177925" cy="99060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208 Dev Design Lab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845050" y="1079500"/>
            <a:ext cx="1177925" cy="989013"/>
          </a:xfrm>
          <a:prstGeom prst="round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270 </a:t>
            </a:r>
            <a:r>
              <a:rPr lang="en-US" sz="2000" dirty="0" err="1"/>
              <a:t>Intr</a:t>
            </a:r>
            <a:r>
              <a:rPr lang="en-US" sz="2000" dirty="0"/>
              <a:t> Dig. Sys. Design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57200" y="3773488"/>
            <a:ext cx="1176338" cy="990600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301 Signal &amp; Systems 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968500" y="3773488"/>
            <a:ext cx="1176338" cy="990600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302 Prob. Method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240463" y="2413000"/>
            <a:ext cx="1176337" cy="990600"/>
          </a:xfrm>
          <a:prstGeom prst="round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337 </a:t>
            </a:r>
            <a:r>
              <a:rPr lang="en-US" dirty="0" smtClean="0"/>
              <a:t>ASIC </a:t>
            </a:r>
            <a:r>
              <a:rPr lang="en-US" dirty="0"/>
              <a:t>Design Lab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4846638" y="2413000"/>
            <a:ext cx="1176337" cy="990600"/>
          </a:xfrm>
          <a:prstGeom prst="round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362 Micro Systems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713663" y="2414588"/>
            <a:ext cx="1177925" cy="989012"/>
          </a:xfrm>
          <a:prstGeom prst="round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364 </a:t>
            </a:r>
            <a:r>
              <a:rPr lang="en-US" dirty="0" smtClean="0"/>
              <a:t>Software </a:t>
            </a:r>
            <a:r>
              <a:rPr lang="en-US" dirty="0"/>
              <a:t>Eng Tool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713663" y="3773488"/>
            <a:ext cx="1177925" cy="990600"/>
          </a:xfrm>
          <a:prstGeom prst="round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368 Data </a:t>
            </a:r>
            <a:r>
              <a:rPr lang="en-US" sz="2000" dirty="0" err="1"/>
              <a:t>Struct</a:t>
            </a:r>
            <a:r>
              <a:rPr lang="en-US" sz="2000" dirty="0"/>
              <a:t>.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50850" y="5138738"/>
            <a:ext cx="1176338" cy="990600"/>
          </a:xfrm>
          <a:prstGeom prst="roundRect">
            <a:avLst/>
          </a:prstGeom>
          <a:solidFill>
            <a:srgbClr val="FF0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400 Senior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Seminar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6240463" y="3775075"/>
            <a:ext cx="1176337" cy="990600"/>
          </a:xfrm>
          <a:prstGeom prst="round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437 Comp Arch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143625" y="5138738"/>
            <a:ext cx="2747963" cy="990600"/>
          </a:xfrm>
          <a:prstGeom prst="roundRect">
            <a:avLst/>
          </a:prstGeom>
          <a:solidFill>
            <a:srgbClr val="008000">
              <a:alpha val="7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468 Compilers 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469 Operating Systems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845050" y="3773488"/>
            <a:ext cx="1177925" cy="990600"/>
          </a:xfrm>
          <a:prstGeom prst="roundRect">
            <a:avLst/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  <a:effectLst>
            <a:outerShdw blurRad="40000" dist="23000" dir="16200000" rotWithShape="0">
              <a:srgbClr val="008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477 Senior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Design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422650" y="3773488"/>
            <a:ext cx="1177925" cy="99060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369 Discrete Math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50850" y="6350000"/>
            <a:ext cx="8529638" cy="33813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+ 60 or so hours of other stuff (math, breadth, English,  etc.)</a:t>
            </a:r>
          </a:p>
        </p:txBody>
      </p:sp>
      <p:cxnSp>
        <p:nvCxnSpPr>
          <p:cNvPr id="55" name="Curved Connector 54"/>
          <p:cNvCxnSpPr>
            <a:stCxn id="5" idx="0"/>
            <a:endCxn id="18" idx="0"/>
          </p:cNvCxnSpPr>
          <p:nvPr/>
        </p:nvCxnSpPr>
        <p:spPr>
          <a:xfrm rot="5400000" flipH="1" flipV="1">
            <a:off x="1801019" y="323057"/>
            <a:ext cx="1587" cy="1511300"/>
          </a:xfrm>
          <a:prstGeom prst="curvedConnector3">
            <a:avLst>
              <a:gd name="adj1" fmla="val 14395466"/>
            </a:avLst>
          </a:prstGeom>
          <a:ln>
            <a:solidFill>
              <a:srgbClr val="008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4" idx="1"/>
            <a:endCxn id="5" idx="0"/>
          </p:cNvCxnSpPr>
          <p:nvPr/>
        </p:nvCxnSpPr>
        <p:spPr>
          <a:xfrm rot="10800000" flipH="1" flipV="1">
            <a:off x="763588" y="519113"/>
            <a:ext cx="282575" cy="560387"/>
          </a:xfrm>
          <a:prstGeom prst="curvedConnector4">
            <a:avLst>
              <a:gd name="adj1" fmla="val -49592"/>
              <a:gd name="adj2" fmla="val 55946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" idx="2"/>
            <a:endCxn id="21" idx="0"/>
          </p:cNvCxnSpPr>
          <p:nvPr/>
        </p:nvCxnSpPr>
        <p:spPr>
          <a:xfrm rot="5400000">
            <a:off x="873125" y="2241550"/>
            <a:ext cx="3444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5" idx="2"/>
            <a:endCxn id="24" idx="0"/>
          </p:cNvCxnSpPr>
          <p:nvPr/>
        </p:nvCxnSpPr>
        <p:spPr>
          <a:xfrm rot="16200000" flipH="1">
            <a:off x="1628775" y="1485901"/>
            <a:ext cx="346075" cy="1511300"/>
          </a:xfrm>
          <a:prstGeom prst="curvedConnector3">
            <a:avLst>
              <a:gd name="adj1" fmla="val 24253"/>
            </a:avLst>
          </a:prstGeom>
          <a:ln>
            <a:solidFill>
              <a:srgbClr val="008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urved Connector 69"/>
          <p:cNvCxnSpPr>
            <a:stCxn id="18" idx="2"/>
            <a:endCxn id="30" idx="0"/>
          </p:cNvCxnSpPr>
          <p:nvPr/>
        </p:nvCxnSpPr>
        <p:spPr>
          <a:xfrm rot="16200000" flipH="1">
            <a:off x="3112294" y="1513682"/>
            <a:ext cx="344487" cy="145415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24" idx="0"/>
            <a:endCxn id="30" idx="0"/>
          </p:cNvCxnSpPr>
          <p:nvPr/>
        </p:nvCxnSpPr>
        <p:spPr>
          <a:xfrm rot="5400000" flipH="1" flipV="1">
            <a:off x="3283744" y="1686719"/>
            <a:ext cx="1588" cy="1454150"/>
          </a:xfrm>
          <a:prstGeom prst="curvedConnector3">
            <a:avLst>
              <a:gd name="adj1" fmla="val 28890932"/>
            </a:avLst>
          </a:prstGeom>
          <a:ln>
            <a:solidFill>
              <a:srgbClr val="008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73"/>
          <p:cNvCxnSpPr>
            <a:stCxn id="4" idx="2"/>
            <a:endCxn id="12" idx="0"/>
          </p:cNvCxnSpPr>
          <p:nvPr/>
        </p:nvCxnSpPr>
        <p:spPr>
          <a:xfrm rot="16200000" flipH="1">
            <a:off x="5556251" y="-192088"/>
            <a:ext cx="315912" cy="2227263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>
            <a:stCxn id="5" idx="0"/>
            <a:endCxn id="31" idx="0"/>
          </p:cNvCxnSpPr>
          <p:nvPr/>
        </p:nvCxnSpPr>
        <p:spPr>
          <a:xfrm rot="5400000" flipH="1" flipV="1">
            <a:off x="3240088" y="-1116012"/>
            <a:ext cx="1587" cy="4389437"/>
          </a:xfrm>
          <a:prstGeom prst="curvedConnector3">
            <a:avLst>
              <a:gd name="adj1" fmla="val 14395466"/>
            </a:avLst>
          </a:prstGeom>
          <a:ln>
            <a:solidFill>
              <a:srgbClr val="008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21" idx="2"/>
            <a:endCxn id="32" idx="0"/>
          </p:cNvCxnSpPr>
          <p:nvPr/>
        </p:nvCxnSpPr>
        <p:spPr>
          <a:xfrm rot="5400000">
            <a:off x="859631" y="3588544"/>
            <a:ext cx="37147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32" idx="0"/>
            <a:endCxn id="33" idx="0"/>
          </p:cNvCxnSpPr>
          <p:nvPr/>
        </p:nvCxnSpPr>
        <p:spPr>
          <a:xfrm rot="5400000" flipH="1" flipV="1">
            <a:off x="1801019" y="3018632"/>
            <a:ext cx="1587" cy="1511300"/>
          </a:xfrm>
          <a:prstGeom prst="curvedConnector3">
            <a:avLst>
              <a:gd name="adj1" fmla="val 14395466"/>
            </a:avLst>
          </a:prstGeom>
          <a:ln>
            <a:solidFill>
              <a:srgbClr val="008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31" idx="2"/>
            <a:endCxn id="35" idx="0"/>
          </p:cNvCxnSpPr>
          <p:nvPr/>
        </p:nvCxnSpPr>
        <p:spPr>
          <a:xfrm rot="16200000" flipH="1">
            <a:off x="5262563" y="2239963"/>
            <a:ext cx="344487" cy="158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urved Connector 90"/>
          <p:cNvCxnSpPr>
            <a:stCxn id="24" idx="0"/>
            <a:endCxn id="35" idx="0"/>
          </p:cNvCxnSpPr>
          <p:nvPr/>
        </p:nvCxnSpPr>
        <p:spPr>
          <a:xfrm rot="5400000" flipH="1" flipV="1">
            <a:off x="3995738" y="974725"/>
            <a:ext cx="1588" cy="2878137"/>
          </a:xfrm>
          <a:prstGeom prst="curvedConnector3">
            <a:avLst>
              <a:gd name="adj1" fmla="val 28890932"/>
            </a:avLst>
          </a:prstGeom>
          <a:ln>
            <a:solidFill>
              <a:srgbClr val="008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urved Connector 92"/>
          <p:cNvCxnSpPr>
            <a:stCxn id="31" idx="2"/>
            <a:endCxn id="34" idx="0"/>
          </p:cNvCxnSpPr>
          <p:nvPr/>
        </p:nvCxnSpPr>
        <p:spPr>
          <a:xfrm rot="16200000" flipH="1">
            <a:off x="5958682" y="1543844"/>
            <a:ext cx="344487" cy="1393825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urved Connector 96"/>
          <p:cNvCxnSpPr>
            <a:stCxn id="12" idx="2"/>
            <a:endCxn id="36" idx="0"/>
          </p:cNvCxnSpPr>
          <p:nvPr/>
        </p:nvCxnSpPr>
        <p:spPr>
          <a:xfrm rot="16200000" flipH="1">
            <a:off x="7392988" y="1504950"/>
            <a:ext cx="344488" cy="147478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35" idx="2"/>
            <a:endCxn id="40" idx="0"/>
          </p:cNvCxnSpPr>
          <p:nvPr/>
        </p:nvCxnSpPr>
        <p:spPr>
          <a:xfrm rot="16200000" flipH="1">
            <a:off x="5945981" y="2893219"/>
            <a:ext cx="371475" cy="139223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34" idx="2"/>
            <a:endCxn id="40" idx="0"/>
          </p:cNvCxnSpPr>
          <p:nvPr/>
        </p:nvCxnSpPr>
        <p:spPr>
          <a:xfrm rot="5400000">
            <a:off x="6642894" y="3588544"/>
            <a:ext cx="371475" cy="158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urved Connector 102"/>
          <p:cNvCxnSpPr>
            <a:stCxn id="4" idx="2"/>
            <a:endCxn id="17" idx="0"/>
          </p:cNvCxnSpPr>
          <p:nvPr/>
        </p:nvCxnSpPr>
        <p:spPr>
          <a:xfrm rot="5400000">
            <a:off x="4148138" y="627063"/>
            <a:ext cx="315912" cy="58896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stCxn id="12" idx="2"/>
            <a:endCxn id="37" idx="0"/>
          </p:cNvCxnSpPr>
          <p:nvPr/>
        </p:nvCxnSpPr>
        <p:spPr>
          <a:xfrm rot="16200000" flipH="1">
            <a:off x="6713538" y="2184400"/>
            <a:ext cx="1703388" cy="1474787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112"/>
          <p:cNvCxnSpPr>
            <a:stCxn id="37" idx="2"/>
            <a:endCxn id="41" idx="0"/>
          </p:cNvCxnSpPr>
          <p:nvPr/>
        </p:nvCxnSpPr>
        <p:spPr>
          <a:xfrm rot="5400000">
            <a:off x="7722394" y="4558507"/>
            <a:ext cx="374650" cy="78581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urved Connector 114"/>
          <p:cNvCxnSpPr>
            <a:stCxn id="40" idx="2"/>
            <a:endCxn id="41" idx="0"/>
          </p:cNvCxnSpPr>
          <p:nvPr/>
        </p:nvCxnSpPr>
        <p:spPr>
          <a:xfrm rot="16200000" flipH="1">
            <a:off x="6985794" y="4607719"/>
            <a:ext cx="373063" cy="688975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urved Connector 116"/>
          <p:cNvCxnSpPr>
            <a:stCxn id="35" idx="2"/>
            <a:endCxn id="41" idx="0"/>
          </p:cNvCxnSpPr>
          <p:nvPr/>
        </p:nvCxnSpPr>
        <p:spPr>
          <a:xfrm rot="16200000" flipH="1">
            <a:off x="5608638" y="3230562"/>
            <a:ext cx="1735138" cy="2081213"/>
          </a:xfrm>
          <a:prstGeom prst="curvedConnector3">
            <a:avLst>
              <a:gd name="adj1" fmla="val 83775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118"/>
          <p:cNvSpPr/>
          <p:nvPr/>
        </p:nvSpPr>
        <p:spPr>
          <a:xfrm>
            <a:off x="1984375" y="4973638"/>
            <a:ext cx="4054475" cy="1376362"/>
          </a:xfrm>
          <a:prstGeom prst="roundRect">
            <a:avLst/>
          </a:prstGeom>
          <a:solidFill>
            <a:schemeClr val="bg1">
              <a:lumMod val="85000"/>
              <a:alpha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000" dirty="0" err="1">
                <a:solidFill>
                  <a:schemeClr val="tx1"/>
                </a:solidFill>
                <a:ea typeface="ＭＳ Ｐゴシック" charset="-128"/>
                <a:cs typeface="ＭＳ Ｐゴシック" charset="-128"/>
              </a:rPr>
              <a:t>CmpE</a:t>
            </a:r>
            <a:r>
              <a:rPr lang="en-US" sz="1000" dirty="0">
                <a:solidFill>
                  <a:schemeClr val="tx1"/>
                </a:solidFill>
                <a:ea typeface="ＭＳ Ｐゴシック" charset="-128"/>
                <a:cs typeface="ＭＳ Ｐゴシック" charset="-128"/>
              </a:rPr>
              <a:t> Electives to 49 (typically one of these)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1000" dirty="0">
                <a:solidFill>
                  <a:srgbClr val="3366FF"/>
                </a:solidFill>
                <a:ea typeface="ＭＳ Ｐゴシック" charset="-128"/>
                <a:cs typeface="ＭＳ Ｐゴシック" charset="-128"/>
              </a:rPr>
              <a:t>Computer Networks; Introduction to Computer Security</a:t>
            </a:r>
            <a:r>
              <a:rPr lang="en-US" sz="10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rPr>
              <a:t>; Software Engineering; Object Oriented Programming Using C++ and Java; </a:t>
            </a:r>
            <a:r>
              <a:rPr lang="en-US" sz="1000" dirty="0">
                <a:solidFill>
                  <a:srgbClr val="3366FF"/>
                </a:solidFill>
                <a:ea typeface="ＭＳ Ｐゴシック" charset="-128"/>
                <a:cs typeface="ＭＳ Ｐゴシック" charset="-128"/>
              </a:rPr>
              <a:t>Introduction to Computer communication Networks; Introduction to Artificial Intelligence; Fundamentals of Computer Graphics; Software for Embedded Systems;  Introduction to Data Management</a:t>
            </a:r>
            <a:r>
              <a:rPr lang="en-US" sz="10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rPr>
              <a:t>; </a:t>
            </a:r>
            <a:r>
              <a:rPr lang="en-US" sz="1000" i="1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rPr>
              <a:t>Programming </a:t>
            </a:r>
            <a:r>
              <a:rPr lang="en-US" sz="1000" i="1" dirty="0" smtClean="0">
                <a:solidFill>
                  <a:srgbClr val="008000"/>
                </a:solidFill>
                <a:ea typeface="ＭＳ Ｐゴシック" charset="-128"/>
                <a:cs typeface="ＭＳ Ｐゴシック" charset="-128"/>
              </a:rPr>
              <a:t>Parallel </a:t>
            </a:r>
            <a:r>
              <a:rPr lang="en-US" sz="1000" i="1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rPr>
              <a:t>Machines</a:t>
            </a:r>
            <a:r>
              <a:rPr lang="en-US" sz="1000" i="1" dirty="0">
                <a:solidFill>
                  <a:srgbClr val="3366FF"/>
                </a:solidFill>
                <a:ea typeface="ＭＳ Ｐゴシック" charset="-128"/>
                <a:cs typeface="ＭＳ Ｐゴシック" charset="-128"/>
              </a:rPr>
              <a:t>; Embedded Systems; Artificial Intelligence; Computer Network Systems; Visualization Techniques</a:t>
            </a:r>
          </a:p>
        </p:txBody>
      </p:sp>
      <p:cxnSp>
        <p:nvCxnSpPr>
          <p:cNvPr id="121" name="Curved Connector 120"/>
          <p:cNvCxnSpPr>
            <a:stCxn id="31" idx="2"/>
            <a:endCxn id="43" idx="0"/>
          </p:cNvCxnSpPr>
          <p:nvPr/>
        </p:nvCxnSpPr>
        <p:spPr>
          <a:xfrm rot="5400000">
            <a:off x="3870325" y="2209801"/>
            <a:ext cx="1704975" cy="14224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7713663" y="1079501"/>
            <a:ext cx="1176337" cy="990600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264 (Honors) Lab</a:t>
            </a:r>
            <a:endParaRPr lang="en-US" sz="2000" dirty="0"/>
          </a:p>
        </p:txBody>
      </p:sp>
      <p:cxnSp>
        <p:nvCxnSpPr>
          <p:cNvPr id="49" name="Straight Arrow Connector 48"/>
          <p:cNvCxnSpPr>
            <a:stCxn id="12" idx="3"/>
            <a:endCxn id="47" idx="1"/>
          </p:cNvCxnSpPr>
          <p:nvPr/>
        </p:nvCxnSpPr>
        <p:spPr>
          <a:xfrm>
            <a:off x="7416800" y="1574800"/>
            <a:ext cx="296863" cy="1"/>
          </a:xfrm>
          <a:prstGeom prst="straightConnector1">
            <a:avLst/>
          </a:prstGeom>
          <a:ln>
            <a:solidFill>
              <a:srgbClr val="008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what we’ve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test was developed to measure students grasp of the content</a:t>
            </a:r>
          </a:p>
          <a:p>
            <a:r>
              <a:rPr lang="en-US" sz="2800" dirty="0" smtClean="0"/>
              <a:t>Test is given early and late in the semester</a:t>
            </a:r>
          </a:p>
          <a:p>
            <a:r>
              <a:rPr lang="en-US" sz="2800" dirty="0" smtClean="0"/>
              <a:t>Challenges</a:t>
            </a:r>
          </a:p>
          <a:p>
            <a:pPr lvl="1"/>
            <a:r>
              <a:rPr lang="en-US" sz="2400" dirty="0" smtClean="0"/>
              <a:t>Phrasing of questions is difficult because of wide range of students taking the test (freshman to seniors)</a:t>
            </a:r>
          </a:p>
          <a:p>
            <a:pPr lvl="1"/>
            <a:r>
              <a:rPr lang="en-US" sz="2400" dirty="0" smtClean="0"/>
              <a:t>Motivating students to take the test is difficult, since not on the syllabus cannot make it worth too many points</a:t>
            </a:r>
          </a:p>
          <a:p>
            <a:pPr lvl="1"/>
            <a:r>
              <a:rPr lang="en-US" sz="2400" dirty="0" smtClean="0"/>
              <a:t>Distribution of results tends to be bi-modal, with a trend towards being more knowledgeable as they take more classes.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sz="2800" dirty="0" smtClean="0"/>
              <a:t>Emphasis on </a:t>
            </a:r>
            <a:r>
              <a:rPr lang="en-US" sz="2800" dirty="0" smtClean="0"/>
              <a:t>parallelism in existing systems concepts an important tool to squeeze in parallelism and concurrency concepts</a:t>
            </a:r>
          </a:p>
          <a:p>
            <a:r>
              <a:rPr lang="en-US" sz="2800" dirty="0" smtClean="0"/>
              <a:t>ABET and breadth requirements (both within science/math and outside) reduce </a:t>
            </a:r>
            <a:r>
              <a:rPr lang="en-US" sz="2800" dirty="0" smtClean="0"/>
              <a:t>flexibility</a:t>
            </a:r>
            <a:endParaRPr lang="en-US" sz="2800" dirty="0" smtClean="0"/>
          </a:p>
          <a:p>
            <a:r>
              <a:rPr lang="en-US" sz="2800" dirty="0" smtClean="0"/>
              <a:t>Even though </a:t>
            </a:r>
            <a:r>
              <a:rPr lang="en-US" sz="2800" i="1" dirty="0" smtClean="0"/>
              <a:t>we</a:t>
            </a:r>
            <a:r>
              <a:rPr lang="en-US" sz="2800" dirty="0" smtClean="0"/>
              <a:t> know this is extremely important, other parties consider other topics to </a:t>
            </a:r>
            <a:r>
              <a:rPr lang="en-US" sz="2800" dirty="0" smtClean="0"/>
              <a:t>be  equally or more important</a:t>
            </a:r>
          </a:p>
          <a:p>
            <a:pPr lvl="1"/>
            <a:r>
              <a:rPr lang="en-US" sz="2400" i="1" dirty="0" smtClean="0"/>
              <a:t>Other topics may be as important</a:t>
            </a:r>
          </a:p>
          <a:p>
            <a:pPr lvl="1"/>
            <a:r>
              <a:rPr lang="en-US" sz="2400" i="1" dirty="0" smtClean="0"/>
              <a:t>Must be a part of an overall curriculum reform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821</Words>
  <Application>Microsoft Macintosh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An Undergraduate Curriculum Infused with Parallelism</vt:lpstr>
      <vt:lpstr>Let’s start off pessimistically</vt:lpstr>
      <vt:lpstr>A contrary opinion</vt:lpstr>
      <vt:lpstr>The challenge in an CE Curriculum</vt:lpstr>
      <vt:lpstr>How did we tackle the problem?</vt:lpstr>
      <vt:lpstr>Slide 6</vt:lpstr>
      <vt:lpstr>Slide 7</vt:lpstr>
      <vt:lpstr>Evaluation of what we’ve done</vt:lpstr>
      <vt:lpstr>Conclusions</vt:lpstr>
      <vt:lpstr>A brief announcement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 Midkiff</dc:creator>
  <cp:lastModifiedBy>Sam Midkiff</cp:lastModifiedBy>
  <cp:revision>40</cp:revision>
  <dcterms:created xsi:type="dcterms:W3CDTF">2010-10-17T12:38:35Z</dcterms:created>
  <dcterms:modified xsi:type="dcterms:W3CDTF">2010-10-17T18:43:36Z</dcterms:modified>
</cp:coreProperties>
</file>