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480" r:id="rId4"/>
    <p:sldId id="481" r:id="rId5"/>
    <p:sldId id="482" r:id="rId6"/>
    <p:sldId id="471" r:id="rId7"/>
    <p:sldId id="465" r:id="rId8"/>
    <p:sldId id="460" r:id="rId9"/>
    <p:sldId id="459" r:id="rId10"/>
    <p:sldId id="477" r:id="rId11"/>
    <p:sldId id="479" r:id="rId12"/>
    <p:sldId id="474" r:id="rId13"/>
    <p:sldId id="461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79984" autoAdjust="0"/>
  </p:normalViewPr>
  <p:slideViewPr>
    <p:cSldViewPr>
      <p:cViewPr varScale="1">
        <p:scale>
          <a:sx n="78" d="100"/>
          <a:sy n="78" d="100"/>
        </p:scale>
        <p:origin x="20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0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12/11/19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35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12/11/19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FD0A-3DC5-1243-B8DF-8875A9F3C87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12/11/19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12/11/19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12/11/19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12/11/19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8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12/11/19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12/11/19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12/11/19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upload.wikimedia.org/wikipedia/commons/2/2c/First-server-cern-computer-center.jpg" TargetMode="External"/><Relationship Id="rId4" Type="http://schemas.openxmlformats.org/officeDocument/2006/relationships/hyperlink" Target="https://commons.wikimedia.org/wiki/File:HP_2133_Mini-Note_PC_(front_view_compare_with_pencil)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		    December 3,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2375"/>
            <a:ext cx="8534400" cy="631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34: working with web pages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F636-7C37-6F4C-B14E-B96C5EA139FB}"/>
              </a:ext>
            </a:extLst>
          </p:cNvPr>
          <p:cNvSpPr/>
          <p:nvPr/>
        </p:nvSpPr>
        <p:spPr>
          <a:xfrm>
            <a:off x="266700" y="46971"/>
            <a:ext cx="8597900" cy="6740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/>
              <a:t>&lt;!DOCTYPE html PUBLIC "-//W3C//DTD XHTML 1.0 Strict//EN" "http://www.w3.org/TR/xhtml1/DTD/xhtml1-strict.dtd"&gt;</a:t>
            </a:r>
          </a:p>
          <a:p>
            <a:r>
              <a:rPr lang="en-US" sz="1200"/>
              <a:t>&lt;html xmlns="http://www.w3.org/1999/xhtml"&gt;</a:t>
            </a:r>
          </a:p>
          <a:p>
            <a:r>
              <a:rPr lang="en-US" sz="1200"/>
              <a:t>&lt;head&gt;</a:t>
            </a:r>
          </a:p>
          <a:p>
            <a:r>
              <a:rPr lang="en-US" sz="1200"/>
              <a:t>&lt;meta http-equiv="Content-Type" content="text/html; charset=utf-8" /&gt;</a:t>
            </a:r>
          </a:p>
          <a:p>
            <a:r>
              <a:rPr lang="en-US" sz="1200"/>
              <a:t>&lt;title&gt;Keck Science :: People : Faculty Staff Listing&lt;/title&gt;</a:t>
            </a:r>
          </a:p>
          <a:p>
            <a:r>
              <a:rPr lang="en-US" sz="1200"/>
              <a:t>		&lt;link href="../styles/default.css" title="JSD" rel="stylesheet" type="text/css" /&gt;</a:t>
            </a:r>
          </a:p>
          <a:p>
            <a:r>
              <a:rPr lang="en-US" sz="1200"/>
              <a:t>		&lt;link href="../styles/clickbanner.css" rel="stylesheet" type="text/css" /&gt;</a:t>
            </a:r>
          </a:p>
          <a:p>
            <a:r>
              <a:rPr lang="en-US" sz="1200"/>
              <a:t>		&lt;script type="text/javascript" src="../js/jquery-1.4.2.min.js"&gt;&lt;/script&gt;</a:t>
            </a:r>
          </a:p>
          <a:p>
            <a:r>
              <a:rPr lang="en-US" sz="1200"/>
              <a:t>		&lt;!-- Special IE 6 fixes --&gt;</a:t>
            </a:r>
          </a:p>
          <a:p>
            <a:r>
              <a:rPr lang="en-US" sz="1200"/>
              <a:t>		&lt;!--[if IE 6]&gt;</a:t>
            </a:r>
          </a:p>
          <a:p>
            <a:r>
              <a:rPr lang="en-US" sz="1200"/>
              <a:t>			&lt;link href="../styles/ie6-compat.css" rel="stylesheet" type="text/css" /&gt;</a:t>
            </a:r>
          </a:p>
          <a:p>
            <a:r>
              <a:rPr lang="en-US" sz="1200"/>
              <a:t>			&lt;script type="text/javascript" src="../js/jquery.pngFix.js"&gt;&lt;/script&gt; </a:t>
            </a:r>
          </a:p>
          <a:p>
            <a:r>
              <a:rPr lang="en-US" sz="1200"/>
              <a:t>			&lt;script type="text/javascript"&gt; </a:t>
            </a:r>
          </a:p>
          <a:p>
            <a:r>
              <a:rPr lang="en-US" sz="1200"/>
              <a:t>				$(document).ready(function(){ </a:t>
            </a:r>
          </a:p>
          <a:p>
            <a:r>
              <a:rPr lang="en-US" sz="1200"/>
              <a:t>					$(document).pngFix(); </a:t>
            </a:r>
          </a:p>
          <a:p>
            <a:r>
              <a:rPr lang="en-US" sz="1200"/>
              <a:t>				}); </a:t>
            </a:r>
          </a:p>
          <a:p>
            <a:r>
              <a:rPr lang="en-US" sz="1200"/>
              <a:t>			&lt;/script&gt; </a:t>
            </a:r>
          </a:p>
          <a:p>
            <a:r>
              <a:rPr lang="en-US" sz="1200"/>
              <a:t>		&lt;![endif]--&gt;</a:t>
            </a:r>
          </a:p>
          <a:p>
            <a:r>
              <a:rPr lang="en-US" sz="1200"/>
              <a:t>	&lt;/head&gt;</a:t>
            </a:r>
          </a:p>
          <a:p>
            <a:r>
              <a:rPr lang="en-US" sz="1200"/>
              <a:t>	&lt;body class="col2"&gt;</a:t>
            </a:r>
          </a:p>
          <a:p>
            <a:r>
              <a:rPr lang="en-US" sz="1200"/>
              <a:t>	&lt;div id="website"&gt;</a:t>
            </a:r>
          </a:p>
          <a:p>
            <a:r>
              <a:rPr lang="en-US" sz="1200"/>
              <a:t>		&lt;div id="header"&gt;</a:t>
            </a:r>
          </a:p>
          <a:p>
            <a:r>
              <a:rPr lang="en-US" sz="1200"/>
              <a:t>                        &lt;div id="logo"&gt;Keck Science Department - &lt;a</a:t>
            </a:r>
          </a:p>
          <a:p>
            <a:r>
              <a:rPr lang="en-US" sz="1200"/>
              <a:t>href="http://www.claremontmckenna.edu/" id="logo_cmc_link"&gt;Claremont</a:t>
            </a:r>
          </a:p>
          <a:p>
            <a:r>
              <a:rPr lang="en-US" sz="1200"/>
              <a:t>McKenna College&lt;/a&gt; | &lt;a href="http://www.pitzer.edu/"</a:t>
            </a:r>
          </a:p>
          <a:p>
            <a:r>
              <a:rPr lang="en-US" sz="1200"/>
              <a:t>id="logo_pitzer_link"&gt;Pitzer College&lt;/a&gt; | &lt;a</a:t>
            </a:r>
          </a:p>
          <a:p>
            <a:r>
              <a:rPr lang="en-US" sz="1200"/>
              <a:t>href="http://www.scrippscollege.edu/" id="logo_scripps_link"&gt;Scripps</a:t>
            </a:r>
          </a:p>
          <a:p>
            <a:r>
              <a:rPr lang="en-US" sz="1200"/>
              <a:t>College&lt;/a&gt;&lt;/div&gt;</a:t>
            </a:r>
          </a:p>
          <a:p>
            <a:r>
              <a:rPr lang="en-US" sz="1200"/>
              <a:t>&lt;a href="../prospectives" id="prospectivebtn"&gt;Prospective Students - Learn about our program&lt;/a&gt;</a:t>
            </a:r>
          </a:p>
          <a:p>
            <a:r>
              <a:rPr lang="en-US" sz="1200"/>
              <a:t>		&lt;/div&gt;</a:t>
            </a:r>
          </a:p>
          <a:p>
            <a:r>
              <a:rPr lang="en-US" sz="1200"/>
              <a:t>		&lt;div id="menu_main"&gt;</a:t>
            </a:r>
          </a:p>
          <a:p>
            <a:r>
              <a:rPr lang="en-US" sz="1200"/>
              <a:t>			&lt;ul&gt;</a:t>
            </a:r>
          </a:p>
          <a:p>
            <a:r>
              <a:rPr lang="en-US" sz="1200"/>
              <a:t>				&lt;li id="menu_home"&gt;&lt;a href="../default.asp"&gt;Home&lt;/a&gt;&lt;/li&gt;</a:t>
            </a:r>
          </a:p>
          <a:p>
            <a:r>
              <a:rPr lang="en-US" sz="1200"/>
              <a:t>				&lt;li id="menu_academics"&gt;&lt;a href="../majors/"&gt;Academics&lt;/a&gt;&lt;/li&gt;</a:t>
            </a:r>
          </a:p>
          <a:p>
            <a:r>
              <a:rPr lang="en-US" sz="1200"/>
              <a:t>                &lt;li id="menu_thesis"&gt;&lt;a href="../thesis"&gt;Thesis&lt;/a&gt;&lt;/li&gt;              </a:t>
            </a:r>
          </a:p>
          <a:p>
            <a:r>
              <a:rPr lang="en-US" sz="1200"/>
              <a:t>			    &lt;li id="menu_research"&gt;&lt;a href="../research"&gt;Research&lt;/a&gt;&lt;/li&gt;</a:t>
            </a:r>
          </a:p>
        </p:txBody>
      </p:sp>
    </p:spTree>
    <p:extLst>
      <p:ext uri="{BB962C8B-B14F-4D97-AF65-F5344CB8AC3E}">
        <p14:creationId xmlns:p14="http://schemas.microsoft.com/office/powerpoint/2010/main" val="168764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F636-7C37-6F4C-B14E-B96C5EA139FB}"/>
              </a:ext>
            </a:extLst>
          </p:cNvPr>
          <p:cNvSpPr/>
          <p:nvPr/>
        </p:nvSpPr>
        <p:spPr>
          <a:xfrm>
            <a:off x="76200" y="117693"/>
            <a:ext cx="9067800" cy="7294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200">
                <a:latin typeface="Courier" pitchFamily="2" charset="0"/>
              </a:rPr>
              <a:t>&lt;tr bgcolor="#EEEEEE"&gt;</a:t>
            </a:r>
          </a:p>
          <a:p>
            <a:r>
              <a:rPr lang="en-US" altLang="ja-JP" sz="1200">
                <a:latin typeface="Courier" pitchFamily="2" charset="0"/>
              </a:rPr>
              <a:t>    &lt;td&gt;&lt;Font size="-1"&gt;1&lt;/font&gt;&lt;/td&gt;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height="40"&gt; &lt;font size="-1"&gt;&lt;a href="profile.asp?FacultyID=267"&gt; Maria  Alfaro&lt;/a&gt; </a:t>
            </a:r>
          </a:p>
          <a:p>
            <a:r>
              <a:rPr lang="en-US" altLang="ja-JP" sz="1200">
                <a:latin typeface="Courier" pitchFamily="2" charset="0"/>
              </a:rPr>
              <a:t>    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&lt;td&gt; &lt;font size="-1"&gt;&lt;a href="mailto:malfaro@kecksci.claremont.edu"&gt;malfaro@kecksci.claremont.edu&lt;/a&gt;&lt;/font&gt;&lt;/td&gt;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width="8%"&gt; &lt;div align="left"&gt;&lt;font size="-1"&gt;KSC 110 </a:t>
            </a:r>
          </a:p>
          <a:p>
            <a:r>
              <a:rPr lang="en-US" altLang="ja-JP" sz="1200">
                <a:latin typeface="Courier" pitchFamily="2" charset="0"/>
              </a:rPr>
              <a:t>    &lt;/font&gt;&lt;/div&gt;&lt;/td&gt;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width="11%"&gt; &lt;font size="-1"&gt;</a:t>
            </a:r>
          </a:p>
          <a:p>
            <a:r>
              <a:rPr lang="en-US" altLang="ja-JP" sz="1200">
                <a:latin typeface="Courier" pitchFamily="2" charset="0"/>
              </a:rPr>
              <a:t>      909-607-7014&lt;/font&gt;&lt;/td&gt;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align="center"&gt; &lt;font size="-1"&gt;</a:t>
            </a:r>
          </a:p>
          <a:p>
            <a:r>
              <a:rPr lang="en-US" altLang="ja-JP" sz="1200">
                <a:latin typeface="Courier" pitchFamily="2" charset="0"/>
              </a:rPr>
              <a:t>      Keck Science </a:t>
            </a:r>
          </a:p>
          <a:p>
            <a:r>
              <a:rPr lang="en-US" altLang="ja-JP" sz="1200">
                <a:latin typeface="Courier" pitchFamily="2" charset="0"/>
              </a:rPr>
              <a:t>    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width="8%" align="center"&gt; &lt;font size="-1"&gt;Staff </a:t>
            </a:r>
          </a:p>
          <a:p>
            <a:r>
              <a:rPr lang="en-US" altLang="ja-JP" sz="1200">
                <a:latin typeface="Courier" pitchFamily="2" charset="0"/>
              </a:rPr>
              <a:t>    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&lt;td&gt; &lt;font size="-1"&gt; </a:t>
            </a:r>
          </a:p>
          <a:p>
            <a:r>
              <a:rPr lang="en-US" altLang="ja-JP" sz="1200">
                <a:latin typeface="Courier" pitchFamily="2" charset="0"/>
              </a:rPr>
              <a:t>    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&lt;/tr&gt;</a:t>
            </a:r>
          </a:p>
          <a:p>
            <a:r>
              <a:rPr lang="en-US" altLang="ja-JP" sz="1200">
                <a:latin typeface="Courier" pitchFamily="2" charset="0"/>
              </a:rPr>
              <a:t>  </a:t>
            </a:r>
          </a:p>
          <a:p>
            <a:r>
              <a:rPr lang="en-US" altLang="ja-JP" sz="1200">
                <a:latin typeface="Courier" pitchFamily="2" charset="0"/>
              </a:rPr>
              <a:t>  &lt;tr bgcolor="#CCCCCC"&gt;</a:t>
            </a:r>
          </a:p>
          <a:p>
            <a:r>
              <a:rPr lang="en-US" altLang="ja-JP" sz="1200">
                <a:latin typeface="Courier" pitchFamily="2" charset="0"/>
              </a:rPr>
              <a:t>    &lt;td&gt;&lt;Font size="-1"&gt;2&lt;/font&gt;&lt;/td&gt;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height="40"&gt; &lt;font size="-1"&gt;&lt;a href="profile.asp?FacultyID=35"&gt; Jennifer A Armstrong&lt;/a&gt; </a:t>
            </a:r>
          </a:p>
          <a:p>
            <a:r>
              <a:rPr lang="en-US" altLang="ja-JP" sz="1200">
                <a:latin typeface="Courier" pitchFamily="2" charset="0"/>
              </a:rPr>
              <a:t>    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&lt;td&gt; &lt;font size="-1"&gt;&lt;a href="mailto:jarmstrong@kecksci.claremont.edu"&gt;jarmstrong@kecksci.claremont.edu&lt;/a&gt;&lt;/font&gt;&lt;/td&gt;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width="8%"&gt; &lt;div align="left"&gt;&lt;font size="-1"&gt;BL 134 </a:t>
            </a:r>
          </a:p>
          <a:p>
            <a:r>
              <a:rPr lang="en-US" altLang="ja-JP" sz="1200">
                <a:latin typeface="Courier" pitchFamily="2" charset="0"/>
              </a:rPr>
              <a:t>    &lt;/font&gt;&lt;/div&gt;&lt;/td&gt;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width="11%"&gt; &lt;font size="-1"&gt;</a:t>
            </a:r>
          </a:p>
          <a:p>
            <a:r>
              <a:rPr lang="en-US" altLang="ja-JP" sz="1200">
                <a:latin typeface="Courier" pitchFamily="2" charset="0"/>
              </a:rPr>
              <a:t>      909-607-9716&lt;/font&gt;&lt;/td&gt;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align="center"&gt; &lt;font size="-1"&gt;</a:t>
            </a:r>
          </a:p>
          <a:p>
            <a:r>
              <a:rPr lang="en-US" altLang="ja-JP" sz="1200">
                <a:latin typeface="Courier" pitchFamily="2" charset="0"/>
              </a:rPr>
              <a:t>      Biology </a:t>
            </a:r>
          </a:p>
          <a:p>
            <a:r>
              <a:rPr lang="en-US" altLang="ja-JP" sz="1200">
                <a:latin typeface="Courier" pitchFamily="2" charset="0"/>
              </a:rPr>
              <a:t>    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 width="8%" align="center"&gt; &lt;font size="-1"&gt;Professor </a:t>
            </a:r>
          </a:p>
          <a:p>
            <a:r>
              <a:rPr lang="en-US" altLang="ja-JP" sz="1200">
                <a:latin typeface="Courier" pitchFamily="2" charset="0"/>
              </a:rPr>
              <a:t>    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  &lt;td&gt; &lt;font size="-1"&gt;Mondays and Thursdays 8:30-9:30 and by appointment </a:t>
            </a:r>
          </a:p>
          <a:p>
            <a:r>
              <a:rPr lang="en-US" altLang="ja-JP" sz="1200">
                <a:latin typeface="Courier" pitchFamily="2" charset="0"/>
              </a:rPr>
              <a:t>    &lt;/font&gt;&lt;/td&gt;</a:t>
            </a:r>
          </a:p>
          <a:p>
            <a:r>
              <a:rPr lang="en-US" altLang="ja-JP" sz="1200">
                <a:latin typeface="Courier" pitchFamily="2" charset="0"/>
              </a:rPr>
              <a:t>  &lt;/tr&gt;</a:t>
            </a:r>
          </a:p>
        </p:txBody>
      </p:sp>
    </p:spTree>
    <p:extLst>
      <p:ext uri="{BB962C8B-B14F-4D97-AF65-F5344CB8AC3E}">
        <p14:creationId xmlns:p14="http://schemas.microsoft.com/office/powerpoint/2010/main" val="73995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4281-956E-7149-BEA2-11191314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Given an object </a:t>
            </a:r>
            <a:r>
              <a:rPr lang="en-US">
                <a:latin typeface="Courier" pitchFamily="2" charset="0"/>
              </a:rPr>
              <a:t>soup </a:t>
            </a:r>
            <a:r>
              <a:rPr lang="en-US"/>
              <a:t>. . 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85A5E-12D4-6A42-A0E4-DEFC13E29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56200"/>
          </a:xfrm>
        </p:spPr>
        <p:txBody>
          <a:bodyPr>
            <a:noAutofit/>
          </a:bodyPr>
          <a:lstStyle/>
          <a:p>
            <a:r>
              <a:rPr lang="en-US" sz="2400"/>
              <a:t>first element with tag name t</a:t>
            </a:r>
          </a:p>
          <a:p>
            <a:pPr lvl="1"/>
            <a:r>
              <a:rPr lang="en-US" sz="2000"/>
              <a:t>soup.t</a:t>
            </a:r>
          </a:p>
          <a:p>
            <a:pPr lvl="1"/>
            <a:r>
              <a:rPr lang="en-US" sz="2000"/>
              <a:t>soup.find('t')</a:t>
            </a:r>
          </a:p>
          <a:p>
            <a:pPr lvl="1"/>
            <a:r>
              <a:rPr lang="en-US" sz="2000"/>
              <a:t>returns object of type Tag</a:t>
            </a:r>
          </a:p>
          <a:p>
            <a:r>
              <a:rPr lang="en-US" sz="2400"/>
              <a:t>value of individual attribute attr</a:t>
            </a:r>
          </a:p>
          <a:p>
            <a:pPr lvl="1"/>
            <a:r>
              <a:rPr lang="en-US" sz="2000"/>
              <a:t>soup.find('t').get('attr')</a:t>
            </a:r>
          </a:p>
          <a:p>
            <a:pPr lvl="1"/>
            <a:r>
              <a:rPr lang="en-US" sz="2000"/>
              <a:t>returns object of type str</a:t>
            </a:r>
          </a:p>
          <a:p>
            <a:r>
              <a:rPr lang="en-US" sz="2400"/>
              <a:t>displayed content of a tag </a:t>
            </a:r>
          </a:p>
          <a:p>
            <a:pPr lvl="1"/>
            <a:r>
              <a:rPr lang="en-US" sz="2000"/>
              <a:t>soup.find('t').string</a:t>
            </a:r>
          </a:p>
          <a:p>
            <a:pPr lvl="1"/>
            <a:r>
              <a:rPr lang="en-US" sz="2000"/>
              <a:t>returns object of type str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A37A3-C1A8-DC47-B7BF-032AB6CF8698}"/>
              </a:ext>
            </a:extLst>
          </p:cNvPr>
          <p:cNvSpPr/>
          <p:nvPr/>
        </p:nvSpPr>
        <p:spPr>
          <a:xfrm>
            <a:off x="4931873" y="2256185"/>
            <a:ext cx="4123227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&lt;html&gt;</a:t>
            </a:r>
            <a:br>
              <a:rPr lang="en-US" sz="1600"/>
            </a:br>
            <a:br>
              <a:rPr lang="en-US" sz="1600"/>
            </a:br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&lt;head&gt;</a:t>
            </a:r>
            <a:br>
              <a:rPr lang="en-US" sz="1600"/>
            </a:br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  &lt;title&gt;Title for Webpage&lt;/title&gt;</a:t>
            </a:r>
            <a:br>
              <a:rPr lang="en-US" sz="1600"/>
            </a:br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&lt;/head&gt;</a:t>
            </a:r>
            <a:br>
              <a:rPr lang="en-US" sz="1600"/>
            </a:br>
            <a:br>
              <a:rPr lang="en-US" sz="1600"/>
            </a:br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&lt;body&gt;</a:t>
            </a:r>
            <a:br>
              <a:rPr lang="en-US" sz="1600"/>
            </a:br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&lt;h1&gt; Section 1 header &lt;/h1&gt;</a:t>
            </a:r>
          </a:p>
          <a:p>
            <a:r>
              <a:rPr lang="en-US" sz="1600">
                <a:latin typeface="Consolas" panose="020B0609020204030204" pitchFamily="49" charset="0"/>
              </a:rPr>
              <a:t>word in &lt;b&gt;bold&lt;/b&gt;</a:t>
            </a:r>
          </a:p>
          <a:p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&lt;a href="http://www.pomona.edu"&gt; </a:t>
            </a:r>
            <a:r>
              <a:rPr lang="en-US" sz="1600">
                <a:latin typeface="Consolas" panose="020B0609020204030204" pitchFamily="49" charset="0"/>
              </a:rPr>
              <a:t>a link </a:t>
            </a:r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&lt;/a&gt;</a:t>
            </a:r>
            <a:br>
              <a:rPr lang="en-US" sz="1600"/>
            </a:br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&lt;/body&gt;</a:t>
            </a:r>
            <a:br>
              <a:rPr lang="en-US" sz="1600"/>
            </a:br>
            <a:br>
              <a:rPr lang="en-US" sz="1600"/>
            </a:br>
            <a:r>
              <a:rPr lang="en-US" sz="1600" b="0" i="0" u="none" strike="noStrike">
                <a:effectLst/>
                <a:latin typeface="Consolas" panose="020B0609020204030204" pitchFamily="49" charset="0"/>
              </a:rPr>
              <a:t>&lt;/html&gt;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1528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0FB9-E2CD-AF40-8E0D-F39C600F12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7086600" cy="4162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import requests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from bs4 import BeautifulSoup</a:t>
            </a:r>
            <a:br>
              <a:rPr lang="en-US" sz="1800">
                <a:latin typeface="Courier" pitchFamily="2" charset="0"/>
              </a:rPr>
            </a:b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url = "http://www.kecksci.claremont.edu/faculty/"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res = requests.get(url)</a:t>
            </a:r>
          </a:p>
          <a:p>
            <a:pPr marL="0" indent="0">
              <a:buNone/>
            </a:pPr>
            <a:endParaRPr lang="en-US" sz="120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if (res.status_code == requests.codes.ok):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    soup = BeautifulSoup(res.text, "html.parser")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    print(soup.title)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    print(soup.find("a"))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    print(soup.a.string)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    print(soup.a.get('href'))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    print(soup.a['href']))</a:t>
            </a:r>
          </a:p>
          <a:p>
            <a:pPr marL="0" indent="0">
              <a:buNone/>
            </a:pPr>
            <a:br>
              <a:rPr lang="en-US" sz="1800">
                <a:latin typeface="Courier" pitchFamily="2" charset="0"/>
              </a:rPr>
            </a:br>
            <a:endParaRPr lang="en-US" sz="1800">
              <a:latin typeface="Courier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BBF1-1C9E-C344-B431-6E5090AA2953}"/>
              </a:ext>
            </a:extLst>
          </p:cNvPr>
          <p:cNvSpPr/>
          <p:nvPr/>
        </p:nvSpPr>
        <p:spPr>
          <a:xfrm>
            <a:off x="4191000" y="4038600"/>
            <a:ext cx="4800600" cy="261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/>
              <a:t>&lt;title&gt;Keck Science :: People : Faculty Staff Listing&lt;/title&gt;</a:t>
            </a:r>
          </a:p>
          <a:p>
            <a:r>
              <a:rPr lang="en-US"/>
              <a:t>&lt;a href="http://www.claremontmckenna.edu/" id="logo_cmc_link"&gt;Claremont</a:t>
            </a:r>
          </a:p>
          <a:p>
            <a:r>
              <a:rPr lang="en-US"/>
              <a:t>McKenna College&lt;/a&gt;</a:t>
            </a:r>
          </a:p>
          <a:p>
            <a:r>
              <a:rPr lang="en-US"/>
              <a:t>Claremont</a:t>
            </a:r>
          </a:p>
          <a:p>
            <a:r>
              <a:rPr lang="en-US"/>
              <a:t>McKenna College</a:t>
            </a:r>
          </a:p>
          <a:p>
            <a:r>
              <a:rPr lang="en-US"/>
              <a:t>http://www.claremontmckenna.edu/</a:t>
            </a:r>
          </a:p>
          <a:p>
            <a:r>
              <a:rPr lang="en-US"/>
              <a:t>http://www.claremontmckenna.edu/</a:t>
            </a:r>
          </a:p>
        </p:txBody>
      </p:sp>
    </p:spTree>
    <p:extLst>
      <p:ext uri="{BB962C8B-B14F-4D97-AF65-F5344CB8AC3E}">
        <p14:creationId xmlns:p14="http://schemas.microsoft.com/office/powerpoint/2010/main" val="40508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4" y="3630707"/>
            <a:ext cx="8229600" cy="2585104"/>
          </a:xfrm>
        </p:spPr>
        <p:txBody>
          <a:bodyPr>
            <a:normAutofit fontScale="92500" lnSpcReduction="20000"/>
          </a:bodyPr>
          <a:lstStyle/>
          <a:p>
            <a:r>
              <a:rPr lang="en-US" sz="2600"/>
              <a:t>terminology:</a:t>
            </a:r>
          </a:p>
          <a:p>
            <a:pPr lvl="1"/>
            <a:r>
              <a:rPr lang="en-US" sz="2400"/>
              <a:t>client</a:t>
            </a:r>
          </a:p>
          <a:p>
            <a:pPr lvl="1"/>
            <a:r>
              <a:rPr lang="en-US" sz="2400"/>
              <a:t>server</a:t>
            </a:r>
          </a:p>
          <a:p>
            <a:pPr lvl="1"/>
            <a:r>
              <a:rPr lang="en-US" sz="2400"/>
              <a:t>port</a:t>
            </a:r>
          </a:p>
          <a:p>
            <a:pPr lvl="1"/>
            <a:r>
              <a:rPr lang="en-US" sz="2400"/>
              <a:t>protocol</a:t>
            </a:r>
          </a:p>
          <a:p>
            <a:pPr lvl="1"/>
            <a:r>
              <a:rPr lang="en-US" sz="2400"/>
              <a:t>socket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34351" y="1643532"/>
            <a:ext cx="1449294" cy="1628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8989" y="1643532"/>
            <a:ext cx="1449294" cy="1628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42235" y="2017059"/>
            <a:ext cx="2525059" cy="328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3245225" y="2647571"/>
            <a:ext cx="2525059" cy="328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635" y="1856817"/>
            <a:ext cx="1303860" cy="977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588" y="6223139"/>
            <a:ext cx="8477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hlinkClick r:id="rId4"/>
              </a:rPr>
              <a:t>https://commons.wikimedia.org/wiki/File:HP_2133_Mini-Note_PC_(front_view_compare_with_pencil).jpg</a:t>
            </a:r>
            <a:endParaRPr lang="en-US" sz="1400"/>
          </a:p>
          <a:p>
            <a:r>
              <a:rPr lang="en-US" sz="1400">
                <a:hlinkClick r:id="rId5"/>
              </a:rPr>
              <a:t>https://upload.wikimedia.org/wikipedia/commons/2/2c/First-server-cern-computer-center.jpg</a:t>
            </a:r>
            <a:endParaRPr lang="en-US" sz="1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368" y="2211297"/>
            <a:ext cx="1027781" cy="9147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E5259F-F391-EC41-8100-128AA4EC3A2D}"/>
              </a:ext>
            </a:extLst>
          </p:cNvPr>
          <p:cNvSpPr/>
          <p:nvPr/>
        </p:nvSpPr>
        <p:spPr>
          <a:xfrm>
            <a:off x="3242235" y="4738593"/>
            <a:ext cx="48349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/>
              <a:t>http://www.kecksci.claremont.edu:80/faculty/</a:t>
            </a:r>
          </a:p>
        </p:txBody>
      </p:sp>
    </p:spTree>
    <p:extLst>
      <p:ext uri="{BB962C8B-B14F-4D97-AF65-F5344CB8AC3E}">
        <p14:creationId xmlns:p14="http://schemas.microsoft.com/office/powerpoint/2010/main" val="250654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4281-956E-7149-BEA2-11191314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0FB9-E2CD-AF40-8E0D-F39C600F1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9192"/>
            <a:ext cx="7670800" cy="24113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>
                <a:latin typeface="Courier" pitchFamily="2" charset="0"/>
              </a:rPr>
              <a:t>import requests</a:t>
            </a:r>
            <a:br>
              <a:rPr lang="en-US" sz="2000">
                <a:latin typeface="Courier" pitchFamily="2" charset="0"/>
              </a:rPr>
            </a:br>
            <a:br>
              <a:rPr lang="en-US" sz="2000">
                <a:latin typeface="Courier" pitchFamily="2" charset="0"/>
              </a:rPr>
            </a:br>
            <a:r>
              <a:rPr lang="en-US" sz="2000">
                <a:latin typeface="Courier" pitchFamily="2" charset="0"/>
              </a:rPr>
              <a:t>url = "http://www.kecksci.claremont.edu/faculty/"</a:t>
            </a:r>
            <a:br>
              <a:rPr lang="en-US" sz="2000">
                <a:latin typeface="Courier" pitchFamily="2" charset="0"/>
              </a:rPr>
            </a:br>
            <a:r>
              <a:rPr lang="en-US" sz="2000">
                <a:latin typeface="Courier" pitchFamily="2" charset="0"/>
              </a:rPr>
              <a:t>res = requests.get(url)</a:t>
            </a:r>
          </a:p>
          <a:p>
            <a:pPr marL="0" indent="0">
              <a:buNone/>
            </a:pPr>
            <a:endParaRPr lang="en-US" sz="200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>
                <a:latin typeface="Courier" pitchFamily="2" charset="0"/>
              </a:rPr>
              <a:t>if (res.status_code == requests.codes.ok):</a:t>
            </a:r>
          </a:p>
          <a:p>
            <a:pPr marL="0" indent="0">
              <a:buNone/>
            </a:pPr>
            <a:r>
              <a:rPr lang="en-US" sz="2000">
                <a:latin typeface="Courier" pitchFamily="2" charset="0"/>
              </a:rPr>
              <a:t>	print(res.text[:500])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0C995-279D-FD4B-9C96-2F4DCA35BCFB}"/>
              </a:ext>
            </a:extLst>
          </p:cNvPr>
          <p:cNvSpPr/>
          <p:nvPr/>
        </p:nvSpPr>
        <p:spPr>
          <a:xfrm>
            <a:off x="762000" y="4265727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&lt;!DOCTYPE html PUBLIC "-//W3C//DTD XHTML 1.0 Strict//EN" "http://www.w3.org/TR/xhtml1/DTD/xhtml1-strict.dtd"&gt;</a:t>
            </a:r>
          </a:p>
          <a:p>
            <a:r>
              <a:rPr lang="en-US" sz="1600"/>
              <a:t>&lt;html xmlns="http://www.w3.org/1999/xhtml"&gt;</a:t>
            </a:r>
          </a:p>
          <a:p>
            <a:r>
              <a:rPr lang="en-US" sz="1600"/>
              <a:t>&lt;head&gt;</a:t>
            </a:r>
          </a:p>
          <a:p>
            <a:r>
              <a:rPr lang="en-US" sz="1600"/>
              <a:t>&lt;meta http-equiv="Content-Type" content="text/html; charset=utf-8" /&gt;</a:t>
            </a:r>
          </a:p>
          <a:p>
            <a:r>
              <a:rPr lang="en-US" sz="1600"/>
              <a:t>&lt;title&gt;Keck Science :: People : Faculty Staff Listing&lt;/title&gt;</a:t>
            </a:r>
          </a:p>
          <a:p>
            <a:r>
              <a:rPr lang="en-US" sz="1600"/>
              <a:t>		&lt;link href="../styles/default.css" title="JSD" rel="stylesheet" type="text/css" /&gt;</a:t>
            </a:r>
          </a:p>
          <a:p>
            <a:r>
              <a:rPr lang="en-US" sz="1600"/>
              <a:t>		&lt;link href="../styles/clickbanner.css" rel="stylesheet" type="text/css" /&gt;</a:t>
            </a:r>
          </a:p>
          <a:p>
            <a:r>
              <a:rPr lang="en-US" sz="1600"/>
              <a:t>		&lt;script type="text/javascript" src</a:t>
            </a:r>
          </a:p>
        </p:txBody>
      </p:sp>
    </p:spTree>
    <p:extLst>
      <p:ext uri="{BB962C8B-B14F-4D97-AF65-F5344CB8AC3E}">
        <p14:creationId xmlns:p14="http://schemas.microsoft.com/office/powerpoint/2010/main" val="8546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AC0E19-2BB7-9641-BEB2-09712C167E49}"/>
              </a:ext>
            </a:extLst>
          </p:cNvPr>
          <p:cNvSpPr txBox="1">
            <a:spLocks/>
          </p:cNvSpPr>
          <p:nvPr/>
        </p:nvSpPr>
        <p:spPr>
          <a:xfrm>
            <a:off x="711200" y="1447800"/>
            <a:ext cx="76708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url = "http://www.kecksci.claremont.edu/faculty/"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res = requests.get(url)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if (res.status_code == requests.codes.ok):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	print(res.text[:500])</a:t>
            </a:r>
          </a:p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else: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    print("problem loading " + url)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D483EF-EA45-EE40-9D22-D984D98207AB}"/>
              </a:ext>
            </a:extLst>
          </p:cNvPr>
          <p:cNvSpPr txBox="1">
            <a:spLocks/>
          </p:cNvSpPr>
          <p:nvPr/>
        </p:nvSpPr>
        <p:spPr>
          <a:xfrm>
            <a:off x="711200" y="3505200"/>
            <a:ext cx="76708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try: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    res.raise_for_status()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    print(res.text[:500])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except: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    print("problem loading " + url)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77113F-DED1-A74D-BFAB-8C654CEE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(side note)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F10C95-FC8B-EB49-8DEB-6454D1C362B4}"/>
              </a:ext>
            </a:extLst>
          </p:cNvPr>
          <p:cNvSpPr txBox="1">
            <a:spLocks/>
          </p:cNvSpPr>
          <p:nvPr/>
        </p:nvSpPr>
        <p:spPr>
          <a:xfrm>
            <a:off x="711200" y="5181600"/>
            <a:ext cx="76708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Courier" pitchFamily="2" charset="0"/>
              </a:rPr>
              <a:t>try: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    res.raise_for_status()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    print(res.text[:500])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except requests.exceptions.HTTPError:</a:t>
            </a:r>
            <a:br>
              <a:rPr lang="en-US" sz="1800">
                <a:latin typeface="Courier" pitchFamily="2" charset="0"/>
              </a:rPr>
            </a:br>
            <a:r>
              <a:rPr lang="en-US" sz="1800">
                <a:latin typeface="Courier" pitchFamily="2" charset="0"/>
              </a:rPr>
              <a:t>    print("problem loading " + url)</a:t>
            </a:r>
          </a:p>
        </p:txBody>
      </p:sp>
    </p:spTree>
    <p:extLst>
      <p:ext uri="{BB962C8B-B14F-4D97-AF65-F5344CB8AC3E}">
        <p14:creationId xmlns:p14="http://schemas.microsoft.com/office/powerpoint/2010/main" val="35023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0FB9-E2CD-AF40-8E0D-F39C600F12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7670800" cy="24114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>
                <a:latin typeface="Courier" pitchFamily="2" charset="0"/>
              </a:rPr>
              <a:t>import requests</a:t>
            </a:r>
            <a:br>
              <a:rPr lang="en-US" sz="2000">
                <a:latin typeface="Courier" pitchFamily="2" charset="0"/>
              </a:rPr>
            </a:br>
            <a:br>
              <a:rPr lang="en-US" sz="2000">
                <a:latin typeface="Courier" pitchFamily="2" charset="0"/>
              </a:rPr>
            </a:br>
            <a:r>
              <a:rPr lang="en-US" sz="2000">
                <a:latin typeface="Courier" pitchFamily="2" charset="0"/>
              </a:rPr>
              <a:t>url = "http://www.kecksci.claremont.edu/faculty/"</a:t>
            </a:r>
            <a:br>
              <a:rPr lang="en-US" sz="2000">
                <a:latin typeface="Courier" pitchFamily="2" charset="0"/>
              </a:rPr>
            </a:br>
            <a:r>
              <a:rPr lang="en-US" sz="2000">
                <a:latin typeface="Courier" pitchFamily="2" charset="0"/>
              </a:rPr>
              <a:t>res = requests.get(url)</a:t>
            </a:r>
          </a:p>
          <a:p>
            <a:pPr marL="0" indent="0">
              <a:buNone/>
            </a:pPr>
            <a:endParaRPr lang="en-US" sz="200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>
                <a:latin typeface="Courier" pitchFamily="2" charset="0"/>
              </a:rPr>
              <a:t>if (res.status_code == requests.codes.ok):</a:t>
            </a:r>
          </a:p>
          <a:p>
            <a:pPr marL="0" indent="0">
              <a:buNone/>
            </a:pPr>
            <a:r>
              <a:rPr lang="en-US" sz="2000">
                <a:latin typeface="Courier" pitchFamily="2" charset="0"/>
              </a:rPr>
              <a:t>	print(res.text[:500])</a:t>
            </a:r>
          </a:p>
        </p:txBody>
      </p:sp>
    </p:spTree>
    <p:extLst>
      <p:ext uri="{BB962C8B-B14F-4D97-AF65-F5344CB8AC3E}">
        <p14:creationId xmlns:p14="http://schemas.microsoft.com/office/powerpoint/2010/main" val="205588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F636-7C37-6F4C-B14E-B96C5EA139FB}"/>
              </a:ext>
            </a:extLst>
          </p:cNvPr>
          <p:cNvSpPr/>
          <p:nvPr/>
        </p:nvSpPr>
        <p:spPr>
          <a:xfrm>
            <a:off x="266700" y="46971"/>
            <a:ext cx="8597900" cy="6924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/>
              <a:t>&lt;!DOCTYPE html PUBLIC "-//W3C//DTD XHTML 1.0 Strict//EN" "http://www.w3.org/TR/xhtml1/DTD/xhtml1-strict.dtd"&gt;</a:t>
            </a:r>
          </a:p>
          <a:p>
            <a:r>
              <a:rPr lang="en-US" sz="1200"/>
              <a:t>&lt;html xmlns="http://www.w3.org/1999/xhtml"&gt;</a:t>
            </a:r>
          </a:p>
          <a:p>
            <a:r>
              <a:rPr lang="en-US" sz="1200"/>
              <a:t>&lt;head&gt;</a:t>
            </a:r>
          </a:p>
          <a:p>
            <a:r>
              <a:rPr lang="en-US" sz="1200"/>
              <a:t>&lt;meta http-equiv="Content-Type" content="text/html; charset=utf-8" /&gt;</a:t>
            </a:r>
          </a:p>
          <a:p>
            <a:r>
              <a:rPr lang="en-US" sz="1200"/>
              <a:t>&lt;title&gt;Keck Science :: People : Faculty Staff Listing&lt;/title&gt;</a:t>
            </a:r>
          </a:p>
          <a:p>
            <a:r>
              <a:rPr lang="en-US" sz="1200"/>
              <a:t>		&lt;link href="../styles/default.css" title="JSD" rel="stylesheet" type="text/css" /&gt;</a:t>
            </a:r>
          </a:p>
          <a:p>
            <a:r>
              <a:rPr lang="en-US" sz="1200"/>
              <a:t>		&lt;link href="../styles/clickbanner.css" rel="stylesheet" type="text/css" /&gt;</a:t>
            </a:r>
          </a:p>
          <a:p>
            <a:r>
              <a:rPr lang="en-US" sz="1200"/>
              <a:t>		&lt;script type="text/javascript" src="../js/jquery-1.4.2.min.js"&gt;&lt;/script&gt;</a:t>
            </a:r>
          </a:p>
          <a:p>
            <a:r>
              <a:rPr lang="en-US" sz="1200"/>
              <a:t>		&lt;!-- Special IE 6 fixes --&gt;</a:t>
            </a:r>
          </a:p>
          <a:p>
            <a:r>
              <a:rPr lang="en-US" sz="1200"/>
              <a:t>		&lt;!--[if IE 6]&gt;</a:t>
            </a:r>
          </a:p>
          <a:p>
            <a:r>
              <a:rPr lang="en-US" sz="1200"/>
              <a:t>			&lt;link href="../styles/ie6-compat.css" rel="stylesheet" type="text/css" /&gt;</a:t>
            </a:r>
          </a:p>
          <a:p>
            <a:r>
              <a:rPr lang="en-US" sz="1200"/>
              <a:t>			&lt;script type="text/javascript" src="../js/jquery.pngFix.js"&gt;&lt;/script&gt; </a:t>
            </a:r>
          </a:p>
          <a:p>
            <a:r>
              <a:rPr lang="en-US" sz="1200"/>
              <a:t>			&lt;script type="text/javascript"&gt; </a:t>
            </a:r>
          </a:p>
          <a:p>
            <a:r>
              <a:rPr lang="en-US" sz="1200"/>
              <a:t>				$(document).ready(function(){ </a:t>
            </a:r>
          </a:p>
          <a:p>
            <a:r>
              <a:rPr lang="en-US" sz="1200"/>
              <a:t>					$(document).pngFix(); </a:t>
            </a:r>
          </a:p>
          <a:p>
            <a:r>
              <a:rPr lang="en-US" sz="1200"/>
              <a:t>				}); </a:t>
            </a:r>
          </a:p>
          <a:p>
            <a:r>
              <a:rPr lang="en-US" sz="1200"/>
              <a:t>			&lt;/script&gt; </a:t>
            </a:r>
          </a:p>
          <a:p>
            <a:r>
              <a:rPr lang="en-US" sz="1200"/>
              <a:t>		&lt;![endif]--&gt;</a:t>
            </a:r>
          </a:p>
          <a:p>
            <a:r>
              <a:rPr lang="en-US" sz="1200"/>
              <a:t>	&lt;/head&gt;</a:t>
            </a:r>
          </a:p>
          <a:p>
            <a:r>
              <a:rPr lang="en-US" sz="1200"/>
              <a:t>	&lt;body class="col2"&gt;</a:t>
            </a:r>
          </a:p>
          <a:p>
            <a:r>
              <a:rPr lang="en-US" sz="1200"/>
              <a:t>	&lt;div id="website"&gt;</a:t>
            </a:r>
          </a:p>
          <a:p>
            <a:r>
              <a:rPr lang="en-US" sz="1200"/>
              <a:t>		&lt;div id="header"&gt;</a:t>
            </a:r>
          </a:p>
          <a:p>
            <a:r>
              <a:rPr lang="en-US" sz="1200"/>
              <a:t>                        &lt;div id="logo"&gt;Keck Science Department - &lt;a</a:t>
            </a:r>
          </a:p>
          <a:p>
            <a:r>
              <a:rPr lang="en-US" sz="1200"/>
              <a:t>href="http://www.claremontmckenna.edu/" id="logo_cmc_link"&gt;Claremont</a:t>
            </a:r>
          </a:p>
          <a:p>
            <a:r>
              <a:rPr lang="en-US" sz="1200"/>
              <a:t>McKenna College&lt;/a&gt; | &lt;a href="http://www.pitzer.edu/"</a:t>
            </a:r>
          </a:p>
          <a:p>
            <a:r>
              <a:rPr lang="en-US" sz="1200"/>
              <a:t>id="logo_pitzer_link"&gt;Pitzer College&lt;/a&gt; | &lt;a</a:t>
            </a:r>
          </a:p>
          <a:p>
            <a:r>
              <a:rPr lang="en-US" sz="1200"/>
              <a:t>href="http://www.scrippscollege.edu/" id="logo_scripps_link"&gt;Scripps</a:t>
            </a:r>
          </a:p>
          <a:p>
            <a:r>
              <a:rPr lang="en-US" sz="1200"/>
              <a:t>College&lt;/a&gt;&lt;/div&gt;</a:t>
            </a:r>
          </a:p>
          <a:p>
            <a:r>
              <a:rPr lang="en-US" sz="1200"/>
              <a:t>&lt;a href="../prospectives" id="prospectivebtn"&gt;Prospective Students - Learn about our program&lt;/a&gt;</a:t>
            </a:r>
          </a:p>
          <a:p>
            <a:r>
              <a:rPr lang="en-US" sz="1200"/>
              <a:t>		&lt;/div&gt;</a:t>
            </a:r>
          </a:p>
          <a:p>
            <a:r>
              <a:rPr lang="en-US" sz="1200"/>
              <a:t>		&lt;div id="menu_main"&gt;</a:t>
            </a:r>
          </a:p>
          <a:p>
            <a:r>
              <a:rPr lang="en-US" sz="1200"/>
              <a:t>			&lt;ul&gt;</a:t>
            </a:r>
          </a:p>
          <a:p>
            <a:r>
              <a:rPr lang="en-US" sz="1200"/>
              <a:t>				&lt;li id="menu_home"&gt;&lt;a href="../default.asp"&gt;Home&lt;/a&gt;&lt;/li&gt;</a:t>
            </a:r>
          </a:p>
          <a:p>
            <a:r>
              <a:rPr lang="en-US" sz="1200"/>
              <a:t>				&lt;li id="menu_academics"&gt;&lt;a href="../majors/"&gt;Academics&lt;/a&gt;&lt;/li&gt;</a:t>
            </a:r>
          </a:p>
          <a:p>
            <a:r>
              <a:rPr lang="en-US" sz="1200"/>
              <a:t>                &lt;li id="menu_thesis"&gt;&lt;a href="../thesis"&gt;Thesis&lt;/a&gt;&lt;/li&gt;              </a:t>
            </a:r>
          </a:p>
          <a:p>
            <a:r>
              <a:rPr lang="en-US" sz="1200"/>
              <a:t>			    &lt;li id="menu_research"&gt;&lt;a href="../research"&gt;Research&lt;/a&gt;&lt;/li&gt;</a:t>
            </a:r>
          </a:p>
        </p:txBody>
      </p:sp>
    </p:spTree>
    <p:extLst>
      <p:ext uri="{BB962C8B-B14F-4D97-AF65-F5344CB8AC3E}">
        <p14:creationId xmlns:p14="http://schemas.microsoft.com/office/powerpoint/2010/main" val="65335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FA2FE5-F8D2-D049-8278-03D04757E9C1}"/>
              </a:ext>
            </a:extLst>
          </p:cNvPr>
          <p:cNvSpPr/>
          <p:nvPr/>
        </p:nvSpPr>
        <p:spPr>
          <a:xfrm>
            <a:off x="232873" y="230296"/>
            <a:ext cx="5868986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u="none" strike="noStrike">
                <a:effectLst/>
                <a:latin typeface="Consolas" panose="020B0609020204030204" pitchFamily="49" charset="0"/>
              </a:rPr>
              <a:t>&lt;html&gt;</a:t>
            </a:r>
            <a:br>
              <a:rPr lang="en-US"/>
            </a:br>
            <a:br>
              <a:rPr lang="en-US"/>
            </a:br>
            <a:r>
              <a:rPr lang="en-US" b="0" i="0" u="none" strike="noStrike">
                <a:effectLst/>
                <a:latin typeface="Consolas" panose="020B0609020204030204" pitchFamily="49" charset="0"/>
              </a:rPr>
              <a:t>&lt;head&gt;</a:t>
            </a:r>
            <a:br>
              <a:rPr lang="en-US"/>
            </a:br>
            <a:r>
              <a:rPr lang="en-US" b="0" i="0" u="none" strike="noStrike">
                <a:effectLst/>
                <a:latin typeface="Consolas" panose="020B0609020204030204" pitchFamily="49" charset="0"/>
              </a:rPr>
              <a:t>  &lt;title&gt;Title for Webpage&lt;/title&gt;</a:t>
            </a:r>
            <a:br>
              <a:rPr lang="en-US"/>
            </a:br>
            <a:r>
              <a:rPr lang="en-US" b="0" i="0" u="none" strike="noStrike">
                <a:effectLst/>
                <a:latin typeface="Consolas" panose="020B0609020204030204" pitchFamily="49" charset="0"/>
              </a:rPr>
              <a:t>&lt;/head&gt;</a:t>
            </a:r>
            <a:br>
              <a:rPr lang="en-US"/>
            </a:br>
            <a:br>
              <a:rPr lang="en-US"/>
            </a:br>
            <a:r>
              <a:rPr lang="en-US" b="0" i="0" u="none" strike="noStrike">
                <a:effectLst/>
                <a:latin typeface="Consolas" panose="020B0609020204030204" pitchFamily="49" charset="0"/>
              </a:rPr>
              <a:t>&lt;body&gt;</a:t>
            </a:r>
            <a:br>
              <a:rPr lang="en-US"/>
            </a:br>
            <a:r>
              <a:rPr lang="en-US" b="0" i="0" u="none" strike="noStrike">
                <a:effectLst/>
                <a:latin typeface="Consolas" panose="020B0609020204030204" pitchFamily="49" charset="0"/>
              </a:rPr>
              <a:t>&lt;h1&gt; Section 1 header &lt;/h1&gt;</a:t>
            </a:r>
          </a:p>
          <a:p>
            <a:r>
              <a:rPr lang="en-US">
                <a:latin typeface="Consolas" panose="020B0609020204030204" pitchFamily="49" charset="0"/>
              </a:rPr>
              <a:t>word in &lt;b&gt;bold&lt;/b&gt;</a:t>
            </a:r>
          </a:p>
          <a:p>
            <a:r>
              <a:rPr lang="en-US" b="0" i="0" u="none" strike="noStrike">
                <a:effectLst/>
                <a:latin typeface="Consolas" panose="020B0609020204030204" pitchFamily="49" charset="0"/>
              </a:rPr>
              <a:t>&lt;a href="http://www.pomona.edu"&gt; </a:t>
            </a:r>
            <a:r>
              <a:rPr lang="en-US">
                <a:latin typeface="Consolas" panose="020B0609020204030204" pitchFamily="49" charset="0"/>
              </a:rPr>
              <a:t>a link </a:t>
            </a:r>
            <a:r>
              <a:rPr lang="en-US" b="0" i="0" u="none" strike="noStrike">
                <a:effectLst/>
                <a:latin typeface="Consolas" panose="020B0609020204030204" pitchFamily="49" charset="0"/>
              </a:rPr>
              <a:t>&lt;/a&gt;</a:t>
            </a:r>
            <a:br>
              <a:rPr lang="en-US"/>
            </a:br>
            <a:r>
              <a:rPr lang="en-US" b="0" i="0" u="none" strike="noStrike">
                <a:effectLst/>
                <a:latin typeface="Consolas" panose="020B0609020204030204" pitchFamily="49" charset="0"/>
              </a:rPr>
              <a:t>&lt;/body&gt;</a:t>
            </a:r>
            <a:br>
              <a:rPr lang="en-US"/>
            </a:br>
            <a:br>
              <a:rPr lang="en-US"/>
            </a:br>
            <a:r>
              <a:rPr lang="en-US" b="0" i="0" u="none" strike="noStrike">
                <a:effectLst/>
                <a:latin typeface="Consolas" panose="020B0609020204030204" pitchFamily="49" charset="0"/>
              </a:rPr>
              <a:t>&lt;/html&gt;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E3ACA-1F50-3448-8E3D-80DB78758FD4}"/>
              </a:ext>
            </a:extLst>
          </p:cNvPr>
          <p:cNvSpPr/>
          <p:nvPr/>
        </p:nvSpPr>
        <p:spPr>
          <a:xfrm>
            <a:off x="2133601" y="4044072"/>
            <a:ext cx="67381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u="none" strike="noStrike">
                <a:effectLst/>
                <a:latin typeface="Consolas" panose="020B0609020204030204" pitchFamily="49" charset="0"/>
              </a:rPr>
              <a:t>&lt;html&gt;&lt;head&gt;&lt;title&gt;Title for Webpage&lt;/title&gt;&lt;/head&gt;</a:t>
            </a:r>
            <a:br>
              <a:rPr lang="en-US"/>
            </a:br>
            <a:br>
              <a:rPr lang="en-US"/>
            </a:br>
            <a:r>
              <a:rPr lang="en-US"/>
              <a:t>	</a:t>
            </a:r>
            <a:r>
              <a:rPr lang="en-US" b="0" i="0" u="none" strike="noStrike">
                <a:effectLst/>
                <a:latin typeface="Consolas" panose="020B0609020204030204" pitchFamily="49" charset="0"/>
              </a:rPr>
              <a:t>&lt;body&gt;</a:t>
            </a:r>
            <a:br>
              <a:rPr lang="en-US"/>
            </a:br>
            <a:r>
              <a:rPr lang="en-US" b="0" i="0" u="none" strike="noStrike">
                <a:effectLst/>
                <a:latin typeface="Consolas" panose="020B0609020204030204" pitchFamily="49" charset="0"/>
              </a:rPr>
              <a:t>&lt;h1&gt; Section 1 </a:t>
            </a:r>
          </a:p>
          <a:p>
            <a:r>
              <a:rPr lang="en-US">
                <a:latin typeface="Consolas" panose="020B0609020204030204" pitchFamily="49" charset="0"/>
              </a:rPr>
              <a:t>							</a:t>
            </a:r>
            <a:r>
              <a:rPr lang="en-US" b="0" i="0" u="none" strike="noStrike">
                <a:effectLst/>
                <a:latin typeface="Consolas" panose="020B0609020204030204" pitchFamily="49" charset="0"/>
              </a:rPr>
              <a:t>header &lt;/h1&gt;</a:t>
            </a:r>
          </a:p>
          <a:p>
            <a:r>
              <a:rPr lang="en-US">
                <a:latin typeface="Consolas" panose="020B0609020204030204" pitchFamily="49" charset="0"/>
              </a:rPr>
              <a:t>word in &lt;b&gt;bold&lt;/b&gt;</a:t>
            </a:r>
            <a:r>
              <a:rPr lang="en-US" b="0" i="0" u="none" strike="noStrike">
                <a:effectLst/>
                <a:latin typeface="Consolas" panose="020B0609020204030204" pitchFamily="49" charset="0"/>
              </a:rPr>
              <a:t>&lt;a href="http://www.pomona.edu"&gt; </a:t>
            </a:r>
            <a:r>
              <a:rPr lang="en-US">
                <a:latin typeface="Consolas" panose="020B0609020204030204" pitchFamily="49" charset="0"/>
              </a:rPr>
              <a:t>a link </a:t>
            </a:r>
            <a:r>
              <a:rPr lang="en-US" b="0" i="0" u="none" strike="noStrike">
                <a:effectLst/>
                <a:latin typeface="Consolas" panose="020B0609020204030204" pitchFamily="49" charset="0"/>
              </a:rPr>
              <a:t>&lt;/a&gt;</a:t>
            </a:r>
            <a:br>
              <a:rPr lang="en-US"/>
            </a:br>
            <a:r>
              <a:rPr lang="en-US" b="0" i="0" u="none" strike="noStrike">
                <a:effectLst/>
                <a:latin typeface="Consolas" panose="020B0609020204030204" pitchFamily="49" charset="0"/>
              </a:rPr>
              <a:t>&lt;/body&gt; &lt;/html&gt;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3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2B9A-A03C-7343-9A31-3D2367D1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html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2C04-64EE-3E4D-85D2-AD1871A9C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tags</a:t>
            </a:r>
          </a:p>
          <a:p>
            <a:r>
              <a:rPr lang="en-US"/>
              <a:t>elements</a:t>
            </a:r>
          </a:p>
          <a:p>
            <a:r>
              <a:rPr lang="en-US"/>
              <a:t>attributes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A2FE5-F8D2-D049-8278-03D04757E9C1}"/>
              </a:ext>
            </a:extLst>
          </p:cNvPr>
          <p:cNvSpPr/>
          <p:nvPr/>
        </p:nvSpPr>
        <p:spPr>
          <a:xfrm>
            <a:off x="3538335" y="1749286"/>
            <a:ext cx="5108711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&lt;html&gt;</a:t>
            </a:r>
            <a:br>
              <a:rPr lang="en-US" sz="2000"/>
            </a:br>
            <a:br>
              <a:rPr lang="en-US" sz="2000"/>
            </a:br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&lt;head&gt;</a:t>
            </a:r>
            <a:br>
              <a:rPr lang="en-US" sz="2000"/>
            </a:br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  &lt;title&gt;Title for Webpage&lt;/title&gt;</a:t>
            </a:r>
            <a:br>
              <a:rPr lang="en-US" sz="2000"/>
            </a:br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&lt;/head&gt;</a:t>
            </a:r>
            <a:br>
              <a:rPr lang="en-US" sz="2000"/>
            </a:br>
            <a:br>
              <a:rPr lang="en-US" sz="2000"/>
            </a:br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&lt;body&gt;</a:t>
            </a:r>
            <a:br>
              <a:rPr lang="en-US" sz="2000"/>
            </a:br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&lt;h1&gt; Section 1 header &lt;/h1&gt;</a:t>
            </a:r>
          </a:p>
          <a:p>
            <a:r>
              <a:rPr lang="en-US" sz="2000">
                <a:latin typeface="Consolas" panose="020B0609020204030204" pitchFamily="49" charset="0"/>
              </a:rPr>
              <a:t>word in &lt;b&gt;bold&lt;/b&gt;</a:t>
            </a:r>
          </a:p>
          <a:p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&lt;a href="http://www.pomona.edu"&gt;</a:t>
            </a:r>
          </a:p>
          <a:p>
            <a:r>
              <a:rPr lang="en-US" sz="2000">
                <a:latin typeface="Consolas" panose="020B0609020204030204" pitchFamily="49" charset="0"/>
              </a:rPr>
              <a:t>a link</a:t>
            </a:r>
          </a:p>
          <a:p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&lt;/a&gt;</a:t>
            </a:r>
            <a:br>
              <a:rPr lang="en-US" sz="2000"/>
            </a:br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&lt;/body&gt;</a:t>
            </a:r>
            <a:br>
              <a:rPr lang="en-US" sz="2000"/>
            </a:br>
            <a:br>
              <a:rPr lang="en-US" sz="2000"/>
            </a:br>
            <a:r>
              <a:rPr lang="en-US" sz="2000" b="0" i="0" u="none" strike="noStrike">
                <a:effectLst/>
                <a:latin typeface="Consolas" panose="020B0609020204030204" pitchFamily="49" charset="0"/>
              </a:rPr>
              <a:t>&lt;/html&gt;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8002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321495-3672-3445-B3A3-4F0F7F2596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39121" y="149087"/>
            <a:ext cx="5150675" cy="61596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0CA871-AA00-B946-B024-7F174BBED0B5}"/>
              </a:ext>
            </a:extLst>
          </p:cNvPr>
          <p:cNvSpPr/>
          <p:nvPr/>
        </p:nvSpPr>
        <p:spPr>
          <a:xfrm>
            <a:off x="2792897" y="6564868"/>
            <a:ext cx="6579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excerpt from https://websitesetup.org/HTML5-cheat-sheet.pdf</a:t>
            </a:r>
          </a:p>
        </p:txBody>
      </p:sp>
    </p:spTree>
    <p:extLst>
      <p:ext uri="{BB962C8B-B14F-4D97-AF65-F5344CB8AC3E}">
        <p14:creationId xmlns:p14="http://schemas.microsoft.com/office/powerpoint/2010/main" val="153349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19156</TotalTime>
  <Words>2476</Words>
  <Application>Microsoft Macintosh PowerPoint</Application>
  <PresentationFormat>On-screen Show (4:3)</PresentationFormat>
  <Paragraphs>204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Courier</vt:lpstr>
      <vt:lpstr>Clarity</vt:lpstr>
      <vt:lpstr>Lecture 34: working with web pages</vt:lpstr>
      <vt:lpstr>client-server model</vt:lpstr>
      <vt:lpstr>in python</vt:lpstr>
      <vt:lpstr>(side note)</vt:lpstr>
      <vt:lpstr>PowerPoint Presentation</vt:lpstr>
      <vt:lpstr>PowerPoint Presentation</vt:lpstr>
      <vt:lpstr>PowerPoint Presentation</vt:lpstr>
      <vt:lpstr>html basics</vt:lpstr>
      <vt:lpstr>PowerPoint Presentation</vt:lpstr>
      <vt:lpstr>PowerPoint Presentation</vt:lpstr>
      <vt:lpstr>PowerPoint Presentation</vt:lpstr>
      <vt:lpstr>Given an object soup . . 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Operators and Variables</dc:title>
  <dc:creator>eleanor@cs.cornell.edu</dc:creator>
  <cp:lastModifiedBy>Eleanor Birrell</cp:lastModifiedBy>
  <cp:revision>585</cp:revision>
  <cp:lastPrinted>2018-12-03T21:12:09Z</cp:lastPrinted>
  <dcterms:created xsi:type="dcterms:W3CDTF">2018-09-03T23:44:07Z</dcterms:created>
  <dcterms:modified xsi:type="dcterms:W3CDTF">2019-12-11T16:15:56Z</dcterms:modified>
</cp:coreProperties>
</file>