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497" r:id="rId3"/>
    <p:sldId id="498" r:id="rId4"/>
    <p:sldId id="459" r:id="rId5"/>
    <p:sldId id="471" r:id="rId6"/>
    <p:sldId id="472" r:id="rId7"/>
    <p:sldId id="473" r:id="rId8"/>
    <p:sldId id="476" r:id="rId9"/>
    <p:sldId id="477" r:id="rId10"/>
    <p:sldId id="478" r:id="rId11"/>
    <p:sldId id="480" r:id="rId12"/>
    <p:sldId id="481" r:id="rId13"/>
    <p:sldId id="482" r:id="rId14"/>
    <p:sldId id="483" r:id="rId15"/>
    <p:sldId id="484" r:id="rId16"/>
    <p:sldId id="503" r:id="rId17"/>
    <p:sldId id="463" r:id="rId18"/>
    <p:sldId id="470" r:id="rId19"/>
    <p:sldId id="468" r:id="rId20"/>
    <p:sldId id="508" r:id="rId21"/>
    <p:sldId id="294" r:id="rId22"/>
    <p:sldId id="262" r:id="rId23"/>
    <p:sldId id="263" r:id="rId24"/>
    <p:sldId id="269" r:id="rId25"/>
    <p:sldId id="271" r:id="rId26"/>
    <p:sldId id="273" r:id="rId27"/>
    <p:sldId id="274" r:id="rId28"/>
    <p:sldId id="276" r:id="rId29"/>
    <p:sldId id="278" r:id="rId30"/>
    <p:sldId id="279" r:id="rId31"/>
    <p:sldId id="506" r:id="rId32"/>
    <p:sldId id="501" r:id="rId33"/>
    <p:sldId id="464" r:id="rId34"/>
    <p:sldId id="282" r:id="rId35"/>
    <p:sldId id="280" r:id="rId36"/>
    <p:sldId id="267" r:id="rId37"/>
    <p:sldId id="5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4" autoAdjust="0"/>
    <p:restoredTop sz="80882" autoAdjust="0"/>
  </p:normalViewPr>
  <p:slideViewPr>
    <p:cSldViewPr>
      <p:cViewPr varScale="1">
        <p:scale>
          <a:sx n="79" d="100"/>
          <a:sy n="79" d="100"/>
        </p:scale>
        <p:origin x="1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there aren't right answers, some are better than others---simpler, more clear cut, easier to argue,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discuss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Warren/Brandeis (right to be left alone)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Privacy as confidentiality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Nissenbaum</a:t>
            </a:r>
            <a:r>
              <a:rPr lang="en-US" baseline="0" dirty="0"/>
              <a:t> (contextual integrity)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1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</a:t>
            </a:r>
            <a:r>
              <a:rPr lang="en-US" baseline="0" dirty="0"/>
              <a:t> all actions occur without your consent and without a warrant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2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Louis Brandeis was an American</a:t>
            </a:r>
            <a:r>
              <a:rPr lang="en-US" baseline="0" dirty="0"/>
              <a:t> lawyer and Supreme Court justice, also a leader of the progressive party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With his law partner </a:t>
            </a:r>
            <a:r>
              <a:rPr lang="en-US" baseline="0" dirty="0" err="1"/>
              <a:t>Samual</a:t>
            </a:r>
            <a:r>
              <a:rPr lang="en-US" baseline="0" dirty="0"/>
              <a:t> Warren, influential early writer on privacy law, including "The Right to Privacy" [Harvard Law Review, 1890], which developed the idea of a right to be left alone, and a right to control private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John Harlan (supreme court justice) outlined a two-prong test for a "reasonable expectation of privacy" in his concurrence to Katz v. United States (1967) to identify when laws or behaviors violated fourth amendment protections.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Update: Carpenter</a:t>
            </a:r>
            <a:r>
              <a:rPr lang="en-US" baseline="0" dirty="0"/>
              <a:t> v. United States http://</a:t>
            </a:r>
            <a:r>
              <a:rPr lang="en-US" baseline="0" dirty="0" err="1"/>
              <a:t>www.scotusblog.com</a:t>
            </a:r>
            <a:r>
              <a:rPr lang="en-US" baseline="0" dirty="0"/>
              <a:t>/2018/06/opinion-analysis-court-holds-that-police-will-generally-need-a-warrant-for-cellphone-location-information/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2019</a:t>
            </a:r>
          </a:p>
          <a:p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triggered by manipulating packets at beginning of VOIP call; allowed remote code execution</a:t>
            </a:r>
          </a:p>
          <a:p>
            <a:r>
              <a:rPr lang="is-I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https://www.theregister.co.uk/2019/05/14/whatsapp_zero_day/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www.cvedetails.com</a:t>
            </a:r>
            <a:r>
              <a:rPr lang="en-US" dirty="0"/>
              <a:t>/vulnerabilities-by-</a:t>
            </a:r>
            <a:r>
              <a:rPr lang="en-US" dirty="0" err="1"/>
              <a:t>types.php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</a:t>
            </a:r>
            <a:r>
              <a:rPr lang="en-US" baseline="0" dirty="0"/>
              <a:t> of </a:t>
            </a:r>
            <a:r>
              <a:rPr lang="en-US" baseline="0" dirty="0" err="1"/>
              <a:t>iflow</a:t>
            </a:r>
            <a:r>
              <a:rPr lang="en-US" baseline="0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pub :=0; if (sec=1) { pub := 1; }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system load goes up when processing secret information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power consumed when processing secret information (DPA)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Database linking:  Gender, DOB, ZIP uniquely identify about 99% of people in Cambridge, 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</a:rPr>
              <a:t>This course will mostly focus on C and I, not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5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E4F6-2EDA-A34B-A8FD-B5411781CF94}" type="datetime1">
              <a:rPr lang="en-US" smtClean="0"/>
              <a:t>12/10/19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48D2-024E-CC42-AC79-2A920EAB213A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1AAA-10A6-EE48-8A27-8D45F651BBD3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8093-E51A-CE42-A2F6-316E00231C8E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2FB-FBAD-054C-8216-E9A8FCBA6CDB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E139-0200-8942-B9D1-F3C1CED539F5}" type="datetime1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860-DBF2-A840-8B31-2A2EDAECF5B2}" type="datetime1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68F4-8EA1-164D-B169-B30CB0352A4C}" type="datetime1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B116-C5DD-C04F-B1EC-DAF041D97610}" type="datetime1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019C-FDC6-7740-B2E2-4FD655333AF2}" type="datetime1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7D42ED-198E-2646-B816-0FAB09138713}" type="datetime1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   December 9,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67000"/>
            <a:ext cx="8001000" cy="6318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Lecture 24: Security and Privacy</a:t>
            </a: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WhatsApp Vulnerability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 descr="A picture containing indoor, bottle, photo, table&#10;&#10;Description automatically generated">
            <a:extLst>
              <a:ext uri="{FF2B5EF4-FFF2-40B4-BE49-F238E27FC236}">
                <a16:creationId xmlns:a16="http://schemas.microsoft.com/office/drawing/2014/main" id="{50E584C3-0FB2-A44B-A0A3-A8E412082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23" y="4163622"/>
            <a:ext cx="5143500" cy="1993900"/>
          </a:xfrm>
        </p:spPr>
      </p:pic>
      <p:pic>
        <p:nvPicPr>
          <p:cNvPr id="11" name="Picture 10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E93658B7-9A7A-C648-BBCE-9C6709535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5" b="23707"/>
          <a:stretch/>
        </p:blipFill>
        <p:spPr>
          <a:xfrm>
            <a:off x="452034" y="2118922"/>
            <a:ext cx="4318000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fix this?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648200" y="2098658"/>
            <a:ext cx="4038600" cy="3867183"/>
          </a:xfrm>
        </p:spPr>
        <p:txBody>
          <a:bodyPr/>
          <a:lstStyle/>
          <a:p>
            <a:r>
              <a:rPr lang="en-US" dirty="0"/>
              <a:t>Testing</a:t>
            </a:r>
          </a:p>
          <a:p>
            <a:r>
              <a:rPr lang="en-US" dirty="0"/>
              <a:t>Bug finding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Provably correct code</a:t>
            </a:r>
          </a:p>
          <a:p>
            <a:r>
              <a:rPr lang="en-US" dirty="0"/>
              <a:t>White-hat hacking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0000"/>
          <a:stretch/>
        </p:blipFill>
        <p:spPr>
          <a:xfrm>
            <a:off x="5181600" y="3124200"/>
            <a:ext cx="233795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672223"/>
            <a:ext cx="1735284" cy="118577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AC4432-5666-064E-A330-5FFD4BBB59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B0D7423-D4E5-844F-ABFE-607E6C720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" y="2022244"/>
            <a:ext cx="3575511" cy="35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E41CB09-5711-374D-902F-EFF0A8262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7517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by Year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9200" y="1661160"/>
            <a:ext cx="1508760" cy="1402080"/>
            <a:chOff x="838200" y="2895600"/>
            <a:chExt cx="1508760" cy="1402080"/>
          </a:xfrm>
        </p:grpSpPr>
        <p:sp>
          <p:nvSpPr>
            <p:cNvPr id="13" name="Rectangle 12"/>
            <p:cNvSpPr/>
            <p:nvPr/>
          </p:nvSpPr>
          <p:spPr>
            <a:xfrm>
              <a:off x="838200" y="2895600"/>
              <a:ext cx="1508760" cy="1402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2289" y="2917371"/>
              <a:ext cx="1423711" cy="1338097"/>
              <a:chOff x="862289" y="2917371"/>
              <a:chExt cx="1423711" cy="1338097"/>
            </a:xfrm>
            <a:solidFill>
              <a:schemeClr val="bg1"/>
            </a:solidFill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" t="8917" r="79801" b="71491"/>
              <a:stretch/>
            </p:blipFill>
            <p:spPr>
              <a:xfrm>
                <a:off x="892629" y="2917371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8917" r="60332" b="71491"/>
              <a:stretch/>
            </p:blipFill>
            <p:spPr>
              <a:xfrm>
                <a:off x="892629" y="3602883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7" t="8666" r="25329" b="71742"/>
              <a:stretch/>
            </p:blipFill>
            <p:spPr>
              <a:xfrm>
                <a:off x="892629" y="3370217"/>
                <a:ext cx="1164771" cy="226423"/>
              </a:xfrm>
              <a:prstGeom prst="rect">
                <a:avLst/>
              </a:prstGeom>
              <a:grp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86" t="8572" r="7250" b="71836"/>
              <a:stretch/>
            </p:blipFill>
            <p:spPr>
              <a:xfrm>
                <a:off x="892629" y="3815964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50" t="8874" r="42386" b="71534"/>
              <a:stretch/>
            </p:blipFill>
            <p:spPr>
              <a:xfrm>
                <a:off x="862289" y="3161165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7" t="61972" r="82259" b="18436"/>
              <a:stretch/>
            </p:blipFill>
            <p:spPr>
              <a:xfrm>
                <a:off x="914400" y="4029045"/>
                <a:ext cx="1164773" cy="22642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326834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71600"/>
            <a:ext cx="65024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fix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39" r="13504" b="-39"/>
          <a:stretch/>
        </p:blipFill>
        <p:spPr>
          <a:xfrm>
            <a:off x="4648200" y="2099658"/>
            <a:ext cx="4038600" cy="38661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2EFFD2-8DA8-5B4A-9182-AEEA3437C2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B2A4039-DA2F-D64D-9943-F98EA5736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44748"/>
            <a:ext cx="3575511" cy="35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by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r>
              <a:rPr lang="en-US" dirty="0"/>
              <a:t>Build secure, trustworthy computer systems/applications/etc.</a:t>
            </a:r>
          </a:p>
          <a:p>
            <a:r>
              <a:rPr lang="en-US" dirty="0"/>
              <a:t>Define what the system is supposed to do</a:t>
            </a:r>
          </a:p>
          <a:p>
            <a:r>
              <a:rPr lang="en-US" dirty="0"/>
              <a:t>Make sure it does that (and only that)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br>
              <a:rPr lang="en-US" dirty="0"/>
            </a:br>
            <a:r>
              <a:rPr lang="en-US" dirty="0"/>
              <a:t>are perpetrated by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threats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cause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incorrect behavior</a:t>
            </a:r>
            <a:br>
              <a:rPr lang="en-US" dirty="0"/>
            </a:br>
            <a:r>
              <a:rPr lang="en-US" dirty="0"/>
              <a:t>by exploiting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vulnerabilities</a:t>
            </a:r>
            <a:br>
              <a:rPr lang="en-US" dirty="0"/>
            </a:br>
            <a:r>
              <a:rPr lang="en-US" dirty="0"/>
              <a:t>which are controlled by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0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98" y="28956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are the threats?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7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290"/>
            <a:ext cx="3657600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31039" y="2335088"/>
            <a:ext cx="4874342" cy="3237339"/>
            <a:chOff x="3886200" y="1799303"/>
            <a:chExt cx="5788742" cy="3790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971386"/>
              <a:ext cx="5403850" cy="3438814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7698658" y="1799303"/>
              <a:ext cx="1976284" cy="3790336"/>
            </a:xfrm>
            <a:custGeom>
              <a:avLst/>
              <a:gdLst>
                <a:gd name="connsiteX0" fmla="*/ 368710 w 1976284"/>
                <a:gd name="connsiteY0" fmla="*/ 44245 h 3790336"/>
                <a:gd name="connsiteX1" fmla="*/ 235974 w 1976284"/>
                <a:gd name="connsiteY1" fmla="*/ 73742 h 3790336"/>
                <a:gd name="connsiteX2" fmla="*/ 132736 w 1976284"/>
                <a:gd name="connsiteY2" fmla="*/ 88491 h 3790336"/>
                <a:gd name="connsiteX3" fmla="*/ 44245 w 1976284"/>
                <a:gd name="connsiteY3" fmla="*/ 147484 h 3790336"/>
                <a:gd name="connsiteX4" fmla="*/ 103239 w 1976284"/>
                <a:gd name="connsiteY4" fmla="*/ 250723 h 3790336"/>
                <a:gd name="connsiteX5" fmla="*/ 206477 w 1976284"/>
                <a:gd name="connsiteY5" fmla="*/ 368710 h 3790336"/>
                <a:gd name="connsiteX6" fmla="*/ 339213 w 1976284"/>
                <a:gd name="connsiteY6" fmla="*/ 471949 h 3790336"/>
                <a:gd name="connsiteX7" fmla="*/ 383458 w 1976284"/>
                <a:gd name="connsiteY7" fmla="*/ 545691 h 3790336"/>
                <a:gd name="connsiteX8" fmla="*/ 412955 w 1976284"/>
                <a:gd name="connsiteY8" fmla="*/ 589936 h 3790336"/>
                <a:gd name="connsiteX9" fmla="*/ 457200 w 1976284"/>
                <a:gd name="connsiteY9" fmla="*/ 663678 h 3790336"/>
                <a:gd name="connsiteX10" fmla="*/ 545690 w 1976284"/>
                <a:gd name="connsiteY10" fmla="*/ 781665 h 3790336"/>
                <a:gd name="connsiteX11" fmla="*/ 575187 w 1976284"/>
                <a:gd name="connsiteY11" fmla="*/ 840658 h 3790336"/>
                <a:gd name="connsiteX12" fmla="*/ 604684 w 1976284"/>
                <a:gd name="connsiteY12" fmla="*/ 929149 h 3790336"/>
                <a:gd name="connsiteX13" fmla="*/ 634181 w 1976284"/>
                <a:gd name="connsiteY13" fmla="*/ 973394 h 3790336"/>
                <a:gd name="connsiteX14" fmla="*/ 678426 w 1976284"/>
                <a:gd name="connsiteY14" fmla="*/ 1061884 h 3790336"/>
                <a:gd name="connsiteX15" fmla="*/ 707923 w 1976284"/>
                <a:gd name="connsiteY15" fmla="*/ 1150374 h 3790336"/>
                <a:gd name="connsiteX16" fmla="*/ 722671 w 1976284"/>
                <a:gd name="connsiteY16" fmla="*/ 1194620 h 3790336"/>
                <a:gd name="connsiteX17" fmla="*/ 737419 w 1976284"/>
                <a:gd name="connsiteY17" fmla="*/ 1253613 h 3790336"/>
                <a:gd name="connsiteX18" fmla="*/ 766916 w 1976284"/>
                <a:gd name="connsiteY18" fmla="*/ 1312607 h 3790336"/>
                <a:gd name="connsiteX19" fmla="*/ 811161 w 1976284"/>
                <a:gd name="connsiteY19" fmla="*/ 1430594 h 3790336"/>
                <a:gd name="connsiteX20" fmla="*/ 840658 w 1976284"/>
                <a:gd name="connsiteY20" fmla="*/ 1563329 h 3790336"/>
                <a:gd name="connsiteX21" fmla="*/ 870155 w 1976284"/>
                <a:gd name="connsiteY21" fmla="*/ 1710813 h 3790336"/>
                <a:gd name="connsiteX22" fmla="*/ 899652 w 1976284"/>
                <a:gd name="connsiteY22" fmla="*/ 2050026 h 3790336"/>
                <a:gd name="connsiteX23" fmla="*/ 884903 w 1976284"/>
                <a:gd name="connsiteY23" fmla="*/ 2433484 h 3790336"/>
                <a:gd name="connsiteX24" fmla="*/ 840658 w 1976284"/>
                <a:gd name="connsiteY24" fmla="*/ 2477729 h 3790336"/>
                <a:gd name="connsiteX25" fmla="*/ 811161 w 1976284"/>
                <a:gd name="connsiteY25" fmla="*/ 2521974 h 3790336"/>
                <a:gd name="connsiteX26" fmla="*/ 752168 w 1976284"/>
                <a:gd name="connsiteY26" fmla="*/ 2639962 h 3790336"/>
                <a:gd name="connsiteX27" fmla="*/ 737419 w 1976284"/>
                <a:gd name="connsiteY27" fmla="*/ 2684207 h 3790336"/>
                <a:gd name="connsiteX28" fmla="*/ 707923 w 1976284"/>
                <a:gd name="connsiteY28" fmla="*/ 2728452 h 3790336"/>
                <a:gd name="connsiteX29" fmla="*/ 678426 w 1976284"/>
                <a:gd name="connsiteY29" fmla="*/ 2787445 h 3790336"/>
                <a:gd name="connsiteX30" fmla="*/ 648929 w 1976284"/>
                <a:gd name="connsiteY30" fmla="*/ 2831691 h 3790336"/>
                <a:gd name="connsiteX31" fmla="*/ 589936 w 1976284"/>
                <a:gd name="connsiteY31" fmla="*/ 2949678 h 3790336"/>
                <a:gd name="connsiteX32" fmla="*/ 545690 w 1976284"/>
                <a:gd name="connsiteY32" fmla="*/ 2964426 h 3790336"/>
                <a:gd name="connsiteX33" fmla="*/ 471948 w 1976284"/>
                <a:gd name="connsiteY33" fmla="*/ 3052916 h 3790336"/>
                <a:gd name="connsiteX34" fmla="*/ 412955 w 1976284"/>
                <a:gd name="connsiteY34" fmla="*/ 3082413 h 3790336"/>
                <a:gd name="connsiteX35" fmla="*/ 383458 w 1976284"/>
                <a:gd name="connsiteY35" fmla="*/ 3126658 h 3790336"/>
                <a:gd name="connsiteX36" fmla="*/ 339213 w 1976284"/>
                <a:gd name="connsiteY36" fmla="*/ 3156155 h 3790336"/>
                <a:gd name="connsiteX37" fmla="*/ 324465 w 1976284"/>
                <a:gd name="connsiteY37" fmla="*/ 3200400 h 3790336"/>
                <a:gd name="connsiteX38" fmla="*/ 221226 w 1976284"/>
                <a:gd name="connsiteY38" fmla="*/ 3318387 h 3790336"/>
                <a:gd name="connsiteX39" fmla="*/ 176981 w 1976284"/>
                <a:gd name="connsiteY39" fmla="*/ 3333136 h 3790336"/>
                <a:gd name="connsiteX40" fmla="*/ 132736 w 1976284"/>
                <a:gd name="connsiteY40" fmla="*/ 3377381 h 3790336"/>
                <a:gd name="connsiteX41" fmla="*/ 103239 w 1976284"/>
                <a:gd name="connsiteY41" fmla="*/ 3465871 h 3790336"/>
                <a:gd name="connsiteX42" fmla="*/ 88490 w 1976284"/>
                <a:gd name="connsiteY42" fmla="*/ 3510116 h 3790336"/>
                <a:gd name="connsiteX43" fmla="*/ 0 w 1976284"/>
                <a:gd name="connsiteY43" fmla="*/ 3583858 h 3790336"/>
                <a:gd name="connsiteX44" fmla="*/ 29497 w 1976284"/>
                <a:gd name="connsiteY44" fmla="*/ 3628103 h 3790336"/>
                <a:gd name="connsiteX45" fmla="*/ 88490 w 1976284"/>
                <a:gd name="connsiteY45" fmla="*/ 3642852 h 3790336"/>
                <a:gd name="connsiteX46" fmla="*/ 132736 w 1976284"/>
                <a:gd name="connsiteY46" fmla="*/ 3657600 h 3790336"/>
                <a:gd name="connsiteX47" fmla="*/ 280219 w 1976284"/>
                <a:gd name="connsiteY47" fmla="*/ 3746091 h 3790336"/>
                <a:gd name="connsiteX48" fmla="*/ 324465 w 1976284"/>
                <a:gd name="connsiteY48" fmla="*/ 3775587 h 3790336"/>
                <a:gd name="connsiteX49" fmla="*/ 398207 w 1976284"/>
                <a:gd name="connsiteY49" fmla="*/ 3790336 h 3790336"/>
                <a:gd name="connsiteX50" fmla="*/ 1297858 w 1976284"/>
                <a:gd name="connsiteY50" fmla="*/ 3775587 h 3790336"/>
                <a:gd name="connsiteX51" fmla="*/ 1356852 w 1976284"/>
                <a:gd name="connsiteY51" fmla="*/ 3760839 h 3790336"/>
                <a:gd name="connsiteX52" fmla="*/ 1445342 w 1976284"/>
                <a:gd name="connsiteY52" fmla="*/ 3746091 h 3790336"/>
                <a:gd name="connsiteX53" fmla="*/ 1681316 w 1976284"/>
                <a:gd name="connsiteY53" fmla="*/ 3731342 h 3790336"/>
                <a:gd name="connsiteX54" fmla="*/ 1828800 w 1976284"/>
                <a:gd name="connsiteY54" fmla="*/ 3613355 h 3790336"/>
                <a:gd name="connsiteX55" fmla="*/ 1858297 w 1976284"/>
                <a:gd name="connsiteY55" fmla="*/ 3569110 h 3790336"/>
                <a:gd name="connsiteX56" fmla="*/ 1887794 w 1976284"/>
                <a:gd name="connsiteY56" fmla="*/ 3524865 h 3790336"/>
                <a:gd name="connsiteX57" fmla="*/ 1932039 w 1976284"/>
                <a:gd name="connsiteY57" fmla="*/ 3392129 h 3790336"/>
                <a:gd name="connsiteX58" fmla="*/ 1946787 w 1976284"/>
                <a:gd name="connsiteY58" fmla="*/ 3303639 h 3790336"/>
                <a:gd name="connsiteX59" fmla="*/ 1961536 w 1976284"/>
                <a:gd name="connsiteY59" fmla="*/ 3244645 h 3790336"/>
                <a:gd name="connsiteX60" fmla="*/ 1976284 w 1976284"/>
                <a:gd name="connsiteY60" fmla="*/ 3170903 h 3790336"/>
                <a:gd name="connsiteX61" fmla="*/ 1961536 w 1976284"/>
                <a:gd name="connsiteY61" fmla="*/ 2153265 h 3790336"/>
                <a:gd name="connsiteX62" fmla="*/ 1946787 w 1976284"/>
                <a:gd name="connsiteY62" fmla="*/ 678426 h 3790336"/>
                <a:gd name="connsiteX63" fmla="*/ 1902542 w 1976284"/>
                <a:gd name="connsiteY63" fmla="*/ 250723 h 3790336"/>
                <a:gd name="connsiteX64" fmla="*/ 1873045 w 1976284"/>
                <a:gd name="connsiteY64" fmla="*/ 132736 h 3790336"/>
                <a:gd name="connsiteX65" fmla="*/ 1858297 w 1976284"/>
                <a:gd name="connsiteY65" fmla="*/ 88491 h 3790336"/>
                <a:gd name="connsiteX66" fmla="*/ 1814052 w 1976284"/>
                <a:gd name="connsiteY66" fmla="*/ 73742 h 3790336"/>
                <a:gd name="connsiteX67" fmla="*/ 1769807 w 1976284"/>
                <a:gd name="connsiteY67" fmla="*/ 29497 h 3790336"/>
                <a:gd name="connsiteX68" fmla="*/ 1681316 w 1976284"/>
                <a:gd name="connsiteY68" fmla="*/ 0 h 3790336"/>
                <a:gd name="connsiteX69" fmla="*/ 619432 w 1976284"/>
                <a:gd name="connsiteY69" fmla="*/ 14749 h 3790336"/>
                <a:gd name="connsiteX70" fmla="*/ 530942 w 1976284"/>
                <a:gd name="connsiteY70" fmla="*/ 44245 h 3790336"/>
                <a:gd name="connsiteX71" fmla="*/ 398207 w 1976284"/>
                <a:gd name="connsiteY71" fmla="*/ 58994 h 3790336"/>
                <a:gd name="connsiteX72" fmla="*/ 368710 w 1976284"/>
                <a:gd name="connsiteY72" fmla="*/ 44245 h 379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76284" h="3790336">
                  <a:moveTo>
                    <a:pt x="368710" y="44245"/>
                  </a:moveTo>
                  <a:cubicBezTo>
                    <a:pt x="315669" y="57506"/>
                    <a:pt x="292156" y="64378"/>
                    <a:pt x="235974" y="73742"/>
                  </a:cubicBezTo>
                  <a:cubicBezTo>
                    <a:pt x="201685" y="79457"/>
                    <a:pt x="167149" y="83575"/>
                    <a:pt x="132736" y="88491"/>
                  </a:cubicBezTo>
                  <a:cubicBezTo>
                    <a:pt x="99583" y="99542"/>
                    <a:pt x="58054" y="106055"/>
                    <a:pt x="44245" y="147484"/>
                  </a:cubicBezTo>
                  <a:cubicBezTo>
                    <a:pt x="35525" y="173643"/>
                    <a:pt x="99064" y="244759"/>
                    <a:pt x="103239" y="250723"/>
                  </a:cubicBezTo>
                  <a:cubicBezTo>
                    <a:pt x="241896" y="448806"/>
                    <a:pt x="97819" y="272126"/>
                    <a:pt x="206477" y="368710"/>
                  </a:cubicBezTo>
                  <a:cubicBezTo>
                    <a:pt x="325857" y="474825"/>
                    <a:pt x="247979" y="441536"/>
                    <a:pt x="339213" y="471949"/>
                  </a:cubicBezTo>
                  <a:cubicBezTo>
                    <a:pt x="353961" y="496530"/>
                    <a:pt x="368265" y="521383"/>
                    <a:pt x="383458" y="545691"/>
                  </a:cubicBezTo>
                  <a:cubicBezTo>
                    <a:pt x="392852" y="560722"/>
                    <a:pt x="403561" y="574905"/>
                    <a:pt x="412955" y="589936"/>
                  </a:cubicBezTo>
                  <a:cubicBezTo>
                    <a:pt x="428148" y="614244"/>
                    <a:pt x="440883" y="640109"/>
                    <a:pt x="457200" y="663678"/>
                  </a:cubicBezTo>
                  <a:cubicBezTo>
                    <a:pt x="485183" y="704098"/>
                    <a:pt x="523704" y="737694"/>
                    <a:pt x="545690" y="781665"/>
                  </a:cubicBezTo>
                  <a:cubicBezTo>
                    <a:pt x="555522" y="801329"/>
                    <a:pt x="567022" y="820245"/>
                    <a:pt x="575187" y="840658"/>
                  </a:cubicBezTo>
                  <a:cubicBezTo>
                    <a:pt x="586735" y="869527"/>
                    <a:pt x="587437" y="903279"/>
                    <a:pt x="604684" y="929149"/>
                  </a:cubicBezTo>
                  <a:lnTo>
                    <a:pt x="634181" y="973394"/>
                  </a:lnTo>
                  <a:cubicBezTo>
                    <a:pt x="687963" y="1134744"/>
                    <a:pt x="602190" y="890355"/>
                    <a:pt x="678426" y="1061884"/>
                  </a:cubicBezTo>
                  <a:cubicBezTo>
                    <a:pt x="691054" y="1090296"/>
                    <a:pt x="698091" y="1120877"/>
                    <a:pt x="707923" y="1150374"/>
                  </a:cubicBezTo>
                  <a:cubicBezTo>
                    <a:pt x="712839" y="1165123"/>
                    <a:pt x="718901" y="1179538"/>
                    <a:pt x="722671" y="1194620"/>
                  </a:cubicBezTo>
                  <a:cubicBezTo>
                    <a:pt x="727587" y="1214284"/>
                    <a:pt x="730302" y="1234634"/>
                    <a:pt x="737419" y="1253613"/>
                  </a:cubicBezTo>
                  <a:cubicBezTo>
                    <a:pt x="745139" y="1274199"/>
                    <a:pt x="757084" y="1292942"/>
                    <a:pt x="766916" y="1312607"/>
                  </a:cubicBezTo>
                  <a:cubicBezTo>
                    <a:pt x="804323" y="1499633"/>
                    <a:pt x="754197" y="1297679"/>
                    <a:pt x="811161" y="1430594"/>
                  </a:cubicBezTo>
                  <a:cubicBezTo>
                    <a:pt x="819464" y="1449968"/>
                    <a:pt x="837425" y="1548783"/>
                    <a:pt x="840658" y="1563329"/>
                  </a:cubicBezTo>
                  <a:cubicBezTo>
                    <a:pt x="856092" y="1632784"/>
                    <a:pt x="861764" y="1629695"/>
                    <a:pt x="870155" y="1710813"/>
                  </a:cubicBezTo>
                  <a:cubicBezTo>
                    <a:pt x="881834" y="1823708"/>
                    <a:pt x="899652" y="2050026"/>
                    <a:pt x="899652" y="2050026"/>
                  </a:cubicBezTo>
                  <a:cubicBezTo>
                    <a:pt x="894736" y="2177845"/>
                    <a:pt x="902381" y="2306770"/>
                    <a:pt x="884903" y="2433484"/>
                  </a:cubicBezTo>
                  <a:cubicBezTo>
                    <a:pt x="882053" y="2454146"/>
                    <a:pt x="854011" y="2461706"/>
                    <a:pt x="840658" y="2477729"/>
                  </a:cubicBezTo>
                  <a:cubicBezTo>
                    <a:pt x="829310" y="2491346"/>
                    <a:pt x="819649" y="2506413"/>
                    <a:pt x="811161" y="2521974"/>
                  </a:cubicBezTo>
                  <a:cubicBezTo>
                    <a:pt x="790105" y="2560576"/>
                    <a:pt x="766074" y="2598247"/>
                    <a:pt x="752168" y="2639962"/>
                  </a:cubicBezTo>
                  <a:cubicBezTo>
                    <a:pt x="747252" y="2654710"/>
                    <a:pt x="744371" y="2670302"/>
                    <a:pt x="737419" y="2684207"/>
                  </a:cubicBezTo>
                  <a:cubicBezTo>
                    <a:pt x="729492" y="2700061"/>
                    <a:pt x="716717" y="2713062"/>
                    <a:pt x="707923" y="2728452"/>
                  </a:cubicBezTo>
                  <a:cubicBezTo>
                    <a:pt x="697015" y="2747541"/>
                    <a:pt x="689334" y="2768356"/>
                    <a:pt x="678426" y="2787445"/>
                  </a:cubicBezTo>
                  <a:cubicBezTo>
                    <a:pt x="669632" y="2802835"/>
                    <a:pt x="656856" y="2815837"/>
                    <a:pt x="648929" y="2831691"/>
                  </a:cubicBezTo>
                  <a:cubicBezTo>
                    <a:pt x="636312" y="2856924"/>
                    <a:pt x="618407" y="2926901"/>
                    <a:pt x="589936" y="2949678"/>
                  </a:cubicBezTo>
                  <a:cubicBezTo>
                    <a:pt x="577796" y="2959390"/>
                    <a:pt x="560439" y="2959510"/>
                    <a:pt x="545690" y="2964426"/>
                  </a:cubicBezTo>
                  <a:cubicBezTo>
                    <a:pt x="522169" y="2999709"/>
                    <a:pt x="508083" y="3027105"/>
                    <a:pt x="471948" y="3052916"/>
                  </a:cubicBezTo>
                  <a:cubicBezTo>
                    <a:pt x="454058" y="3065695"/>
                    <a:pt x="432619" y="3072581"/>
                    <a:pt x="412955" y="3082413"/>
                  </a:cubicBezTo>
                  <a:cubicBezTo>
                    <a:pt x="403123" y="3097161"/>
                    <a:pt x="395992" y="3114124"/>
                    <a:pt x="383458" y="3126658"/>
                  </a:cubicBezTo>
                  <a:cubicBezTo>
                    <a:pt x="370924" y="3139192"/>
                    <a:pt x="350286" y="3142314"/>
                    <a:pt x="339213" y="3156155"/>
                  </a:cubicBezTo>
                  <a:cubicBezTo>
                    <a:pt x="329502" y="3168294"/>
                    <a:pt x="332015" y="3186810"/>
                    <a:pt x="324465" y="3200400"/>
                  </a:cubicBezTo>
                  <a:cubicBezTo>
                    <a:pt x="290429" y="3261665"/>
                    <a:pt x="277574" y="3290213"/>
                    <a:pt x="221226" y="3318387"/>
                  </a:cubicBezTo>
                  <a:cubicBezTo>
                    <a:pt x="207321" y="3325339"/>
                    <a:pt x="191729" y="3328220"/>
                    <a:pt x="176981" y="3333136"/>
                  </a:cubicBezTo>
                  <a:cubicBezTo>
                    <a:pt x="162233" y="3347884"/>
                    <a:pt x="142865" y="3359148"/>
                    <a:pt x="132736" y="3377381"/>
                  </a:cubicBezTo>
                  <a:cubicBezTo>
                    <a:pt x="117636" y="3404560"/>
                    <a:pt x="113071" y="3436374"/>
                    <a:pt x="103239" y="3465871"/>
                  </a:cubicBezTo>
                  <a:cubicBezTo>
                    <a:pt x="98323" y="3480619"/>
                    <a:pt x="99483" y="3499123"/>
                    <a:pt x="88490" y="3510116"/>
                  </a:cubicBezTo>
                  <a:cubicBezTo>
                    <a:pt x="31712" y="3566896"/>
                    <a:pt x="61600" y="3542793"/>
                    <a:pt x="0" y="3583858"/>
                  </a:cubicBezTo>
                  <a:cubicBezTo>
                    <a:pt x="9832" y="3598606"/>
                    <a:pt x="14749" y="3618271"/>
                    <a:pt x="29497" y="3628103"/>
                  </a:cubicBezTo>
                  <a:cubicBezTo>
                    <a:pt x="46362" y="3639347"/>
                    <a:pt x="69000" y="3637283"/>
                    <a:pt x="88490" y="3642852"/>
                  </a:cubicBezTo>
                  <a:cubicBezTo>
                    <a:pt x="103438" y="3647123"/>
                    <a:pt x="117987" y="3652684"/>
                    <a:pt x="132736" y="3657600"/>
                  </a:cubicBezTo>
                  <a:cubicBezTo>
                    <a:pt x="349167" y="3801889"/>
                    <a:pt x="121517" y="3655405"/>
                    <a:pt x="280219" y="3746091"/>
                  </a:cubicBezTo>
                  <a:cubicBezTo>
                    <a:pt x="295609" y="3754885"/>
                    <a:pt x="307868" y="3769363"/>
                    <a:pt x="324465" y="3775587"/>
                  </a:cubicBezTo>
                  <a:cubicBezTo>
                    <a:pt x="347936" y="3784389"/>
                    <a:pt x="373626" y="3785420"/>
                    <a:pt x="398207" y="3790336"/>
                  </a:cubicBezTo>
                  <a:lnTo>
                    <a:pt x="1297858" y="3775587"/>
                  </a:lnTo>
                  <a:cubicBezTo>
                    <a:pt x="1318118" y="3774964"/>
                    <a:pt x="1336976" y="3764814"/>
                    <a:pt x="1356852" y="3760839"/>
                  </a:cubicBezTo>
                  <a:cubicBezTo>
                    <a:pt x="1386175" y="3754975"/>
                    <a:pt x="1415561" y="3748798"/>
                    <a:pt x="1445342" y="3746091"/>
                  </a:cubicBezTo>
                  <a:cubicBezTo>
                    <a:pt x="1523830" y="3738956"/>
                    <a:pt x="1602658" y="3736258"/>
                    <a:pt x="1681316" y="3731342"/>
                  </a:cubicBezTo>
                  <a:cubicBezTo>
                    <a:pt x="1803439" y="3690634"/>
                    <a:pt x="1752559" y="3727716"/>
                    <a:pt x="1828800" y="3613355"/>
                  </a:cubicBezTo>
                  <a:lnTo>
                    <a:pt x="1858297" y="3569110"/>
                  </a:lnTo>
                  <a:lnTo>
                    <a:pt x="1887794" y="3524865"/>
                  </a:lnTo>
                  <a:cubicBezTo>
                    <a:pt x="1902542" y="3480620"/>
                    <a:pt x="1924372" y="3438133"/>
                    <a:pt x="1932039" y="3392129"/>
                  </a:cubicBezTo>
                  <a:cubicBezTo>
                    <a:pt x="1936955" y="3362632"/>
                    <a:pt x="1940922" y="3332962"/>
                    <a:pt x="1946787" y="3303639"/>
                  </a:cubicBezTo>
                  <a:cubicBezTo>
                    <a:pt x="1950762" y="3283763"/>
                    <a:pt x="1957139" y="3264432"/>
                    <a:pt x="1961536" y="3244645"/>
                  </a:cubicBezTo>
                  <a:cubicBezTo>
                    <a:pt x="1966974" y="3220174"/>
                    <a:pt x="1971368" y="3195484"/>
                    <a:pt x="1976284" y="3170903"/>
                  </a:cubicBezTo>
                  <a:cubicBezTo>
                    <a:pt x="1971368" y="2831690"/>
                    <a:pt x="1965551" y="2492490"/>
                    <a:pt x="1961536" y="2153265"/>
                  </a:cubicBezTo>
                  <a:cubicBezTo>
                    <a:pt x="1955718" y="1661662"/>
                    <a:pt x="1954590" y="1170002"/>
                    <a:pt x="1946787" y="678426"/>
                  </a:cubicBezTo>
                  <a:cubicBezTo>
                    <a:pt x="1940640" y="291179"/>
                    <a:pt x="2001707" y="399469"/>
                    <a:pt x="1902542" y="250723"/>
                  </a:cubicBezTo>
                  <a:cubicBezTo>
                    <a:pt x="1868830" y="149585"/>
                    <a:pt x="1908640" y="275114"/>
                    <a:pt x="1873045" y="132736"/>
                  </a:cubicBezTo>
                  <a:cubicBezTo>
                    <a:pt x="1869274" y="117654"/>
                    <a:pt x="1869290" y="99484"/>
                    <a:pt x="1858297" y="88491"/>
                  </a:cubicBezTo>
                  <a:cubicBezTo>
                    <a:pt x="1847304" y="77498"/>
                    <a:pt x="1828800" y="78658"/>
                    <a:pt x="1814052" y="73742"/>
                  </a:cubicBezTo>
                  <a:cubicBezTo>
                    <a:pt x="1799304" y="58994"/>
                    <a:pt x="1788040" y="39626"/>
                    <a:pt x="1769807" y="29497"/>
                  </a:cubicBezTo>
                  <a:cubicBezTo>
                    <a:pt x="1742627" y="14397"/>
                    <a:pt x="1681316" y="0"/>
                    <a:pt x="1681316" y="0"/>
                  </a:cubicBezTo>
                  <a:cubicBezTo>
                    <a:pt x="1327355" y="4916"/>
                    <a:pt x="973166" y="1144"/>
                    <a:pt x="619432" y="14749"/>
                  </a:cubicBezTo>
                  <a:cubicBezTo>
                    <a:pt x="588363" y="15944"/>
                    <a:pt x="561844" y="40811"/>
                    <a:pt x="530942" y="44245"/>
                  </a:cubicBezTo>
                  <a:lnTo>
                    <a:pt x="398207" y="58994"/>
                  </a:lnTo>
                  <a:lnTo>
                    <a:pt x="368710" y="44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" y="4087048"/>
            <a:ext cx="4102100" cy="2416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376" y="5457794"/>
            <a:ext cx="58031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Capabilities, Resources, Motivation</a:t>
            </a:r>
          </a:p>
        </p:txBody>
      </p:sp>
    </p:spTree>
    <p:extLst>
      <p:ext uri="{BB962C8B-B14F-4D97-AF65-F5344CB8AC3E}">
        <p14:creationId xmlns:p14="http://schemas.microsoft.com/office/powerpoint/2010/main" val="19395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" y="1600200"/>
            <a:ext cx="7873073" cy="4815228"/>
          </a:xfrm>
        </p:spPr>
      </p:pic>
    </p:spTree>
    <p:extLst>
      <p:ext uri="{BB962C8B-B14F-4D97-AF65-F5344CB8AC3E}">
        <p14:creationId xmlns:p14="http://schemas.microsoft.com/office/powerpoint/2010/main" val="20214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666" b="10000"/>
          <a:stretch/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2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br>
              <a:rPr lang="en-US" dirty="0"/>
            </a:br>
            <a:r>
              <a:rPr lang="en-US" dirty="0"/>
              <a:t>are perpetrated by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threats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cause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incorrect behavior</a:t>
            </a:r>
            <a:br>
              <a:rPr lang="en-US" dirty="0"/>
            </a:br>
            <a:r>
              <a:rPr lang="en-US" dirty="0"/>
              <a:t>by exploiting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vulnerabilities</a:t>
            </a:r>
            <a:br>
              <a:rPr lang="en-US" dirty="0"/>
            </a:br>
            <a:r>
              <a:rPr lang="en-US" dirty="0"/>
              <a:t>which are controlled by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29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"The system shall prevent/detect </a:t>
            </a:r>
            <a:r>
              <a:rPr lang="en-US" i="1" dirty="0"/>
              <a:t>action</a:t>
            </a:r>
            <a:r>
              <a:rPr lang="en-US" dirty="0"/>
              <a:t> on/to/with </a:t>
            </a:r>
            <a:r>
              <a:rPr lang="en-US" i="1" dirty="0"/>
              <a:t>asset</a:t>
            </a:r>
            <a:r>
              <a:rPr lang="en-US" dirty="0"/>
              <a:t>."</a:t>
            </a:r>
          </a:p>
          <a:p>
            <a:pPr lvl="1"/>
            <a:r>
              <a:rPr lang="en-US" dirty="0"/>
              <a:t>e.g., "The system shall prevent theft of money"</a:t>
            </a:r>
          </a:p>
          <a:p>
            <a:pPr lvl="1"/>
            <a:r>
              <a:rPr lang="en-US" dirty="0"/>
              <a:t>e.g., "The system shall prevent erasure of account balances"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Poor goals:</a:t>
            </a:r>
          </a:p>
          <a:p>
            <a:pPr lvl="1"/>
            <a:r>
              <a:rPr lang="en-US" dirty="0"/>
              <a:t>"the system shall use encryption to prevent reading of messages"</a:t>
            </a:r>
          </a:p>
          <a:p>
            <a:pPr lvl="1"/>
            <a:r>
              <a:rPr lang="en-US" dirty="0"/>
              <a:t>"the system shall use authentication to verify user identities" </a:t>
            </a:r>
          </a:p>
          <a:p>
            <a:pPr lvl="1"/>
            <a:r>
              <a:rPr lang="en-US" dirty="0"/>
              <a:t>"the system shall resist attacks"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30580" y="2971800"/>
            <a:ext cx="74828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Security goals should specify </a:t>
            </a:r>
            <a:r>
              <a:rPr lang="en-US" sz="2800" b="1" dirty="0">
                <a:solidFill>
                  <a:schemeClr val="accent2"/>
                </a:solidFill>
              </a:rPr>
              <a:t>what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not </a:t>
            </a:r>
            <a:r>
              <a:rPr lang="en-US" sz="28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7425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351" y="1456009"/>
            <a:ext cx="682725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>
                <a:latin typeface="CronosPro-Regular"/>
                <a:cs typeface="CronosPro-Regular"/>
              </a:rPr>
              <a:t>C I A</a:t>
            </a:r>
          </a:p>
        </p:txBody>
      </p:sp>
    </p:spTree>
    <p:extLst>
      <p:ext uri="{BB962C8B-B14F-4D97-AF65-F5344CB8AC3E}">
        <p14:creationId xmlns:p14="http://schemas.microsoft.com/office/powerpoint/2010/main" val="420827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351" y="1456009"/>
            <a:ext cx="682725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>
                <a:solidFill>
                  <a:schemeClr val="bg1">
                    <a:lumMod val="85000"/>
                  </a:schemeClr>
                </a:solidFill>
                <a:latin typeface="CronosPro-Regular"/>
                <a:cs typeface="CronosPro-Regular"/>
              </a:rPr>
              <a:t>C I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3007" y="1632980"/>
            <a:ext cx="57759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atin typeface="CronosPro-Regular"/>
                <a:cs typeface="CronosPro-Regular"/>
              </a:rPr>
              <a:t>Confidentiality</a:t>
            </a:r>
          </a:p>
          <a:p>
            <a:pPr algn="ctr"/>
            <a:r>
              <a:rPr lang="en-US" sz="7200" dirty="0">
                <a:latin typeface="CronosPro-Regular"/>
                <a:cs typeface="CronosPro-Regular"/>
              </a:rPr>
              <a:t>Integrity</a:t>
            </a:r>
          </a:p>
          <a:p>
            <a:pPr algn="ctr"/>
            <a:r>
              <a:rPr lang="en-US" sz="7200" dirty="0">
                <a:latin typeface="CronosPro-Regular"/>
                <a:cs typeface="CronosPro-Regular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3137577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Protection of assets from unauthorized disclosure</a:t>
            </a:r>
          </a:p>
          <a:p>
            <a:pPr marL="0" indent="0">
              <a:buNone/>
            </a:pPr>
            <a:r>
              <a:rPr lang="en-US" dirty="0"/>
              <a:t>i.e., which principals are allowed to learn what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Keep contents of a file from being read (</a:t>
            </a:r>
            <a:r>
              <a:rPr lang="en-US" sz="2400" i="1" dirty="0"/>
              <a:t>access control</a:t>
            </a:r>
            <a:r>
              <a:rPr lang="en-US" sz="2400" dirty="0"/>
              <a:t>:  more later)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Keep information secret (</a:t>
            </a:r>
            <a:r>
              <a:rPr lang="en-US" sz="2400" i="1" dirty="0"/>
              <a:t>information flow</a:t>
            </a:r>
            <a:r>
              <a:rPr lang="en-US" sz="2400" dirty="0"/>
              <a:t>:  more later)</a:t>
            </a:r>
          </a:p>
          <a:p>
            <a:pPr lvl="1"/>
            <a:r>
              <a:rPr lang="en-US" dirty="0"/>
              <a:t>value of variable secret</a:t>
            </a:r>
          </a:p>
          <a:p>
            <a:pPr lvl="1"/>
            <a:r>
              <a:rPr lang="en-US" dirty="0"/>
              <a:t>behavior of system</a:t>
            </a:r>
          </a:p>
          <a:p>
            <a:pPr lvl="1"/>
            <a:r>
              <a:rPr lang="en-US" dirty="0"/>
              <a:t>information about individual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Protection of assets from unauthorized modification</a:t>
            </a:r>
          </a:p>
          <a:p>
            <a:pPr marL="0" indent="0">
              <a:buNone/>
            </a:pPr>
            <a:r>
              <a:rPr lang="en-US" dirty="0"/>
              <a:t>i.e., what changes are allowed to system and its environment, including inputs and outputs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Output is correct according to (mathematical) specification</a:t>
            </a:r>
          </a:p>
          <a:p>
            <a:r>
              <a:rPr lang="en-US" dirty="0"/>
              <a:t>No exceptions thrown</a:t>
            </a:r>
          </a:p>
          <a:p>
            <a:r>
              <a:rPr lang="en-US" dirty="0"/>
              <a:t>Only certain principals may write to a file (access control)</a:t>
            </a:r>
          </a:p>
          <a:p>
            <a:r>
              <a:rPr lang="en-US" dirty="0"/>
              <a:t>Data are not corrupted or tainted by downloaded programs (information flow)</a:t>
            </a:r>
          </a:p>
        </p:txBody>
      </p:sp>
    </p:spTree>
    <p:extLst>
      <p:ext uri="{BB962C8B-B14F-4D97-AF65-F5344CB8AC3E}">
        <p14:creationId xmlns:p14="http://schemas.microsoft.com/office/powerpoint/2010/main" val="15893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Protection of assets from loss of use</a:t>
            </a:r>
          </a:p>
          <a:p>
            <a:pPr marL="0" indent="0">
              <a:buNone/>
            </a:pPr>
            <a:r>
              <a:rPr lang="en-US" dirty="0"/>
              <a:t>i.e., what has to happen when/where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Operating system must accept inputs periodically</a:t>
            </a:r>
          </a:p>
          <a:p>
            <a:r>
              <a:rPr lang="en-US" dirty="0"/>
              <a:t>Program must produce output by specified time</a:t>
            </a:r>
          </a:p>
          <a:p>
            <a:r>
              <a:rPr lang="en-US" dirty="0"/>
              <a:t>Requests must be processed fairly (order, priority,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Denial of service (</a:t>
            </a:r>
            <a:r>
              <a:rPr lang="en-US" dirty="0" err="1"/>
              <a:t>DoS</a:t>
            </a:r>
            <a:r>
              <a:rPr lang="en-US" dirty="0"/>
              <a:t>) attacks compromise availability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Confidentiality: </a:t>
            </a:r>
            <a:r>
              <a:rPr lang="en-US" sz="2800" dirty="0"/>
              <a:t>protection of assets from unauthorized disclosure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2"/>
                </a:solidFill>
              </a:rPr>
              <a:t>Integrity:</a:t>
            </a:r>
            <a:r>
              <a:rPr lang="en-US" sz="2800" b="1" dirty="0">
                <a:solidFill>
                  <a:srgbClr val="F79646"/>
                </a:solidFill>
              </a:rPr>
              <a:t> </a:t>
            </a:r>
            <a:r>
              <a:rPr lang="en-US" sz="2800" dirty="0"/>
              <a:t>protection of assets from unauthorized modification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2"/>
                </a:solidFill>
              </a:rPr>
              <a:t>Availability:</a:t>
            </a:r>
            <a:r>
              <a:rPr lang="en-US" sz="2800" b="1" dirty="0">
                <a:solidFill>
                  <a:srgbClr val="F79646"/>
                </a:solidFill>
              </a:rPr>
              <a:t> </a:t>
            </a:r>
            <a:r>
              <a:rPr lang="en-US" sz="2800" dirty="0"/>
              <a:t>protection of assets from loss of use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03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ronos Pro" charset="0"/>
                <a:ea typeface="Cronos Pro" charset="0"/>
                <a:cs typeface="Cronos Pro" charset="0"/>
              </a:rPr>
              <a:t>Attack:  </a:t>
            </a:r>
            <a:r>
              <a:rPr lang="en-US" dirty="0"/>
              <a:t>John copies Mary's homework</a:t>
            </a:r>
          </a:p>
          <a:p>
            <a:endParaRPr lang="en-US" dirty="0"/>
          </a:p>
          <a:p>
            <a:r>
              <a:rPr lang="en-US" dirty="0"/>
              <a:t>What is a </a:t>
            </a:r>
            <a:r>
              <a:rPr lang="en-US" b="1" dirty="0">
                <a:latin typeface="Cronos Pro" charset="0"/>
                <a:ea typeface="Cronos Pro" charset="0"/>
                <a:cs typeface="Cronos Pro" charset="0"/>
              </a:rPr>
              <a:t>security goal </a:t>
            </a:r>
            <a:r>
              <a:rPr lang="en-US" dirty="0"/>
              <a:t>this attack would violate?</a:t>
            </a:r>
          </a:p>
          <a:p>
            <a:endParaRPr lang="en-US" dirty="0"/>
          </a:p>
          <a:p>
            <a:r>
              <a:rPr lang="en-US" dirty="0"/>
              <a:t>Which </a:t>
            </a:r>
            <a:r>
              <a:rPr lang="en-US" b="1" dirty="0">
                <a:latin typeface="Cronos Pro" charset="0"/>
                <a:ea typeface="Cronos Pro" charset="0"/>
                <a:cs typeface="Cronos Pro" charset="0"/>
              </a:rPr>
              <a:t>aspect</a:t>
            </a:r>
            <a:r>
              <a:rPr lang="en-US" dirty="0"/>
              <a:t> of security does that policy address?</a:t>
            </a:r>
          </a:p>
        </p:txBody>
      </p:sp>
    </p:spTree>
    <p:extLst>
      <p:ext uri="{BB962C8B-B14F-4D97-AF65-F5344CB8AC3E}">
        <p14:creationId xmlns:p14="http://schemas.microsoft.com/office/powerpoint/2010/main" val="2216425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ronos Pro" charset="0"/>
                <a:ea typeface="Cronos Pro" charset="0"/>
                <a:cs typeface="Cronos Pro" charset="0"/>
              </a:rPr>
              <a:t>Attack:  </a:t>
            </a:r>
            <a:r>
              <a:rPr lang="en-US" dirty="0"/>
              <a:t>Paul causes Linda's system to freeze</a:t>
            </a:r>
          </a:p>
          <a:p>
            <a:endParaRPr lang="en-US" dirty="0"/>
          </a:p>
          <a:p>
            <a:r>
              <a:rPr lang="en-US" b="1" dirty="0">
                <a:latin typeface="Cronos Pro" charset="0"/>
                <a:ea typeface="Cronos Pro" charset="0"/>
                <a:cs typeface="Cronos Pro" charset="0"/>
              </a:rPr>
              <a:t>Goal?</a:t>
            </a:r>
          </a:p>
          <a:p>
            <a:endParaRPr lang="en-US" dirty="0"/>
          </a:p>
          <a:p>
            <a:r>
              <a:rPr lang="en-US" b="1" dirty="0">
                <a:latin typeface="Cronos Pro" charset="0"/>
                <a:ea typeface="Cronos Pro" charset="0"/>
                <a:cs typeface="Cronos Pro" charset="0"/>
              </a:rPr>
              <a:t>Aspect?</a:t>
            </a:r>
          </a:p>
        </p:txBody>
      </p:sp>
    </p:spTree>
    <p:extLst>
      <p:ext uri="{BB962C8B-B14F-4D97-AF65-F5344CB8AC3E}">
        <p14:creationId xmlns:p14="http://schemas.microsoft.com/office/powerpoint/2010/main" val="314428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Stork Baby Delivery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2895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The </a:t>
            </a:r>
            <a:r>
              <a:rPr lang="en-US" sz="2600" i="1" dirty="0"/>
              <a:t>stork baby delivery system</a:t>
            </a:r>
            <a:r>
              <a:rPr lang="en-US" sz="2600" dirty="0"/>
              <a:t> allows an autonomous aircraft (a </a:t>
            </a:r>
            <a:r>
              <a:rPr lang="en-US" sz="2600" i="1" dirty="0"/>
              <a:t>stork</a:t>
            </a:r>
            <a:r>
              <a:rPr lang="en-US" sz="2600" dirty="0"/>
              <a:t>) to deliver a payload (a </a:t>
            </a:r>
            <a:r>
              <a:rPr lang="en-US" sz="2600" i="1" dirty="0"/>
              <a:t>baby</a:t>
            </a:r>
            <a:r>
              <a:rPr lang="en-US" sz="2600" dirty="0"/>
              <a:t>) to a geographic location </a:t>
            </a:r>
            <a:r>
              <a:rPr lang="en-US" sz="2600" dirty="0" err="1"/>
              <a:t>prespecified</a:t>
            </a:r>
            <a:r>
              <a:rPr lang="en-US" sz="2600" dirty="0"/>
              <a:t> by some higher authority (</a:t>
            </a:r>
            <a:r>
              <a:rPr lang="en-US" sz="2600" i="1" dirty="0"/>
              <a:t>providence</a:t>
            </a:r>
            <a:r>
              <a:rPr lang="en-US" sz="2600" dirty="0"/>
              <a:t>). Prior to take-off, providence programs a stork with the geographic location describing where the baby should be delivered. Throughout the mission, the stork transmits back to providence a video of the landscape (labeled with geographic location coordinates) that the stork flies over. While a stork is in flight, providence may issue commands to that stork and change the location for the delivery, alter the path being followed to that location, or abort the mission.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42672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/>
              <a:t>Threat model</a:t>
            </a:r>
            <a:r>
              <a:rPr lang="en-US" sz="2000" dirty="0"/>
              <a:t>: The adversary desires to prevent baby deliveries. The adversary has access to radio equipment that transmits and receives on the same frequencies that providence uses for communication with a stork. The adversary also controls weapons systems that can destroy a stork in flight.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69282"/>
            <a:ext cx="3657599" cy="26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98" y="28956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How do we design countermeasures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5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962950"/>
            <a:ext cx="8479766" cy="1639394"/>
            <a:chOff x="457200" y="2962950"/>
            <a:chExt cx="8479766" cy="1639394"/>
          </a:xfrm>
        </p:grpSpPr>
        <p:pic>
          <p:nvPicPr>
            <p:cNvPr id="234" name="Picture 10"/>
            <p:cNvPicPr/>
            <p:nvPr/>
          </p:nvPicPr>
          <p:blipFill>
            <a:blip r:embed="rId2"/>
            <a:stretch/>
          </p:blipFill>
          <p:spPr>
            <a:xfrm>
              <a:off x="457200" y="296295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5" name="CustomShape 4"/>
            <p:cNvSpPr/>
            <p:nvPr/>
          </p:nvSpPr>
          <p:spPr>
            <a:xfrm>
              <a:off x="1562040" y="3257250"/>
              <a:ext cx="2595510" cy="6161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>
                  <a:solidFill>
                    <a:srgbClr val="000000"/>
                  </a:solidFill>
                  <a:latin typeface="Calibri"/>
                </a:rPr>
                <a:t>thorization</a:t>
              </a:r>
              <a:r>
                <a:rPr lang="en-US" sz="3600" spc="-1" dirty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govern 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  whether actions are permitted</a:t>
              </a: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0" name="Picture 9" descr="door lock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422" y="3733800"/>
              <a:ext cx="868544" cy="8685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7200" y="1568670"/>
            <a:ext cx="8458200" cy="1456920"/>
            <a:chOff x="457200" y="1568670"/>
            <a:chExt cx="8458200" cy="1456920"/>
          </a:xfrm>
        </p:grpSpPr>
        <p:pic>
          <p:nvPicPr>
            <p:cNvPr id="229" name="Picture 2"/>
            <p:cNvPicPr/>
            <p:nvPr/>
          </p:nvPicPr>
          <p:blipFill>
            <a:blip r:embed="rId2"/>
            <a:stretch/>
          </p:blipFill>
          <p:spPr>
            <a:xfrm>
              <a:off x="457200" y="156867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0" name="CustomShape 1"/>
            <p:cNvSpPr/>
            <p:nvPr/>
          </p:nvSpPr>
          <p:spPr>
            <a:xfrm>
              <a:off x="1531260" y="1862970"/>
              <a:ext cx="7155540" cy="11626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>
                  <a:solidFill>
                    <a:srgbClr val="000000"/>
                  </a:solidFill>
                  <a:latin typeface="Calibri"/>
                </a:rPr>
                <a:t>thentication</a:t>
              </a:r>
              <a:r>
                <a:rPr lang="en-US" sz="3600" spc="-1" dirty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bind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  principals to actions</a:t>
              </a: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1" name="Picture 10" descr="L-SC-Everest29-Ke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838" y="2523019"/>
              <a:ext cx="897562" cy="44878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57200" y="4419870"/>
            <a:ext cx="8458200" cy="1458586"/>
            <a:chOff x="457200" y="4419870"/>
            <a:chExt cx="8458200" cy="1458586"/>
          </a:xfrm>
        </p:grpSpPr>
        <p:pic>
          <p:nvPicPr>
            <p:cNvPr id="232" name="Picture 7"/>
            <p:cNvPicPr/>
            <p:nvPr/>
          </p:nvPicPr>
          <p:blipFill>
            <a:blip r:embed="rId2"/>
            <a:stretch/>
          </p:blipFill>
          <p:spPr>
            <a:xfrm>
              <a:off x="457200" y="441987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3" name="CustomShape 3"/>
            <p:cNvSpPr/>
            <p:nvPr/>
          </p:nvSpPr>
          <p:spPr>
            <a:xfrm>
              <a:off x="1554570" y="4714170"/>
              <a:ext cx="731430" cy="6161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>
                  <a:solidFill>
                    <a:srgbClr val="000000"/>
                  </a:solidFill>
                  <a:latin typeface="Calibri"/>
                </a:rPr>
                <a:t>dit</a:t>
              </a:r>
              <a:r>
                <a:rPr lang="en-US" sz="3600" spc="-1" dirty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record and 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  review actions</a:t>
              </a:r>
              <a:endParaRPr lang="en-US" sz="3600" dirty="0">
                <a:solidFill>
                  <a:schemeClr val="accent3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2" name="Picture 11" descr="Security-Camer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421" y="5181600"/>
              <a:ext cx="826979" cy="69685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Classes of </a:t>
            </a:r>
            <a:r>
              <a:rPr lang="en-US" dirty="0" err="1"/>
              <a:t>Countermeaures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40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Privacy?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87277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privacy violation?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Police read papers stored in your home</a:t>
            </a:r>
          </a:p>
          <a:p>
            <a:r>
              <a:rPr lang="en-US" dirty="0"/>
              <a:t>Police read papers you threw in the trash</a:t>
            </a:r>
          </a:p>
          <a:p>
            <a:r>
              <a:rPr lang="en-US" dirty="0"/>
              <a:t>Police read your medical records</a:t>
            </a:r>
          </a:p>
          <a:p>
            <a:r>
              <a:rPr lang="en-US" dirty="0"/>
              <a:t>Your parents read your medical records</a:t>
            </a:r>
          </a:p>
          <a:p>
            <a:r>
              <a:rPr lang="en-US" dirty="0"/>
              <a:t>Pomona uses your medical records in a research study</a:t>
            </a:r>
          </a:p>
          <a:p>
            <a:r>
              <a:rPr lang="en-US" dirty="0"/>
              <a:t>Police read your texts/Facebook messages</a:t>
            </a:r>
          </a:p>
          <a:p>
            <a:r>
              <a:rPr lang="en-US" dirty="0"/>
              <a:t>Police read your Facebook posts</a:t>
            </a:r>
          </a:p>
          <a:p>
            <a:r>
              <a:rPr lang="en-US" dirty="0"/>
              <a:t>Police read your emails</a:t>
            </a:r>
          </a:p>
          <a:p>
            <a:r>
              <a:rPr lang="en-US" dirty="0"/>
              <a:t>Google employee reads your emails</a:t>
            </a:r>
          </a:p>
          <a:p>
            <a:r>
              <a:rPr lang="en-US" dirty="0"/>
              <a:t>Google uses your emails to target personalized ads</a:t>
            </a:r>
          </a:p>
          <a:p>
            <a:r>
              <a:rPr lang="en-US" dirty="0"/>
              <a:t>Someone tracks your location for months (using phone)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in American Law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" y="1673225"/>
            <a:ext cx="3552748" cy="47180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52" y="1673225"/>
            <a:ext cx="3736696" cy="4718050"/>
          </a:xfrm>
        </p:spPr>
      </p:pic>
    </p:spTree>
    <p:extLst>
      <p:ext uri="{BB962C8B-B14F-4D97-AF65-F5344CB8AC3E}">
        <p14:creationId xmlns:p14="http://schemas.microsoft.com/office/powerpoint/2010/main" val="659942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&amp; Consent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2263" y="2286000"/>
            <a:ext cx="8693137" cy="2877672"/>
            <a:chOff x="90887" y="3980328"/>
            <a:chExt cx="8693137" cy="2877672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408" y="4038600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646149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47" y="4353262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883" y="3980328"/>
              <a:ext cx="2425517" cy="223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55" y="4541439"/>
              <a:ext cx="2434718" cy="224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831" y="4191897"/>
              <a:ext cx="2442082" cy="224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110" y="4646148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40" y="4384127"/>
              <a:ext cx="2442082" cy="224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7" y="4026692"/>
              <a:ext cx="2414545" cy="222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748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D15B-8C01-0243-A5B4-7E346044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6" name="Content Placeholder 5" descr="A picture containing knife, table, bird&#10;&#10;Description automatically generated">
            <a:extLst>
              <a:ext uri="{FF2B5EF4-FFF2-40B4-BE49-F238E27FC236}">
                <a16:creationId xmlns:a16="http://schemas.microsoft.com/office/drawing/2014/main" id="{D4A1F9D3-D6A2-D14D-8056-0152E6B00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" y="3734730"/>
            <a:ext cx="8229600" cy="144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86D024-0473-C946-9CEB-3731A26DF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333106"/>
            <a:ext cx="4422000" cy="217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D23165E1-6637-8B46-92AF-CD481A4C5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0" y="2017713"/>
            <a:ext cx="4699760" cy="103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BB06514D-2FD5-E544-8267-D23247990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21" y="1763512"/>
            <a:ext cx="5636479" cy="110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knife&#10;&#10;Description automatically generated">
            <a:extLst>
              <a:ext uri="{FF2B5EF4-FFF2-40B4-BE49-F238E27FC236}">
                <a16:creationId xmlns:a16="http://schemas.microsoft.com/office/drawing/2014/main" id="{9E9BF69F-50C2-2B41-B331-69B6006B5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14568"/>
            <a:ext cx="4264800" cy="125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F90C48E-BAA1-0D43-9207-08BA7DB7DF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8643758" cy="120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picture containing knife&#10;&#10;Description automatically generated">
            <a:extLst>
              <a:ext uri="{FF2B5EF4-FFF2-40B4-BE49-F238E27FC236}">
                <a16:creationId xmlns:a16="http://schemas.microsoft.com/office/drawing/2014/main" id="{8DE9DB69-38CF-AE44-A060-0FC513B02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08" y="2772944"/>
            <a:ext cx="5079850" cy="117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 picture containing knife&#10;&#10;Description automatically generated">
            <a:extLst>
              <a:ext uri="{FF2B5EF4-FFF2-40B4-BE49-F238E27FC236}">
                <a16:creationId xmlns:a16="http://schemas.microsoft.com/office/drawing/2014/main" id="{8ADDB71A-C61A-6449-95D4-6B6A76C965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47" y="4648200"/>
            <a:ext cx="6538879" cy="184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AFEB56B2-57A8-634C-9C0A-84001C402F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5715000"/>
            <a:ext cx="5875150" cy="100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3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is about making sure that computers behave correctly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secure system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should: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Do what it is supposed to do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Not do anything else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def __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__(self,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self.objects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[None]*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len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def read(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self.objects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def store(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o):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self.objects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]= o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810000"/>
            <a:ext cx="6019800" cy="1295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48999A-4F5F-0748-AC34-112C5377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" y="1094014"/>
            <a:ext cx="7585166" cy="6145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42819-65EA-D44B-AD0C-E88ABED9F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520"/>
            <a:ext cx="9144000" cy="1062606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1676400" y="1549027"/>
            <a:ext cx="762000" cy="6607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15516" y="2667000"/>
            <a:ext cx="6858000" cy="175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HeartbeatMessageType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type;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uint16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payload_length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opaque payload[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HeartbeatMessage.payload_length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];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opaque padding[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padding_length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];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HeartbeatMessage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6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5" r="67" b="48439"/>
          <a:stretch/>
        </p:blipFill>
        <p:spPr>
          <a:xfrm>
            <a:off x="364801" y="1693889"/>
            <a:ext cx="4175155" cy="440211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/>
          <a:stretch/>
        </p:blipFill>
        <p:spPr>
          <a:xfrm>
            <a:off x="4676549" y="1719904"/>
            <a:ext cx="4162651" cy="4299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1961" y="3162925"/>
            <a:ext cx="4242216" cy="2908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73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go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5410200"/>
            <a:ext cx="6019800" cy="1295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C33C2E-1F48-DC42-A9B5-4D19B09A847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def __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__(self,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self.objects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[None]*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len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def read(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self.objects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def store(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o):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self.objects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]= o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5849252"/>
            <a:ext cx="2286000" cy="826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09800"/>
            <a:ext cx="4876800" cy="13691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def f1(o):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os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(10)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os.store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(12, o);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5294160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573550"/>
            <a:ext cx="2286000" cy="314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Statics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200400" y="15240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3200400" y="5025112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78786" y="1676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8786" y="533399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Heap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3293" y="63967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0x00000000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2393013"/>
            <a:ext cx="2286000" cy="260179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4994808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1820925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1521573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2404433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0" y="2105081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45614" y="2691292"/>
            <a:ext cx="2302386" cy="1151061"/>
            <a:chOff x="745614" y="2691292"/>
            <a:chExt cx="2302386" cy="1151061"/>
          </a:xfrm>
        </p:grpSpPr>
        <p:grpSp>
          <p:nvGrpSpPr>
            <p:cNvPr id="46" name="Group 45"/>
            <p:cNvGrpSpPr/>
            <p:nvPr/>
          </p:nvGrpSpPr>
          <p:grpSpPr>
            <a:xfrm>
              <a:off x="762000" y="2691292"/>
              <a:ext cx="2286000" cy="1151060"/>
              <a:chOff x="762000" y="2691292"/>
              <a:chExt cx="2286000" cy="115106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62000" y="2691292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Return </a:t>
                </a:r>
                <a:r>
                  <a:rPr lang="en-US" dirty="0" err="1"/>
                  <a:t>ptr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00" y="2976521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62000" y="3263145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os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2000" y="3549654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None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745614" y="2695805"/>
              <a:ext cx="2286000" cy="1146548"/>
            </a:xfrm>
            <a:prstGeom prst="rect">
              <a:avLst/>
            </a:prstGeom>
            <a:noFill/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038600" y="3655499"/>
            <a:ext cx="4876800" cy="843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def main():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f1(47)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print("done")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038600" y="4587217"/>
            <a:ext cx="4876800" cy="843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def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exploit_code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():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# do evil stuff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….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3806" y="2701643"/>
            <a:ext cx="2286000" cy="2786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47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667000" y="2819114"/>
            <a:ext cx="1600200" cy="1798430"/>
            <a:chOff x="2667000" y="2819114"/>
            <a:chExt cx="1600200" cy="1798430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3420807" y="2819114"/>
              <a:ext cx="8193" cy="1798429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667000" y="2819114"/>
              <a:ext cx="762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429000" y="4617543"/>
              <a:ext cx="8382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352-AA8F-7049-896C-CA46D409EEFB}"/>
              </a:ext>
            </a:extLst>
          </p:cNvPr>
          <p:cNvGrpSpPr/>
          <p:nvPr/>
        </p:nvGrpSpPr>
        <p:grpSpPr>
          <a:xfrm>
            <a:off x="2658807" y="2819114"/>
            <a:ext cx="1616586" cy="1491446"/>
            <a:chOff x="2650614" y="3400372"/>
            <a:chExt cx="1616586" cy="12171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79A289-4E18-684A-BC01-924437A0C2E7}"/>
                </a:ext>
              </a:extLst>
            </p:cNvPr>
            <p:cNvCxnSpPr/>
            <p:nvPr/>
          </p:nvCxnSpPr>
          <p:spPr>
            <a:xfrm>
              <a:off x="3429000" y="3400372"/>
              <a:ext cx="0" cy="121717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B42171-9ED9-4E4B-8B61-2AD2292FE312}"/>
                </a:ext>
              </a:extLst>
            </p:cNvPr>
            <p:cNvCxnSpPr/>
            <p:nvPr/>
          </p:nvCxnSpPr>
          <p:spPr>
            <a:xfrm flipH="1">
              <a:off x="2650614" y="3400372"/>
              <a:ext cx="762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1204C95-4727-6D45-B167-846DDCC163D2}"/>
                </a:ext>
              </a:extLst>
            </p:cNvPr>
            <p:cNvCxnSpPr/>
            <p:nvPr/>
          </p:nvCxnSpPr>
          <p:spPr>
            <a:xfrm>
              <a:off x="3429000" y="4617543"/>
              <a:ext cx="8382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DF068EC-BF8E-294C-94F9-E30243A6704E}"/>
              </a:ext>
            </a:extLst>
          </p:cNvPr>
          <p:cNvSpPr/>
          <p:nvPr/>
        </p:nvSpPr>
        <p:spPr>
          <a:xfrm>
            <a:off x="748479" y="2700828"/>
            <a:ext cx="2286000" cy="2765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&amp;</a:t>
            </a:r>
            <a:r>
              <a:rPr lang="en-US" dirty="0" err="1"/>
              <a:t>exploit_code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9" grpId="0" animBg="1"/>
      <p:bldP spid="50" grpId="0" animBg="1"/>
      <p:bldP spid="51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126754</TotalTime>
  <Words>1355</Words>
  <Application>Microsoft Macintosh PowerPoint</Application>
  <PresentationFormat>On-screen Show (4:3)</PresentationFormat>
  <Paragraphs>237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Consolas</vt:lpstr>
      <vt:lpstr>Cronos Pro</vt:lpstr>
      <vt:lpstr>CronosPro-Regular</vt:lpstr>
      <vt:lpstr>Clarity</vt:lpstr>
      <vt:lpstr>Lecture 24: Security and Privacy</vt:lpstr>
      <vt:lpstr>Computer Science</vt:lpstr>
      <vt:lpstr>Computer Security</vt:lpstr>
      <vt:lpstr>Computer Security</vt:lpstr>
      <vt:lpstr>What might go wrong</vt:lpstr>
      <vt:lpstr>OpenSSL</vt:lpstr>
      <vt:lpstr>Heartbleed</vt:lpstr>
      <vt:lpstr>What might go wrong</vt:lpstr>
      <vt:lpstr>Memory</vt:lpstr>
      <vt:lpstr>WhatsApp Vulnerability</vt:lpstr>
      <vt:lpstr>So how do we fix this?</vt:lpstr>
      <vt:lpstr>Vulnerabilities by Year</vt:lpstr>
      <vt:lpstr>PowerPoint Presentation</vt:lpstr>
      <vt:lpstr>So how do we fix this?</vt:lpstr>
      <vt:lpstr>Security by Design</vt:lpstr>
      <vt:lpstr>Engineering Security</vt:lpstr>
      <vt:lpstr>PowerPoint Presentation</vt:lpstr>
      <vt:lpstr>Threat Models</vt:lpstr>
      <vt:lpstr>Threat Models</vt:lpstr>
      <vt:lpstr>Engineering Security</vt:lpstr>
      <vt:lpstr>Security Goals</vt:lpstr>
      <vt:lpstr>PowerPoint Presentation</vt:lpstr>
      <vt:lpstr>PowerPoint Presentation</vt:lpstr>
      <vt:lpstr>Confidentiality Goals</vt:lpstr>
      <vt:lpstr>Integrity Goals</vt:lpstr>
      <vt:lpstr>Availability Goals</vt:lpstr>
      <vt:lpstr>Aspects of security</vt:lpstr>
      <vt:lpstr>Exercise</vt:lpstr>
      <vt:lpstr>Exercise</vt:lpstr>
      <vt:lpstr>Exercise: Stork Baby Delivery</vt:lpstr>
      <vt:lpstr>PowerPoint Presentation</vt:lpstr>
      <vt:lpstr>PowerPoint Presentation</vt:lpstr>
      <vt:lpstr>What is Privacy?</vt:lpstr>
      <vt:lpstr>What is a privacy violation?</vt:lpstr>
      <vt:lpstr>Privacy in American Law</vt:lpstr>
      <vt:lpstr>Notice &amp; Consent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Eleanor Birrell</cp:lastModifiedBy>
  <cp:revision>998</cp:revision>
  <dcterms:created xsi:type="dcterms:W3CDTF">2013-10-25T14:37:37Z</dcterms:created>
  <dcterms:modified xsi:type="dcterms:W3CDTF">2019-12-11T02:51:31Z</dcterms:modified>
</cp:coreProperties>
</file>