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2" r:id="rId3"/>
    <p:sldId id="419" r:id="rId4"/>
    <p:sldId id="503" r:id="rId5"/>
    <p:sldId id="505" r:id="rId6"/>
    <p:sldId id="421" r:id="rId7"/>
    <p:sldId id="397" r:id="rId8"/>
    <p:sldId id="449" r:id="rId9"/>
    <p:sldId id="432" r:id="rId10"/>
    <p:sldId id="433" r:id="rId11"/>
    <p:sldId id="434" r:id="rId12"/>
    <p:sldId id="506" r:id="rId13"/>
    <p:sldId id="507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6" autoAdjust="0"/>
    <p:restoredTop sz="88966" autoAdjust="0"/>
  </p:normalViewPr>
  <p:slideViewPr>
    <p:cSldViewPr>
      <p:cViewPr varScale="1">
        <p:scale>
          <a:sx n="83" d="100"/>
          <a:sy n="83" d="100"/>
        </p:scale>
        <p:origin x="145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30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id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87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Create objects of a class type</a:t>
            </a:r>
          </a:p>
          <a:p>
            <a:r>
              <a:rPr lang="en-US" dirty="0"/>
              <a:t>Invoke methods on the objects</a:t>
            </a:r>
          </a:p>
          <a:p>
            <a:endParaRPr lang="en-US" dirty="0"/>
          </a:p>
          <a:p>
            <a:r>
              <a:rPr lang="en-US" dirty="0"/>
              <a:t>This is what you've been doing with lists and dictionaries (and maybe strings)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4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52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from "Object-Oriented Programming in Python" by </a:t>
            </a:r>
            <a:r>
              <a:rPr lang="en-US" sz="1200" dirty="0" err="1"/>
              <a:t>Goldwasser</a:t>
            </a:r>
            <a:r>
              <a:rPr lang="en-US" sz="1200" dirty="0"/>
              <a:t> and </a:t>
            </a:r>
            <a:r>
              <a:rPr lang="en-US" sz="1200" dirty="0" err="1"/>
              <a:t>Letscher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12/4/19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12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12/4/19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2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12/4/19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12/4/19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88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12/4/19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60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12/4/19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8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51P				       December 4,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92375"/>
            <a:ext cx="8305800" cy="6318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Lecture 23: Object-Oriented Programming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F9A708-22DC-1244-8331-8D18A1D000D3}"/>
              </a:ext>
            </a:extLst>
          </p:cNvPr>
          <p:cNvSpPr/>
          <p:nvPr/>
        </p:nvSpPr>
        <p:spPr>
          <a:xfrm>
            <a:off x="685799" y="1417670"/>
            <a:ext cx="7058024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---------- Day 1 ----------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Alice has a blue shirt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Bob has a green shirt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---------- Day 2 ----------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Alice has a red shirt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Bob has a blue shirt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---------- Day 3 ----------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Alice has a yellow shirt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Bob has a red shirt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---------- Day 4 ----------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Alice has a red shirt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Bob has a red shirt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Alice and Bob are wearing the same color shirt!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---------- Day 5 ----------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Alice has a red shirt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Bob has a blue shirt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705E34D-9822-444D-90EB-9ADE5F416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run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5E4E30-3E91-2047-AE26-D1FC04E7E264}"/>
              </a:ext>
            </a:extLst>
          </p:cNvPr>
          <p:cNvSpPr/>
          <p:nvPr/>
        </p:nvSpPr>
        <p:spPr>
          <a:xfrm>
            <a:off x="4600572" y="5452942"/>
            <a:ext cx="4314825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Defining a class:</a:t>
            </a:r>
          </a:p>
          <a:p>
            <a:pPr lvl="1"/>
            <a:r>
              <a:rPr lang="en-US" sz="2000" dirty="0"/>
              <a:t>what attributes does it have?</a:t>
            </a:r>
          </a:p>
          <a:p>
            <a:pPr lvl="1"/>
            <a:r>
              <a:rPr lang="en-US" sz="2000" dirty="0"/>
              <a:t>what can you do with it?</a:t>
            </a:r>
          </a:p>
        </p:txBody>
      </p:sp>
    </p:spTree>
    <p:extLst>
      <p:ext uri="{BB962C8B-B14F-4D97-AF65-F5344CB8AC3E}">
        <p14:creationId xmlns:p14="http://schemas.microsoft.com/office/powerpoint/2010/main" val="362382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F9A708-22DC-1244-8331-8D18A1D000D3}"/>
              </a:ext>
            </a:extLst>
          </p:cNvPr>
          <p:cNvSpPr/>
          <p:nvPr/>
        </p:nvSpPr>
        <p:spPr>
          <a:xfrm>
            <a:off x="381000" y="1688601"/>
            <a:ext cx="8358188" cy="4801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class Person: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</a:t>
            </a:r>
            <a:r>
              <a:rPr lang="en-US" dirty="0">
                <a:solidFill>
                  <a:srgbClr val="000000"/>
                </a:solidFill>
                <a:effectLst/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SHIRT_COLORS = ("red", "green", "blue", "yellow")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__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__(self, 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person_name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shirt_color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= "blue"):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 pass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 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get_shirt_color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(self):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 pass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get_name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(self):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 pass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change_shirt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(self):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 pass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__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str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__(self):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 pass</a:t>
            </a:r>
            <a:endParaRPr lang="en-US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FD1B93-B7B8-A540-A25C-608DAF30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3449889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3EA2D-EF9F-7A40-B841-F2F898FAF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AC4BD-E612-6A4B-BE3C-D65D8E20D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abstraction is the idea of removing low-level details so you can focus on more important things (like getting your code working)</a:t>
            </a:r>
          </a:p>
          <a:p>
            <a:r>
              <a:rPr lang="en-US" dirty="0"/>
              <a:t>fundamental concept in computer science </a:t>
            </a:r>
          </a:p>
        </p:txBody>
      </p:sp>
    </p:spTree>
    <p:extLst>
      <p:ext uri="{BB962C8B-B14F-4D97-AF65-F5344CB8AC3E}">
        <p14:creationId xmlns:p14="http://schemas.microsoft.com/office/powerpoint/2010/main" val="3264616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0A363-CACF-6540-A810-115A2FAA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5BC0D-F333-234B-9E05-09D424C8D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143730"/>
          </a:xfrm>
        </p:spPr>
        <p:txBody>
          <a:bodyPr>
            <a:normAutofit/>
          </a:bodyPr>
          <a:lstStyle/>
          <a:p>
            <a:r>
              <a:rPr lang="en-US" sz="2000" dirty="0"/>
              <a:t>Assume you have a class Person with methods </a:t>
            </a:r>
            <a:r>
              <a:rPr lang="en-US" sz="2000" dirty="0" err="1"/>
              <a:t>get_name</a:t>
            </a:r>
            <a:r>
              <a:rPr lang="en-US" sz="2000" dirty="0"/>
              <a:t>, </a:t>
            </a:r>
            <a:r>
              <a:rPr lang="en-US" sz="2000" dirty="0" err="1"/>
              <a:t>get_shirt_color</a:t>
            </a:r>
            <a:r>
              <a:rPr lang="en-US" sz="2000" dirty="0"/>
              <a:t>, and </a:t>
            </a:r>
            <a:r>
              <a:rPr lang="en-US" sz="2000" dirty="0" err="1"/>
              <a:t>change_shirt</a:t>
            </a:r>
            <a:r>
              <a:rPr lang="en-US" sz="2000" dirty="0"/>
              <a:t>. Implement a program that will exhibit the following behavior: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73A106-2DD0-0C47-A55C-AB57B6F4AF1C}"/>
              </a:ext>
            </a:extLst>
          </p:cNvPr>
          <p:cNvSpPr/>
          <p:nvPr/>
        </p:nvSpPr>
        <p:spPr>
          <a:xfrm>
            <a:off x="1042988" y="2579906"/>
            <a:ext cx="7058024" cy="4278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---------- Day 1 ----------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Alice has a blue shirt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Bob has a green shirt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---------- Day 2 ----------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Alice has a red shirt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Bob has a blue shirt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---------- Day 3 ----------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Alice has a yellow shirt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Bob has a red shirt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---------- Day 4 ----------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Alice has a red shirt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Bob has a red shirt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Alice and Bob are wearing the same color shirt!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---------- Day 5 ----------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Alice has a red shirt</a:t>
            </a:r>
          </a:p>
          <a:p>
            <a:r>
              <a:rPr lang="en-US" sz="17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Bob has a blue shirt</a:t>
            </a:r>
          </a:p>
        </p:txBody>
      </p:sp>
    </p:spTree>
    <p:extLst>
      <p:ext uri="{BB962C8B-B14F-4D97-AF65-F5344CB8AC3E}">
        <p14:creationId xmlns:p14="http://schemas.microsoft.com/office/powerpoint/2010/main" val="297768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Types in Python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Primitive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float</a:t>
            </a:r>
          </a:p>
          <a:p>
            <a:r>
              <a:rPr lang="en-US" dirty="0"/>
              <a:t>bool</a:t>
            </a:r>
          </a:p>
          <a:p>
            <a:r>
              <a:rPr lang="en-US" dirty="0"/>
              <a:t>string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400" dirty="0"/>
              <a:t>Objects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tuple</a:t>
            </a:r>
          </a:p>
          <a:p>
            <a:r>
              <a:rPr lang="en-US" dirty="0"/>
              <a:t>list</a:t>
            </a:r>
          </a:p>
          <a:p>
            <a:r>
              <a:rPr lang="en-US" dirty="0"/>
              <a:t>dictionary</a:t>
            </a:r>
          </a:p>
          <a:p>
            <a:r>
              <a:rPr lang="en-US" dirty="0"/>
              <a:t>Create your own</a:t>
            </a:r>
            <a:r>
              <a:rPr lang="mr-IN" dirty="0"/>
              <a:t>…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2459204" y="4349440"/>
            <a:ext cx="1731796" cy="1446225"/>
            <a:chOff x="2459204" y="4501840"/>
            <a:chExt cx="1731796" cy="1446225"/>
          </a:xfrm>
        </p:grpSpPr>
        <p:sp>
          <p:nvSpPr>
            <p:cNvPr id="8" name="TextBox 7"/>
            <p:cNvSpPr txBox="1"/>
            <p:nvPr/>
          </p:nvSpPr>
          <p:spPr>
            <a:xfrm flipH="1">
              <a:off x="2459204" y="4501840"/>
              <a:ext cx="342163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onsolas" charset="0"/>
                  <a:ea typeface="Consolas" charset="0"/>
                  <a:cs typeface="Consolas" charset="0"/>
                </a:rPr>
                <a:t>x</a:t>
              </a:r>
            </a:p>
          </p:txBody>
        </p:sp>
        <p:cxnSp>
          <p:nvCxnSpPr>
            <p:cNvPr id="9" name="Straight Arrow Connector 8"/>
            <p:cNvCxnSpPr>
              <a:stCxn id="8" idx="2"/>
              <a:endCxn id="14" idx="0"/>
            </p:cNvCxnSpPr>
            <p:nvPr/>
          </p:nvCxnSpPr>
          <p:spPr>
            <a:xfrm>
              <a:off x="2630285" y="4963505"/>
              <a:ext cx="759830" cy="52289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3466315" y="4501840"/>
              <a:ext cx="724685" cy="984560"/>
              <a:chOff x="5088129" y="1748135"/>
              <a:chExt cx="724685" cy="98456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458230" y="1748135"/>
                <a:ext cx="354584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onsolas" charset="0"/>
                    <a:ea typeface="Consolas" charset="0"/>
                    <a:cs typeface="Consolas" charset="0"/>
                  </a:rPr>
                  <a:t>y</a:t>
                </a:r>
              </a:p>
            </p:txBody>
          </p:sp>
          <p:cxnSp>
            <p:nvCxnSpPr>
              <p:cNvPr id="12" name="Straight Arrow Connector 11"/>
              <p:cNvCxnSpPr>
                <a:stCxn id="11" idx="2"/>
                <a:endCxn id="14" idx="0"/>
              </p:cNvCxnSpPr>
              <p:nvPr/>
            </p:nvCxnSpPr>
            <p:spPr>
              <a:xfrm flipH="1">
                <a:off x="5088129" y="2209800"/>
                <a:ext cx="547393" cy="52289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3086233" y="5486400"/>
              <a:ext cx="607763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/>
                <a:t>5</a:t>
              </a:r>
              <a:endParaRPr lang="en-US" sz="24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67327" y="4343400"/>
            <a:ext cx="208197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x = 5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y = 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30320" y="4343400"/>
            <a:ext cx="208197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x = [5]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y = [5]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7300193" y="4349440"/>
            <a:ext cx="1386607" cy="1446225"/>
            <a:chOff x="7300193" y="4501840"/>
            <a:chExt cx="1386607" cy="1446225"/>
          </a:xfrm>
        </p:grpSpPr>
        <p:sp>
          <p:nvSpPr>
            <p:cNvPr id="31" name="TextBox 30"/>
            <p:cNvSpPr txBox="1"/>
            <p:nvPr/>
          </p:nvSpPr>
          <p:spPr>
            <a:xfrm flipH="1">
              <a:off x="7432992" y="4501840"/>
              <a:ext cx="342163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onsolas" charset="0"/>
                  <a:ea typeface="Consolas" charset="0"/>
                  <a:cs typeface="Consolas" charset="0"/>
                </a:rPr>
                <a:t>x</a:t>
              </a:r>
            </a:p>
          </p:txBody>
        </p:sp>
        <p:cxnSp>
          <p:nvCxnSpPr>
            <p:cNvPr id="32" name="Straight Arrow Connector 31"/>
            <p:cNvCxnSpPr>
              <a:stCxn id="31" idx="2"/>
              <a:endCxn id="36" idx="0"/>
            </p:cNvCxnSpPr>
            <p:nvPr/>
          </p:nvCxnSpPr>
          <p:spPr>
            <a:xfrm>
              <a:off x="7604073" y="4963505"/>
              <a:ext cx="2" cy="52289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300193" y="5486400"/>
              <a:ext cx="607763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[5]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flipH="1">
              <a:off x="8211836" y="4501840"/>
              <a:ext cx="342163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onsolas" charset="0"/>
                  <a:ea typeface="Consolas" charset="0"/>
                  <a:cs typeface="Consolas" charset="0"/>
                </a:rPr>
                <a:t>y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8382917" y="4963505"/>
              <a:ext cx="2" cy="52289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8079037" y="5486400"/>
              <a:ext cx="607763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[5]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189A7FE1-8FD4-3446-98A3-C4516C5BFFF1}"/>
              </a:ext>
            </a:extLst>
          </p:cNvPr>
          <p:cNvSpPr txBox="1"/>
          <p:nvPr/>
        </p:nvSpPr>
        <p:spPr>
          <a:xfrm>
            <a:off x="168175" y="5288340"/>
            <a:ext cx="2081973" cy="1569660"/>
          </a:xfrm>
          <a:prstGeom prst="rect">
            <a:avLst/>
          </a:prstGeom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&gt;&gt;&gt; x == y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&gt;&gt;&gt; x is y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True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E2D941-94B0-3D46-B313-D06F496FE42E}"/>
              </a:ext>
            </a:extLst>
          </p:cNvPr>
          <p:cNvSpPr txBox="1"/>
          <p:nvPr/>
        </p:nvSpPr>
        <p:spPr>
          <a:xfrm>
            <a:off x="4826478" y="5286696"/>
            <a:ext cx="2081973" cy="1569660"/>
          </a:xfrm>
          <a:prstGeom prst="rect">
            <a:avLst/>
          </a:prstGeom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&gt;&gt;&gt; x == y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&gt;&gt;&gt; x is y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50855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1FD0-AD77-6844-99CD-B1564442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6640D-ED12-2D48-A0DD-74850E5B1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a type:</a:t>
            </a:r>
          </a:p>
          <a:p>
            <a:pPr lvl="1"/>
            <a:r>
              <a:rPr lang="en-US" dirty="0"/>
              <a:t>how would you describe it?  what distinguishes one object of this type from another? </a:t>
            </a:r>
          </a:p>
          <a:p>
            <a:pPr lvl="1"/>
            <a:r>
              <a:rPr lang="en-US" dirty="0"/>
              <a:t>what can an object of this type do?</a:t>
            </a:r>
          </a:p>
          <a:p>
            <a:pPr lvl="1"/>
            <a:endParaRPr lang="en-US" dirty="0"/>
          </a:p>
          <a:p>
            <a:r>
              <a:rPr lang="en-US" dirty="0"/>
              <a:t>Example: Classroom type</a:t>
            </a:r>
          </a:p>
          <a:p>
            <a:pPr lvl="1"/>
            <a:r>
              <a:rPr lang="en-US" dirty="0"/>
              <a:t>attributes: building, room number, capacity, accessible</a:t>
            </a:r>
          </a:p>
          <a:p>
            <a:pPr lvl="1"/>
            <a:r>
              <a:rPr lang="en-US" dirty="0"/>
              <a:t>methods: </a:t>
            </a:r>
          </a:p>
          <a:p>
            <a:pPr lvl="2"/>
            <a:r>
              <a:rPr lang="en-US" dirty="0"/>
              <a:t>find out building, room number, capacity</a:t>
            </a:r>
          </a:p>
          <a:p>
            <a:pPr lvl="2"/>
            <a:r>
              <a:rPr lang="en-US" dirty="0"/>
              <a:t>change capacity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D45B83-3BC6-A448-8467-4A25208678B1}"/>
              </a:ext>
            </a:extLst>
          </p:cNvPr>
          <p:cNvSpPr/>
          <p:nvPr/>
        </p:nvSpPr>
        <p:spPr>
          <a:xfrm>
            <a:off x="3276600" y="5105400"/>
            <a:ext cx="56388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room1 = Classroom("Edmunds", "114", 40)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room2 = Classroom("Edmunds", "101", 30)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print(room2)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print(room2.get_capacity())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room2.set_capacity(50)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print(room2.get_capacity())</a:t>
            </a:r>
          </a:p>
        </p:txBody>
      </p:sp>
    </p:spTree>
    <p:extLst>
      <p:ext uri="{BB962C8B-B14F-4D97-AF65-F5344CB8AC3E}">
        <p14:creationId xmlns:p14="http://schemas.microsoft.com/office/powerpoint/2010/main" val="162322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5256FA-71A8-674F-BC2D-6BD7F9E0945F}"/>
              </a:ext>
            </a:extLst>
          </p:cNvPr>
          <p:cNvSpPr/>
          <p:nvPr/>
        </p:nvSpPr>
        <p:spPr>
          <a:xfrm>
            <a:off x="838200" y="1600200"/>
            <a:ext cx="7467600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class Classroom: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__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init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__(self, building, room, capacity):</a:t>
            </a:r>
            <a:endParaRPr lang="en-US" sz="1600" dirty="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self.building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= building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effectLst/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self.room_number</a:t>
            </a:r>
            <a:r>
              <a:rPr lang="en-US" sz="1600" dirty="0">
                <a:solidFill>
                  <a:srgbClr val="000000"/>
                </a:solidFill>
                <a:effectLst/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= room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self.capacity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= capacity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 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get_building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(self):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return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self.building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get_room_number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(self):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return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self.room_number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get_capacity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(self):</a:t>
            </a:r>
            <a:endParaRPr lang="en-US" sz="1600" dirty="0">
              <a:effectLst/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return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self.capacity</a:t>
            </a:r>
            <a:endParaRPr lang="en-US" sz="1600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set_capacity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(self, capacity):</a:t>
            </a:r>
            <a:endParaRPr lang="en-US" sz="1600" dirty="0"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	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self.capacity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= capacity</a:t>
            </a:r>
          </a:p>
          <a:p>
            <a:endParaRPr lang="en-US" sz="1600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def __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__(self):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return(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self.building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self.room_number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+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               ", capacity " + </a:t>
            </a:r>
            <a:r>
              <a:rPr lang="en-US" sz="16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self.capacity</a:t>
            </a:r>
            <a:r>
              <a:rPr lang="en-US" sz="16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89E0A1-D6D4-054B-B0CD-5E93F6736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Classes</a:t>
            </a:r>
          </a:p>
        </p:txBody>
      </p:sp>
    </p:spTree>
    <p:extLst>
      <p:ext uri="{BB962C8B-B14F-4D97-AF65-F5344CB8AC3E}">
        <p14:creationId xmlns:p14="http://schemas.microsoft.com/office/powerpoint/2010/main" val="240775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BF197-DECE-414E-A688-17CFB3A14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Creating and Using Objects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F2BBF7-6F3B-E143-96EB-9290A21429BD}"/>
              </a:ext>
            </a:extLst>
          </p:cNvPr>
          <p:cNvSpPr/>
          <p:nvPr/>
        </p:nvSpPr>
        <p:spPr>
          <a:xfrm>
            <a:off x="457200" y="2551837"/>
            <a:ext cx="82296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 = Classroom("Edmunds", "114", 40)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print(room)</a:t>
            </a:r>
          </a:p>
          <a:p>
            <a:endParaRPr lang="en-US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room.get_capacity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())</a:t>
            </a:r>
          </a:p>
          <a:p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room.set_capacity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(50)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print(</a:t>
            </a:r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room.get_capacity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())</a:t>
            </a:r>
          </a:p>
          <a:p>
            <a:endParaRPr lang="en-US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enough_space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alibri" panose="020F0502020204030204" pitchFamily="34" charset="0"/>
              </a:rPr>
              <a:t>([room, Classroom("Edmunds", "101", 30")], 30)</a:t>
            </a:r>
          </a:p>
        </p:txBody>
      </p:sp>
    </p:spTree>
    <p:extLst>
      <p:ext uri="{BB962C8B-B14F-4D97-AF65-F5344CB8AC3E}">
        <p14:creationId xmlns:p14="http://schemas.microsoft.com/office/powerpoint/2010/main" val="289372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453BB78-5C88-1D4C-9E6D-732498646B4B}"/>
              </a:ext>
            </a:extLst>
          </p:cNvPr>
          <p:cNvSpPr txBox="1"/>
          <p:nvPr/>
        </p:nvSpPr>
        <p:spPr>
          <a:xfrm>
            <a:off x="1219200" y="691721"/>
            <a:ext cx="6705600" cy="59708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class Thing:</a:t>
            </a:r>
          </a:p>
          <a:p>
            <a:r>
              <a:rPr lang="en-US" sz="800" dirty="0">
                <a:latin typeface="Courier" pitchFamily="2" charset="0"/>
              </a:rPr>
              <a:t>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def __</a:t>
            </a:r>
            <a:r>
              <a:rPr lang="en-US" dirty="0" err="1">
                <a:latin typeface="Courier" pitchFamily="2" charset="0"/>
              </a:rPr>
              <a:t>init</a:t>
            </a:r>
            <a:r>
              <a:rPr lang="en-US" dirty="0">
                <a:latin typeface="Courier" pitchFamily="2" charset="0"/>
              </a:rPr>
              <a:t>__(self):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</a:t>
            </a:r>
            <a:r>
              <a:rPr lang="en-US" dirty="0" err="1">
                <a:latin typeface="Courier" pitchFamily="2" charset="0"/>
              </a:rPr>
              <a:t>self.a</a:t>
            </a:r>
            <a:r>
              <a:rPr lang="en-US" dirty="0">
                <a:latin typeface="Courier" pitchFamily="2" charset="0"/>
              </a:rPr>
              <a:t> = 1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</a:t>
            </a:r>
            <a:r>
              <a:rPr lang="en-US" dirty="0" err="1">
                <a:latin typeface="Courier" pitchFamily="2" charset="0"/>
              </a:rPr>
              <a:t>self.b</a:t>
            </a:r>
            <a:r>
              <a:rPr lang="en-US" dirty="0">
                <a:latin typeface="Courier" pitchFamily="2" charset="0"/>
              </a:rPr>
              <a:t> = 4</a:t>
            </a:r>
            <a:br>
              <a:rPr lang="en-US" dirty="0">
                <a:latin typeface="Courier" pitchFamily="2" charset="0"/>
              </a:rPr>
            </a:br>
            <a:r>
              <a:rPr lang="en-US" sz="800" dirty="0">
                <a:latin typeface="Courier" pitchFamily="2" charset="0"/>
              </a:rPr>
              <a:t>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def foo(self, </a:t>
            </a:r>
            <a:r>
              <a:rPr lang="en-US" dirty="0" err="1">
                <a:latin typeface="Courier" pitchFamily="2" charset="0"/>
              </a:rPr>
              <a:t>param</a:t>
            </a:r>
            <a:r>
              <a:rPr lang="en-US" dirty="0">
                <a:latin typeface="Courier" pitchFamily="2" charset="0"/>
              </a:rPr>
              <a:t>):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</a:t>
            </a:r>
            <a:r>
              <a:rPr lang="en-US" dirty="0" err="1">
                <a:latin typeface="Courier" pitchFamily="2" charset="0"/>
              </a:rPr>
              <a:t>self.a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self.a</a:t>
            </a:r>
            <a:r>
              <a:rPr lang="en-US" dirty="0">
                <a:latin typeface="Courier" pitchFamily="2" charset="0"/>
              </a:rPr>
              <a:t> + </a:t>
            </a:r>
            <a:r>
              <a:rPr lang="en-US" dirty="0" err="1">
                <a:latin typeface="Courier" pitchFamily="2" charset="0"/>
              </a:rPr>
              <a:t>param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</a:t>
            </a:r>
            <a:r>
              <a:rPr lang="en-US" dirty="0" err="1">
                <a:latin typeface="Courier" pitchFamily="2" charset="0"/>
              </a:rPr>
              <a:t>self.b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self.b</a:t>
            </a:r>
            <a:r>
              <a:rPr lang="en-US" dirty="0">
                <a:latin typeface="Courier" pitchFamily="2" charset="0"/>
              </a:rPr>
              <a:t> + </a:t>
            </a:r>
            <a:r>
              <a:rPr lang="en-US" dirty="0" err="1">
                <a:latin typeface="Courier" pitchFamily="2" charset="0"/>
              </a:rPr>
              <a:t>param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return (</a:t>
            </a:r>
            <a:r>
              <a:rPr lang="en-US" dirty="0" err="1">
                <a:latin typeface="Courier" pitchFamily="2" charset="0"/>
              </a:rPr>
              <a:t>self.a</a:t>
            </a:r>
            <a:r>
              <a:rPr lang="en-US" dirty="0">
                <a:latin typeface="Courier" pitchFamily="2" charset="0"/>
              </a:rPr>
              <a:t> + </a:t>
            </a:r>
            <a:r>
              <a:rPr lang="en-US" dirty="0" err="1">
                <a:latin typeface="Courier" pitchFamily="2" charset="0"/>
              </a:rPr>
              <a:t>self.b</a:t>
            </a:r>
            <a:r>
              <a:rPr lang="en-US" dirty="0">
                <a:latin typeface="Courier" pitchFamily="2" charset="0"/>
              </a:rPr>
              <a:t>)</a:t>
            </a:r>
            <a:br>
              <a:rPr lang="en-US" dirty="0">
                <a:latin typeface="Courier" pitchFamily="2" charset="0"/>
              </a:rPr>
            </a:br>
            <a:r>
              <a:rPr lang="en-US" sz="800" dirty="0">
                <a:latin typeface="Courier" pitchFamily="2" charset="0"/>
              </a:rPr>
              <a:t>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def bar(self, </a:t>
            </a:r>
            <a:r>
              <a:rPr lang="en-US" dirty="0" err="1">
                <a:latin typeface="Courier" pitchFamily="2" charset="0"/>
              </a:rPr>
              <a:t>param</a:t>
            </a:r>
            <a:r>
              <a:rPr lang="en-US" dirty="0">
                <a:latin typeface="Courier" pitchFamily="2" charset="0"/>
              </a:rPr>
              <a:t>):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a = </a:t>
            </a:r>
            <a:r>
              <a:rPr lang="en-US" dirty="0" err="1">
                <a:latin typeface="Courier" pitchFamily="2" charset="0"/>
              </a:rPr>
              <a:t>self.a</a:t>
            </a:r>
            <a:r>
              <a:rPr lang="en-US" dirty="0">
                <a:latin typeface="Courier" pitchFamily="2" charset="0"/>
              </a:rPr>
              <a:t> + </a:t>
            </a:r>
            <a:r>
              <a:rPr lang="en-US" dirty="0" err="1">
                <a:latin typeface="Courier" pitchFamily="2" charset="0"/>
              </a:rPr>
              <a:t>param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b = </a:t>
            </a:r>
            <a:r>
              <a:rPr lang="en-US" dirty="0" err="1">
                <a:latin typeface="Courier" pitchFamily="2" charset="0"/>
              </a:rPr>
              <a:t>self.b</a:t>
            </a:r>
            <a:r>
              <a:rPr lang="en-US" dirty="0">
                <a:latin typeface="Courier" pitchFamily="2" charset="0"/>
              </a:rPr>
              <a:t> + </a:t>
            </a:r>
            <a:r>
              <a:rPr lang="en-US" dirty="0" err="1">
                <a:latin typeface="Courier" pitchFamily="2" charset="0"/>
              </a:rPr>
              <a:t>param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return (a + b)</a:t>
            </a:r>
            <a:br>
              <a:rPr lang="en-US" dirty="0">
                <a:latin typeface="Courier" pitchFamily="2" charset="0"/>
              </a:rPr>
            </a:br>
            <a:br>
              <a:rPr lang="en-US" sz="800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def __</a:t>
            </a:r>
            <a:r>
              <a:rPr lang="en-US" dirty="0" err="1">
                <a:latin typeface="Courier" pitchFamily="2" charset="0"/>
              </a:rPr>
              <a:t>str</a:t>
            </a:r>
            <a:r>
              <a:rPr lang="en-US" dirty="0">
                <a:latin typeface="Courier" pitchFamily="2" charset="0"/>
              </a:rPr>
              <a:t>__(self):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return ('a is ' + </a:t>
            </a:r>
            <a:r>
              <a:rPr lang="en-US" dirty="0" err="1">
                <a:latin typeface="Courier" pitchFamily="2" charset="0"/>
              </a:rPr>
              <a:t>str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self.a</a:t>
            </a:r>
            <a:r>
              <a:rPr lang="en-US" dirty="0">
                <a:latin typeface="Courier" pitchFamily="2" charset="0"/>
              </a:rPr>
              <a:t>) + </a:t>
            </a:r>
          </a:p>
          <a:p>
            <a:r>
              <a:rPr lang="en-US" dirty="0">
                <a:latin typeface="Courier" pitchFamily="2" charset="0"/>
              </a:rPr>
              <a:t>			', b is ' + </a:t>
            </a:r>
            <a:r>
              <a:rPr lang="en-US" dirty="0" err="1">
                <a:latin typeface="Courier" pitchFamily="2" charset="0"/>
              </a:rPr>
              <a:t>str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self.b</a:t>
            </a:r>
            <a:r>
              <a:rPr lang="en-US" dirty="0">
                <a:latin typeface="Courier" pitchFamily="2" charset="0"/>
              </a:rPr>
              <a:t>))</a:t>
            </a:r>
            <a:br>
              <a:rPr lang="en-US" dirty="0">
                <a:latin typeface="Courier" pitchFamily="2" charset="0"/>
              </a:rPr>
            </a:br>
            <a:r>
              <a:rPr lang="en-US" sz="800" dirty="0">
                <a:latin typeface="Courier" pitchFamily="2" charset="0"/>
              </a:rPr>
              <a:t> 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it = Thing()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print(</a:t>
            </a:r>
            <a:r>
              <a:rPr lang="en-US" dirty="0" err="1">
                <a:latin typeface="Courier" pitchFamily="2" charset="0"/>
              </a:rPr>
              <a:t>it.foo</a:t>
            </a:r>
            <a:r>
              <a:rPr lang="en-US" dirty="0">
                <a:latin typeface="Courier" pitchFamily="2" charset="0"/>
              </a:rPr>
              <a:t>(2))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print(</a:t>
            </a:r>
            <a:r>
              <a:rPr lang="en-US" dirty="0" err="1">
                <a:latin typeface="Courier" pitchFamily="2" charset="0"/>
              </a:rPr>
              <a:t>it.bar</a:t>
            </a:r>
            <a:r>
              <a:rPr lang="en-US" dirty="0">
                <a:latin typeface="Courier" pitchFamily="2" charset="0"/>
              </a:rPr>
              <a:t>(3))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print(it)</a:t>
            </a:r>
            <a:endParaRPr lang="en-US" dirty="0">
              <a:solidFill>
                <a:schemeClr val="tx1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28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7AF4C-76D8-7E44-8886-70F3750BD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as a way of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AA413-4689-EE42-BAFE-9B40E4462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Decomposition</a:t>
            </a:r>
          </a:p>
          <a:p>
            <a:pPr lvl="1"/>
            <a:r>
              <a:rPr lang="en-US"/>
              <a:t>what does a problem remind you of</a:t>
            </a:r>
          </a:p>
          <a:p>
            <a:pPr lvl="1"/>
            <a:r>
              <a:rPr lang="en-US"/>
              <a:t>how can you reduce it to smaller, coherent pieces</a:t>
            </a:r>
          </a:p>
          <a:p>
            <a:r>
              <a:rPr lang="en-US"/>
              <a:t>Testing</a:t>
            </a:r>
          </a:p>
          <a:p>
            <a:pPr lvl="1"/>
            <a:r>
              <a:rPr lang="en-US"/>
              <a:t>how do you know if something works</a:t>
            </a:r>
          </a:p>
          <a:p>
            <a:r>
              <a:rPr lang="en-US"/>
              <a:t>Debugging</a:t>
            </a:r>
          </a:p>
          <a:p>
            <a:pPr lvl="1"/>
            <a:r>
              <a:rPr lang="en-US"/>
              <a:t>how to isolate where the problem is</a:t>
            </a:r>
          </a:p>
          <a:p>
            <a:r>
              <a:rPr lang="en-US"/>
              <a:t>Communication</a:t>
            </a:r>
          </a:p>
          <a:p>
            <a:pPr lvl="1"/>
            <a:r>
              <a:rPr lang="en-US"/>
              <a:t>how to explain what you did </a:t>
            </a:r>
          </a:p>
        </p:txBody>
      </p:sp>
    </p:spTree>
    <p:extLst>
      <p:ext uri="{BB962C8B-B14F-4D97-AF65-F5344CB8AC3E}">
        <p14:creationId xmlns:p14="http://schemas.microsoft.com/office/powerpoint/2010/main" val="785789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0CC3-CE43-3447-983E-F2E7F8580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8EAF2-3EBC-324B-B6C3-4FC8E6AA6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>
            <a:noAutofit/>
          </a:bodyPr>
          <a:lstStyle/>
          <a:p>
            <a:r>
              <a:rPr lang="en-US" sz="2800"/>
              <a:t>Say you want to simulate the following:</a:t>
            </a:r>
          </a:p>
          <a:p>
            <a:pPr lvl="1"/>
            <a:r>
              <a:rPr lang="en-US" sz="2400"/>
              <a:t>there are a group of people</a:t>
            </a:r>
          </a:p>
          <a:p>
            <a:pPr lvl="1"/>
            <a:r>
              <a:rPr lang="en-US" sz="2400"/>
              <a:t>every person has a closet full of clothes</a:t>
            </a:r>
          </a:p>
          <a:p>
            <a:pPr lvl="1"/>
            <a:r>
              <a:rPr lang="en-US" sz="2400"/>
              <a:t>they each choose clothes on any given day based on the temperature and their personal cold/hot comfort zone</a:t>
            </a:r>
          </a:p>
          <a:p>
            <a:pPr lvl="1"/>
            <a:r>
              <a:rPr lang="en-US" sz="2400"/>
              <a:t>when they all see each other something happens based on what each of them chose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503952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0CC3-CE43-3447-983E-F2E7F8580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8EAF2-3EBC-324B-B6C3-4FC8E6AA6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/>
              <a:t>Say you want to simulate the following:</a:t>
            </a:r>
          </a:p>
          <a:p>
            <a:pPr lvl="1"/>
            <a:r>
              <a:rPr lang="en-US" sz="2400"/>
              <a:t>there are 2 people</a:t>
            </a:r>
          </a:p>
          <a:p>
            <a:pPr lvl="1"/>
            <a:r>
              <a:rPr lang="en-US" sz="2400"/>
              <a:t>each person has a collection of 4 shirts: red, blue, green, yellow</a:t>
            </a:r>
          </a:p>
          <a:p>
            <a:pPr lvl="1"/>
            <a:r>
              <a:rPr lang="en-US" sz="2400"/>
              <a:t>every day for 5 days the two people randomly choose a shirt to wear</a:t>
            </a:r>
          </a:p>
          <a:p>
            <a:pPr lvl="1"/>
            <a:r>
              <a:rPr lang="en-US" sz="2400"/>
              <a:t>a special message is displayed on any day when both people wear the same color shirt</a:t>
            </a:r>
          </a:p>
          <a:p>
            <a:pPr marL="0" indent="0"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724433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Exam">
      <a:dk1>
        <a:sysClr val="windowText" lastClr="000000"/>
      </a:dk1>
      <a:lt1>
        <a:sysClr val="window" lastClr="FFFFFF"/>
      </a:lt1>
      <a:dk2>
        <a:srgbClr val="000000"/>
      </a:dk2>
      <a:lt2>
        <a:srgbClr val="A5A5A5"/>
      </a:lt2>
      <a:accent1>
        <a:srgbClr val="A5A5A5"/>
      </a:accent1>
      <a:accent2>
        <a:srgbClr val="0070C0"/>
      </a:accent2>
      <a:accent3>
        <a:srgbClr val="00B050"/>
      </a:accent3>
      <a:accent4>
        <a:srgbClr val="FF0000"/>
      </a:accent4>
      <a:accent5>
        <a:srgbClr val="FFFFFF"/>
      </a:accent5>
      <a:accent6>
        <a:srgbClr val="FFFFFF"/>
      </a:accent6>
      <a:hlink>
        <a:srgbClr val="0070C0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495FFB3-5D92-074E-B89D-542AE82BF1BE}" vid="{19B8E867-9DEE-184C-A40C-B4D7506C62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AExam</Template>
  <TotalTime>21499</TotalTime>
  <Words>780</Words>
  <Application>Microsoft Macintosh PowerPoint</Application>
  <PresentationFormat>On-screen Show (4:3)</PresentationFormat>
  <Paragraphs>179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MS Mincho</vt:lpstr>
      <vt:lpstr>Arial</vt:lpstr>
      <vt:lpstr>Calibri</vt:lpstr>
      <vt:lpstr>Consolas</vt:lpstr>
      <vt:lpstr>Courier</vt:lpstr>
      <vt:lpstr>Mangal</vt:lpstr>
      <vt:lpstr>Times New Roman</vt:lpstr>
      <vt:lpstr>Clarity</vt:lpstr>
      <vt:lpstr>Lecture 23: Object-Oriented Programming</vt:lpstr>
      <vt:lpstr>Review: Types in Python</vt:lpstr>
      <vt:lpstr>Review: Classes</vt:lpstr>
      <vt:lpstr>Review: Classes</vt:lpstr>
      <vt:lpstr>Review: Creating and Using Objects</vt:lpstr>
      <vt:lpstr>PowerPoint Presentation</vt:lpstr>
      <vt:lpstr>Programming as a way of thinking</vt:lpstr>
      <vt:lpstr>Design</vt:lpstr>
      <vt:lpstr>Design</vt:lpstr>
      <vt:lpstr>Sample run</vt:lpstr>
      <vt:lpstr>Exercise</vt:lpstr>
      <vt:lpstr>Abstraction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Operators and Variables</dc:title>
  <dc:creator>eleanor@cs.cornell.edu</dc:creator>
  <cp:lastModifiedBy>Eleanor Birrell</cp:lastModifiedBy>
  <cp:revision>527</cp:revision>
  <cp:lastPrinted>2019-03-12T17:48:26Z</cp:lastPrinted>
  <dcterms:created xsi:type="dcterms:W3CDTF">2018-09-03T23:44:07Z</dcterms:created>
  <dcterms:modified xsi:type="dcterms:W3CDTF">2019-12-05T00:56:33Z</dcterms:modified>
</cp:coreProperties>
</file>