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419" r:id="rId4"/>
    <p:sldId id="504" r:id="rId5"/>
    <p:sldId id="500" r:id="rId6"/>
    <p:sldId id="495" r:id="rId7"/>
    <p:sldId id="505" r:id="rId8"/>
    <p:sldId id="506" r:id="rId9"/>
    <p:sldId id="502" r:id="rId10"/>
    <p:sldId id="503" r:id="rId11"/>
    <p:sldId id="499" r:id="rId12"/>
    <p:sldId id="507" r:id="rId13"/>
    <p:sldId id="50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0" autoAdjust="0"/>
    <p:restoredTop sz="88825" autoAdjust="0"/>
  </p:normalViewPr>
  <p:slideViewPr>
    <p:cSldViewPr>
      <p:cViewPr>
        <p:scale>
          <a:sx n="89" d="100"/>
          <a:sy n="89" d="100"/>
        </p:scale>
        <p:origin x="584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id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objects of a class type</a:t>
            </a:r>
          </a:p>
          <a:p>
            <a:r>
              <a:rPr lang="en-US" dirty="0"/>
              <a:t>Invoke methods on the objects</a:t>
            </a:r>
          </a:p>
          <a:p>
            <a:endParaRPr lang="en-US" dirty="0"/>
          </a:p>
          <a:p>
            <a:r>
              <a:rPr lang="en-US" dirty="0"/>
              <a:t>This is what you've been doing with lists and dictionaries (and maybe strings)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8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 factory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 factory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7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accessible as an instance attribute</a:t>
            </a:r>
          </a:p>
          <a:p>
            <a:r>
              <a:rPr lang="en-US"/>
              <a:t>default value of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5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What is the default parameter in function input?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31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   December 2,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4582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</a:t>
            </a:r>
            <a:r>
              <a:rPr lang="en-US" dirty="0"/>
              <a:t>22</a:t>
            </a:r>
            <a:r>
              <a:rPr lang="en-US" sz="4000" dirty="0"/>
              <a:t>: Object-Oriented Programming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256FA-71A8-674F-BC2D-6BD7F9E0945F}"/>
              </a:ext>
            </a:extLst>
          </p:cNvPr>
          <p:cNvSpPr/>
          <p:nvPr/>
        </p:nvSpPr>
        <p:spPr>
          <a:xfrm>
            <a:off x="609600" y="2514600"/>
            <a:ext cx="74676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__(self, building, room,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building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room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return(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     ", capacity "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))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7437-169A-AE49-BE2D-BF375F7F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C9035-F663-8545-95E0-77B7FEA5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class Classroom to add a Boolean instance variable that stores whether the classroom is accessible</a:t>
            </a:r>
          </a:p>
        </p:txBody>
      </p:sp>
    </p:spTree>
    <p:extLst>
      <p:ext uri="{BB962C8B-B14F-4D97-AF65-F5344CB8AC3E}">
        <p14:creationId xmlns:p14="http://schemas.microsoft.com/office/powerpoint/2010/main" val="24077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A98C0A-B385-AD40-8314-31661C75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parameters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DDB4A-8123-8E4F-9BA9-D065125F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05000"/>
          </a:xfrm>
        </p:spPr>
        <p:txBody>
          <a:bodyPr/>
          <a:lstStyle/>
          <a:p>
            <a:r>
              <a:rPr lang="en-US" dirty="0"/>
              <a:t>Can use default parameters in functions</a:t>
            </a:r>
          </a:p>
          <a:p>
            <a:endParaRPr lang="en-US" dirty="0"/>
          </a:p>
          <a:p>
            <a:r>
              <a:rPr lang="en-US" dirty="0"/>
              <a:t>Example: what is the default parameter in function 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92A2A-97AF-3A4A-9ABD-88C6644E9BD5}"/>
              </a:ext>
            </a:extLst>
          </p:cNvPr>
          <p:cNvSpPr/>
          <p:nvPr/>
        </p:nvSpPr>
        <p:spPr>
          <a:xfrm>
            <a:off x="381000" y="1828800"/>
            <a:ext cx="8382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sz="160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__init__(self, building, room, capacity, accessible=True):</a:t>
            </a:r>
            <a:endParaRPr lang="en-US" sz="160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 = building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 = room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self.capacity = capacity</a:t>
            </a:r>
          </a:p>
          <a:p>
            <a:r>
              <a:rPr lang="en-US" sz="160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self.accessible = accessible</a:t>
            </a:r>
          </a:p>
          <a:p>
            <a:endParaRPr lang="en-US" sz="160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mason22 = Classroom("mason", 22, 18, False)</a:t>
            </a:r>
          </a:p>
          <a:p>
            <a:r>
              <a:rPr lang="en-US" sz="160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edmunds114 = Classroom("edmunds", 114, 40)</a:t>
            </a:r>
          </a:p>
        </p:txBody>
      </p:sp>
    </p:spTree>
    <p:extLst>
      <p:ext uri="{BB962C8B-B14F-4D97-AF65-F5344CB8AC3E}">
        <p14:creationId xmlns:p14="http://schemas.microsoft.com/office/powerpoint/2010/main" val="37173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6D71-9F5D-AD46-8ECB-C4D12142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F851-13E0-5144-8F19-9EEC43D2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class Rectangle with attributes width and height and methods __</a:t>
            </a:r>
            <a:r>
              <a:rPr lang="en-US" dirty="0" err="1"/>
              <a:t>init</a:t>
            </a:r>
            <a:r>
              <a:rPr lang="en-US" dirty="0"/>
              <a:t>__, </a:t>
            </a:r>
            <a:r>
              <a:rPr lang="en-US" dirty="0" err="1"/>
              <a:t>get_width</a:t>
            </a:r>
            <a:r>
              <a:rPr lang="en-US" dirty="0"/>
              <a:t>, </a:t>
            </a:r>
            <a:r>
              <a:rPr lang="en-US" dirty="0" err="1"/>
              <a:t>set_width</a:t>
            </a:r>
            <a:r>
              <a:rPr lang="en-US" dirty="0"/>
              <a:t>, </a:t>
            </a:r>
            <a:r>
              <a:rPr lang="en-US" dirty="0" err="1"/>
              <a:t>get_height</a:t>
            </a:r>
            <a:r>
              <a:rPr lang="en-US" dirty="0"/>
              <a:t>, </a:t>
            </a:r>
            <a:r>
              <a:rPr lang="en-US" dirty="0" err="1"/>
              <a:t>set_height</a:t>
            </a:r>
            <a:r>
              <a:rPr lang="en-US" dirty="0"/>
              <a:t>, and area</a:t>
            </a:r>
          </a:p>
        </p:txBody>
      </p:sp>
    </p:spTree>
    <p:extLst>
      <p:ext uri="{BB962C8B-B14F-4D97-AF65-F5344CB8AC3E}">
        <p14:creationId xmlns:p14="http://schemas.microsoft.com/office/powerpoint/2010/main" val="8041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A98C0A-B385-AD40-8314-31661C75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DDB4A-8123-8E4F-9BA9-D065125F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05000"/>
          </a:xfrm>
        </p:spPr>
        <p:txBody>
          <a:bodyPr/>
          <a:lstStyle/>
          <a:p>
            <a:r>
              <a:rPr lang="en-US"/>
              <a:t>Can use default parameters in functions</a:t>
            </a:r>
          </a:p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92A2A-97AF-3A4A-9ABD-88C6644E9BD5}"/>
              </a:ext>
            </a:extLst>
          </p:cNvPr>
          <p:cNvSpPr/>
          <p:nvPr/>
        </p:nvSpPr>
        <p:spPr>
          <a:xfrm>
            <a:off x="228600" y="1676400"/>
            <a:ext cx="8763000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'''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Class representing a classroom with a location, a capacity,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and whether it is accessible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 i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[ ... as classes get more complex want to specify </a:t>
            </a:r>
          </a:p>
          <a:p>
            <a:r>
              <a:rPr lang="en-US" sz="1600" i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instance attributes, methods ... ]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'''</a:t>
            </a:r>
          </a:p>
          <a:p>
            <a:endParaRPr lang="en-US" sz="160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__init__(self, building, room, cap, accessible=True):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'''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Create a new Classroom with given location, capacity, and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 accessibility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param building (str): building name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param room (str): room number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param cap (int): capacity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param accessible (bool): if room is accessible (default True)</a:t>
            </a:r>
          </a:p>
          <a:p>
            <a:r>
              <a:rPr lang="en-US" sz="16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'''</a:t>
            </a:r>
          </a:p>
        </p:txBody>
      </p:sp>
    </p:spTree>
    <p:extLst>
      <p:ext uri="{BB962C8B-B14F-4D97-AF65-F5344CB8AC3E}">
        <p14:creationId xmlns:p14="http://schemas.microsoft.com/office/powerpoint/2010/main" val="27025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in Python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Primitive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float</a:t>
            </a:r>
          </a:p>
          <a:p>
            <a:r>
              <a:rPr lang="en-US" dirty="0"/>
              <a:t>bool</a:t>
            </a:r>
          </a:p>
          <a:p>
            <a:r>
              <a:rPr lang="en-US" dirty="0"/>
              <a:t>string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Objects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tuple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dictionary</a:t>
            </a:r>
          </a:p>
          <a:p>
            <a:r>
              <a:rPr lang="en-US" dirty="0"/>
              <a:t>Create your own</a:t>
            </a:r>
            <a:r>
              <a:rPr lang="mr-IN" dirty="0"/>
              <a:t>…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459204" y="4349440"/>
            <a:ext cx="1731796" cy="1446225"/>
            <a:chOff x="2459204" y="4501840"/>
            <a:chExt cx="1731796" cy="1446225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2459204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4" idx="0"/>
            </p:cNvCxnSpPr>
            <p:nvPr/>
          </p:nvCxnSpPr>
          <p:spPr>
            <a:xfrm>
              <a:off x="2630285" y="4963505"/>
              <a:ext cx="759830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3466315" y="4501840"/>
              <a:ext cx="724685" cy="984560"/>
              <a:chOff x="5088129" y="1748135"/>
              <a:chExt cx="724685" cy="98456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458230" y="1748135"/>
                <a:ext cx="35458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nsolas" charset="0"/>
                    <a:ea typeface="Consolas" charset="0"/>
                    <a:cs typeface="Consolas" charset="0"/>
                  </a:rPr>
                  <a:t>y</a:t>
                </a:r>
              </a:p>
            </p:txBody>
          </p:sp>
          <p:cxnSp>
            <p:nvCxnSpPr>
              <p:cNvPr id="12" name="Straight Arrow Connector 11"/>
              <p:cNvCxnSpPr>
                <a:stCxn id="11" idx="2"/>
                <a:endCxn id="14" idx="0"/>
              </p:cNvCxnSpPr>
              <p:nvPr/>
            </p:nvCxnSpPr>
            <p:spPr>
              <a:xfrm flipH="1">
                <a:off x="5088129" y="2209800"/>
                <a:ext cx="547393" cy="5228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08623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5</a:t>
              </a:r>
              <a:endParaRPr lang="en-US" sz="2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327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5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30320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[5]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[5]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300193" y="4349440"/>
            <a:ext cx="1386607" cy="1446225"/>
            <a:chOff x="7300193" y="4501840"/>
            <a:chExt cx="1386607" cy="1446225"/>
          </a:xfrm>
        </p:grpSpPr>
        <p:sp>
          <p:nvSpPr>
            <p:cNvPr id="31" name="TextBox 30"/>
            <p:cNvSpPr txBox="1"/>
            <p:nvPr/>
          </p:nvSpPr>
          <p:spPr>
            <a:xfrm flipH="1">
              <a:off x="7432992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32" name="Straight Arrow Connector 31"/>
            <p:cNvCxnSpPr>
              <a:stCxn id="31" idx="2"/>
              <a:endCxn id="36" idx="0"/>
            </p:cNvCxnSpPr>
            <p:nvPr/>
          </p:nvCxnSpPr>
          <p:spPr>
            <a:xfrm>
              <a:off x="7604073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30019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flipH="1">
              <a:off x="8211836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y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382917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079037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89A7FE1-8FD4-3446-98A3-C4516C5BFFF1}"/>
              </a:ext>
            </a:extLst>
          </p:cNvPr>
          <p:cNvSpPr txBox="1"/>
          <p:nvPr/>
        </p:nvSpPr>
        <p:spPr>
          <a:xfrm>
            <a:off x="168175" y="5288340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E2D941-94B0-3D46-B313-D06F496FE42E}"/>
              </a:ext>
            </a:extLst>
          </p:cNvPr>
          <p:cNvSpPr txBox="1"/>
          <p:nvPr/>
        </p:nvSpPr>
        <p:spPr>
          <a:xfrm>
            <a:off x="4826478" y="5286696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0807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1FD0-AD77-6844-99CD-B1564442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class: programmer-defined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640D-ED12-2D48-A0DD-74850E5B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 type:</a:t>
            </a:r>
          </a:p>
          <a:p>
            <a:pPr lvl="1"/>
            <a:r>
              <a:rPr lang="en-US" dirty="0"/>
              <a:t>how would you describe it?  what distinguishes one object of this type from another? </a:t>
            </a:r>
          </a:p>
          <a:p>
            <a:pPr lvl="1"/>
            <a:r>
              <a:rPr lang="en-US" dirty="0"/>
              <a:t>what can an object of this type do?</a:t>
            </a:r>
          </a:p>
          <a:p>
            <a:pPr lvl="1"/>
            <a:endParaRPr lang="en-US" dirty="0"/>
          </a:p>
          <a:p>
            <a:r>
              <a:rPr lang="en-US" dirty="0"/>
              <a:t>Example: Classroom type</a:t>
            </a:r>
          </a:p>
          <a:p>
            <a:pPr lvl="1"/>
            <a:r>
              <a:rPr lang="en-US" dirty="0"/>
              <a:t>attributes: building, room number, capacity, accessible</a:t>
            </a:r>
          </a:p>
          <a:p>
            <a:pPr lvl="1"/>
            <a:r>
              <a:rPr lang="en-US" dirty="0"/>
              <a:t>methods: </a:t>
            </a:r>
          </a:p>
          <a:p>
            <a:pPr lvl="2"/>
            <a:r>
              <a:rPr lang="en-US" dirty="0"/>
              <a:t>find out building, room number, capacity</a:t>
            </a:r>
          </a:p>
          <a:p>
            <a:pPr lvl="2"/>
            <a:r>
              <a:rPr lang="en-US" dirty="0"/>
              <a:t>change capacity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D45B83-3BC6-A448-8467-4A25208678B1}"/>
              </a:ext>
            </a:extLst>
          </p:cNvPr>
          <p:cNvSpPr/>
          <p:nvPr/>
        </p:nvSpPr>
        <p:spPr>
          <a:xfrm>
            <a:off x="3276600" y="5105400"/>
            <a:ext cx="5638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 = Classroom("Edmunds", "114", 40)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 = Classroom("Edmunds", "101", 30)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room2.set_capacity(50)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</p:txBody>
      </p:sp>
    </p:spTree>
    <p:extLst>
      <p:ext uri="{BB962C8B-B14F-4D97-AF65-F5344CB8AC3E}">
        <p14:creationId xmlns:p14="http://schemas.microsoft.com/office/powerpoint/2010/main" val="35691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5F7DF-69BD-EB4E-B1EE-FA98C9E1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Syntax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7C3407-FBB3-164E-A3D9-4FE7094F88C9}"/>
              </a:ext>
            </a:extLst>
          </p:cNvPr>
          <p:cNvSpPr/>
          <p:nvPr/>
        </p:nvSpPr>
        <p:spPr>
          <a:xfrm>
            <a:off x="838200" y="1524000"/>
            <a:ext cx="7467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# method definitions go here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CFB2B-7C30-3149-AAE8-44F5B109AC5B}"/>
              </a:ext>
            </a:extLst>
          </p:cNvPr>
          <p:cNvSpPr/>
          <p:nvPr/>
        </p:nvSpPr>
        <p:spPr>
          <a:xfrm>
            <a:off x="3276600" y="5105400"/>
            <a:ext cx="5638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 = Classroom("Edmunds", "114", 40)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 = Classroom("Edmunds", "101", 30)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room2.set_capacity(50)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</p:txBody>
      </p:sp>
    </p:spTree>
    <p:extLst>
      <p:ext uri="{BB962C8B-B14F-4D97-AF65-F5344CB8AC3E}">
        <p14:creationId xmlns:p14="http://schemas.microsoft.com/office/powerpoint/2010/main" val="13816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A3403D-215D-CE4F-BF69-57B04E5B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methods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F8FCF-6238-B640-BF03-EB56F570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78063"/>
          </a:xfrm>
        </p:spPr>
        <p:txBody>
          <a:bodyPr>
            <a:normAutofit/>
          </a:bodyPr>
          <a:lstStyle/>
          <a:p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 </a:t>
            </a:r>
          </a:p>
          <a:p>
            <a:pPr lvl="1"/>
            <a:r>
              <a:rPr lang="en-US" dirty="0"/>
              <a:t>constructor</a:t>
            </a:r>
          </a:p>
          <a:p>
            <a:pPr lvl="1"/>
            <a:r>
              <a:rPr lang="en-US" dirty="0"/>
              <a:t>called when you create an object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str</a:t>
            </a:r>
            <a:r>
              <a:rPr lang="en-US" dirty="0"/>
              <a:t>__</a:t>
            </a:r>
          </a:p>
          <a:p>
            <a:pPr lvl="1"/>
            <a:r>
              <a:rPr lang="en-US" dirty="0"/>
              <a:t>called when you print an object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922A2-714B-324F-AA40-A77F03E1566B}"/>
              </a:ext>
            </a:extLst>
          </p:cNvPr>
          <p:cNvSpPr/>
          <p:nvPr/>
        </p:nvSpPr>
        <p:spPr>
          <a:xfrm>
            <a:off x="1295399" y="5562600"/>
            <a:ext cx="7662309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def __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return(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    + ", capacity " +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))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5AF13-E933-4141-BAED-0C57BAB6C282}"/>
              </a:ext>
            </a:extLst>
          </p:cNvPr>
          <p:cNvSpPr/>
          <p:nvPr/>
        </p:nvSpPr>
        <p:spPr>
          <a:xfrm>
            <a:off x="1295400" y="2971800"/>
            <a:ext cx="74676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def __init__(self, building, room, capacity):</a:t>
            </a:r>
            <a:endParaRPr lang="en-US" sz="200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en-US" sz="20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 = building</a:t>
            </a:r>
          </a:p>
          <a:p>
            <a:r>
              <a:rPr lang="en-US" sz="20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self.room_number = room</a:t>
            </a:r>
          </a:p>
          <a:p>
            <a:r>
              <a:rPr lang="en-US" sz="200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self.capacity = capacity</a:t>
            </a:r>
            <a:endParaRPr lang="en-US" sz="200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E3F926-C71A-4240-B3B1-BFD54C1334AB}"/>
              </a:ext>
            </a:extLst>
          </p:cNvPr>
          <p:cNvGrpSpPr/>
          <p:nvPr/>
        </p:nvGrpSpPr>
        <p:grpSpPr>
          <a:xfrm>
            <a:off x="1600200" y="1302156"/>
            <a:ext cx="5896009" cy="538312"/>
            <a:chOff x="1600200" y="1302156"/>
            <a:chExt cx="5896009" cy="53831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5B1A517-8E95-B540-91D2-23891DF53F6B}"/>
                </a:ext>
              </a:extLst>
            </p:cNvPr>
            <p:cNvSpPr txBox="1"/>
            <p:nvPr/>
          </p:nvSpPr>
          <p:spPr>
            <a:xfrm>
              <a:off x="2104990" y="1302156"/>
              <a:ext cx="5391219" cy="369332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special methods have double underscores in name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F0B95E-405D-5744-8577-E04500EE2EFE}"/>
                </a:ext>
              </a:extLst>
            </p:cNvPr>
            <p:cNvCxnSpPr>
              <a:stCxn id="2" idx="1"/>
            </p:cNvCxnSpPr>
            <p:nvPr/>
          </p:nvCxnSpPr>
          <p:spPr>
            <a:xfrm flipH="1">
              <a:off x="1600200" y="1486822"/>
              <a:ext cx="504790" cy="3536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598759-C8E3-BA45-A1DC-053AD0482120}"/>
              </a:ext>
            </a:extLst>
          </p:cNvPr>
          <p:cNvGrpSpPr/>
          <p:nvPr/>
        </p:nvGrpSpPr>
        <p:grpSpPr>
          <a:xfrm>
            <a:off x="3822782" y="2380921"/>
            <a:ext cx="5134927" cy="646331"/>
            <a:chOff x="1143000" y="1302156"/>
            <a:chExt cx="5134927" cy="64633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C7BAB8-296B-A140-86CE-0F02FE888131}"/>
                </a:ext>
              </a:extLst>
            </p:cNvPr>
            <p:cNvSpPr txBox="1"/>
            <p:nvPr/>
          </p:nvSpPr>
          <p:spPr>
            <a:xfrm>
              <a:off x="2104990" y="1302156"/>
              <a:ext cx="4172937" cy="646331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self refers to this instance. all methods </a:t>
              </a:r>
            </a:p>
            <a:p>
              <a:r>
                <a:rPr lang="en-US" dirty="0"/>
                <a:t>have self as the first parameter.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459B178-BEFD-AD40-B19F-E09A76340F69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1143000" y="1625322"/>
              <a:ext cx="961990" cy="3038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080348-1A68-FC4F-AC5F-09CDCDEA1CDC}"/>
              </a:ext>
            </a:extLst>
          </p:cNvPr>
          <p:cNvGrpSpPr/>
          <p:nvPr/>
        </p:nvGrpSpPr>
        <p:grpSpPr>
          <a:xfrm>
            <a:off x="3276601" y="4232195"/>
            <a:ext cx="5671583" cy="815311"/>
            <a:chOff x="452456" y="1133176"/>
            <a:chExt cx="5671583" cy="81531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ED15696-B05C-3549-9E7F-847A55500B36}"/>
                </a:ext>
              </a:extLst>
            </p:cNvPr>
            <p:cNvSpPr txBox="1"/>
            <p:nvPr/>
          </p:nvSpPr>
          <p:spPr>
            <a:xfrm>
              <a:off x="2104990" y="1302156"/>
              <a:ext cx="4019049" cy="646331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/>
                <a:t>self.variable_name</a:t>
              </a:r>
              <a:r>
                <a:rPr lang="en-US" dirty="0"/>
                <a:t> refers to instance </a:t>
              </a:r>
            </a:p>
            <a:p>
              <a:r>
                <a:rPr lang="en-US" dirty="0"/>
                <a:t>attributes (i.e., variables)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97FFC93-A8E3-2F4A-8946-2E6C50111EED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 flipV="1">
              <a:off x="452456" y="1133176"/>
              <a:ext cx="1652534" cy="4921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BE3150-82D5-7347-8F96-FA4C22C3BB4A}"/>
              </a:ext>
            </a:extLst>
          </p:cNvPr>
          <p:cNvGrpSpPr/>
          <p:nvPr/>
        </p:nvGrpSpPr>
        <p:grpSpPr>
          <a:xfrm>
            <a:off x="3962401" y="5196378"/>
            <a:ext cx="5209504" cy="646331"/>
            <a:chOff x="1491616" y="1302156"/>
            <a:chExt cx="5209504" cy="6463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F9B8C2A-C36E-F148-BC17-62ADA5B29377}"/>
                </a:ext>
              </a:extLst>
            </p:cNvPr>
            <p:cNvSpPr txBox="1"/>
            <p:nvPr/>
          </p:nvSpPr>
          <p:spPr>
            <a:xfrm>
              <a:off x="2104990" y="1302156"/>
              <a:ext cx="4596130" cy="646331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all methods have self as the first parameter</a:t>
              </a:r>
            </a:p>
            <a:p>
              <a:r>
                <a:rPr lang="en-US" dirty="0"/>
                <a:t>even if they have no other parameters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D6575A2-A65A-1D49-BBE0-27BB5C6466D7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1491616" y="1625322"/>
              <a:ext cx="613374" cy="14729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15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256FA-71A8-674F-BC2D-6BD7F9E0945F}"/>
              </a:ext>
            </a:extLst>
          </p:cNvPr>
          <p:cNvSpPr/>
          <p:nvPr/>
        </p:nvSpPr>
        <p:spPr>
          <a:xfrm>
            <a:off x="457200" y="1557337"/>
            <a:ext cx="74676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__(self, building, room, capacity):</a:t>
            </a:r>
            <a:endParaRPr lang="en-US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building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room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	return(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    ", capacity " +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3697E-6170-BA42-B5B7-8E465EDF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3BE193-A204-A54E-95F8-2688D78790CD}"/>
              </a:ext>
            </a:extLst>
          </p:cNvPr>
          <p:cNvSpPr/>
          <p:nvPr/>
        </p:nvSpPr>
        <p:spPr>
          <a:xfrm>
            <a:off x="3276600" y="5105400"/>
            <a:ext cx="5638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 = Classroom("Edmunds", "114", 40)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 = Classroom("Edmunds", "101", 30)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room2.set_capacity(50)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</p:txBody>
      </p:sp>
    </p:spTree>
    <p:extLst>
      <p:ext uri="{BB962C8B-B14F-4D97-AF65-F5344CB8AC3E}">
        <p14:creationId xmlns:p14="http://schemas.microsoft.com/office/powerpoint/2010/main" val="32923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256FA-71A8-674F-BC2D-6BD7F9E0945F}"/>
              </a:ext>
            </a:extLst>
          </p:cNvPr>
          <p:cNvSpPr/>
          <p:nvPr/>
        </p:nvSpPr>
        <p:spPr>
          <a:xfrm>
            <a:off x="457200" y="1557337"/>
            <a:ext cx="74676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__(self, building, room,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building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room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	return(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    ", capacity "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))</a:t>
            </a: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3697E-6170-BA42-B5B7-8E465EDF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Methods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6F7F842-1B68-AE42-81C4-871E283EA0C0}"/>
              </a:ext>
            </a:extLst>
          </p:cNvPr>
          <p:cNvGrpSpPr/>
          <p:nvPr/>
        </p:nvGrpSpPr>
        <p:grpSpPr>
          <a:xfrm>
            <a:off x="5105400" y="5617338"/>
            <a:ext cx="3862886" cy="923330"/>
            <a:chOff x="4601441" y="4207876"/>
            <a:chExt cx="3862886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DE862EE-2D03-8A48-8E5D-7BB2129FE4EC}"/>
                </a:ext>
              </a:extLst>
            </p:cNvPr>
            <p:cNvSpPr txBox="1"/>
            <p:nvPr/>
          </p:nvSpPr>
          <p:spPr>
            <a:xfrm>
              <a:off x="4971063" y="4207876"/>
              <a:ext cx="3493264" cy="923330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methods that modify the current </a:t>
              </a:r>
            </a:p>
            <a:p>
              <a:r>
                <a:rPr lang="en-US" dirty="0"/>
                <a:t>value in an attribute are called </a:t>
              </a:r>
            </a:p>
            <a:p>
              <a:r>
                <a:rPr lang="en-US" b="1" dirty="0">
                  <a:solidFill>
                    <a:schemeClr val="accent2"/>
                  </a:solidFill>
                </a:rPr>
                <a:t>setter</a:t>
              </a:r>
              <a:r>
                <a:rPr lang="en-US" dirty="0"/>
                <a:t> or </a:t>
              </a:r>
              <a:r>
                <a:rPr lang="en-US" b="1" dirty="0">
                  <a:solidFill>
                    <a:schemeClr val="accent2"/>
                  </a:solidFill>
                </a:rPr>
                <a:t>mutator</a:t>
              </a:r>
              <a:r>
                <a:rPr lang="en-US" dirty="0"/>
                <a:t> methods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93AFA0B-D5C0-7B47-B0DE-6EA66350DF52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>
              <a:off x="4601441" y="4669541"/>
              <a:ext cx="369622" cy="24559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DA27F3-E83A-F041-B578-C9CAD7495FB8}"/>
              </a:ext>
            </a:extLst>
          </p:cNvPr>
          <p:cNvGrpSpPr/>
          <p:nvPr/>
        </p:nvGrpSpPr>
        <p:grpSpPr>
          <a:xfrm>
            <a:off x="3886201" y="4114800"/>
            <a:ext cx="4501182" cy="1502538"/>
            <a:chOff x="3886201" y="4114800"/>
            <a:chExt cx="4501182" cy="150253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BED451D-16CE-4E45-8640-77976B0696CA}"/>
                </a:ext>
              </a:extLst>
            </p:cNvPr>
            <p:cNvGrpSpPr/>
            <p:nvPr/>
          </p:nvGrpSpPr>
          <p:grpSpPr>
            <a:xfrm>
              <a:off x="3886201" y="4114800"/>
              <a:ext cx="4501182" cy="923330"/>
              <a:chOff x="3886201" y="4207876"/>
              <a:chExt cx="4501182" cy="923330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F934756-C0AA-AE4A-9B56-313C4365F1E1}"/>
                  </a:ext>
                </a:extLst>
              </p:cNvPr>
              <p:cNvGrpSpPr/>
              <p:nvPr/>
            </p:nvGrpSpPr>
            <p:grpSpPr>
              <a:xfrm>
                <a:off x="3886201" y="4207876"/>
                <a:ext cx="4501182" cy="923330"/>
                <a:chOff x="1020128" y="1302156"/>
                <a:chExt cx="4501182" cy="923330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5D8B459-E1D8-DA4F-8626-6724FFE8E1FA}"/>
                    </a:ext>
                  </a:extLst>
                </p:cNvPr>
                <p:cNvSpPr txBox="1"/>
                <p:nvPr/>
              </p:nvSpPr>
              <p:spPr>
                <a:xfrm>
                  <a:off x="2104990" y="1302156"/>
                  <a:ext cx="3416320" cy="923330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methods that return the current </a:t>
                  </a:r>
                </a:p>
                <a:p>
                  <a:r>
                    <a:rPr lang="en-US" dirty="0"/>
                    <a:t>value in an attribute are called </a:t>
                  </a:r>
                </a:p>
                <a:p>
                  <a:r>
                    <a:rPr lang="en-US" b="1" dirty="0">
                      <a:solidFill>
                        <a:schemeClr val="accent2"/>
                      </a:solidFill>
                    </a:rPr>
                    <a:t>getter</a:t>
                  </a:r>
                  <a:r>
                    <a:rPr lang="en-US" dirty="0"/>
                    <a:t> or </a:t>
                  </a:r>
                  <a:r>
                    <a:rPr lang="en-US" b="1" dirty="0">
                      <a:solidFill>
                        <a:schemeClr val="accent2"/>
                      </a:solidFill>
                    </a:rPr>
                    <a:t>accessor</a:t>
                  </a:r>
                  <a:r>
                    <a:rPr lang="en-US" dirty="0"/>
                    <a:t> methods</a:t>
                  </a:r>
                </a:p>
              </p:txBody>
            </p: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E511CAA5-2BAA-194E-A8CD-87B2346338B8}"/>
                    </a:ext>
                  </a:extLst>
                </p:cNvPr>
                <p:cNvCxnSpPr>
                  <a:cxnSpLocks/>
                  <a:stCxn id="7" idx="1"/>
                </p:cNvCxnSpPr>
                <p:nvPr/>
              </p:nvCxnSpPr>
              <p:spPr>
                <a:xfrm flipH="1" flipV="1">
                  <a:off x="1020128" y="1376183"/>
                  <a:ext cx="1084862" cy="387638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C989E97B-5026-6949-B37B-83967F4371E6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>
                <a:off x="4191001" y="4669541"/>
                <a:ext cx="780062" cy="3003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13781E4-DD21-5C48-8829-A21779FD65E1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3886201" y="4576465"/>
              <a:ext cx="1084862" cy="10408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6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1AD8-202C-294E-A62B-0DE18F51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EB62E-0C9A-5C43-8A32-B81CEA8FA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gets printed by the following code?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42D866-930A-1C44-B10F-4A52AE913683}"/>
              </a:ext>
            </a:extLst>
          </p:cNvPr>
          <p:cNvSpPr/>
          <p:nvPr/>
        </p:nvSpPr>
        <p:spPr>
          <a:xfrm>
            <a:off x="762000" y="2362200"/>
            <a:ext cx="74676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 = Classroom("Edmunds", "114", 40)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 = Classroom("Edmunds", "101", 30)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print(room1.get_capacity())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room1.set_capacity(50)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print(room1.get_capacity())</a:t>
            </a:r>
          </a:p>
        </p:txBody>
      </p:sp>
    </p:spTree>
    <p:extLst>
      <p:ext uri="{BB962C8B-B14F-4D97-AF65-F5344CB8AC3E}">
        <p14:creationId xmlns:p14="http://schemas.microsoft.com/office/powerpoint/2010/main" val="75238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C09E-33EE-7242-B556-25EB9940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BB417-576D-9247-BCEC-B33DBE85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function </a:t>
            </a:r>
            <a:r>
              <a:rPr lang="en-US" dirty="0" err="1">
                <a:latin typeface="Courier" pitchFamily="2" charset="0"/>
              </a:rPr>
              <a:t>enough_space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that takes two parameters: </a:t>
            </a:r>
            <a:r>
              <a:rPr lang="en-US" dirty="0">
                <a:latin typeface="Courier" pitchFamily="2" charset="0"/>
              </a:rPr>
              <a:t>rooms</a:t>
            </a:r>
            <a:r>
              <a:rPr lang="en-US" dirty="0"/>
              <a:t> (a list of </a:t>
            </a:r>
            <a:r>
              <a:rPr lang="en-US" dirty="0">
                <a:latin typeface="Courier" pitchFamily="2" charset="0"/>
              </a:rPr>
              <a:t>Classrooms</a:t>
            </a:r>
            <a:r>
              <a:rPr lang="en-US" dirty="0"/>
              <a:t>) and </a:t>
            </a:r>
            <a:r>
              <a:rPr lang="en-US" dirty="0" err="1">
                <a:latin typeface="Courier" pitchFamily="2" charset="0"/>
              </a:rPr>
              <a:t>num_people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/>
              <a:t>).  The function should print the classrooms that have capacity greater than or equal to </a:t>
            </a:r>
            <a:r>
              <a:rPr lang="en-US" dirty="0" err="1">
                <a:latin typeface="Courier" pitchFamily="2" charset="0"/>
              </a:rPr>
              <a:t>num_people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main function that creates a list of two classrooms and then calls </a:t>
            </a:r>
            <a:r>
              <a:rPr lang="en-US" dirty="0" err="1">
                <a:latin typeface="Courier" pitchFamily="2" charset="0"/>
              </a:rPr>
              <a:t>enough_space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with that list </a:t>
            </a:r>
          </a:p>
        </p:txBody>
      </p:sp>
    </p:spTree>
    <p:extLst>
      <p:ext uri="{BB962C8B-B14F-4D97-AF65-F5344CB8AC3E}">
        <p14:creationId xmlns:p14="http://schemas.microsoft.com/office/powerpoint/2010/main" val="1663086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13402</TotalTime>
  <Words>958</Words>
  <Application>Microsoft Macintosh PowerPoint</Application>
  <PresentationFormat>On-screen Show (4:3)</PresentationFormat>
  <Paragraphs>215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Mincho</vt:lpstr>
      <vt:lpstr>Arial</vt:lpstr>
      <vt:lpstr>Calibri</vt:lpstr>
      <vt:lpstr>Consolas</vt:lpstr>
      <vt:lpstr>Courier</vt:lpstr>
      <vt:lpstr>Mangal</vt:lpstr>
      <vt:lpstr>Times New Roman</vt:lpstr>
      <vt:lpstr>Clarity</vt:lpstr>
      <vt:lpstr>Lecture 22: Object-Oriented Programming</vt:lpstr>
      <vt:lpstr>Types in Python</vt:lpstr>
      <vt:lpstr>class: programmer-defined type</vt:lpstr>
      <vt:lpstr>Class Syntax</vt:lpstr>
      <vt:lpstr>Special methods</vt:lpstr>
      <vt:lpstr>Example Class</vt:lpstr>
      <vt:lpstr>Additional Methods</vt:lpstr>
      <vt:lpstr>Exercise</vt:lpstr>
      <vt:lpstr>Exercise</vt:lpstr>
      <vt:lpstr>Exercise</vt:lpstr>
      <vt:lpstr>default parameters</vt:lpstr>
      <vt:lpstr>Exercise</vt:lpstr>
      <vt:lpstr>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514</cp:revision>
  <cp:lastPrinted>2019-03-08T17:06:28Z</cp:lastPrinted>
  <dcterms:created xsi:type="dcterms:W3CDTF">2018-09-03T23:44:07Z</dcterms:created>
  <dcterms:modified xsi:type="dcterms:W3CDTF">2019-12-03T00:46:08Z</dcterms:modified>
</cp:coreProperties>
</file>