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6" r:id="rId3"/>
    <p:sldId id="347" r:id="rId4"/>
    <p:sldId id="322" r:id="rId5"/>
    <p:sldId id="325" r:id="rId6"/>
    <p:sldId id="334" r:id="rId7"/>
    <p:sldId id="324" r:id="rId8"/>
    <p:sldId id="261" r:id="rId9"/>
    <p:sldId id="275" r:id="rId10"/>
    <p:sldId id="303" r:id="rId11"/>
    <p:sldId id="304" r:id="rId12"/>
    <p:sldId id="302" r:id="rId13"/>
    <p:sldId id="278" r:id="rId14"/>
    <p:sldId id="279" r:id="rId15"/>
    <p:sldId id="280" r:id="rId16"/>
    <p:sldId id="287" r:id="rId17"/>
    <p:sldId id="286" r:id="rId18"/>
    <p:sldId id="281" r:id="rId19"/>
    <p:sldId id="288" r:id="rId20"/>
    <p:sldId id="284" r:id="rId21"/>
    <p:sldId id="282" r:id="rId22"/>
    <p:sldId id="289" r:id="rId23"/>
    <p:sldId id="290" r:id="rId24"/>
    <p:sldId id="283" r:id="rId25"/>
    <p:sldId id="291" r:id="rId26"/>
    <p:sldId id="292" r:id="rId27"/>
    <p:sldId id="293" r:id="rId28"/>
    <p:sldId id="274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437" r:id="rId39"/>
    <p:sldId id="442" r:id="rId40"/>
    <p:sldId id="448" r:id="rId41"/>
    <p:sldId id="449" r:id="rId42"/>
    <p:sldId id="320" r:id="rId43"/>
    <p:sldId id="348" r:id="rId44"/>
    <p:sldId id="330" r:id="rId45"/>
    <p:sldId id="349" r:id="rId46"/>
    <p:sldId id="355" r:id="rId47"/>
    <p:sldId id="332" r:id="rId48"/>
    <p:sldId id="333" r:id="rId49"/>
    <p:sldId id="335" r:id="rId50"/>
    <p:sldId id="351" r:id="rId51"/>
    <p:sldId id="45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9" autoAdjust="0"/>
    <p:restoredTop sz="85948" autoAdjust="0"/>
  </p:normalViewPr>
  <p:slideViewPr>
    <p:cSldViewPr>
      <p:cViewPr varScale="1">
        <p:scale>
          <a:sx n="80" d="100"/>
          <a:sy n="80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lfdrivingcar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sla.com/autopilo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Dave Kauchak's materials from 51a (Lecture 17 &amp; Lecture 18</a:t>
            </a:r>
            <a:r>
              <a:rPr lang="en-US"/>
              <a:t>, Spring 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problem we’ll focus on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https://www.google.com/selfdrivingcar/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https://www.tesla.com/autopilot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50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8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5A429E-EC32-4435-B6D9-2C358E91B0C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00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ance.com/omni-channel-customer-engagement/voice-and-ivr/text-to-speech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RB9Ol_Wz4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watch?v=hSjKoEva5bg" TargetMode="External"/><Relationship Id="rId4" Type="http://schemas.openxmlformats.org/officeDocument/2006/relationships/hyperlink" Target="http://www.youtube.com/watch?v=9vwZ5FQEUF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3.emf"/><Relationship Id="rId3" Type="http://schemas.openxmlformats.org/officeDocument/2006/relationships/tags" Target="../tags/tag6.xml"/><Relationship Id="rId21" Type="http://schemas.openxmlformats.org/officeDocument/2006/relationships/image" Target="../media/image36.emf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5.em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       		     November 25,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21: AI and Machine Learning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4814675" y="1746695"/>
            <a:ext cx="381000" cy="148781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33987"/>
            <a:ext cx="1371600" cy="71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3755556"/>
            <a:ext cx="1371600" cy="71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542956"/>
            <a:ext cx="1371600" cy="71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406556"/>
            <a:ext cx="1371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5344990" y="1462717"/>
            <a:ext cx="381000" cy="205577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49222"/>
            <a:ext cx="2185895" cy="749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80" y="3736649"/>
            <a:ext cx="2185895" cy="749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638062"/>
            <a:ext cx="2185895" cy="7490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578713"/>
            <a:ext cx="2185895" cy="7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7A52C7-E9B1-A145-A30D-38CB18502730}"/>
              </a:ext>
            </a:extLst>
          </p:cNvPr>
          <p:cNvGrpSpPr/>
          <p:nvPr/>
        </p:nvGrpSpPr>
        <p:grpSpPr>
          <a:xfrm>
            <a:off x="2341633" y="2297668"/>
            <a:ext cx="813143" cy="3583714"/>
            <a:chOff x="2341633" y="2297668"/>
            <a:chExt cx="813143" cy="3583714"/>
          </a:xfrm>
        </p:grpSpPr>
        <p:sp>
          <p:nvSpPr>
            <p:cNvPr id="3" name="TextBox 2"/>
            <p:cNvSpPr txBox="1"/>
            <p:nvPr/>
          </p:nvSpPr>
          <p:spPr>
            <a:xfrm>
              <a:off x="2341633" y="2297668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label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1633" y="2949223"/>
              <a:ext cx="74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label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1633" y="3734803"/>
              <a:ext cx="74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label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41633" y="4698795"/>
              <a:ext cx="74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label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1633" y="5512050"/>
              <a:ext cx="74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label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C468D3-09D0-6141-A7E8-A3050A9C8C6C}"/>
              </a:ext>
            </a:extLst>
          </p:cNvPr>
          <p:cNvGrpSpPr/>
          <p:nvPr/>
        </p:nvGrpSpPr>
        <p:grpSpPr>
          <a:xfrm>
            <a:off x="3683000" y="2384769"/>
            <a:ext cx="3837615" cy="3681279"/>
            <a:chOff x="3683000" y="2384769"/>
            <a:chExt cx="3837615" cy="3681279"/>
          </a:xfrm>
        </p:grpSpPr>
        <p:sp>
          <p:nvSpPr>
            <p:cNvPr id="17" name="Right Brace 16"/>
            <p:cNvSpPr/>
            <p:nvPr/>
          </p:nvSpPr>
          <p:spPr>
            <a:xfrm>
              <a:off x="3683000" y="2384769"/>
              <a:ext cx="860778" cy="3681279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3900" y="3934226"/>
              <a:ext cx="2986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labeled examples</a:t>
              </a:r>
            </a:p>
          </p:txBody>
        </p:sp>
      </p:grpSp>
      <p:sp>
        <p:nvSpPr>
          <p:cNvPr id="19" name="Right Brace 18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" y="1425864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80438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96576" y="3338058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5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1816100" cy="20193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050854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2000" y="3526230"/>
            <a:ext cx="161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label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3268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classification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79" y="1935657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22857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21892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5043074"/>
            <a:ext cx="1220008" cy="69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121" y="18485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4121" y="250011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320466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84458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97713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900" y="6055155"/>
            <a:ext cx="571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Classification: a finite set of labels</a:t>
            </a:r>
          </a:p>
        </p:txBody>
      </p:sp>
    </p:spTree>
    <p:extLst>
      <p:ext uri="{BB962C8B-B14F-4D97-AF65-F5344CB8AC3E}">
        <p14:creationId xmlns:p14="http://schemas.microsoft.com/office/powerpoint/2010/main" val="413370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C3B14-698C-E141-BB77-8C15A9F4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07" y="1983883"/>
            <a:ext cx="4727739" cy="47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 Applications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98537" y="1741310"/>
            <a:ext cx="8153400" cy="49332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2"/>
                </a:solidFill>
              </a:rPr>
              <a:t>Face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recognition</a:t>
            </a:r>
            <a:endParaRPr lang="tr-TR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Character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recognition</a:t>
            </a:r>
            <a:endParaRPr lang="tr-TR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2"/>
                </a:solidFill>
              </a:rPr>
              <a:t>Spam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detection</a:t>
            </a:r>
            <a:endParaRPr lang="tr-TR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2"/>
                </a:solidFill>
              </a:rPr>
              <a:t>Medical</a:t>
            </a:r>
            <a:r>
              <a:rPr lang="tr-TR" dirty="0">
                <a:solidFill>
                  <a:schemeClr val="accent2"/>
                </a:solidFill>
              </a:rPr>
              <a:t> diagnosis: </a:t>
            </a:r>
            <a:r>
              <a:rPr lang="tr-TR" dirty="0"/>
              <a:t>From symptoms to illnesses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dirty="0" err="1">
                <a:solidFill>
                  <a:schemeClr val="accent2"/>
                </a:solidFill>
              </a:rPr>
              <a:t>Biometrics</a:t>
            </a:r>
            <a:r>
              <a:rPr lang="tr-TR" dirty="0">
                <a:solidFill>
                  <a:schemeClr val="accent2"/>
                </a:solidFill>
              </a:rPr>
              <a:t>: </a:t>
            </a:r>
            <a:r>
              <a:rPr lang="tr-TR" dirty="0"/>
              <a:t>Recognition/authentication using physical and/or behavioral characteristics: Face, iris, signature, </a:t>
            </a:r>
            <a:r>
              <a:rPr lang="tr-TR" dirty="0" err="1"/>
              <a:t>etc</a:t>
            </a:r>
            <a:endParaRPr lang="tr-TR" dirty="0"/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  <a:p>
            <a:pPr marL="0" indent="0">
              <a:lnSpc>
                <a:spcPct val="90000"/>
              </a:lnSpc>
              <a:buNone/>
            </a:pPr>
            <a:r>
              <a:rPr lang="tr-T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160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190498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45" y="3150247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14" y="4140598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8" y="4964749"/>
            <a:ext cx="1220008" cy="69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633" y="1674156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469443"/>
            <a:ext cx="56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-4.5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900" y="3242141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2900" y="4206133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900" y="5019388"/>
            <a:ext cx="5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776" y="6062990"/>
            <a:ext cx="58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Regression: label is real-valued</a:t>
            </a:r>
          </a:p>
        </p:txBody>
      </p:sp>
    </p:spTree>
    <p:extLst>
      <p:ext uri="{BB962C8B-B14F-4D97-AF65-F5344CB8AC3E}">
        <p14:creationId xmlns:p14="http://schemas.microsoft.com/office/powerpoint/2010/main" val="414054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Regression</a:t>
            </a:r>
            <a:r>
              <a:rPr lang="tr-TR" dirty="0"/>
              <a:t> Example</a:t>
            </a:r>
          </a:p>
        </p:txBody>
      </p:sp>
      <p:pic>
        <p:nvPicPr>
          <p:cNvPr id="9011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038600" cy="3092413"/>
          </a:xfrm>
        </p:spPr>
      </p:pic>
      <p:sp>
        <p:nvSpPr>
          <p:cNvPr id="901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1" y="1709928"/>
            <a:ext cx="4038600" cy="4718304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Price</a:t>
            </a:r>
            <a:r>
              <a:rPr lang="tr-TR" dirty="0"/>
              <a:t> of a used car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dirty="0"/>
              <a:t>x </a:t>
            </a:r>
            <a:r>
              <a:rPr lang="tr-TR" dirty="0"/>
              <a:t>: car </a:t>
            </a:r>
            <a:r>
              <a:rPr lang="tr-TR" dirty="0" err="1"/>
              <a:t>attributes</a:t>
            </a:r>
            <a:br>
              <a:rPr lang="tr-TR" dirty="0"/>
            </a:br>
            <a:r>
              <a:rPr lang="tr-TR" dirty="0"/>
              <a:t>    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mileage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tr-TR" i="1" dirty="0"/>
              <a:t>y </a:t>
            </a:r>
            <a:r>
              <a:rPr lang="tr-TR" dirty="0"/>
              <a:t>: price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429E-EC32-4435-B6D9-2C358E91B0C4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89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Artificial Intelligence?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95275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1" y="14986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26162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812" y="21590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0" y="4953000"/>
            <a:ext cx="2387600" cy="168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187" y="459105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5050" y="6604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950" y="4165600"/>
            <a:ext cx="1219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Economics/Finance: </a:t>
            </a:r>
            <a:r>
              <a:rPr lang="en-US" dirty="0"/>
              <a:t>predict the value of a stock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Epidemiology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Car/plane navigation: </a:t>
            </a:r>
            <a:r>
              <a:rPr lang="en-US" dirty="0"/>
              <a:t>angle of the steering wheel, acceleration,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Temporal trends: </a:t>
            </a:r>
            <a:r>
              <a:rPr lang="en-US" dirty="0"/>
              <a:t>weather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38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ranking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" y="2067881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9" y="336634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8" y="435670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32" y="5180851"/>
            <a:ext cx="1220008" cy="69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556" y="1980780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6556" y="26323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75724" y="3458243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24" y="442223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5724" y="523549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25814" y="5877227"/>
            <a:ext cx="494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Ranking: label is a ranking</a:t>
            </a:r>
          </a:p>
        </p:txBody>
      </p:sp>
    </p:spTree>
    <p:extLst>
      <p:ext uri="{BB962C8B-B14F-4D97-AF65-F5344CB8AC3E}">
        <p14:creationId xmlns:p14="http://schemas.microsoft.com/office/powerpoint/2010/main" val="405050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2489199"/>
            <a:ext cx="3211463" cy="2788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query and</a:t>
            </a:r>
          </a:p>
          <a:p>
            <a:pPr marL="0" indent="0">
              <a:buNone/>
            </a:pPr>
            <a:r>
              <a:rPr lang="en-US" dirty="0"/>
              <a:t>a set of web pages, </a:t>
            </a:r>
          </a:p>
          <a:p>
            <a:pPr marL="0" indent="0">
              <a:buNone/>
            </a:pPr>
            <a:r>
              <a:rPr lang="en-US" dirty="0"/>
              <a:t>rank them according</a:t>
            </a:r>
          </a:p>
          <a:p>
            <a:pPr marL="0" indent="0">
              <a:buNone/>
            </a:pPr>
            <a:r>
              <a:rPr lang="en-US" dirty="0"/>
              <a:t>to relevance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85" y="2074333"/>
            <a:ext cx="5199663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User preference</a:t>
            </a:r>
            <a:r>
              <a:rPr lang="en-US" dirty="0"/>
              <a:t>, e.g. Netflix “My List” -- movie queue ranking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iTunes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53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247" y="6093767"/>
            <a:ext cx="874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Unsupervised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286919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clusters/groups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01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89667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511133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9777" y="2032000"/>
            <a:ext cx="85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GOOD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4443" y="2508577"/>
            <a:ext cx="60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3291246"/>
            <a:ext cx="428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right, straight, left, left, left, straight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3812712"/>
            <a:ext cx="512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left, straight, straight, left, right, straight, straight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9777" y="3333579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18.5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4443" y="381015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778" y="3146778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9778" y="4329289"/>
            <a:ext cx="7775222" cy="28222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890" y="4595167"/>
            <a:ext cx="79191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a </a:t>
            </a:r>
            <a:r>
              <a:rPr lang="en-US" sz="2400" b="1" i="1" dirty="0">
                <a:solidFill>
                  <a:schemeClr val="accent2"/>
                </a:solidFill>
              </a:rPr>
              <a:t>sequence</a:t>
            </a:r>
            <a:r>
              <a:rPr lang="en-US" sz="2400" dirty="0"/>
              <a:t> of examples/states and a </a:t>
            </a:r>
            <a:r>
              <a:rPr lang="en-US" sz="2400" b="1" i="1" dirty="0">
                <a:solidFill>
                  <a:schemeClr val="accent2"/>
                </a:solidFill>
              </a:rPr>
              <a:t>reward</a:t>
            </a:r>
            <a:r>
              <a:rPr lang="en-US" sz="2400" dirty="0"/>
              <a:t> after completing that sequence, learn to predict the action to take in for an individual example/state</a:t>
            </a:r>
          </a:p>
        </p:txBody>
      </p:sp>
    </p:spTree>
    <p:extLst>
      <p:ext uri="{BB962C8B-B14F-4D97-AF65-F5344CB8AC3E}">
        <p14:creationId xmlns:p14="http://schemas.microsoft.com/office/powerpoint/2010/main" val="2818665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1" y="2329743"/>
            <a:ext cx="1320234" cy="107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89" y="2329743"/>
            <a:ext cx="1320234" cy="10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29" y="2329743"/>
            <a:ext cx="1320234" cy="10710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9088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7467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60518" y="2779887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7353" y="25669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444" y="2549054"/>
            <a:ext cx="78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WIN!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2" y="3910301"/>
            <a:ext cx="1320234" cy="10710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3910301"/>
            <a:ext cx="1320234" cy="1071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40" y="3910301"/>
            <a:ext cx="1320234" cy="107103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90499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1578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74629" y="4360445"/>
            <a:ext cx="33866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01464" y="41475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4555" y="4129612"/>
            <a:ext cx="89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LOSE!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78" y="169333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888" y="5376333"/>
            <a:ext cx="808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sequences of moves and whether or not the player won at the end, learn to make good moves</a:t>
            </a:r>
          </a:p>
        </p:txBody>
      </p:sp>
    </p:spTree>
    <p:extLst>
      <p:ext uri="{BB962C8B-B14F-4D97-AF65-F5344CB8AC3E}">
        <p14:creationId xmlns:p14="http://schemas.microsoft.com/office/powerpoint/2010/main" val="131723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learning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data is available:</a:t>
            </a:r>
          </a:p>
          <a:p>
            <a:pPr lvl="2"/>
            <a:r>
              <a:rPr lang="en-US" dirty="0"/>
              <a:t>Supervised, unsupervised, reinforcement learning</a:t>
            </a:r>
          </a:p>
          <a:p>
            <a:pPr lvl="2"/>
            <a:r>
              <a:rPr lang="en-US" dirty="0"/>
              <a:t>semi-supervised, active learning, …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How are we getting the data:</a:t>
            </a:r>
          </a:p>
          <a:p>
            <a:pPr lvl="2"/>
            <a:r>
              <a:rPr lang="en-US" dirty="0"/>
              <a:t>online vs. offline learning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Type of model:</a:t>
            </a:r>
          </a:p>
          <a:p>
            <a:pPr lvl="2"/>
            <a:r>
              <a:rPr lang="en-US" dirty="0"/>
              <a:t>generative vs. discriminative</a:t>
            </a:r>
          </a:p>
          <a:p>
            <a:pPr lvl="2"/>
            <a:r>
              <a:rPr lang="en-US" dirty="0"/>
              <a:t>parametric vs. non-parametric</a:t>
            </a:r>
          </a:p>
        </p:txBody>
      </p:sp>
    </p:spTree>
    <p:extLst>
      <p:ext uri="{BB962C8B-B14F-4D97-AF65-F5344CB8AC3E}">
        <p14:creationId xmlns:p14="http://schemas.microsoft.com/office/powerpoint/2010/main" val="55423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9555" y="3435917"/>
            <a:ext cx="334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an example?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How is it represented?</a:t>
            </a:r>
          </a:p>
        </p:txBody>
      </p:sp>
    </p:spTree>
    <p:extLst>
      <p:ext uri="{BB962C8B-B14F-4D97-AF65-F5344CB8AC3E}">
        <p14:creationId xmlns:p14="http://schemas.microsoft.com/office/powerpoint/2010/main" val="126081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One definition: </a:t>
            </a:r>
            <a:r>
              <a:rPr lang="en-US" sz="2800" b="1" dirty="0">
                <a:solidFill>
                  <a:schemeClr val="accent2"/>
                </a:solidFill>
              </a:rPr>
              <a:t>“</a:t>
            </a:r>
            <a:r>
              <a:rPr lang="en-US" sz="2800" b="1" i="1" dirty="0">
                <a:solidFill>
                  <a:schemeClr val="accent2"/>
                </a:solidFill>
              </a:rPr>
              <a:t>Building programs that enable computers to do what humans can do.</a:t>
            </a:r>
            <a:r>
              <a:rPr lang="en-US" sz="2800" b="1" dirty="0">
                <a:solidFill>
                  <a:schemeClr val="accent2"/>
                </a:solidFill>
              </a:rPr>
              <a:t>”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example:</a:t>
            </a:r>
          </a:p>
          <a:p>
            <a:r>
              <a:rPr lang="en-US" sz="2200" dirty="0"/>
              <a:t>read, </a:t>
            </a:r>
          </a:p>
          <a:p>
            <a:r>
              <a:rPr lang="en-US" sz="2200" dirty="0"/>
              <a:t>walk around, </a:t>
            </a:r>
          </a:p>
          <a:p>
            <a:r>
              <a:rPr lang="en-US" sz="2200" dirty="0"/>
              <a:t>drive, </a:t>
            </a:r>
          </a:p>
          <a:p>
            <a:r>
              <a:rPr lang="en-US" sz="2200" dirty="0"/>
              <a:t>play games, </a:t>
            </a:r>
          </a:p>
          <a:p>
            <a:r>
              <a:rPr lang="en-US" sz="2200" dirty="0"/>
              <a:t>solve problems, </a:t>
            </a:r>
          </a:p>
          <a:p>
            <a:r>
              <a:rPr lang="en-US" sz="2200" dirty="0"/>
              <a:t>learn, </a:t>
            </a:r>
          </a:p>
          <a:p>
            <a:r>
              <a:rPr lang="en-US" sz="2200" dirty="0"/>
              <a:t>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0991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6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35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9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1296203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9743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958" y="2976698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25891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97958" y="38030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958" y="4690043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7958" y="5690452"/>
            <a:ext cx="19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</a:t>
            </a:r>
            <a:r>
              <a:rPr lang="en-US" sz="2400" baseline="-25000" dirty="0">
                <a:solidFill>
                  <a:srgbClr val="FF6600"/>
                </a:solidFill>
              </a:rPr>
              <a:t>1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2</a:t>
            </a:r>
            <a:r>
              <a:rPr lang="en-US" sz="2400" dirty="0">
                <a:solidFill>
                  <a:srgbClr val="FF6600"/>
                </a:solidFill>
              </a:rPr>
              <a:t>, f</a:t>
            </a:r>
            <a:r>
              <a:rPr lang="en-US" sz="2400" baseline="-250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FF6600"/>
                </a:solidFill>
              </a:rPr>
              <a:t>, …, f</a:t>
            </a:r>
            <a:r>
              <a:rPr lang="en-US" sz="2400" baseline="-25000" dirty="0">
                <a:solidFill>
                  <a:srgbClr val="FF6600"/>
                </a:solidFill>
              </a:rPr>
              <a:t>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03333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5556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</p:spTree>
    <p:extLst>
      <p:ext uri="{BB962C8B-B14F-4D97-AF65-F5344CB8AC3E}">
        <p14:creationId xmlns:p14="http://schemas.microsoft.com/office/powerpoint/2010/main" val="1973951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7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4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53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47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793321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6861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1570" y="2976698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1211" y="1789604"/>
            <a:ext cx="135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features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12564" y="3939242"/>
            <a:ext cx="620889" cy="894429"/>
          </a:xfrm>
          <a:prstGeom prst="righ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6667" y="207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29131" y="1831937"/>
            <a:ext cx="0" cy="4560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7742" y="2782162"/>
            <a:ext cx="3236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our algorithms actually “view” the data</a:t>
            </a:r>
          </a:p>
          <a:p>
            <a:endParaRPr lang="en-US" sz="2400" dirty="0"/>
          </a:p>
          <a:p>
            <a:r>
              <a:rPr lang="en-US" sz="2400" dirty="0"/>
              <a:t>Features are the questions we can ask about the 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1570" y="3761452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1570" y="4729538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1570" y="5753744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</p:spTree>
    <p:extLst>
      <p:ext uri="{BB962C8B-B14F-4D97-AF65-F5344CB8AC3E}">
        <p14:creationId xmlns:p14="http://schemas.microsoft.com/office/powerpoint/2010/main" val="2757786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7630" y="2299365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7630" y="3142515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7630" y="4052205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8oz,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7630" y="5076411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7oz,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2651" y="1698495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2651" y="2350050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1430" y="3170405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591430" y="413439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91430" y="5066084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47323" y="1789941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30" name="Oval 29"/>
          <p:cNvSpPr/>
          <p:nvPr/>
        </p:nvSpPr>
        <p:spPr>
          <a:xfrm>
            <a:off x="6482175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3841" y="3309780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48392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287826">
            <a:off x="5706512" y="258124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79" y="5801415"/>
            <a:ext cx="796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learning/training/induction, learn a model of what distinguishes apples and bananas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8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888" y="3149875"/>
            <a:ext cx="2012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Apple or banana?</a:t>
            </a:r>
          </a:p>
        </p:txBody>
      </p:sp>
    </p:spTree>
    <p:extLst>
      <p:ext uri="{BB962C8B-B14F-4D97-AF65-F5344CB8AC3E}">
        <p14:creationId xmlns:p14="http://schemas.microsoft.com/office/powerpoint/2010/main" val="3949080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684" y="3518083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30" name="Oval 29"/>
          <p:cNvSpPr/>
          <p:nvPr/>
        </p:nvSpPr>
        <p:spPr>
          <a:xfrm>
            <a:off x="4145940" y="3120677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06" y="3354233"/>
            <a:ext cx="123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classifier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412157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145" y="6032247"/>
            <a:ext cx="853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model can then classify a new example </a:t>
            </a:r>
            <a:r>
              <a:rPr lang="en-US" sz="2400" i="1" dirty="0">
                <a:solidFill>
                  <a:srgbClr val="FF6600"/>
                </a:solidFill>
              </a:rPr>
              <a:t>based on the features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815568" y="3499503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287826">
            <a:off x="5639124" y="2625694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595" y="3442263"/>
            <a:ext cx="2012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1422" y="4876154"/>
            <a:ext cx="160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01960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3108897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revisited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500" y="3605389"/>
            <a:ext cx="29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no leaf, 4oz,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146" y="3401627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245" y="2770772"/>
            <a:ext cx="1203976" cy="349425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81915" y="3592391"/>
            <a:ext cx="1342118" cy="368068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0650" y="4569718"/>
            <a:ext cx="45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Learning is about </a:t>
            </a:r>
            <a:r>
              <a:rPr lang="en-US" sz="2800" b="1" i="1" dirty="0">
                <a:solidFill>
                  <a:srgbClr val="008000"/>
                </a:solidFill>
              </a:rPr>
              <a:t>generalizing</a:t>
            </a:r>
            <a:r>
              <a:rPr lang="en-US" sz="2800" dirty="0">
                <a:solidFill>
                  <a:srgbClr val="008000"/>
                </a:solidFill>
              </a:rPr>
              <a:t> from the training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</p:spTree>
    <p:extLst>
      <p:ext uri="{BB962C8B-B14F-4D97-AF65-F5344CB8AC3E}">
        <p14:creationId xmlns:p14="http://schemas.microsoft.com/office/powerpoint/2010/main" val="1692474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7FDA-129B-CC41-8B29-239CFA1E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275742-5268-1D48-A6D5-085F144C7862}"/>
              </a:ext>
            </a:extLst>
          </p:cNvPr>
          <p:cNvGrpSpPr/>
          <p:nvPr/>
        </p:nvGrpSpPr>
        <p:grpSpPr>
          <a:xfrm>
            <a:off x="3812983" y="2074334"/>
            <a:ext cx="1518033" cy="1354666"/>
            <a:chOff x="3231540" y="2106524"/>
            <a:chExt cx="1518033" cy="135466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3C76D4-F750-A14C-B4B4-ED04B298A06F}"/>
                </a:ext>
              </a:extLst>
            </p:cNvPr>
            <p:cNvSpPr/>
            <p:nvPr/>
          </p:nvSpPr>
          <p:spPr>
            <a:xfrm>
              <a:off x="3231540" y="2106524"/>
              <a:ext cx="1518033" cy="1354666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BC6A4B-871D-9E4F-A499-747A6E1AA05B}"/>
                </a:ext>
              </a:extLst>
            </p:cNvPr>
            <p:cNvSpPr txBox="1"/>
            <p:nvPr/>
          </p:nvSpPr>
          <p:spPr>
            <a:xfrm>
              <a:off x="3298699" y="2368358"/>
              <a:ext cx="13837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model/</a:t>
              </a:r>
            </a:p>
            <a:p>
              <a:pPr algn="ctr"/>
              <a:r>
                <a:rPr lang="en-US" sz="2400" dirty="0"/>
                <a:t>classifier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AA73ED-8B8C-FF41-875C-73BE21D2B908}"/>
              </a:ext>
            </a:extLst>
          </p:cNvPr>
          <p:cNvSpPr txBox="1"/>
          <p:nvPr/>
        </p:nvSpPr>
        <p:spPr>
          <a:xfrm>
            <a:off x="723207" y="388684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many, many different options for the model</a:t>
            </a:r>
          </a:p>
          <a:p>
            <a:endParaRPr lang="en-US" sz="2400" dirty="0"/>
          </a:p>
          <a:p>
            <a:r>
              <a:rPr lang="en-US" sz="2400" dirty="0"/>
              <a:t>They have different characteristics and perform differently (accuracy, speed, etc.)</a:t>
            </a:r>
          </a:p>
        </p:txBody>
      </p:sp>
    </p:spTree>
    <p:extLst>
      <p:ext uri="{BB962C8B-B14F-4D97-AF65-F5344CB8AC3E}">
        <p14:creationId xmlns:p14="http://schemas.microsoft.com/office/powerpoint/2010/main" val="4116420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914" y="3961270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5088" y="3543181"/>
            <a:ext cx="46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 which tells us how likely a given data example is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14600" y="3276600"/>
            <a:ext cx="1528147" cy="1371600"/>
            <a:chOff x="7319347" y="3505200"/>
            <a:chExt cx="152814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9347" y="3620974"/>
              <a:ext cx="152814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148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244" y="3571514"/>
            <a:ext cx="296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736B82-21D9-594C-AC48-D542CAF102E1}"/>
              </a:ext>
            </a:extLst>
          </p:cNvPr>
          <p:cNvSpPr txBox="1"/>
          <p:nvPr/>
        </p:nvSpPr>
        <p:spPr>
          <a:xfrm>
            <a:off x="941468" y="2730247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to label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46769D-CAE3-6646-86B9-83B75369358F}"/>
              </a:ext>
            </a:extLst>
          </p:cNvPr>
          <p:cNvSpPr/>
          <p:nvPr/>
        </p:nvSpPr>
        <p:spPr bwMode="auto">
          <a:xfrm>
            <a:off x="3801701" y="3571514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8166C80-C34A-9544-8840-25341BB68D3D}"/>
              </a:ext>
            </a:extLst>
          </p:cNvPr>
          <p:cNvSpPr/>
          <p:nvPr/>
        </p:nvSpPr>
        <p:spPr bwMode="auto">
          <a:xfrm>
            <a:off x="6586177" y="3439328"/>
            <a:ext cx="836799" cy="49341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FF53D-85EA-744D-B79F-8EA6FF67CF65}"/>
              </a:ext>
            </a:extLst>
          </p:cNvPr>
          <p:cNvSpPr txBox="1"/>
          <p:nvPr/>
        </p:nvSpPr>
        <p:spPr>
          <a:xfrm>
            <a:off x="7631084" y="3224368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apple </a:t>
            </a:r>
          </a:p>
          <a:p>
            <a:r>
              <a:rPr lang="en-US" dirty="0"/>
              <a:t>or</a:t>
            </a:r>
          </a:p>
          <a:p>
            <a:r>
              <a:rPr lang="en-US" dirty="0">
                <a:solidFill>
                  <a:srgbClr val="00B050"/>
                </a:solidFill>
              </a:rPr>
              <a:t>banana</a:t>
            </a:r>
          </a:p>
        </p:txBody>
      </p:sp>
      <p:grpSp>
        <p:nvGrpSpPr>
          <p:cNvPr id="13" name="Group 37">
            <a:extLst>
              <a:ext uri="{FF2B5EF4-FFF2-40B4-BE49-F238E27FC236}">
                <a16:creationId xmlns:a16="http://schemas.microsoft.com/office/drawing/2014/main" id="{AF28C5B3-82FB-284D-B734-02F5D5C04085}"/>
              </a:ext>
            </a:extLst>
          </p:cNvPr>
          <p:cNvGrpSpPr/>
          <p:nvPr/>
        </p:nvGrpSpPr>
        <p:grpSpPr>
          <a:xfrm>
            <a:off x="4827558" y="3224368"/>
            <a:ext cx="1528147" cy="1371600"/>
            <a:chOff x="7319347" y="3505200"/>
            <a:chExt cx="1528147" cy="13716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BD9CC2F-AD6D-A540-B9FD-F08C2BB6082A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04D163-009A-4B47-B788-B5F396DA8EE8}"/>
                </a:ext>
              </a:extLst>
            </p:cNvPr>
            <p:cNvSpPr txBox="1"/>
            <p:nvPr/>
          </p:nvSpPr>
          <p:spPr>
            <a:xfrm>
              <a:off x="7319347" y="3620974"/>
              <a:ext cx="152814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66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broader definition</a:t>
            </a: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vs.</a:t>
            </a:r>
          </a:p>
          <a:p>
            <a:endParaRPr lang="en-US" sz="2400" dirty="0"/>
          </a:p>
          <a:p>
            <a:r>
              <a:rPr lang="en-US" sz="2400" dirty="0"/>
              <a:t>acting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       vs.        rational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012" y="1528762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“Building programs that enable computers to do do </a:t>
            </a:r>
            <a:r>
              <a:rPr lang="en-US" sz="2800" b="1" i="1" dirty="0">
                <a:solidFill>
                  <a:schemeClr val="accent2"/>
                </a:solidFill>
              </a:rPr>
              <a:t>intelligent</a:t>
            </a:r>
            <a:r>
              <a:rPr lang="en-US" sz="2800" dirty="0"/>
              <a:t> things”</a:t>
            </a:r>
          </a:p>
        </p:txBody>
      </p:sp>
    </p:spTree>
    <p:extLst>
      <p:ext uri="{BB962C8B-B14F-4D97-AF65-F5344CB8AC3E}">
        <p14:creationId xmlns:p14="http://schemas.microsoft.com/office/powerpoint/2010/main" val="4024116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572000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540" y="1763281"/>
            <a:ext cx="486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572000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55AD7D5-C6BB-D24A-8FC2-9D6EAC08F7EF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CEFAD-0411-A541-BFAE-F52510D00A06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60FE966-BAA8-7946-9C14-21C0D60BC2C7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1D94A1-F9CD-7D4F-B596-AC85C75C36D5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grpSp>
        <p:nvGrpSpPr>
          <p:cNvPr id="16" name="Group 37">
            <a:extLst>
              <a:ext uri="{FF2B5EF4-FFF2-40B4-BE49-F238E27FC236}">
                <a16:creationId xmlns:a16="http://schemas.microsoft.com/office/drawing/2014/main" id="{58363647-A76D-9C40-AF6A-7528CBFDAF0A}"/>
              </a:ext>
            </a:extLst>
          </p:cNvPr>
          <p:cNvGrpSpPr/>
          <p:nvPr/>
        </p:nvGrpSpPr>
        <p:grpSpPr>
          <a:xfrm>
            <a:off x="5253645" y="3200400"/>
            <a:ext cx="1528147" cy="1371600"/>
            <a:chOff x="7319347" y="3505200"/>
            <a:chExt cx="1528147" cy="13716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0B46DF5-4CFC-3247-8A79-BFB1DF1A53DE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10DD7A-D1A0-D44A-A41F-0A29F1F4FC2C}"/>
                </a:ext>
              </a:extLst>
            </p:cNvPr>
            <p:cNvSpPr txBox="1"/>
            <p:nvPr/>
          </p:nvSpPr>
          <p:spPr>
            <a:xfrm>
              <a:off x="7319347" y="3620974"/>
              <a:ext cx="152814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335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2570" y="3200400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107" y="1811545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760825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33391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89211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124200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0721A-FB59-0845-92C1-4645AAD33AF0}"/>
              </a:ext>
            </a:extLst>
          </p:cNvPr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ED775DA-D7BA-E343-A654-01665DBF0F82}"/>
              </a:ext>
            </a:extLst>
          </p:cNvPr>
          <p:cNvSpPr/>
          <p:nvPr/>
        </p:nvSpPr>
        <p:spPr bwMode="auto">
          <a:xfrm>
            <a:off x="4572000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0A7B7-07E3-C64D-8D16-C6D2BA43BEA5}"/>
              </a:ext>
            </a:extLst>
          </p:cNvPr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6C638DD0-D216-3B45-8FE1-A791DD31F1B2}"/>
              </a:ext>
            </a:extLst>
          </p:cNvPr>
          <p:cNvSpPr/>
          <p:nvPr/>
        </p:nvSpPr>
        <p:spPr bwMode="auto">
          <a:xfrm>
            <a:off x="4572000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D58138A8-70A7-3C44-9F77-13474E1D2B8C}"/>
              </a:ext>
            </a:extLst>
          </p:cNvPr>
          <p:cNvSpPr/>
          <p:nvPr/>
        </p:nvSpPr>
        <p:spPr>
          <a:xfrm rot="16200000">
            <a:off x="1570286" y="3087358"/>
            <a:ext cx="332509" cy="284459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6771F7-5866-1B42-B26C-856112FF998F}"/>
              </a:ext>
            </a:extLst>
          </p:cNvPr>
          <p:cNvSpPr txBox="1"/>
          <p:nvPr/>
        </p:nvSpPr>
        <p:spPr>
          <a:xfrm>
            <a:off x="3234408" y="477113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B67BF73-93B0-DE43-BFB2-90EAB245F0C2}"/>
              </a:ext>
            </a:extLst>
          </p:cNvPr>
          <p:cNvSpPr/>
          <p:nvPr/>
        </p:nvSpPr>
        <p:spPr>
          <a:xfrm rot="16200000">
            <a:off x="3378929" y="4159503"/>
            <a:ext cx="332509" cy="69034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900213-F3F7-DC45-8D35-CC810F4C639E}"/>
              </a:ext>
            </a:extLst>
          </p:cNvPr>
          <p:cNvSpPr txBox="1"/>
          <p:nvPr/>
        </p:nvSpPr>
        <p:spPr>
          <a:xfrm>
            <a:off x="1349433" y="484085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grpSp>
        <p:nvGrpSpPr>
          <p:cNvPr id="33" name="Group 37">
            <a:extLst>
              <a:ext uri="{FF2B5EF4-FFF2-40B4-BE49-F238E27FC236}">
                <a16:creationId xmlns:a16="http://schemas.microsoft.com/office/drawing/2014/main" id="{4E0A1008-58D6-4A49-B188-F5A61E5481E3}"/>
              </a:ext>
            </a:extLst>
          </p:cNvPr>
          <p:cNvGrpSpPr/>
          <p:nvPr/>
        </p:nvGrpSpPr>
        <p:grpSpPr>
          <a:xfrm>
            <a:off x="5253645" y="3200400"/>
            <a:ext cx="1528147" cy="1371600"/>
            <a:chOff x="7319347" y="3505200"/>
            <a:chExt cx="1528147" cy="137160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0538724-830D-F540-A93D-FB327F906E54}"/>
                </a:ext>
              </a:extLst>
            </p:cNvPr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292F32-A5AB-8D47-B125-5A7BAC1DC73A}"/>
                </a:ext>
              </a:extLst>
            </p:cNvPr>
            <p:cNvSpPr txBox="1"/>
            <p:nvPr/>
          </p:nvSpPr>
          <p:spPr>
            <a:xfrm>
              <a:off x="7319347" y="3620974"/>
              <a:ext cx="152814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example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92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can we currently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B3C73-68C3-D649-8C1C-31048282D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5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7625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000" dirty="0"/>
              <a:t>speech recognition is really good, if:</a:t>
            </a:r>
          </a:p>
          <a:p>
            <a:pPr lvl="1"/>
            <a:r>
              <a:rPr lang="en-US" sz="2800" dirty="0"/>
              <a:t>restricted vocabulary</a:t>
            </a:r>
          </a:p>
          <a:p>
            <a:pPr lvl="1"/>
            <a:r>
              <a:rPr lang="en-US" sz="2800" dirty="0"/>
              <a:t>specific speaker with training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Gotten quite good in the last few years and shows up in lots of places:</a:t>
            </a:r>
          </a:p>
          <a:p>
            <a:pPr lvl="1"/>
            <a:r>
              <a:rPr lang="en-US" sz="2800" dirty="0"/>
              <a:t>Mobile: Siri, Ok Google, etc.</a:t>
            </a:r>
          </a:p>
          <a:p>
            <a:pPr lvl="1"/>
            <a:r>
              <a:rPr lang="en-US" sz="2800" dirty="0"/>
              <a:t>Home assistants: Alexa, Google Home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What does the spoken language actually mean (language understanding)?</a:t>
            </a:r>
          </a:p>
          <a:p>
            <a:pPr lvl="1"/>
            <a:r>
              <a:rPr lang="en-US" sz="2800" dirty="0"/>
              <a:t>much harder problem!</a:t>
            </a:r>
          </a:p>
          <a:p>
            <a:pPr lvl="1"/>
            <a:r>
              <a:rPr lang="en-US" sz="2800" dirty="0"/>
              <a:t>many advances in NLP in small things, but still far away from a general 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3EBE-A7C8-6649-A60E-D6D6EFE439CC}"/>
              </a:ext>
            </a:extLst>
          </p:cNvPr>
          <p:cNvSpPr txBox="1">
            <a:spLocks/>
          </p:cNvSpPr>
          <p:nvPr/>
        </p:nvSpPr>
        <p:spPr>
          <a:xfrm>
            <a:off x="457200" y="14859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Understand spoken language?</a:t>
            </a:r>
          </a:p>
        </p:txBody>
      </p:sp>
    </p:spTree>
    <p:extLst>
      <p:ext uri="{BB962C8B-B14F-4D97-AF65-F5344CB8AC3E}">
        <p14:creationId xmlns:p14="http://schemas.microsoft.com/office/powerpoint/2010/main" val="3248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2479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person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Can do accents, intonations, etc.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baseline="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baseline="0" dirty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400" dirty="0">
                <a:latin typeface="+mn-lt"/>
                <a:ea typeface="+mn-ea"/>
                <a:cs typeface="+mn-cs"/>
              </a:rPr>
              <a:t> vocabulary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  <a:hlinkClick r:id="rId2"/>
              </a:rPr>
              <a:t>https://www.nuance.com/omni-channel-customer-engagement/voice-and-ivr/text-to-speech.html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3000" dirty="0"/>
              <a:t>Freeway driving is relatively straightforward</a:t>
            </a:r>
          </a:p>
          <a:p>
            <a:pPr marL="320040" lvl="1" indent="0">
              <a:buNone/>
            </a:pPr>
            <a:endParaRPr lang="en-US" sz="3000" dirty="0"/>
          </a:p>
          <a:p>
            <a:pPr marL="320040" lvl="1" indent="0">
              <a:buNone/>
            </a:pPr>
            <a:r>
              <a:rPr lang="en-US" sz="3000" dirty="0"/>
              <a:t>Off-road a bit harder</a:t>
            </a:r>
          </a:p>
          <a:p>
            <a:pPr lvl="2"/>
            <a:r>
              <a:rPr lang="en-US" sz="2600" dirty="0"/>
              <a:t>see DARPA grand challenges (2004, 2005)</a:t>
            </a:r>
          </a:p>
          <a:p>
            <a:pPr marL="594360" lvl="2" indent="0">
              <a:buNone/>
            </a:pPr>
            <a:endParaRPr lang="en-US" sz="2600" dirty="0"/>
          </a:p>
          <a:p>
            <a:pPr marL="320040" lvl="1" indent="0">
              <a:buNone/>
            </a:pPr>
            <a:r>
              <a:rPr lang="en-US" sz="3000" dirty="0"/>
              <a:t>And urban driving is even trickier</a:t>
            </a:r>
          </a:p>
          <a:p>
            <a:pPr lvl="2"/>
            <a:r>
              <a:rPr lang="en-US" sz="2600" dirty="0"/>
              <a:t>See DARPA urban challenge (2007)</a:t>
            </a:r>
          </a:p>
          <a:p>
            <a:pPr lvl="2"/>
            <a:r>
              <a:rPr lang="en-US" sz="2600" dirty="0"/>
              <a:t>Google’s autonomous vehicle</a:t>
            </a:r>
          </a:p>
          <a:p>
            <a:pPr lv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2726719"/>
            <a:ext cx="1748363" cy="109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451" y="777297"/>
            <a:ext cx="2016155" cy="135630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478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550" y="4418576"/>
            <a:ext cx="2057400" cy="1317661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79690"/>
            <a:ext cx="1905000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30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Many driver assist technologies:</a:t>
            </a:r>
          </a:p>
          <a:p>
            <a:pPr>
              <a:buFontTx/>
              <a:buChar char="-"/>
            </a:pPr>
            <a:r>
              <a:rPr lang="en-US" sz="3200" dirty="0"/>
              <a:t>Automatic breaking</a:t>
            </a:r>
          </a:p>
          <a:p>
            <a:pPr>
              <a:buFontTx/>
              <a:buChar char="-"/>
            </a:pPr>
            <a:r>
              <a:rPr lang="en-US" sz="3200" dirty="0"/>
              <a:t>Automatic pedestrian detection</a:t>
            </a:r>
          </a:p>
          <a:p>
            <a:pPr>
              <a:buFontTx/>
              <a:buChar char="-"/>
            </a:pPr>
            <a:r>
              <a:rPr lang="en-US" sz="3200" dirty="0"/>
              <a:t>Lane drift avoidance</a:t>
            </a:r>
          </a:p>
          <a:p>
            <a:pPr>
              <a:buFontTx/>
              <a:buChar char="-"/>
            </a:pPr>
            <a:r>
              <a:rPr lang="en-US" sz="3200" dirty="0"/>
              <a:t>”smart” cruise control</a:t>
            </a:r>
          </a:p>
          <a:p>
            <a:pPr>
              <a:buFontTx/>
              <a:buChar char="-"/>
            </a:pPr>
            <a:r>
              <a:rPr lang="en-US" sz="3200" dirty="0"/>
              <a:t>Blind spot warning</a:t>
            </a:r>
          </a:p>
          <a:p>
            <a:pPr>
              <a:buFontTx/>
              <a:buChar char="-"/>
            </a:pPr>
            <a:r>
              <a:rPr lang="en-US" sz="3200" dirty="0"/>
              <a:t>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8150" y="15240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  <p:extLst>
      <p:ext uri="{BB962C8B-B14F-4D97-AF65-F5344CB8AC3E}">
        <p14:creationId xmlns:p14="http://schemas.microsoft.com/office/powerpoint/2010/main" val="4141634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286000"/>
            <a:ext cx="7924800" cy="425083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movie reviews (assignment 7!)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blogs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twitter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latin typeface="+mn-lt"/>
                <a:ea typeface="+mn-ea"/>
                <a:cs typeface="+mn-cs"/>
              </a:rPr>
              <a:t>sarcasm is hard</a:t>
            </a: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721715"/>
            <a:ext cx="2286000" cy="21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2098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>
                <a:latin typeface="+mn-lt"/>
                <a:ea typeface="+mn-ea"/>
                <a:cs typeface="+mn-cs"/>
              </a:rPr>
              <a:t>OpenCyc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7432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1242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9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362200"/>
            <a:ext cx="7924800" cy="464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lvl="1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lang="en-US" sz="2800" dirty="0">
                <a:latin typeface="+mn-lt"/>
                <a:ea typeface="+mn-ea"/>
                <a:cs typeface="+mn-cs"/>
              </a:rPr>
              <a:t>Recently, a number of successes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Honda’s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Asimo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>
                <a:latin typeface="+mn-lt"/>
                <a:ea typeface="+mn-ea"/>
                <a:cs typeface="+mn-cs"/>
                <a:hlinkClick r:id="rId3"/>
              </a:rPr>
              <a:t>https://www.youtube.com/watch?v=SARB9Ol_Wz4</a:t>
            </a:r>
            <a:endParaRPr lang="en-US" sz="26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Sony QRIO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4"/>
              </a:rPr>
              <a:t>http://www.youtube.com/watch?v=9vwZ5FQEUFg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Boston Dynamic’s Atlas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5"/>
              </a:rPr>
              <a:t>https://www.youtube.com/watch?v=hSjKoEva5bg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50" y="37338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15972" y="5408542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0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15" y="1477735"/>
            <a:ext cx="6858000" cy="53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0" y="533400"/>
            <a:ext cx="1231900" cy="135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71E3F-892B-6D43-9186-5C064ADE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/>
              <a:t>What challenges are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2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436687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662113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482975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3179763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662113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Fundamental problem of AI</a:t>
            </a:r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349750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787775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911850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761038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769445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Many different ways of making an agent  intelligent</a:t>
            </a: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4014788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4014788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305425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305425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6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8D8D61F-BD86-A040-B2B0-520989C01F98}"/>
              </a:ext>
            </a:extLst>
          </p:cNvPr>
          <p:cNvGrpSpPr/>
          <p:nvPr/>
        </p:nvGrpSpPr>
        <p:grpSpPr>
          <a:xfrm>
            <a:off x="25400" y="1793188"/>
            <a:ext cx="5486400" cy="1942751"/>
            <a:chOff x="3238500" y="4761725"/>
            <a:chExt cx="6248400" cy="20406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7CA7BF-970B-1548-B776-5E6D33E8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5634000"/>
              <a:ext cx="6248400" cy="1168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FFAEE6-3C6D-2749-AE83-B7CB0AAE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50" y="4761725"/>
              <a:ext cx="5867400" cy="10033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7E35B9-5FFA-0340-94FB-BB36E6F5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Ethics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DC5B0-782D-D546-9308-D2D301E6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4" y="538318"/>
            <a:ext cx="4979836" cy="18161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6DDEF-47FF-9148-91C3-1C686DA5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7" y="3069570"/>
            <a:ext cx="5151863" cy="117125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C493-9FC2-1045-B08E-A6F857949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" y="4181903"/>
            <a:ext cx="5247648" cy="13856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4E54C-A1D2-284B-8B7F-A9A44C1E9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59" y="5472385"/>
            <a:ext cx="5010541" cy="13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Perception</a:t>
            </a:r>
          </a:p>
          <a:p>
            <a:pPr lvl="1"/>
            <a:r>
              <a:rPr lang="en-US" dirty="0"/>
              <a:t>perceive the environment via sensors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vision (perception via images/video)</a:t>
            </a:r>
          </a:p>
          <a:p>
            <a:pPr lvl="1"/>
            <a:r>
              <a:rPr lang="en-US" dirty="0"/>
              <a:t>process visual information</a:t>
            </a:r>
          </a:p>
          <a:p>
            <a:pPr lvl="1"/>
            <a:r>
              <a:rPr lang="en-US" dirty="0"/>
              <a:t>object identification, face recognition, motion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Natural language processing and generation</a:t>
            </a:r>
          </a:p>
          <a:p>
            <a:pPr lvl="1"/>
            <a:r>
              <a:rPr lang="en-US" dirty="0"/>
              <a:t>speech recognition, language understanding</a:t>
            </a:r>
          </a:p>
          <a:p>
            <a:pPr lvl="1"/>
            <a:r>
              <a:rPr lang="en-US" dirty="0"/>
              <a:t>language translation, speech generation, summarization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E5DEA-1C71-2448-964A-FF38857B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0" y="533400"/>
            <a:ext cx="1231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Knowledge representation</a:t>
            </a:r>
          </a:p>
          <a:p>
            <a:pPr lvl="1"/>
            <a:r>
              <a:rPr lang="en-US" sz="2000" dirty="0"/>
              <a:t>encode known information</a:t>
            </a:r>
          </a:p>
          <a:p>
            <a:pPr lvl="1"/>
            <a:r>
              <a:rPr lang="en-US" sz="2000" dirty="0"/>
              <a:t>water is wet, the sun is hot</a:t>
            </a:r>
            <a:r>
              <a:rPr lang="en-US" dirty="0"/>
              <a:t>, professors are people</a:t>
            </a:r>
            <a:r>
              <a:rPr lang="en-US" sz="2000" dirty="0"/>
              <a:t>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Learning</a:t>
            </a:r>
          </a:p>
          <a:p>
            <a:pPr lvl="1"/>
            <a:r>
              <a:rPr lang="en-US" sz="2000" dirty="0"/>
              <a:t>learn from environment</a:t>
            </a:r>
          </a:p>
          <a:p>
            <a:pPr lvl="1"/>
            <a:r>
              <a:rPr lang="en-US" sz="2000" dirty="0"/>
              <a:t>What type of feedback? (supervised vs. unsupervised vs. reinforcement </a:t>
            </a:r>
            <a:r>
              <a:rPr lang="en-US" sz="2000" dirty="0" err="1"/>
              <a:t>vs</a:t>
            </a:r>
            <a:r>
              <a:rPr lang="en-US" sz="2000" dirty="0"/>
              <a:t> …)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Reasoning/problem solving</a:t>
            </a:r>
          </a:p>
          <a:p>
            <a:pPr lvl="1"/>
            <a:r>
              <a:rPr lang="en-US" sz="2000" dirty="0"/>
              <a:t>achieve goals, solve problems</a:t>
            </a:r>
          </a:p>
          <a:p>
            <a:pPr lvl="1"/>
            <a:r>
              <a:rPr lang="en-US" sz="2000" dirty="0"/>
              <a:t>planning</a:t>
            </a:r>
          </a:p>
          <a:p>
            <a:pPr lvl="1"/>
            <a:r>
              <a:rPr lang="en-US" sz="2000" dirty="0"/>
              <a:t>How do you make an omelet?  I’m carrying an umbrella and it’s raining… will I get wet?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Robotics</a:t>
            </a:r>
          </a:p>
          <a:p>
            <a:pPr lvl="1"/>
            <a:r>
              <a:rPr lang="en-US" sz="2000" dirty="0"/>
              <a:t>How can computers interact with the physical world?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27F22-F118-CC43-ABA0-A10053D0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0" y="533400"/>
            <a:ext cx="1231900" cy="1358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EFFB79-C372-A74B-A20E-2C109F87F393}"/>
              </a:ext>
            </a:extLst>
          </p:cNvPr>
          <p:cNvSpPr/>
          <p:nvPr/>
        </p:nvSpPr>
        <p:spPr>
          <a:xfrm>
            <a:off x="-23446" y="2552700"/>
            <a:ext cx="7338646" cy="1676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2BE4C1-1D09-0244-8072-B86C55F1733A}"/>
              </a:ext>
            </a:extLst>
          </p:cNvPr>
          <p:cNvGrpSpPr/>
          <p:nvPr/>
        </p:nvGrpSpPr>
        <p:grpSpPr>
          <a:xfrm>
            <a:off x="313854" y="3541889"/>
            <a:ext cx="3715972" cy="2695221"/>
            <a:chOff x="313854" y="3541889"/>
            <a:chExt cx="3715972" cy="2695221"/>
          </a:xfrm>
        </p:grpSpPr>
        <p:sp>
          <p:nvSpPr>
            <p:cNvPr id="5" name="Rectangle 4"/>
            <p:cNvSpPr/>
            <p:nvPr/>
          </p:nvSpPr>
          <p:spPr>
            <a:xfrm>
              <a:off x="324561" y="4162777"/>
              <a:ext cx="1297640" cy="2074333"/>
            </a:xfrm>
            <a:prstGeom prst="rect">
              <a:avLst/>
            </a:prstGeom>
            <a:noFill/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854" y="4655446"/>
              <a:ext cx="13083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Training</a:t>
              </a:r>
            </a:p>
            <a:p>
              <a:pPr algn="ctr"/>
              <a:r>
                <a:rPr lang="en-US" sz="2800" dirty="0"/>
                <a:t>Data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287826">
              <a:off x="1648475" y="4111748"/>
              <a:ext cx="925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learn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511793" y="4473223"/>
              <a:ext cx="1518033" cy="1354666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3459" y="4706779"/>
              <a:ext cx="1306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model/</a:t>
              </a:r>
            </a:p>
            <a:p>
              <a:r>
                <a:rPr lang="en-US" sz="2400" dirty="0"/>
                <a:t>predictor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269" y="3541889"/>
              <a:ext cx="710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past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78010" y="4852049"/>
              <a:ext cx="606778" cy="57066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176891" y="3541889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F002567-0FF1-7644-BCC9-2B5A50DC2A37}"/>
              </a:ext>
            </a:extLst>
          </p:cNvPr>
          <p:cNvGrpSpPr/>
          <p:nvPr/>
        </p:nvGrpSpPr>
        <p:grpSpPr>
          <a:xfrm>
            <a:off x="4394934" y="3541889"/>
            <a:ext cx="4730946" cy="2695221"/>
            <a:chOff x="4394934" y="3541889"/>
            <a:chExt cx="4730946" cy="2695221"/>
          </a:xfrm>
        </p:grpSpPr>
        <p:sp>
          <p:nvSpPr>
            <p:cNvPr id="24" name="TextBox 23"/>
            <p:cNvSpPr txBox="1"/>
            <p:nvPr/>
          </p:nvSpPr>
          <p:spPr>
            <a:xfrm rot="19287826">
              <a:off x="7931673" y="3974257"/>
              <a:ext cx="1194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predict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485952" y="4481002"/>
              <a:ext cx="1518033" cy="1354666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97618" y="4714558"/>
              <a:ext cx="1306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model/</a:t>
              </a:r>
            </a:p>
            <a:p>
              <a:r>
                <a:rPr lang="en-US" sz="2400" dirty="0"/>
                <a:t>predictor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6994" y="354188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future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94934" y="4162777"/>
              <a:ext cx="1297640" cy="2074333"/>
            </a:xfrm>
            <a:prstGeom prst="rect">
              <a:avLst/>
            </a:prstGeom>
            <a:noFill/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66543" y="4655446"/>
              <a:ext cx="114371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Testing</a:t>
              </a:r>
            </a:p>
            <a:p>
              <a:pPr algn="ctr"/>
              <a:r>
                <a:rPr lang="en-US" sz="2800" dirty="0"/>
                <a:t>Data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777251" y="4866958"/>
              <a:ext cx="606778" cy="57066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8159270" y="4852049"/>
              <a:ext cx="606778" cy="57066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3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4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01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70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64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11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</TotalTime>
  <Words>1627</Words>
  <Application>Microsoft Macintosh PowerPoint</Application>
  <PresentationFormat>On-screen Show (4:3)</PresentationFormat>
  <Paragraphs>430</Paragraphs>
  <Slides>51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Wingdings 2</vt:lpstr>
      <vt:lpstr>Clarity</vt:lpstr>
      <vt:lpstr>Lecture 21: AI and Machine Learning</vt:lpstr>
      <vt:lpstr>What is Artificial Intelligence?</vt:lpstr>
      <vt:lpstr>What is Artificial Intelligence?</vt:lpstr>
      <vt:lpstr>A broader definition</vt:lpstr>
      <vt:lpstr>What challenges are there?</vt:lpstr>
      <vt:lpstr>What challenges are there?</vt:lpstr>
      <vt:lpstr>What challenges are there?</vt:lpstr>
      <vt:lpstr>Machine Learning is…</vt:lpstr>
      <vt:lpstr>Data</vt:lpstr>
      <vt:lpstr>Data</vt:lpstr>
      <vt:lpstr>Data</vt:lpstr>
      <vt:lpstr>Supervised learning</vt:lpstr>
      <vt:lpstr>Supervised learning</vt:lpstr>
      <vt:lpstr>Supervised learning</vt:lpstr>
      <vt:lpstr>Supervised learning: classification</vt:lpstr>
      <vt:lpstr>Classification Example</vt:lpstr>
      <vt:lpstr>Classification Applications</vt:lpstr>
      <vt:lpstr>Supervised learning: regression</vt:lpstr>
      <vt:lpstr>Regression Example</vt:lpstr>
      <vt:lpstr>Regression Applications</vt:lpstr>
      <vt:lpstr>Supervised learning: ranking</vt:lpstr>
      <vt:lpstr>Ranking example</vt:lpstr>
      <vt:lpstr>Ranking Applications</vt:lpstr>
      <vt:lpstr>Unsupervised learning</vt:lpstr>
      <vt:lpstr>Learn clusters/groups</vt:lpstr>
      <vt:lpstr>Reinforcement learning</vt:lpstr>
      <vt:lpstr>Reinforcement learning example</vt:lpstr>
      <vt:lpstr>Other learning variations</vt:lpstr>
      <vt:lpstr>Representing examples</vt:lpstr>
      <vt:lpstr>Features</vt:lpstr>
      <vt:lpstr>Features</vt:lpstr>
      <vt:lpstr>Classification revisited</vt:lpstr>
      <vt:lpstr>Classification revisited</vt:lpstr>
      <vt:lpstr>Classification revisited</vt:lpstr>
      <vt:lpstr>Classification revisited</vt:lpstr>
      <vt:lpstr>Classification revisited</vt:lpstr>
      <vt:lpstr>models</vt:lpstr>
      <vt:lpstr>Probabilistic modeling</vt:lpstr>
      <vt:lpstr>Probabilistic models</vt:lpstr>
      <vt:lpstr>Probabilistic models</vt:lpstr>
      <vt:lpstr>Probabilistic models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Fundamental problem of AI</vt:lpstr>
      <vt:lpstr>AI and 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Birrell</dc:creator>
  <cp:lastModifiedBy>Eleanor Birrell</cp:lastModifiedBy>
  <cp:revision>8</cp:revision>
  <dcterms:created xsi:type="dcterms:W3CDTF">2019-11-25T17:15:12Z</dcterms:created>
  <dcterms:modified xsi:type="dcterms:W3CDTF">2019-11-26T19:40:31Z</dcterms:modified>
</cp:coreProperties>
</file>