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486" r:id="rId10"/>
    <p:sldId id="487" r:id="rId11"/>
    <p:sldId id="485" r:id="rId12"/>
    <p:sldId id="489" r:id="rId13"/>
    <p:sldId id="49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80" autoAdjust="0"/>
    <p:restoredTop sz="78534" autoAdjust="0"/>
  </p:normalViewPr>
  <p:slideViewPr>
    <p:cSldViewPr>
      <p:cViewPr>
        <p:scale>
          <a:sx n="88" d="100"/>
          <a:sy n="88" d="100"/>
        </p:scale>
        <p:origin x="664" y="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Follow with demo showing the answer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70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id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94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exercise, discuss then 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8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Exercise:</a:t>
            </a:r>
            <a:r>
              <a:rPr lang="en-US" baseline="0" dirty="0"/>
              <a:t> implement deep copy (recursive function)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90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can go wrong?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19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work through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69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11/20/19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8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11/20/19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CS51P		       		     November 20,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Lecture 20: References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12EB4-105C-4D49-ABDF-4BAC7536E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95BA4-376A-714D-85A1-D14958528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flexible mechanism for handling errors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237592-BAFB-2441-847C-ABFD39A8A134}"/>
              </a:ext>
            </a:extLst>
          </p:cNvPr>
          <p:cNvSpPr txBox="1">
            <a:spLocks/>
          </p:cNvSpPr>
          <p:nvPr/>
        </p:nvSpPr>
        <p:spPr>
          <a:xfrm>
            <a:off x="685800" y="2278546"/>
            <a:ext cx="6934200" cy="1866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latin typeface="Courier" pitchFamily="2" charset="0"/>
              </a:rPr>
              <a:t>try:</a:t>
            </a:r>
            <a:br>
              <a:rPr lang="en-US">
                <a:latin typeface="Courier" pitchFamily="2" charset="0"/>
              </a:rPr>
            </a:br>
            <a:r>
              <a:rPr lang="en-US">
                <a:latin typeface="Courier" pitchFamily="2" charset="0"/>
              </a:rPr>
              <a:t>    </a:t>
            </a:r>
            <a:r>
              <a:rPr lang="en-US">
                <a:latin typeface="Courier" pitchFamily="2" charset="0"/>
                <a:ea typeface="Courier" charset="0"/>
                <a:cs typeface="Courier" charset="0"/>
              </a:rPr>
              <a:t># code to execute</a:t>
            </a:r>
          </a:p>
          <a:p>
            <a:pPr marL="0" indent="0">
              <a:buNone/>
            </a:pPr>
            <a:r>
              <a:rPr lang="en-US">
                <a:latin typeface="Courier" pitchFamily="2" charset="0"/>
                <a:ea typeface="Courier" charset="0"/>
                <a:cs typeface="Courier" charset="0"/>
              </a:rPr>
              <a:t>except:</a:t>
            </a:r>
          </a:p>
          <a:p>
            <a:pPr marL="0" indent="0">
              <a:buNone/>
            </a:pPr>
            <a:r>
              <a:rPr lang="en-US">
                <a:latin typeface="Courier" pitchFamily="2" charset="0"/>
                <a:ea typeface="Courier" charset="0"/>
                <a:cs typeface="Courier" charset="0"/>
              </a:rPr>
              <a:t>    # what to do if there's an error</a:t>
            </a:r>
          </a:p>
          <a:p>
            <a:pPr marL="0" indent="0">
              <a:buNone/>
            </a:pPr>
            <a:r>
              <a:rPr lang="en-US">
                <a:latin typeface="Courier" pitchFamily="2" charset="0"/>
                <a:ea typeface="Courier" charset="0"/>
                <a:cs typeface="Courier" charset="0"/>
              </a:rPr>
              <a:t>    </a:t>
            </a:r>
            <a:br>
              <a:rPr lang="en-US">
                <a:latin typeface="Courier" pitchFamily="2" charset="0"/>
                <a:ea typeface="Courier" charset="0"/>
                <a:cs typeface="Courier" charset="0"/>
              </a:rPr>
            </a:br>
            <a:endParaRPr lang="en-US">
              <a:latin typeface="Courier" pitchFamily="2" charset="0"/>
              <a:ea typeface="Courier" charset="0"/>
              <a:cs typeface="Courier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151BC38-2ED0-CE42-B1D6-EF1BA9C054A4}"/>
              </a:ext>
            </a:extLst>
          </p:cNvPr>
          <p:cNvSpPr txBox="1">
            <a:spLocks/>
          </p:cNvSpPr>
          <p:nvPr/>
        </p:nvSpPr>
        <p:spPr>
          <a:xfrm>
            <a:off x="1066800" y="2606123"/>
            <a:ext cx="6934200" cy="2705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latin typeface="Courier" pitchFamily="2" charset="0"/>
              </a:rPr>
              <a:t>try:</a:t>
            </a:r>
            <a:br>
              <a:rPr lang="en-US">
                <a:latin typeface="Courier" pitchFamily="2" charset="0"/>
              </a:rPr>
            </a:br>
            <a:r>
              <a:rPr lang="en-US">
                <a:latin typeface="Courier" pitchFamily="2" charset="0"/>
              </a:rPr>
              <a:t>    </a:t>
            </a:r>
            <a:r>
              <a:rPr lang="en-US">
                <a:latin typeface="Courier" pitchFamily="2" charset="0"/>
                <a:ea typeface="Courier" charset="0"/>
                <a:cs typeface="Courier" charset="0"/>
              </a:rPr>
              <a:t># code to execute</a:t>
            </a:r>
          </a:p>
          <a:p>
            <a:pPr marL="0" indent="0">
              <a:buNone/>
            </a:pPr>
            <a:r>
              <a:rPr lang="en-US">
                <a:latin typeface="Courier" pitchFamily="2" charset="0"/>
                <a:ea typeface="Courier" charset="0"/>
                <a:cs typeface="Courier" charset="0"/>
              </a:rPr>
              <a:t>except &lt;Error1&gt;:</a:t>
            </a:r>
          </a:p>
          <a:p>
            <a:pPr marL="0" indent="0">
              <a:buNone/>
            </a:pPr>
            <a:r>
              <a:rPr lang="en-US">
                <a:latin typeface="Courier" pitchFamily="2" charset="0"/>
                <a:ea typeface="Courier" charset="0"/>
                <a:cs typeface="Courier" charset="0"/>
              </a:rPr>
              <a:t>    # what to do if Error1 occurs</a:t>
            </a:r>
          </a:p>
          <a:p>
            <a:pPr marL="0" indent="0">
              <a:buNone/>
            </a:pPr>
            <a:r>
              <a:rPr lang="en-US">
                <a:latin typeface="Courier" pitchFamily="2" charset="0"/>
                <a:ea typeface="Courier" charset="0"/>
                <a:cs typeface="Courier" charset="0"/>
              </a:rPr>
              <a:t>except &lt;Error2&gt;:</a:t>
            </a:r>
          </a:p>
          <a:p>
            <a:pPr marL="0" indent="0">
              <a:buNone/>
            </a:pPr>
            <a:r>
              <a:rPr lang="en-US">
                <a:latin typeface="Courier" pitchFamily="2" charset="0"/>
                <a:ea typeface="Courier" charset="0"/>
                <a:cs typeface="Courier" charset="0"/>
              </a:rPr>
              <a:t>    # what to do if Error 2 occurs</a:t>
            </a:r>
          </a:p>
          <a:p>
            <a:pPr marL="0" indent="0">
              <a:buNone/>
            </a:pPr>
            <a:endParaRPr lang="en-US">
              <a:latin typeface="Courier" pitchFamily="2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>
                <a:latin typeface="Courier" pitchFamily="2" charset="0"/>
                <a:ea typeface="Courier" charset="0"/>
                <a:cs typeface="Courier" charset="0"/>
              </a:rPr>
              <a:t>    </a:t>
            </a:r>
            <a:br>
              <a:rPr lang="en-US">
                <a:latin typeface="Courier" pitchFamily="2" charset="0"/>
                <a:ea typeface="Courier" charset="0"/>
                <a:cs typeface="Courier" charset="0"/>
              </a:rPr>
            </a:br>
            <a:endParaRPr lang="en-US">
              <a:latin typeface="Courier" pitchFamily="2" charset="0"/>
              <a:ea typeface="Courier" charset="0"/>
              <a:cs typeface="Courier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F6C7EE4-F7AD-1441-A10A-2DF1DF34F35B}"/>
              </a:ext>
            </a:extLst>
          </p:cNvPr>
          <p:cNvSpPr txBox="1">
            <a:spLocks/>
          </p:cNvSpPr>
          <p:nvPr/>
        </p:nvSpPr>
        <p:spPr>
          <a:xfrm>
            <a:off x="1447800" y="2933700"/>
            <a:ext cx="6934200" cy="3543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latin typeface="Courier" pitchFamily="2" charset="0"/>
              </a:rPr>
              <a:t>try:</a:t>
            </a:r>
            <a:br>
              <a:rPr lang="en-US">
                <a:latin typeface="Courier" pitchFamily="2" charset="0"/>
              </a:rPr>
            </a:br>
            <a:r>
              <a:rPr lang="en-US">
                <a:latin typeface="Courier" pitchFamily="2" charset="0"/>
              </a:rPr>
              <a:t>    </a:t>
            </a:r>
            <a:r>
              <a:rPr lang="en-US">
                <a:latin typeface="Courier" pitchFamily="2" charset="0"/>
                <a:ea typeface="Courier" charset="0"/>
                <a:cs typeface="Courier" charset="0"/>
              </a:rPr>
              <a:t># code to execute</a:t>
            </a:r>
          </a:p>
          <a:p>
            <a:pPr marL="0" indent="0">
              <a:buNone/>
            </a:pPr>
            <a:r>
              <a:rPr lang="en-US">
                <a:latin typeface="Courier" pitchFamily="2" charset="0"/>
                <a:ea typeface="Courier" charset="0"/>
                <a:cs typeface="Courier" charset="0"/>
              </a:rPr>
              <a:t>except &lt;Error1&gt;:</a:t>
            </a:r>
          </a:p>
          <a:p>
            <a:pPr marL="0" indent="0">
              <a:buNone/>
            </a:pPr>
            <a:r>
              <a:rPr lang="en-US">
                <a:latin typeface="Courier" pitchFamily="2" charset="0"/>
                <a:ea typeface="Courier" charset="0"/>
                <a:cs typeface="Courier" charset="0"/>
              </a:rPr>
              <a:t>    # what to do if Error1 occurs</a:t>
            </a:r>
          </a:p>
          <a:p>
            <a:pPr marL="0" indent="0">
              <a:buNone/>
            </a:pPr>
            <a:r>
              <a:rPr lang="en-US">
                <a:latin typeface="Courier" pitchFamily="2" charset="0"/>
                <a:ea typeface="Courier" charset="0"/>
                <a:cs typeface="Courier" charset="0"/>
              </a:rPr>
              <a:t>except &lt;Error2&gt;:</a:t>
            </a:r>
          </a:p>
          <a:p>
            <a:pPr marL="0" indent="0">
              <a:buNone/>
            </a:pPr>
            <a:r>
              <a:rPr lang="en-US">
                <a:latin typeface="Courier" pitchFamily="2" charset="0"/>
                <a:ea typeface="Courier" charset="0"/>
                <a:cs typeface="Courier" charset="0"/>
              </a:rPr>
              <a:t>    # what to do if Error 2 occurs</a:t>
            </a:r>
          </a:p>
          <a:p>
            <a:pPr marL="0" indent="0">
              <a:buNone/>
            </a:pPr>
            <a:r>
              <a:rPr lang="en-US">
                <a:latin typeface="Courier" pitchFamily="2" charset="0"/>
                <a:ea typeface="Courier" charset="0"/>
                <a:cs typeface="Courier" charset="0"/>
              </a:rPr>
              <a:t>else:</a:t>
            </a:r>
          </a:p>
          <a:p>
            <a:pPr marL="0" indent="0">
              <a:buNone/>
            </a:pPr>
            <a:r>
              <a:rPr lang="en-US">
                <a:latin typeface="Courier" pitchFamily="2" charset="0"/>
                <a:ea typeface="Courier" charset="0"/>
                <a:cs typeface="Courier" charset="0"/>
              </a:rPr>
              <a:t>    # additional code if no errors</a:t>
            </a:r>
          </a:p>
          <a:p>
            <a:pPr marL="0" indent="0">
              <a:buNone/>
            </a:pPr>
            <a:endParaRPr lang="en-US">
              <a:latin typeface="Courier" pitchFamily="2" charset="0"/>
              <a:ea typeface="Courier" charset="0"/>
              <a:cs typeface="Courier" charset="0"/>
            </a:endParaRPr>
          </a:p>
          <a:p>
            <a:pPr marL="0" indent="0">
              <a:buNone/>
            </a:pPr>
            <a:r>
              <a:rPr lang="en-US">
                <a:latin typeface="Courier" pitchFamily="2" charset="0"/>
                <a:ea typeface="Courier" charset="0"/>
                <a:cs typeface="Courier" charset="0"/>
              </a:rPr>
              <a:t>    </a:t>
            </a:r>
            <a:br>
              <a:rPr lang="en-US">
                <a:latin typeface="Courier" pitchFamily="2" charset="0"/>
                <a:ea typeface="Courier" charset="0"/>
                <a:cs typeface="Courier" charset="0"/>
              </a:rPr>
            </a:br>
            <a:endParaRPr lang="en-US">
              <a:latin typeface="Courier" pitchFamily="2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1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2D483EF-EA45-EE40-9D22-D984D98207AB}"/>
              </a:ext>
            </a:extLst>
          </p:cNvPr>
          <p:cNvSpPr txBox="1">
            <a:spLocks/>
          </p:cNvSpPr>
          <p:nvPr/>
        </p:nvSpPr>
        <p:spPr>
          <a:xfrm>
            <a:off x="990600" y="990600"/>
            <a:ext cx="7239000" cy="541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>
                <a:latin typeface="Courier" pitchFamily="2" charset="0"/>
              </a:rPr>
              <a:t>def exception_v1(filename):</a:t>
            </a:r>
          </a:p>
          <a:p>
            <a:pPr marL="0" indent="0">
              <a:buNone/>
            </a:pPr>
            <a:r>
              <a:rPr lang="en-US" sz="2000">
                <a:latin typeface="Courier" pitchFamily="2" charset="0"/>
              </a:rPr>
              <a:t>    s = 0</a:t>
            </a:r>
          </a:p>
          <a:p>
            <a:pPr marL="0" indent="0">
              <a:buNone/>
            </a:pPr>
            <a:endParaRPr lang="en-US" sz="200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000">
                <a:latin typeface="Courier" pitchFamily="2" charset="0"/>
              </a:rPr>
              <a:t>    try:</a:t>
            </a:r>
            <a:br>
              <a:rPr lang="en-US" sz="2000">
                <a:latin typeface="Courier" pitchFamily="2" charset="0"/>
              </a:rPr>
            </a:br>
            <a:r>
              <a:rPr lang="en-US" sz="2000">
                <a:latin typeface="Courier" pitchFamily="2" charset="0"/>
              </a:rPr>
              <a:t>    	  file = open(filename, "r")</a:t>
            </a:r>
            <a:br>
              <a:rPr lang="en-US" sz="2000">
                <a:latin typeface="Courier" pitchFamily="2" charset="0"/>
              </a:rPr>
            </a:br>
            <a:r>
              <a:rPr lang="en-US" sz="2000">
                <a:latin typeface="Courier" pitchFamily="2" charset="0"/>
              </a:rPr>
              <a:t>        for i in file:</a:t>
            </a:r>
            <a:br>
              <a:rPr lang="en-US" sz="2000">
                <a:latin typeface="Courier" pitchFamily="2" charset="0"/>
              </a:rPr>
            </a:br>
            <a:r>
              <a:rPr lang="en-US" sz="2000">
                <a:latin typeface="Courier" pitchFamily="2" charset="0"/>
              </a:rPr>
              <a:t>            s = s + int(i)</a:t>
            </a:r>
            <a:br>
              <a:rPr lang="en-US" sz="2000">
                <a:latin typeface="Courier" pitchFamily="2" charset="0"/>
              </a:rPr>
            </a:br>
            <a:r>
              <a:rPr lang="en-US" sz="2000">
                <a:latin typeface="Courier" pitchFamily="2" charset="0"/>
              </a:rPr>
              <a:t>    except IOError:</a:t>
            </a:r>
            <a:br>
              <a:rPr lang="en-US" sz="2000">
                <a:latin typeface="Courier" pitchFamily="2" charset="0"/>
              </a:rPr>
            </a:br>
            <a:r>
              <a:rPr lang="en-US" sz="2000">
                <a:latin typeface="Courier" pitchFamily="2" charset="0"/>
              </a:rPr>
              <a:t>        print("problem opening file")</a:t>
            </a:r>
            <a:br>
              <a:rPr lang="en-US" sz="2000">
                <a:latin typeface="Courier" pitchFamily="2" charset="0"/>
              </a:rPr>
            </a:br>
            <a:r>
              <a:rPr lang="en-US" sz="2000">
                <a:latin typeface="Courier" pitchFamily="2" charset="0"/>
              </a:rPr>
              <a:t>    except ValueError:</a:t>
            </a:r>
            <a:br>
              <a:rPr lang="en-US" sz="2000">
                <a:latin typeface="Courier" pitchFamily="2" charset="0"/>
              </a:rPr>
            </a:br>
            <a:r>
              <a:rPr lang="en-US" sz="2000">
                <a:latin typeface="Courier" pitchFamily="2" charset="0"/>
              </a:rPr>
              <a:t>        print("problem with non-integer")</a:t>
            </a:r>
            <a:br>
              <a:rPr lang="en-US" sz="2000">
                <a:latin typeface="Courier" pitchFamily="2" charset="0"/>
              </a:rPr>
            </a:br>
            <a:r>
              <a:rPr lang="en-US" sz="2000">
                <a:latin typeface="Courier" pitchFamily="2" charset="0"/>
              </a:rPr>
              <a:t>        file.close()</a:t>
            </a:r>
            <a:br>
              <a:rPr lang="en-US" sz="2000">
                <a:latin typeface="Courier" pitchFamily="2" charset="0"/>
              </a:rPr>
            </a:br>
            <a:r>
              <a:rPr lang="en-US" sz="2000">
                <a:latin typeface="Courier" pitchFamily="2" charset="0"/>
              </a:rPr>
              <a:t>    else:</a:t>
            </a:r>
            <a:br>
              <a:rPr lang="en-US" sz="2000">
                <a:latin typeface="Courier" pitchFamily="2" charset="0"/>
              </a:rPr>
            </a:br>
            <a:r>
              <a:rPr lang="en-US" sz="2000">
                <a:latin typeface="Courier" pitchFamily="2" charset="0"/>
              </a:rPr>
              <a:t>        file.close()</a:t>
            </a:r>
          </a:p>
          <a:p>
            <a:pPr marL="0" indent="0">
              <a:buNone/>
            </a:pPr>
            <a:endParaRPr lang="en-US" sz="200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000">
                <a:latin typeface="Courier" pitchFamily="2" charset="0"/>
              </a:rPr>
              <a:t>    print(s)</a:t>
            </a:r>
          </a:p>
        </p:txBody>
      </p:sp>
    </p:spTree>
    <p:extLst>
      <p:ext uri="{BB962C8B-B14F-4D97-AF65-F5344CB8AC3E}">
        <p14:creationId xmlns:p14="http://schemas.microsoft.com/office/powerpoint/2010/main" val="1610829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BB417-576D-9247-BCEC-B33DBE853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Write a function return_int that repeatedly asks the user to enter an integer.  Once the user enters an integer the function returns that integer.  </a:t>
            </a:r>
          </a:p>
          <a:p>
            <a:endParaRPr lang="en-US"/>
          </a:p>
          <a:p>
            <a:r>
              <a:rPr lang="en-US"/>
              <a:t>Use exceptions to handle the case where the user does not enter an integer.</a:t>
            </a:r>
          </a:p>
        </p:txBody>
      </p:sp>
    </p:spTree>
    <p:extLst>
      <p:ext uri="{BB962C8B-B14F-4D97-AF65-F5344CB8AC3E}">
        <p14:creationId xmlns:p14="http://schemas.microsoft.com/office/powerpoint/2010/main" val="1498078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F11B2-8C30-4445-9622-84795D06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DE759-D5E0-BA43-B96F-C44904379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Use a real-world dataset to evaluate one or more hypotheses</a:t>
            </a:r>
          </a:p>
          <a:p>
            <a:endParaRPr lang="en-US" dirty="0"/>
          </a:p>
          <a:p>
            <a:r>
              <a:rPr lang="en-US" dirty="0"/>
              <a:t>Example, given a dataset about </a:t>
            </a:r>
            <a:r>
              <a:rPr lang="en-US" dirty="0" err="1"/>
              <a:t>AirBnB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Is there any correlation between the price of a listing and the overall satisfaction? </a:t>
            </a:r>
          </a:p>
          <a:p>
            <a:pPr lvl="1"/>
            <a:r>
              <a:rPr lang="en-US" dirty="0"/>
              <a:t>Do hosts typically have multiple listings at the same time?</a:t>
            </a:r>
          </a:p>
          <a:p>
            <a:pPr lvl="1"/>
            <a:r>
              <a:rPr lang="en-US" dirty="0"/>
              <a:t>How do the prices of a rental change over time?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Short write-up due Sunday night</a:t>
            </a:r>
          </a:p>
          <a:p>
            <a:pPr lvl="1"/>
            <a:r>
              <a:rPr lang="en-US" dirty="0"/>
              <a:t>what are your hypotheses?</a:t>
            </a:r>
          </a:p>
          <a:p>
            <a:pPr lvl="1"/>
            <a:r>
              <a:rPr lang="en-US" dirty="0"/>
              <a:t>link to dataset(s) you plan to use</a:t>
            </a:r>
          </a:p>
          <a:p>
            <a:pPr lvl="1"/>
            <a:endParaRPr lang="en-US" dirty="0"/>
          </a:p>
          <a:p>
            <a:r>
              <a:rPr lang="en-US" dirty="0"/>
              <a:t>Meet with instructors during lab next week to discuss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Due: Friday, December 13 at 5pm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5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Creating a new objects from old objects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lst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 = [0,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: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]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lst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lst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1</a:t>
            </a:r>
          </a:p>
          <a:p>
            <a:pPr marL="0" indent="0">
              <a:buNone/>
            </a:pP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lst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lst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[:]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lst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lst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copy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()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lst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[0]=3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mr-IN" dirty="0" err="1">
                <a:latin typeface="Consolas" charset="0"/>
                <a:ea typeface="Consolas" charset="0"/>
                <a:cs typeface="Consolas" charset="0"/>
              </a:rPr>
              <a:t>lst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[1][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mr-IN" dirty="0">
                <a:latin typeface="Consolas" charset="0"/>
                <a:ea typeface="Consolas" charset="0"/>
                <a:cs typeface="Consolas" charset="0"/>
              </a:rPr>
              <a:t>]=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0055" y="5562600"/>
            <a:ext cx="788389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What are the final values of </a:t>
            </a:r>
            <a:r>
              <a:rPr lang="en-US" sz="2400" b="1" dirty="0"/>
              <a:t>lst1</a:t>
            </a:r>
            <a:r>
              <a:rPr lang="en-US" sz="2400" dirty="0"/>
              <a:t>, 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lst2</a:t>
            </a:r>
            <a:r>
              <a:rPr lang="en-US" sz="2400" dirty="0"/>
              <a:t>, 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lst3</a:t>
            </a:r>
            <a:r>
              <a:rPr lang="en-US" sz="2400" dirty="0"/>
              <a:t>, and 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lst4</a:t>
            </a:r>
            <a:r>
              <a:rPr lang="en-US" sz="24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77862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Primitive Types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int</a:t>
            </a:r>
            <a:endParaRPr lang="en-US" dirty="0"/>
          </a:p>
          <a:p>
            <a:r>
              <a:rPr lang="en-US" dirty="0"/>
              <a:t>float</a:t>
            </a:r>
          </a:p>
          <a:p>
            <a:r>
              <a:rPr lang="en-US" dirty="0"/>
              <a:t>bool</a:t>
            </a:r>
          </a:p>
          <a:p>
            <a:r>
              <a:rPr lang="en-US" dirty="0"/>
              <a:t>string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400" dirty="0"/>
              <a:t>Objects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tuple</a:t>
            </a:r>
          </a:p>
          <a:p>
            <a:r>
              <a:rPr lang="en-US" dirty="0"/>
              <a:t>list</a:t>
            </a:r>
          </a:p>
          <a:p>
            <a:r>
              <a:rPr lang="en-US" dirty="0"/>
              <a:t>dictionary</a:t>
            </a:r>
          </a:p>
          <a:p>
            <a:r>
              <a:rPr lang="en-US" dirty="0"/>
              <a:t>more to follow</a:t>
            </a:r>
            <a:r>
              <a:rPr lang="mr-IN" dirty="0"/>
              <a:t>…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2459204" y="4349440"/>
            <a:ext cx="1731796" cy="1446225"/>
            <a:chOff x="2459204" y="4501840"/>
            <a:chExt cx="1731796" cy="1446225"/>
          </a:xfrm>
        </p:grpSpPr>
        <p:sp>
          <p:nvSpPr>
            <p:cNvPr id="8" name="TextBox 7"/>
            <p:cNvSpPr txBox="1"/>
            <p:nvPr/>
          </p:nvSpPr>
          <p:spPr>
            <a:xfrm flipH="1">
              <a:off x="2459204" y="4501840"/>
              <a:ext cx="342163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onsolas" charset="0"/>
                  <a:ea typeface="Consolas" charset="0"/>
                  <a:cs typeface="Consolas" charset="0"/>
                </a:rPr>
                <a:t>x</a:t>
              </a:r>
            </a:p>
          </p:txBody>
        </p:sp>
        <p:cxnSp>
          <p:nvCxnSpPr>
            <p:cNvPr id="9" name="Straight Arrow Connector 8"/>
            <p:cNvCxnSpPr>
              <a:stCxn id="8" idx="2"/>
              <a:endCxn id="14" idx="0"/>
            </p:cNvCxnSpPr>
            <p:nvPr/>
          </p:nvCxnSpPr>
          <p:spPr>
            <a:xfrm>
              <a:off x="2630285" y="4963505"/>
              <a:ext cx="759830" cy="52289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3466315" y="4501840"/>
              <a:ext cx="724685" cy="984560"/>
              <a:chOff x="5088129" y="1748135"/>
              <a:chExt cx="724685" cy="98456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458230" y="1748135"/>
                <a:ext cx="354584" cy="4616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Consolas" charset="0"/>
                    <a:ea typeface="Consolas" charset="0"/>
                    <a:cs typeface="Consolas" charset="0"/>
                  </a:rPr>
                  <a:t>y</a:t>
                </a:r>
              </a:p>
            </p:txBody>
          </p:sp>
          <p:cxnSp>
            <p:nvCxnSpPr>
              <p:cNvPr id="12" name="Straight Arrow Connector 11"/>
              <p:cNvCxnSpPr>
                <a:stCxn id="11" idx="2"/>
                <a:endCxn id="14" idx="0"/>
              </p:cNvCxnSpPr>
              <p:nvPr/>
            </p:nvCxnSpPr>
            <p:spPr>
              <a:xfrm flipH="1">
                <a:off x="5088129" y="2209800"/>
                <a:ext cx="547393" cy="52289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3086233" y="5486400"/>
              <a:ext cx="607763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/>
                <a:t>5</a:t>
              </a:r>
              <a:endParaRPr lang="en-US" sz="24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67327" y="4343400"/>
            <a:ext cx="208197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x = 5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y = 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30320" y="4343400"/>
            <a:ext cx="208197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x = [5]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y = [5]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7300193" y="4349440"/>
            <a:ext cx="1386607" cy="1446225"/>
            <a:chOff x="7300193" y="4501840"/>
            <a:chExt cx="1386607" cy="1446225"/>
          </a:xfrm>
        </p:grpSpPr>
        <p:sp>
          <p:nvSpPr>
            <p:cNvPr id="31" name="TextBox 30"/>
            <p:cNvSpPr txBox="1"/>
            <p:nvPr/>
          </p:nvSpPr>
          <p:spPr>
            <a:xfrm flipH="1">
              <a:off x="7432992" y="4501840"/>
              <a:ext cx="342163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onsolas" charset="0"/>
                  <a:ea typeface="Consolas" charset="0"/>
                  <a:cs typeface="Consolas" charset="0"/>
                </a:rPr>
                <a:t>x</a:t>
              </a:r>
            </a:p>
          </p:txBody>
        </p:sp>
        <p:cxnSp>
          <p:nvCxnSpPr>
            <p:cNvPr id="32" name="Straight Arrow Connector 31"/>
            <p:cNvCxnSpPr>
              <a:stCxn id="31" idx="2"/>
              <a:endCxn id="36" idx="0"/>
            </p:cNvCxnSpPr>
            <p:nvPr/>
          </p:nvCxnSpPr>
          <p:spPr>
            <a:xfrm>
              <a:off x="7604073" y="4963505"/>
              <a:ext cx="2" cy="52289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300193" y="5486400"/>
              <a:ext cx="607763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[5]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flipH="1">
              <a:off x="8211836" y="4501840"/>
              <a:ext cx="342163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onsolas" charset="0"/>
                  <a:ea typeface="Consolas" charset="0"/>
                  <a:cs typeface="Consolas" charset="0"/>
                </a:rPr>
                <a:t>y</a:t>
              </a: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8382917" y="4963505"/>
              <a:ext cx="2" cy="52289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8079037" y="5486400"/>
              <a:ext cx="607763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[5]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189A7FE1-8FD4-3446-98A3-C4516C5BFFF1}"/>
              </a:ext>
            </a:extLst>
          </p:cNvPr>
          <p:cNvSpPr txBox="1"/>
          <p:nvPr/>
        </p:nvSpPr>
        <p:spPr>
          <a:xfrm>
            <a:off x="168175" y="5288340"/>
            <a:ext cx="2081973" cy="1569660"/>
          </a:xfrm>
          <a:prstGeom prst="rect">
            <a:avLst/>
          </a:prstGeom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&gt;&gt;&gt; x == y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&gt;&gt;&gt; x is y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True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E2D941-94B0-3D46-B313-D06F496FE42E}"/>
              </a:ext>
            </a:extLst>
          </p:cNvPr>
          <p:cNvSpPr txBox="1"/>
          <p:nvPr/>
        </p:nvSpPr>
        <p:spPr>
          <a:xfrm>
            <a:off x="4826478" y="5286696"/>
            <a:ext cx="2081973" cy="1569660"/>
          </a:xfrm>
          <a:prstGeom prst="rect">
            <a:avLst/>
          </a:prstGeom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&gt;&gt;&gt; x == y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&gt;&gt;&gt; x is y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21558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uiExpand="1" build="p"/>
      <p:bldP spid="37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lst1 = [0,1]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lst1 = [0,{1:2}]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lst2 = lst1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lst3 = lst1[:]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lst4 = lst1.copy()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lst1[0] = 3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lst1[1][1] = 4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51357" y="2819399"/>
            <a:ext cx="13773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/>
              <a:t>[  0 ,  1  </a:t>
            </a:r>
            <a:r>
              <a:rPr lang="en-US" sz="2400" dirty="0"/>
              <a:t>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5800" y="1748135"/>
            <a:ext cx="86433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lst1</a:t>
            </a:r>
          </a:p>
        </p:txBody>
      </p:sp>
      <p:cxnSp>
        <p:nvCxnSpPr>
          <p:cNvPr id="12" name="Straight Arrow Connector 11"/>
          <p:cNvCxnSpPr>
            <a:stCxn id="10" idx="2"/>
            <a:endCxn id="9" idx="0"/>
          </p:cNvCxnSpPr>
          <p:nvPr/>
        </p:nvCxnSpPr>
        <p:spPr>
          <a:xfrm>
            <a:off x="4927970" y="2209800"/>
            <a:ext cx="12037" cy="6095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4257796" y="2819399"/>
            <a:ext cx="1632604" cy="1540529"/>
            <a:chOff x="4257796" y="2819399"/>
            <a:chExt cx="1632604" cy="1540529"/>
          </a:xfrm>
        </p:grpSpPr>
        <p:sp>
          <p:nvSpPr>
            <p:cNvPr id="14" name="TextBox 13"/>
            <p:cNvSpPr txBox="1"/>
            <p:nvPr/>
          </p:nvSpPr>
          <p:spPr>
            <a:xfrm>
              <a:off x="4257796" y="2819399"/>
              <a:ext cx="1381432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/>
                <a:t>[  0  ,     ]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91861" y="3898263"/>
              <a:ext cx="1298539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{ 1 : 2  }</a:t>
              </a:r>
            </a:p>
          </p:txBody>
        </p:sp>
        <p:cxnSp>
          <p:nvCxnSpPr>
            <p:cNvPr id="16" name="Straight Arrow Connector 15"/>
            <p:cNvCxnSpPr>
              <a:cxnSpLocks/>
              <a:endCxn id="62" idx="0"/>
            </p:cNvCxnSpPr>
            <p:nvPr/>
          </p:nvCxnSpPr>
          <p:spPr>
            <a:xfrm flipH="1">
              <a:off x="5243673" y="3052464"/>
              <a:ext cx="52444" cy="83819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948512" y="1748135"/>
            <a:ext cx="1374057" cy="1071264"/>
            <a:chOff x="4948512" y="1748135"/>
            <a:chExt cx="1374057" cy="1071264"/>
          </a:xfrm>
        </p:grpSpPr>
        <p:sp>
          <p:nvSpPr>
            <p:cNvPr id="18" name="TextBox 17"/>
            <p:cNvSpPr txBox="1"/>
            <p:nvPr/>
          </p:nvSpPr>
          <p:spPr>
            <a:xfrm>
              <a:off x="5458230" y="1748135"/>
              <a:ext cx="864339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charset="0"/>
                  <a:ea typeface="Consolas" charset="0"/>
                  <a:cs typeface="Consolas" charset="0"/>
                </a:rPr>
                <a:t>lst2</a:t>
              </a:r>
            </a:p>
          </p:txBody>
        </p:sp>
        <p:cxnSp>
          <p:nvCxnSpPr>
            <p:cNvPr id="19" name="Straight Arrow Connector 18"/>
            <p:cNvCxnSpPr>
              <a:stCxn id="18" idx="2"/>
              <a:endCxn id="14" idx="0"/>
            </p:cNvCxnSpPr>
            <p:nvPr/>
          </p:nvCxnSpPr>
          <p:spPr>
            <a:xfrm flipH="1">
              <a:off x="4948512" y="2209800"/>
              <a:ext cx="941888" cy="60959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5362484" y="1732834"/>
            <a:ext cx="3705316" cy="2145561"/>
            <a:chOff x="5362484" y="1732834"/>
            <a:chExt cx="3705316" cy="2145561"/>
          </a:xfrm>
        </p:grpSpPr>
        <p:sp>
          <p:nvSpPr>
            <p:cNvPr id="27" name="TextBox 26"/>
            <p:cNvSpPr txBox="1"/>
            <p:nvPr/>
          </p:nvSpPr>
          <p:spPr>
            <a:xfrm>
              <a:off x="7974861" y="1732834"/>
              <a:ext cx="864339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charset="0"/>
                  <a:ea typeface="Consolas" charset="0"/>
                  <a:cs typeface="Consolas" charset="0"/>
                </a:rPr>
                <a:t>lst4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8407029" y="2218890"/>
              <a:ext cx="1" cy="6096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686368" y="2823766"/>
              <a:ext cx="1381432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/>
                <a:t>[  0  ,     ]</a:t>
              </a:r>
              <a:endParaRPr lang="en-US" sz="2400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H="1">
              <a:off x="5362484" y="3103813"/>
              <a:ext cx="3281992" cy="77458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5241131" y="1748135"/>
            <a:ext cx="2378869" cy="2150128"/>
            <a:chOff x="5241131" y="1748135"/>
            <a:chExt cx="2378869" cy="2150128"/>
          </a:xfrm>
        </p:grpSpPr>
        <p:sp>
          <p:nvSpPr>
            <p:cNvPr id="21" name="TextBox 20"/>
            <p:cNvSpPr txBox="1"/>
            <p:nvPr/>
          </p:nvSpPr>
          <p:spPr>
            <a:xfrm>
              <a:off x="6553200" y="1748135"/>
              <a:ext cx="864339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charset="0"/>
                  <a:ea typeface="Consolas" charset="0"/>
                  <a:cs typeface="Consolas" charset="0"/>
                </a:rPr>
                <a:t>lst3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6988122" y="2209800"/>
              <a:ext cx="1" cy="6096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238568" y="2823766"/>
              <a:ext cx="1381432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[  0  ,     ]</a:t>
              </a:r>
            </a:p>
          </p:txBody>
        </p:sp>
        <p:cxnSp>
          <p:nvCxnSpPr>
            <p:cNvPr id="24" name="Straight Arrow Connector 23"/>
            <p:cNvCxnSpPr>
              <a:cxnSpLocks/>
              <a:endCxn id="15" idx="0"/>
            </p:cNvCxnSpPr>
            <p:nvPr/>
          </p:nvCxnSpPr>
          <p:spPr>
            <a:xfrm flipH="1">
              <a:off x="5241131" y="3075938"/>
              <a:ext cx="2012308" cy="82232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4248355" y="2826999"/>
            <a:ext cx="1381432" cy="1063664"/>
            <a:chOff x="4248355" y="2826999"/>
            <a:chExt cx="1381432" cy="1063664"/>
          </a:xfrm>
        </p:grpSpPr>
        <p:sp>
          <p:nvSpPr>
            <p:cNvPr id="59" name="TextBox 58"/>
            <p:cNvSpPr txBox="1"/>
            <p:nvPr/>
          </p:nvSpPr>
          <p:spPr>
            <a:xfrm>
              <a:off x="4248355" y="2826999"/>
              <a:ext cx="1381432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[  3  ,     ]</a:t>
              </a:r>
            </a:p>
          </p:txBody>
        </p:sp>
        <p:cxnSp>
          <p:nvCxnSpPr>
            <p:cNvPr id="60" name="Straight Arrow Connector 59"/>
            <p:cNvCxnSpPr>
              <a:cxnSpLocks/>
              <a:endCxn id="62" idx="0"/>
            </p:cNvCxnSpPr>
            <p:nvPr/>
          </p:nvCxnSpPr>
          <p:spPr>
            <a:xfrm flipH="1">
              <a:off x="5243673" y="3059171"/>
              <a:ext cx="57866" cy="8314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4596947" y="3890663"/>
            <a:ext cx="129345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{ 1 : 4  }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615902" y="4609327"/>
            <a:ext cx="591219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This sort of copy is called a </a:t>
            </a:r>
            <a:r>
              <a:rPr lang="en-US" sz="2400" b="1" dirty="0">
                <a:solidFill>
                  <a:schemeClr val="accent1"/>
                </a:solidFill>
              </a:rPr>
              <a:t>shallow copy</a:t>
            </a:r>
          </a:p>
        </p:txBody>
      </p:sp>
    </p:spTree>
    <p:extLst>
      <p:ext uri="{BB962C8B-B14F-4D97-AF65-F5344CB8AC3E}">
        <p14:creationId xmlns:p14="http://schemas.microsoft.com/office/powerpoint/2010/main" val="32704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is</a:t>
            </a:r>
            <a:r>
              <a:rPr lang="en-US" dirty="0"/>
              <a:t> keyword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use the keyword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is</a:t>
            </a:r>
            <a:r>
              <a:rPr lang="en-US" dirty="0"/>
              <a:t> to test whether two variables store the same object or different objects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3105835"/>
            <a:ext cx="457200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&gt;&gt;&gt; 5 is 5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&gt;&gt;&gt; lst1 is lst2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&gt;&gt;&gt; lst1 is lst3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False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&gt;&gt;&gt; lst1 is lst4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8045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lst1 = [[0],1,[[2]]]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lst2 = lst1.copy()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lst2[2] = lst1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lst1[0][0]=3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lst1[1] = 4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print(lst2)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0919" y="4953000"/>
            <a:ext cx="696216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What gets printed in the final line of this program?</a:t>
            </a:r>
          </a:p>
        </p:txBody>
      </p:sp>
    </p:spTree>
    <p:extLst>
      <p:ext uri="{BB962C8B-B14F-4D97-AF65-F5344CB8AC3E}">
        <p14:creationId xmlns:p14="http://schemas.microsoft.com/office/powerpoint/2010/main" val="358280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values = [</a:t>
            </a:r>
            <a:r>
              <a:rPr lang="en-US" dirty="0" err="1"/>
              <a:t>int</a:t>
            </a:r>
            <a:r>
              <a:rPr lang="en-US" dirty="0"/>
              <a:t>, float, bool, </a:t>
            </a:r>
            <a:r>
              <a:rPr lang="en-US" dirty="0" err="1"/>
              <a:t>str</a:t>
            </a:r>
            <a:r>
              <a:rPr lang="en-US" dirty="0"/>
              <a:t>]</a:t>
            </a:r>
          </a:p>
          <a:p>
            <a:r>
              <a:rPr lang="en-US" dirty="0"/>
              <a:t>if type(item) in values, add item to new copy</a:t>
            </a:r>
          </a:p>
          <a:p>
            <a:r>
              <a:rPr lang="en-US" dirty="0"/>
              <a:t>else, add a deep copy of item to new copy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130" y="1828800"/>
            <a:ext cx="1686670" cy="6858000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709482" y="3358347"/>
            <a:ext cx="5843718" cy="3281093"/>
            <a:chOff x="709482" y="3358347"/>
            <a:chExt cx="5843718" cy="3281093"/>
          </a:xfrm>
        </p:grpSpPr>
        <p:sp>
          <p:nvSpPr>
            <p:cNvPr id="5" name="TextBox 4"/>
            <p:cNvSpPr txBox="1"/>
            <p:nvPr/>
          </p:nvSpPr>
          <p:spPr>
            <a:xfrm>
              <a:off x="1968054" y="4038600"/>
              <a:ext cx="694421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err="1">
                  <a:latin typeface="Consolas" charset="0"/>
                  <a:ea typeface="Consolas" charset="0"/>
                  <a:cs typeface="Consolas" charset="0"/>
                </a:rPr>
                <a:t>lst</a:t>
              </a:r>
              <a:endParaRPr lang="en-US" sz="240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2315265" y="4500265"/>
              <a:ext cx="935" cy="60959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1624548" y="5117464"/>
              <a:ext cx="1381432" cy="1077971"/>
              <a:chOff x="4248355" y="2826999"/>
              <a:chExt cx="1381432" cy="1077971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4248355" y="2826999"/>
                <a:ext cx="1381432" cy="4616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[  3  ,     ]</a:t>
                </a:r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>
                <a:off x="5301538" y="3059171"/>
                <a:ext cx="9714" cy="84579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1958339" y="6177775"/>
              <a:ext cx="1427939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[  1 ,  2  ]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62770" y="4057153"/>
              <a:ext cx="864339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>
                  <a:latin typeface="Consolas" charset="0"/>
                  <a:ea typeface="Consolas" charset="0"/>
                  <a:cs typeface="Consolas" charset="0"/>
                </a:rPr>
                <a:t>lst2</a:t>
              </a:r>
              <a:endParaRPr lang="en-US" sz="240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4796387" y="4500265"/>
              <a:ext cx="935" cy="60959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4105670" y="5117464"/>
              <a:ext cx="1381432" cy="1077971"/>
              <a:chOff x="4248355" y="2826999"/>
              <a:chExt cx="1381432" cy="1077971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4248355" y="2826999"/>
                <a:ext cx="1381432" cy="4616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[  3  ,     ]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5301538" y="3059171"/>
                <a:ext cx="9714" cy="84579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4439461" y="6177775"/>
              <a:ext cx="1427939" cy="4616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[  1 ,  2  ]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09482" y="3358347"/>
              <a:ext cx="5843718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dirty="0">
                  <a:latin typeface="Consolas" charset="0"/>
                  <a:ea typeface="Consolas" charset="0"/>
                  <a:cs typeface="Consolas" charset="0"/>
                </a:rPr>
                <a:t>lst2 = </a:t>
              </a:r>
              <a:r>
                <a:rPr lang="en-US" dirty="0" err="1">
                  <a:latin typeface="Consolas" charset="0"/>
                  <a:ea typeface="Consolas" charset="0"/>
                  <a:cs typeface="Consolas" charset="0"/>
                </a:rPr>
                <a:t>deep_copy</a:t>
              </a:r>
              <a:r>
                <a:rPr lang="en-US" dirty="0"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dirty="0" err="1">
                  <a:latin typeface="Consolas" charset="0"/>
                  <a:ea typeface="Consolas" charset="0"/>
                  <a:cs typeface="Consolas" charset="0"/>
                </a:rPr>
                <a:t>lst</a:t>
              </a:r>
              <a:r>
                <a:rPr lang="en-US" dirty="0">
                  <a:latin typeface="Consolas" charset="0"/>
                  <a:ea typeface="Consolas" charset="0"/>
                  <a:cs typeface="Consolas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38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</a:t>
            </a:r>
          </a:p>
          <a:p>
            <a:r>
              <a:rPr lang="en-US" dirty="0"/>
              <a:t>tuple</a:t>
            </a:r>
          </a:p>
          <a:p>
            <a:r>
              <a:rPr lang="en-US" dirty="0" err="1"/>
              <a:t>dict</a:t>
            </a:r>
            <a:endParaRPr lang="en-US" dirty="0"/>
          </a:p>
          <a:p>
            <a:r>
              <a:rPr lang="en-US" dirty="0"/>
              <a:t>file</a:t>
            </a:r>
          </a:p>
          <a:p>
            <a:r>
              <a:rPr lang="en-US" dirty="0"/>
              <a:t>range</a:t>
            </a:r>
          </a:p>
          <a:p>
            <a:r>
              <a:rPr lang="mr-IN" dirty="0"/>
              <a:t>…</a:t>
            </a:r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Invent your own!</a:t>
            </a:r>
          </a:p>
        </p:txBody>
      </p:sp>
    </p:spTree>
    <p:extLst>
      <p:ext uri="{BB962C8B-B14F-4D97-AF65-F5344CB8AC3E}">
        <p14:creationId xmlns:p14="http://schemas.microsoft.com/office/powerpoint/2010/main" val="249900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2FB12B-1EE4-F442-8DFE-EC6BF2F97721}"/>
              </a:ext>
            </a:extLst>
          </p:cNvPr>
          <p:cNvSpPr txBox="1"/>
          <p:nvPr/>
        </p:nvSpPr>
        <p:spPr>
          <a:xfrm>
            <a:off x="990600" y="1460480"/>
            <a:ext cx="7086600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>
                <a:latin typeface="Courier" pitchFamily="2" charset="0"/>
              </a:rPr>
              <a:t>def example1(filename):</a:t>
            </a:r>
            <a:br>
              <a:rPr lang="en-US" sz="2400">
                <a:latin typeface="Courier" pitchFamily="2" charset="0"/>
              </a:rPr>
            </a:br>
            <a:r>
              <a:rPr lang="en-US" sz="2400">
                <a:latin typeface="Courier" pitchFamily="2" charset="0"/>
              </a:rPr>
              <a:t>    s = 0</a:t>
            </a:r>
          </a:p>
          <a:p>
            <a:br>
              <a:rPr lang="en-US" sz="2400">
                <a:latin typeface="Courier" pitchFamily="2" charset="0"/>
              </a:rPr>
            </a:br>
            <a:r>
              <a:rPr lang="en-US" sz="2400">
                <a:latin typeface="Courier" pitchFamily="2" charset="0"/>
              </a:rPr>
              <a:t>    file = open(filename, "r")</a:t>
            </a:r>
            <a:br>
              <a:rPr lang="en-US" sz="2400">
                <a:latin typeface="Courier" pitchFamily="2" charset="0"/>
              </a:rPr>
            </a:br>
            <a:r>
              <a:rPr lang="en-US" sz="2400">
                <a:latin typeface="Courier" pitchFamily="2" charset="0"/>
              </a:rPr>
              <a:t>    for i in file:</a:t>
            </a:r>
            <a:br>
              <a:rPr lang="en-US" sz="2400">
                <a:latin typeface="Courier" pitchFamily="2" charset="0"/>
              </a:rPr>
            </a:br>
            <a:r>
              <a:rPr lang="en-US" sz="2400">
                <a:latin typeface="Courier" pitchFamily="2" charset="0"/>
              </a:rPr>
              <a:t>        s = s + int(i)</a:t>
            </a:r>
            <a:br>
              <a:rPr lang="en-US" sz="2400">
                <a:latin typeface="Courier" pitchFamily="2" charset="0"/>
              </a:rPr>
            </a:br>
            <a:r>
              <a:rPr lang="en-US" sz="2400">
                <a:latin typeface="Courier" pitchFamily="2" charset="0"/>
              </a:rPr>
              <a:t>    file.close()</a:t>
            </a:r>
          </a:p>
          <a:p>
            <a:br>
              <a:rPr lang="en-US" sz="2400">
                <a:latin typeface="Courier" pitchFamily="2" charset="0"/>
              </a:rPr>
            </a:br>
            <a:r>
              <a:rPr lang="en-US" sz="2400">
                <a:latin typeface="Courier" pitchFamily="2" charset="0"/>
              </a:rPr>
              <a:t>    print(s)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B1D5E6A7-33D2-D74F-BAB7-0A55513888D8}"/>
              </a:ext>
            </a:extLst>
          </p:cNvPr>
          <p:cNvSpPr txBox="1">
            <a:spLocks/>
          </p:cNvSpPr>
          <p:nvPr/>
        </p:nvSpPr>
        <p:spPr>
          <a:xfrm>
            <a:off x="457200" y="5029200"/>
            <a:ext cx="8229600" cy="18288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if the file doesn't exist?</a:t>
            </a:r>
          </a:p>
          <a:p>
            <a:r>
              <a:rPr lang="en-US" dirty="0"/>
              <a:t>what if it does exist but you don't have access permissions?</a:t>
            </a:r>
          </a:p>
          <a:p>
            <a:r>
              <a:rPr lang="en-US" dirty="0"/>
              <a:t>what if the file exists and you can open it for reading, but it doesn't contain integers?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30709B-2C12-694E-911A-2FBA00BA6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Errors</a:t>
            </a:r>
          </a:p>
        </p:txBody>
      </p:sp>
    </p:spTree>
    <p:extLst>
      <p:ext uri="{BB962C8B-B14F-4D97-AF65-F5344CB8AC3E}">
        <p14:creationId xmlns:p14="http://schemas.microsoft.com/office/powerpoint/2010/main" val="61817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Exam">
      <a:dk1>
        <a:sysClr val="windowText" lastClr="000000"/>
      </a:dk1>
      <a:lt1>
        <a:sysClr val="window" lastClr="FFFFFF"/>
      </a:lt1>
      <a:dk2>
        <a:srgbClr val="000000"/>
      </a:dk2>
      <a:lt2>
        <a:srgbClr val="A5A5A5"/>
      </a:lt2>
      <a:accent1>
        <a:srgbClr val="A5A5A5"/>
      </a:accent1>
      <a:accent2>
        <a:srgbClr val="0070C0"/>
      </a:accent2>
      <a:accent3>
        <a:srgbClr val="00B050"/>
      </a:accent3>
      <a:accent4>
        <a:srgbClr val="FF0000"/>
      </a:accent4>
      <a:accent5>
        <a:srgbClr val="FFFFFF"/>
      </a:accent5>
      <a:accent6>
        <a:srgbClr val="FFFFFF"/>
      </a:accent6>
      <a:hlink>
        <a:srgbClr val="0070C0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495FFB3-5D92-074E-B89D-542AE82BF1BE}" vid="{19B8E867-9DEE-184C-A40C-B4D7506C62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479</TotalTime>
  <Words>620</Words>
  <Application>Microsoft Macintosh PowerPoint</Application>
  <PresentationFormat>On-screen Show (4:3)</PresentationFormat>
  <Paragraphs>167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Consolas</vt:lpstr>
      <vt:lpstr>Courier</vt:lpstr>
      <vt:lpstr>Mangal</vt:lpstr>
      <vt:lpstr>Clarity</vt:lpstr>
      <vt:lpstr>Lecture 20: References</vt:lpstr>
      <vt:lpstr>Creating a new objects from old objects</vt:lpstr>
      <vt:lpstr>References</vt:lpstr>
      <vt:lpstr>References</vt:lpstr>
      <vt:lpstr>is keyword</vt:lpstr>
      <vt:lpstr>Exercise</vt:lpstr>
      <vt:lpstr>Deep Copy</vt:lpstr>
      <vt:lpstr>Examples of Objects</vt:lpstr>
      <vt:lpstr>Handling Errors</vt:lpstr>
      <vt:lpstr>Exceptions</vt:lpstr>
      <vt:lpstr>PowerPoint Presentation</vt:lpstr>
      <vt:lpstr>PowerPoint Presentation</vt:lpstr>
      <vt:lpstr>Final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Birrell</dc:creator>
  <cp:lastModifiedBy>Eleanor Birrell</cp:lastModifiedBy>
  <cp:revision>20</cp:revision>
  <dcterms:created xsi:type="dcterms:W3CDTF">2019-11-20T17:42:35Z</dcterms:created>
  <dcterms:modified xsi:type="dcterms:W3CDTF">2019-11-21T01:42:29Z</dcterms:modified>
</cp:coreProperties>
</file>