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69" r:id="rId5"/>
    <p:sldId id="271" r:id="rId6"/>
    <p:sldId id="265" r:id="rId7"/>
    <p:sldId id="421" r:id="rId8"/>
    <p:sldId id="412" r:id="rId9"/>
    <p:sldId id="417" r:id="rId10"/>
    <p:sldId id="41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7" autoAdjust="0"/>
    <p:restoredTop sz="88940" autoAdjust="0"/>
  </p:normalViewPr>
  <p:slideViewPr>
    <p:cSldViewPr>
      <p:cViewPr varScale="1">
        <p:scale>
          <a:sx n="91" d="100"/>
          <a:sy n="91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11/18/19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11/18/19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11/18/19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8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example dataset, then general intro to visualization, then demo election </a:t>
            </a:r>
            <a:r>
              <a:rPr lang="en-US" dirty="0" err="1"/>
              <a:t>visualiations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11/17/19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11/17/19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 November 18,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19: </a:t>
            </a:r>
            <a:r>
              <a:rPr lang="en-US" dirty="0"/>
              <a:t>Plotting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3307-FCDB-F84A-A185-5E245D2E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B14F-E7CB-CA42-B065-976F5FE3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</a:t>
            </a:r>
            <a:r>
              <a:rPr lang="en-US" dirty="0" err="1"/>
              <a:t>plot_ppm</a:t>
            </a:r>
            <a:r>
              <a:rPr lang="en-US" dirty="0"/>
              <a:t> that takes a filename as input and produces an image histogram (a plot of the number of pixels for each </a:t>
            </a:r>
            <a:r>
              <a:rPr lang="en-US" dirty="0" err="1"/>
              <a:t>rgb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Hint: r g b values in a ppm file are represented by three numbers (e.g., </a:t>
            </a:r>
            <a:r>
              <a:rPr lang="en-US" b="1" dirty="0">
                <a:solidFill>
                  <a:srgbClr val="FF0000"/>
                </a:solidFill>
              </a:rPr>
              <a:t>250</a:t>
            </a:r>
            <a:r>
              <a:rPr lang="en-US" dirty="0"/>
              <a:t> </a:t>
            </a:r>
            <a:r>
              <a:rPr lang="en-US" b="1" dirty="0">
                <a:solidFill>
                  <a:schemeClr val="accent3"/>
                </a:solidFill>
              </a:rPr>
              <a:t>50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100</a:t>
            </a:r>
            <a:r>
              <a:rPr lang="en-US" dirty="0"/>
              <a:t>). You can represent this pixel as a number </a:t>
            </a:r>
            <a:r>
              <a:rPr lang="en-US" b="1" dirty="0">
                <a:solidFill>
                  <a:schemeClr val="accent4"/>
                </a:solidFill>
              </a:rPr>
              <a:t>250</a:t>
            </a:r>
            <a:r>
              <a:rPr lang="en-US" dirty="0"/>
              <a:t>*(255*255) + </a:t>
            </a:r>
            <a:r>
              <a:rPr lang="en-US" b="1" dirty="0">
                <a:solidFill>
                  <a:schemeClr val="accent3"/>
                </a:solidFill>
              </a:rPr>
              <a:t>50</a:t>
            </a:r>
            <a:r>
              <a:rPr lang="en-US" dirty="0"/>
              <a:t>*(255) + </a:t>
            </a:r>
            <a:r>
              <a:rPr lang="en-US" b="1" dirty="0">
                <a:solidFill>
                  <a:schemeClr val="accent2"/>
                </a:solidFill>
              </a:rPr>
              <a:t>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BBC1-92BC-A64C-BAD7-A548510C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4152900" cy="30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36672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97A245-DF8C-0D42-8A49-299437BA7D77}"/>
              </a:ext>
            </a:extLst>
          </p:cNvPr>
          <p:cNvSpPr txBox="1">
            <a:spLocks/>
          </p:cNvSpPr>
          <p:nvPr/>
        </p:nvSpPr>
        <p:spPr>
          <a:xfrm>
            <a:off x="457200" y="5738326"/>
            <a:ext cx="8229600" cy="1017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Write a function that processes a file and returns a dictionary for handling repeated queries of the form "How many times does the word _____ appear?"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3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65A6-D656-C746-991C-5F0EE059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A245-DF8C-0D42-8A49-299437BA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a data structure that stores </a:t>
            </a:r>
            <a:r>
              <a:rPr lang="en-US" sz="2800" dirty="0" err="1"/>
              <a:t>key:value</a:t>
            </a:r>
            <a:r>
              <a:rPr lang="en-US" sz="2800" dirty="0"/>
              <a:t>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C75E7D-813E-C34A-B1D8-7E475178A5B4}"/>
              </a:ext>
            </a:extLst>
          </p:cNvPr>
          <p:cNvSpPr txBox="1">
            <a:spLocks/>
          </p:cNvSpPr>
          <p:nvPr/>
        </p:nvSpPr>
        <p:spPr>
          <a:xfrm>
            <a:off x="498987" y="3505200"/>
            <a:ext cx="8229600" cy="252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restriction:</a:t>
            </a:r>
          </a:p>
          <a:p>
            <a:pPr lvl="1"/>
            <a:r>
              <a:rPr lang="en-US" dirty="0"/>
              <a:t>key must be immutable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EBE3B-CDDA-214A-A7BC-A2A5583FD9D5}"/>
              </a:ext>
            </a:extLst>
          </p:cNvPr>
          <p:cNvSpPr txBox="1"/>
          <p:nvPr/>
        </p:nvSpPr>
        <p:spPr>
          <a:xfrm>
            <a:off x="457200" y="2467254"/>
            <a:ext cx="8305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ourier" pitchFamily="2" charset="0"/>
                <a:ea typeface="Courier" charset="0"/>
                <a:cs typeface="Courier" charset="0"/>
              </a:rPr>
              <a:t>d </a:t>
            </a:r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= {'apple': .99, 'banana': .19, '</a:t>
            </a:r>
            <a:r>
              <a:rPr lang="en-US" sz="2000" dirty="0" err="1">
                <a:latin typeface="Courier" pitchFamily="2" charset="0"/>
                <a:ea typeface="Courier" charset="0"/>
                <a:cs typeface="Courier" charset="0"/>
              </a:rPr>
              <a:t>cantelope</a:t>
            </a:r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': 2.99}</a:t>
            </a:r>
          </a:p>
        </p:txBody>
      </p:sp>
    </p:spTree>
    <p:extLst>
      <p:ext uri="{BB962C8B-B14F-4D97-AF65-F5344CB8AC3E}">
        <p14:creationId xmlns:p14="http://schemas.microsoft.com/office/powerpoint/2010/main" val="261738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Dictionary Operations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65A15-7A07-B841-959F-EB1F05AC4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a_dict</a:t>
            </a:r>
            <a:r>
              <a:rPr lang="en-US" dirty="0"/>
              <a:t>[key] = value</a:t>
            </a:r>
          </a:p>
          <a:p>
            <a:r>
              <a:rPr lang="en-US" dirty="0" err="1"/>
              <a:t>a_dict.update</a:t>
            </a:r>
            <a:r>
              <a:rPr lang="en-US" dirty="0"/>
              <a:t>(</a:t>
            </a:r>
            <a:r>
              <a:rPr lang="en-US" i="1" dirty="0" err="1"/>
              <a:t>b_dict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removing from a dictionary</a:t>
            </a:r>
            <a:endParaRPr lang="en-US" dirty="0"/>
          </a:p>
          <a:p>
            <a:r>
              <a:rPr lang="en-US" dirty="0"/>
              <a:t>del (</a:t>
            </a:r>
            <a:r>
              <a:rPr lang="en-US" dirty="0" err="1"/>
              <a:t>a_dict</a:t>
            </a:r>
            <a:r>
              <a:rPr lang="en-US" dirty="0"/>
              <a:t>[</a:t>
            </a:r>
            <a:r>
              <a:rPr lang="en-US" i="1" dirty="0"/>
              <a:t>key</a:t>
            </a:r>
            <a:r>
              <a:rPr lang="en-US" dirty="0"/>
              <a:t>])</a:t>
            </a:r>
          </a:p>
          <a:p>
            <a:r>
              <a:rPr lang="en-US" dirty="0" err="1"/>
              <a:t>a_dict.pop</a:t>
            </a:r>
            <a:r>
              <a:rPr lang="en-US" dirty="0"/>
              <a:t>(</a:t>
            </a:r>
            <a:r>
              <a:rPr lang="en-US" i="1" dirty="0"/>
              <a:t>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returns </a:t>
            </a:r>
            <a:r>
              <a:rPr lang="en-US" dirty="0" err="1"/>
              <a:t>a_dict</a:t>
            </a:r>
            <a:r>
              <a:rPr lang="en-US" dirty="0"/>
              <a:t>[key]</a:t>
            </a:r>
          </a:p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a_dict</a:t>
            </a:r>
            <a:r>
              <a:rPr lang="en-US" dirty="0"/>
              <a:t>)</a:t>
            </a:r>
          </a:p>
          <a:p>
            <a:r>
              <a:rPr lang="en-US" dirty="0" err="1"/>
              <a:t>a_dict.keys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returns list </a:t>
            </a:r>
            <a:endParaRPr lang="en-US" i="1" dirty="0"/>
          </a:p>
          <a:p>
            <a:r>
              <a:rPr lang="en-US" dirty="0" err="1"/>
              <a:t>a_dict.values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returns list</a:t>
            </a:r>
            <a:endParaRPr lang="en-US" i="1" dirty="0"/>
          </a:p>
          <a:p>
            <a:r>
              <a:rPr lang="en-US" dirty="0" err="1"/>
              <a:t>a_dict.items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returns list of tuples</a:t>
            </a:r>
          </a:p>
          <a:p>
            <a:r>
              <a:rPr lang="en-US" dirty="0" err="1"/>
              <a:t>b_dict</a:t>
            </a:r>
            <a:r>
              <a:rPr lang="en-US" dirty="0"/>
              <a:t> = </a:t>
            </a:r>
            <a:r>
              <a:rPr lang="en-US" dirty="0" err="1"/>
              <a:t>a_dict.copy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shallow copy!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F97A3F9-63D7-5946-B99A-0AE45AF3E98E}"/>
              </a:ext>
            </a:extLst>
          </p:cNvPr>
          <p:cNvSpPr txBox="1">
            <a:spLocks/>
          </p:cNvSpPr>
          <p:nvPr/>
        </p:nvSpPr>
        <p:spPr>
          <a:xfrm>
            <a:off x="524311" y="174214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adding to a dictionary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44AF6F-54F7-614A-8BF2-71CC26E2D7BF}"/>
              </a:ext>
            </a:extLst>
          </p:cNvPr>
          <p:cNvSpPr txBox="1">
            <a:spLocks/>
          </p:cNvSpPr>
          <p:nvPr/>
        </p:nvSpPr>
        <p:spPr>
          <a:xfrm>
            <a:off x="4800600" y="1551645"/>
            <a:ext cx="4040188" cy="886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6141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5CE4-6C6A-5C4B-96E6-8295CBEA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Lists vs. 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69A9-9227-4041-8514-86BBEB0F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Both data structures.</a:t>
            </a:r>
          </a:p>
          <a:p>
            <a:r>
              <a:rPr lang="en-US"/>
              <a:t>Why would you choose one over the other?</a:t>
            </a:r>
          </a:p>
          <a:p>
            <a:pPr lvl="1"/>
            <a:r>
              <a:rPr lang="en-US"/>
              <a:t>a data structure is something that holds a collection of data and that supports certain operations for working with that data</a:t>
            </a:r>
          </a:p>
          <a:p>
            <a:pPr lvl="1"/>
            <a:endParaRPr lang="en-US"/>
          </a:p>
          <a:p>
            <a:r>
              <a:rPr lang="en-US"/>
              <a:t>Lists: sequential access</a:t>
            </a:r>
          </a:p>
          <a:p>
            <a:r>
              <a:rPr lang="en-US"/>
              <a:t>Dictionaries: fast lookup</a:t>
            </a:r>
          </a:p>
        </p:txBody>
      </p:sp>
    </p:spTree>
    <p:extLst>
      <p:ext uri="{BB962C8B-B14F-4D97-AF65-F5344CB8AC3E}">
        <p14:creationId xmlns:p14="http://schemas.microsoft.com/office/powerpoint/2010/main" val="39602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56DFDC-5681-284D-BCA3-AB46C1C64474}"/>
              </a:ext>
            </a:extLst>
          </p:cNvPr>
          <p:cNvSpPr txBox="1"/>
          <p:nvPr/>
        </p:nvSpPr>
        <p:spPr>
          <a:xfrm>
            <a:off x="489008" y="731977"/>
            <a:ext cx="8116373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def</a:t>
            </a:r>
            <a:r>
              <a:rPr lang="en-US" sz="2400" dirty="0">
                <a:latin typeface="Courier" pitchFamily="2" charset="0"/>
              </a:rPr>
              <a:t> mystery(</a:t>
            </a:r>
            <a:r>
              <a:rPr lang="en-US" sz="2400" dirty="0" err="1">
                <a:latin typeface="Courier" pitchFamily="2" charset="0"/>
              </a:rPr>
              <a:t>my_dict</a:t>
            </a:r>
            <a:r>
              <a:rPr lang="en-US" sz="2400" dirty="0">
                <a:latin typeface="Courier" pitchFamily="2" charset="0"/>
              </a:rPr>
              <a:t>):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d = {}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for 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 in </a:t>
            </a:r>
            <a:r>
              <a:rPr lang="en-US" sz="2400" dirty="0" err="1">
                <a:latin typeface="Courier" pitchFamily="2" charset="0"/>
              </a:rPr>
              <a:t>my_dict.keys</a:t>
            </a:r>
            <a:r>
              <a:rPr lang="en-US" sz="2400" dirty="0">
                <a:latin typeface="Courier" pitchFamily="2" charset="0"/>
              </a:rPr>
              <a:t>():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    if </a:t>
            </a:r>
            <a:r>
              <a:rPr lang="en-US" sz="2400" dirty="0" err="1">
                <a:latin typeface="Courier" pitchFamily="2" charset="0"/>
              </a:rPr>
              <a:t>my_dict</a:t>
            </a:r>
            <a:r>
              <a:rPr lang="en-US" sz="2400" dirty="0">
                <a:latin typeface="Courier" pitchFamily="2" charset="0"/>
              </a:rPr>
              <a:t>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 in d: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        d[</a:t>
            </a:r>
            <a:r>
              <a:rPr lang="en-US" sz="2400" dirty="0" err="1">
                <a:latin typeface="Courier" pitchFamily="2" charset="0"/>
              </a:rPr>
              <a:t>my_dict</a:t>
            </a:r>
            <a:r>
              <a:rPr lang="en-US" sz="2400" dirty="0">
                <a:latin typeface="Courier" pitchFamily="2" charset="0"/>
              </a:rPr>
              <a:t>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]].append(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)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    else: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        d[</a:t>
            </a:r>
            <a:r>
              <a:rPr lang="en-US" sz="2400" dirty="0" err="1">
                <a:latin typeface="Courier" pitchFamily="2" charset="0"/>
              </a:rPr>
              <a:t>my_dict</a:t>
            </a:r>
            <a:r>
              <a:rPr lang="en-US" sz="2400" dirty="0">
                <a:latin typeface="Courier" pitchFamily="2" charset="0"/>
              </a:rPr>
              <a:t>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]] = 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return d</a:t>
            </a:r>
            <a:br>
              <a:rPr lang="en-US" sz="2400" dirty="0">
                <a:latin typeface="Courier" pitchFamily="2" charset="0"/>
              </a:rPr>
            </a:b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def</a:t>
            </a:r>
            <a:r>
              <a:rPr lang="en-US" sz="2400" dirty="0">
                <a:latin typeface="Courier" pitchFamily="2" charset="0"/>
              </a:rPr>
              <a:t> main():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d = {"a":1, "b":2, "c":1, "d":0, "e":2}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    print(mystery(d))</a:t>
            </a:r>
          </a:p>
          <a:p>
            <a:endParaRPr lang="en-US" sz="2400" dirty="0">
              <a:latin typeface="Courier" pitchFamily="2" charset="0"/>
              <a:ea typeface="Courier" charset="0"/>
              <a:cs typeface="Courier" charset="0"/>
            </a:endParaRPr>
          </a:p>
          <a:p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277159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 merge(d1,d2) merges two dictionaries and returns a single dictionary containing all the </a:t>
            </a:r>
            <a:r>
              <a:rPr lang="en-US" dirty="0" err="1"/>
              <a:t>key:value</a:t>
            </a:r>
            <a:r>
              <a:rPr lang="en-US" dirty="0"/>
              <a:t> pairs from both input dictionaries. If both dictionaries contain the same key, the new dictionary should contain the smaller of the two values.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70" y="3784973"/>
            <a:ext cx="2273300" cy="2666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24339"/>
            <a:ext cx="1757877" cy="26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8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2CA9-62AA-FF40-A3A9-1ACA0AA9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9C366-33BC-C74D-ACAF-0A9851884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3" y="1600200"/>
            <a:ext cx="4508500" cy="19685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B93B9-386D-0D4F-89B0-0BEC4FF3B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0" y="3762400"/>
            <a:ext cx="4643400" cy="30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9EB97-BEB1-3D43-A68B-796763EA9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"/>
            <a:ext cx="3816947" cy="302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A41D2D-2A5B-E349-87A2-FB0851669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755883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2CBF-3980-964B-A9B1-E66C7A78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D66B6-ABC1-E94C-8F42-5E37FC78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matplotlib</a:t>
            </a:r>
          </a:p>
          <a:p>
            <a:pPr lvl="1"/>
            <a:r>
              <a:rPr lang="en-US"/>
              <a:t>https://matplotlib.org/index.html</a:t>
            </a:r>
          </a:p>
          <a:p>
            <a:pPr lvl="1"/>
            <a:r>
              <a:rPr lang="en-US"/>
              <a:t>based on Matlab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C8EF2-8E91-0C47-AAFF-AA3A8CE1AB49}"/>
              </a:ext>
            </a:extLst>
          </p:cNvPr>
          <p:cNvSpPr txBox="1"/>
          <p:nvPr/>
        </p:nvSpPr>
        <p:spPr>
          <a:xfrm>
            <a:off x="274320" y="3539629"/>
            <a:ext cx="620626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import </a:t>
            </a:r>
            <a:r>
              <a:rPr lang="en-US" sz="2400" dirty="0" err="1">
                <a:latin typeface="Courier" pitchFamily="2" charset="0"/>
                <a:ea typeface="Courier" charset="0"/>
                <a:cs typeface="Courier" charset="0"/>
              </a:rPr>
              <a:t>matplotlib.pyplot</a:t>
            </a:r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 as </a:t>
            </a:r>
            <a:r>
              <a:rPr lang="en-US" sz="2400" dirty="0" err="1">
                <a:latin typeface="Courier" pitchFamily="2" charset="0"/>
                <a:ea typeface="Courier" charset="0"/>
                <a:cs typeface="Courier" charset="0"/>
              </a:rPr>
              <a:t>plt</a:t>
            </a:r>
            <a:endParaRPr lang="en-US" sz="2400" dirty="0">
              <a:latin typeface="Courier" pitchFamily="2" charset="0"/>
              <a:ea typeface="Courier" charset="0"/>
              <a:cs typeface="Courier" charset="0"/>
            </a:endParaRPr>
          </a:p>
          <a:p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from random import shuffle</a:t>
            </a:r>
          </a:p>
          <a:p>
            <a:endParaRPr lang="en-US" sz="2400" dirty="0">
              <a:latin typeface="Courier" pitchFamily="2" charset="0"/>
              <a:ea typeface="Courier" charset="0"/>
              <a:cs typeface="Courier" charset="0"/>
            </a:endParaRPr>
          </a:p>
          <a:p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x = list(range(1,10))</a:t>
            </a:r>
          </a:p>
          <a:p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y = </a:t>
            </a:r>
            <a:r>
              <a:rPr lang="en-US" sz="2400" dirty="0" err="1">
                <a:latin typeface="Courier" pitchFamily="2" charset="0"/>
                <a:ea typeface="Courier" charset="0"/>
                <a:cs typeface="Courier" charset="0"/>
              </a:rPr>
              <a:t>x.copy</a:t>
            </a:r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shuffle(y) </a:t>
            </a:r>
          </a:p>
          <a:p>
            <a:r>
              <a:rPr lang="en-US" sz="2400" dirty="0" err="1">
                <a:latin typeface="Courier" pitchFamily="2" charset="0"/>
                <a:ea typeface="Courier" charset="0"/>
                <a:cs typeface="Courier" charset="0"/>
              </a:rPr>
              <a:t>plt.plot</a:t>
            </a:r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(x, y)</a:t>
            </a:r>
          </a:p>
          <a:p>
            <a:r>
              <a:rPr lang="en-US" sz="2400" dirty="0" err="1">
                <a:latin typeface="Courier" pitchFamily="2" charset="0"/>
                <a:ea typeface="Courier" charset="0"/>
                <a:cs typeface="Courier" charset="0"/>
              </a:rPr>
              <a:t>plt.show</a:t>
            </a:r>
            <a:r>
              <a:rPr lang="en-US" sz="2400" dirty="0">
                <a:latin typeface="Courier" pitchFamily="2" charset="0"/>
                <a:ea typeface="Courier" charset="0"/>
                <a:cs typeface="Courier" charset="0"/>
              </a:rPr>
              <a:t>()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6EEBD-FECD-7144-BEEE-1D1CCBA9C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40" y="2529332"/>
            <a:ext cx="5413248" cy="46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2CBF-3980-964B-A9B1-E66C7A78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970"/>
            <a:ext cx="8229600" cy="1143000"/>
          </a:xfrm>
        </p:spPr>
        <p:txBody>
          <a:bodyPr/>
          <a:lstStyle/>
          <a:p>
            <a:r>
              <a:rPr lang="en-US" dirty="0"/>
              <a:t>Customizing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C8EF2-8E91-0C47-AAFF-AA3A8CE1AB49}"/>
              </a:ext>
            </a:extLst>
          </p:cNvPr>
          <p:cNvSpPr txBox="1"/>
          <p:nvPr/>
        </p:nvSpPr>
        <p:spPr>
          <a:xfrm>
            <a:off x="79007" y="2579553"/>
            <a:ext cx="6850985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import </a:t>
            </a:r>
            <a:r>
              <a:rPr lang="en-US" sz="2000" dirty="0" err="1">
                <a:latin typeface="Courier" pitchFamily="2" charset="0"/>
                <a:ea typeface="Courier" charset="0"/>
                <a:cs typeface="Courier" charset="0"/>
              </a:rPr>
              <a:t>matplotlib.pyplot</a:t>
            </a:r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 as </a:t>
            </a:r>
            <a:r>
              <a:rPr lang="en-US" sz="2000" dirty="0" err="1">
                <a:latin typeface="Courier" pitchFamily="2" charset="0"/>
                <a:ea typeface="Courier" charset="0"/>
                <a:cs typeface="Courier" charset="0"/>
              </a:rPr>
              <a:t>plt</a:t>
            </a:r>
            <a:endParaRPr lang="en-US" sz="2000" dirty="0">
              <a:latin typeface="Courier" pitchFamily="2" charset="0"/>
              <a:ea typeface="Courier" charset="0"/>
              <a:cs typeface="Courier" charset="0"/>
            </a:endParaRPr>
          </a:p>
          <a:p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from random import shuffle</a:t>
            </a:r>
          </a:p>
          <a:p>
            <a:endParaRPr lang="en-US" sz="2000" dirty="0">
              <a:latin typeface="Courier" pitchFamily="2" charset="0"/>
              <a:ea typeface="Courier" charset="0"/>
              <a:cs typeface="Courier" charset="0"/>
            </a:endParaRPr>
          </a:p>
          <a:p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x = list(range(1,10))</a:t>
            </a:r>
          </a:p>
          <a:p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y = </a:t>
            </a:r>
            <a:r>
              <a:rPr lang="en-US" sz="2000" dirty="0" err="1">
                <a:latin typeface="Courier" pitchFamily="2" charset="0"/>
                <a:ea typeface="Courier" charset="0"/>
                <a:cs typeface="Courier" charset="0"/>
              </a:rPr>
              <a:t>x.copy</a:t>
            </a:r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000" dirty="0">
                <a:latin typeface="Courier" pitchFamily="2" charset="0"/>
                <a:ea typeface="Courier" charset="0"/>
                <a:cs typeface="Courier" charset="0"/>
              </a:rPr>
              <a:t>shuffle(y)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plt.plot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(x, x, label="linear") 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p = 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plt.plot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(x, y, 'r.' label="random")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plt.xlabel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("x axis")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plt.ylabel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("y axis")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plt.title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("Sample plot")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plt.legend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()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plt.show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8A239-2B5F-8449-A295-A750A05E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08" y="436158"/>
            <a:ext cx="486629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4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21427</TotalTime>
  <Words>516</Words>
  <Application>Microsoft Macintosh PowerPoint</Application>
  <PresentationFormat>On-screen Show (4:3)</PresentationFormat>
  <Paragraphs>78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</vt:lpstr>
      <vt:lpstr>Clarity</vt:lpstr>
      <vt:lpstr>Lecture 19: Plotting</vt:lpstr>
      <vt:lpstr>Last Week: Dictionaries</vt:lpstr>
      <vt:lpstr>Last Week: Dictionary Operations</vt:lpstr>
      <vt:lpstr>Last Week: Lists vs. dictionaries</vt:lpstr>
      <vt:lpstr>PowerPoint Presentation</vt:lpstr>
      <vt:lpstr>Exercise</vt:lpstr>
      <vt:lpstr>Data Visualization</vt:lpstr>
      <vt:lpstr>Data Visualization</vt:lpstr>
      <vt:lpstr>Customizing   </vt:lpstr>
      <vt:lpstr>Exercise</vt:lpstr>
      <vt:lpstr>Example: Word 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Eleanor Birrell</cp:lastModifiedBy>
  <cp:revision>151</cp:revision>
  <dcterms:created xsi:type="dcterms:W3CDTF">2018-09-03T23:44:07Z</dcterms:created>
  <dcterms:modified xsi:type="dcterms:W3CDTF">2019-11-19T20:12:31Z</dcterms:modified>
</cp:coreProperties>
</file>