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356" r:id="rId5"/>
    <p:sldId id="321" r:id="rId6"/>
    <p:sldId id="461" r:id="rId7"/>
    <p:sldId id="259" r:id="rId8"/>
    <p:sldId id="448" r:id="rId9"/>
    <p:sldId id="453" r:id="rId10"/>
    <p:sldId id="458" r:id="rId11"/>
    <p:sldId id="459" r:id="rId12"/>
    <p:sldId id="460" r:id="rId13"/>
    <p:sldId id="45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59" autoAdjust="0"/>
    <p:restoredTop sz="88632" autoAdjust="0"/>
  </p:normalViewPr>
  <p:slideViewPr>
    <p:cSldViewPr>
      <p:cViewPr varScale="1">
        <p:scale>
          <a:sx n="71" d="100"/>
          <a:sy n="71" d="100"/>
        </p:scale>
        <p:origin x="168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11/3/19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Exercise: (1) think about how you would sort something, (2) turn to a partner: explain in detail how you would sort, (3) did you have the same answer? If not, have your partner explain how they would sort. If yes, discuss why you sort a deck that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Exercise: (1) think about how you would sort something, (2) turn to a partner: explain in detail how you would sort, (3) did you have the same answer? If not, have your partner explain how they would sort. If yes, discuss why you sort a deck that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start implementing selection sort, get as far as "put it in the right place", move on to aside about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46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visualgo.net</a:t>
            </a:r>
            <a:r>
              <a:rPr lang="en-US" dirty="0"/>
              <a:t>/</a:t>
            </a:r>
            <a:r>
              <a:rPr lang="en-US" dirty="0" err="1"/>
              <a:t>bn</a:t>
            </a:r>
            <a:r>
              <a:rPr lang="en-US" dirty="0"/>
              <a:t>/sorting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23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visualgo.net</a:t>
            </a:r>
            <a:r>
              <a:rPr lang="en-US" dirty="0"/>
              <a:t>/</a:t>
            </a:r>
            <a:r>
              <a:rPr lang="en-US" dirty="0" err="1"/>
              <a:t>bn</a:t>
            </a:r>
            <a:r>
              <a:rPr lang="en-US" dirty="0"/>
              <a:t>/sorting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4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def merge(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middle =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)/2)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olist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[:middle].copy()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j = middle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while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&lt; middle 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if j ==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) or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olist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] &lt;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[j]: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olist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[j]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	j += 1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95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Image from: </a:t>
            </a:r>
            <a:r>
              <a:rPr lang="en-US" sz="1200" dirty="0"/>
              <a:t>https://</a:t>
            </a:r>
            <a:r>
              <a:rPr lang="en-US" sz="1200" dirty="0" err="1"/>
              <a:t>algorithms.tutorialhorizon.com</a:t>
            </a:r>
            <a:r>
              <a:rPr lang="en-US" sz="1200" dirty="0"/>
              <a:t>/merge-sort/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Visualization: https://</a:t>
            </a:r>
            <a:r>
              <a:rPr lang="en-US" dirty="0" err="1"/>
              <a:t>visualgo.net</a:t>
            </a:r>
            <a:r>
              <a:rPr lang="en-US" dirty="0"/>
              <a:t>/</a:t>
            </a:r>
            <a:r>
              <a:rPr lang="en-US" dirty="0" err="1"/>
              <a:t>bn</a:t>
            </a:r>
            <a:r>
              <a:rPr lang="en-US" dirty="0"/>
              <a:t>/sorting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51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4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11/3/19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       		       November 4,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</a:t>
            </a:r>
            <a:r>
              <a:rPr lang="en-US" dirty="0"/>
              <a:t>16</a:t>
            </a:r>
            <a:r>
              <a:rPr lang="en-US" sz="4000" dirty="0"/>
              <a:t>: Algorithms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7102F-7FAB-194F-B67A-C3307573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8623106-2C5C-1642-A5E8-43DE1BEA08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if our list looked like two sorted lists end to end?</a:t>
            </a:r>
          </a:p>
          <a:p>
            <a:r>
              <a:rPr lang="en-US" sz="2400" dirty="0"/>
              <a:t>We could sort by merging the two lists!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A36F976-B1C6-EC4B-9330-7CCA79E06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4686546"/>
            <a:ext cx="4038600" cy="170511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87EAE9-A23C-694E-8784-EA4B72AA7FCD}"/>
              </a:ext>
            </a:extLst>
          </p:cNvPr>
          <p:cNvGrpSpPr/>
          <p:nvPr/>
        </p:nvGrpSpPr>
        <p:grpSpPr>
          <a:xfrm>
            <a:off x="4691461" y="1704728"/>
            <a:ext cx="3952078" cy="466727"/>
            <a:chOff x="1676400" y="2438398"/>
            <a:chExt cx="3952078" cy="46672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1A3A9B2-990F-4748-91BE-B09067B16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2438400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4</a:t>
              </a:r>
              <a:endParaRPr lang="en-US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9AC6EF6-4642-C546-BF9D-C0DA85707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3287" y="243839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6BDE4-5B98-9645-9B9E-80B261E50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0174" y="2438400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10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45EE474-76C5-8842-BE51-8084BB3E4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061" y="243839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24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128B675-5078-0545-B353-2A33A5724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30" y="243839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3B19F5-28DB-5146-AFBA-BCB21D227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817" y="2438398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F9F2F30-0FB5-844A-A784-E0DB8C3C7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704" y="243839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FC926F-8412-204A-8353-235BEFBAF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1591" y="2438398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12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E9E57C-3E60-D94B-A20C-6AB77787E89C}"/>
              </a:ext>
            </a:extLst>
          </p:cNvPr>
          <p:cNvGrpSpPr/>
          <p:nvPr/>
        </p:nvGrpSpPr>
        <p:grpSpPr>
          <a:xfrm>
            <a:off x="4691463" y="2209801"/>
            <a:ext cx="1964531" cy="526759"/>
            <a:chOff x="4691463" y="2209801"/>
            <a:chExt cx="1964531" cy="526759"/>
          </a:xfrm>
        </p:grpSpPr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EFA8FAAB-A88E-D047-9AF1-798718BE7787}"/>
                </a:ext>
              </a:extLst>
            </p:cNvPr>
            <p:cNvSpPr/>
            <p:nvPr/>
          </p:nvSpPr>
          <p:spPr>
            <a:xfrm rot="16200000">
              <a:off x="5578356" y="1322908"/>
              <a:ext cx="190745" cy="1964531"/>
            </a:xfrm>
            <a:prstGeom prst="leftBrac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0A2E2B-9FE9-F04E-9C39-B9E4B2B99322}"/>
                </a:ext>
              </a:extLst>
            </p:cNvPr>
            <p:cNvSpPr txBox="1"/>
            <p:nvPr/>
          </p:nvSpPr>
          <p:spPr>
            <a:xfrm>
              <a:off x="5208713" y="236722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3"/>
                  </a:solidFill>
                </a:rPr>
                <a:t>sorted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1C8D9E-AD93-2542-BC1A-440FC9C21643}"/>
              </a:ext>
            </a:extLst>
          </p:cNvPr>
          <p:cNvGrpSpPr/>
          <p:nvPr/>
        </p:nvGrpSpPr>
        <p:grpSpPr>
          <a:xfrm>
            <a:off x="6679009" y="2209800"/>
            <a:ext cx="1964531" cy="529630"/>
            <a:chOff x="6679009" y="2209800"/>
            <a:chExt cx="1964531" cy="529630"/>
          </a:xfrm>
        </p:grpSpPr>
        <p:sp>
          <p:nvSpPr>
            <p:cNvPr id="16" name="Left Brace 15">
              <a:extLst>
                <a:ext uri="{FF2B5EF4-FFF2-40B4-BE49-F238E27FC236}">
                  <a16:creationId xmlns:a16="http://schemas.microsoft.com/office/drawing/2014/main" id="{568AB00F-D85A-794B-95BD-6EE8A4F0EFF4}"/>
                </a:ext>
              </a:extLst>
            </p:cNvPr>
            <p:cNvSpPr/>
            <p:nvPr/>
          </p:nvSpPr>
          <p:spPr>
            <a:xfrm rot="16200000">
              <a:off x="7565902" y="1322907"/>
              <a:ext cx="190745" cy="1964531"/>
            </a:xfrm>
            <a:prstGeom prst="leftBrac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3C7DC03-5A1F-1F41-8998-A87E50C7D2B4}"/>
                </a:ext>
              </a:extLst>
            </p:cNvPr>
            <p:cNvSpPr txBox="1"/>
            <p:nvPr/>
          </p:nvSpPr>
          <p:spPr>
            <a:xfrm>
              <a:off x="7250136" y="237009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3"/>
                  </a:solidFill>
                </a:rPr>
                <a:t>sorted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4562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7102F-7FAB-194F-B67A-C3307573A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Merging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8623106-2C5C-1642-A5E8-43DE1BEA0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1"/>
            <a:ext cx="4038600" cy="2136649"/>
          </a:xfrm>
        </p:spPr>
        <p:txBody>
          <a:bodyPr>
            <a:normAutofit/>
          </a:bodyPr>
          <a:lstStyle/>
          <a:p>
            <a:r>
              <a:rPr lang="en-US" sz="2400" dirty="0"/>
              <a:t>What if our list looked like two sorted lists end to end?</a:t>
            </a:r>
          </a:p>
          <a:p>
            <a:r>
              <a:rPr lang="en-US" sz="2400" dirty="0"/>
              <a:t>We could sort by merging the two lists!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A72435-9F4F-1746-9B24-C801D3309DE0}"/>
              </a:ext>
            </a:extLst>
          </p:cNvPr>
          <p:cNvGrpSpPr/>
          <p:nvPr/>
        </p:nvGrpSpPr>
        <p:grpSpPr>
          <a:xfrm>
            <a:off x="4691461" y="1704729"/>
            <a:ext cx="1987548" cy="466726"/>
            <a:chOff x="4691461" y="1704729"/>
            <a:chExt cx="1987548" cy="46672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1A3A9B2-990F-4748-91BE-B09067B16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461" y="1704730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4</a:t>
              </a:r>
              <a:endParaRPr lang="en-US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9AC6EF6-4642-C546-BF9D-C0DA85707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8348" y="170472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36BDE4-5B98-9645-9B9E-80B261E50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5235" y="1704730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10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45EE474-76C5-8842-BE51-8084BB3E4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2122" y="170472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24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4D085B7-66A1-7E4A-80EB-811C460CD368}"/>
              </a:ext>
            </a:extLst>
          </p:cNvPr>
          <p:cNvGrpSpPr/>
          <p:nvPr/>
        </p:nvGrpSpPr>
        <p:grpSpPr>
          <a:xfrm>
            <a:off x="6655991" y="1704728"/>
            <a:ext cx="1987548" cy="466726"/>
            <a:chOff x="6655991" y="1704728"/>
            <a:chExt cx="1987548" cy="46672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128B675-5078-0545-B353-2A33A5724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5991" y="170472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3B19F5-28DB-5146-AFBA-BCB21D227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2878" y="1704728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F9F2F30-0FB5-844A-A784-E0DB8C3C7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9765" y="170472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FC926F-8412-204A-8353-235BEFBAF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6652" y="1704728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12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7632483-432C-FC4D-AB04-CC72159721A5}"/>
              </a:ext>
            </a:extLst>
          </p:cNvPr>
          <p:cNvGrpSpPr/>
          <p:nvPr/>
        </p:nvGrpSpPr>
        <p:grpSpPr>
          <a:xfrm>
            <a:off x="4691461" y="2971239"/>
            <a:ext cx="1987548" cy="466726"/>
            <a:chOff x="4691461" y="1704729"/>
            <a:chExt cx="1987548" cy="46672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EA5BED5-FAC0-784E-81E3-644A1404B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461" y="1704730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4</a:t>
              </a:r>
              <a:endParaRPr lang="en-US" dirty="0">
                <a:solidFill>
                  <a:schemeClr val="tx1"/>
                </a:solidFill>
                <a:cs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254328-4DAD-DB4F-BE1A-678BE1E65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8348" y="170472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D6252A1-E26F-BB4F-9451-6F66DAAC3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5235" y="1704730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10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702A2A3-7D6F-9149-B415-B7BBA488D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2122" y="1704729"/>
              <a:ext cx="496887" cy="466725"/>
            </a:xfrm>
            <a:prstGeom prst="rec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40639" bIns="0" anchor="ctr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24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3C1C4-42A7-F34E-A397-DCA6A837B4E8}"/>
              </a:ext>
            </a:extLst>
          </p:cNvPr>
          <p:cNvSpPr>
            <a:spLocks/>
          </p:cNvSpPr>
          <p:nvPr/>
        </p:nvSpPr>
        <p:spPr bwMode="auto">
          <a:xfrm>
            <a:off x="4679700" y="1706558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7954B6-349E-E54D-8206-319A95B6D34B}"/>
              </a:ext>
            </a:extLst>
          </p:cNvPr>
          <p:cNvSpPr>
            <a:spLocks/>
          </p:cNvSpPr>
          <p:nvPr/>
        </p:nvSpPr>
        <p:spPr bwMode="auto">
          <a:xfrm>
            <a:off x="5176587" y="1706557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CE95BD-DE22-0C44-9E94-D87FB04410CB}"/>
              </a:ext>
            </a:extLst>
          </p:cNvPr>
          <p:cNvSpPr>
            <a:spLocks/>
          </p:cNvSpPr>
          <p:nvPr/>
        </p:nvSpPr>
        <p:spPr bwMode="auto">
          <a:xfrm>
            <a:off x="5673474" y="1706558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006F8A4-375B-394D-8663-722823314127}"/>
              </a:ext>
            </a:extLst>
          </p:cNvPr>
          <p:cNvSpPr>
            <a:spLocks/>
          </p:cNvSpPr>
          <p:nvPr/>
        </p:nvSpPr>
        <p:spPr bwMode="auto">
          <a:xfrm>
            <a:off x="6170361" y="1706557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9B2BB9E-6C7C-0448-851C-79BD38700555}"/>
              </a:ext>
            </a:extLst>
          </p:cNvPr>
          <p:cNvCxnSpPr>
            <a:cxnSpLocks/>
          </p:cNvCxnSpPr>
          <p:nvPr/>
        </p:nvCxnSpPr>
        <p:spPr>
          <a:xfrm flipV="1">
            <a:off x="6934200" y="2286000"/>
            <a:ext cx="0" cy="419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603CAAC1-01B9-6E41-BB8A-364404252120}"/>
              </a:ext>
            </a:extLst>
          </p:cNvPr>
          <p:cNvSpPr>
            <a:spLocks/>
          </p:cNvSpPr>
          <p:nvPr/>
        </p:nvSpPr>
        <p:spPr bwMode="auto">
          <a:xfrm>
            <a:off x="6667248" y="1706556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2070E9-B7DE-F343-9C96-28754CC02FE7}"/>
              </a:ext>
            </a:extLst>
          </p:cNvPr>
          <p:cNvSpPr>
            <a:spLocks/>
          </p:cNvSpPr>
          <p:nvPr/>
        </p:nvSpPr>
        <p:spPr bwMode="auto">
          <a:xfrm>
            <a:off x="7164135" y="1706555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1A9028A-0A16-6148-B3D6-694E6278BAEA}"/>
              </a:ext>
            </a:extLst>
          </p:cNvPr>
          <p:cNvSpPr>
            <a:spLocks/>
          </p:cNvSpPr>
          <p:nvPr/>
        </p:nvSpPr>
        <p:spPr bwMode="auto">
          <a:xfrm>
            <a:off x="7661022" y="1706556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5F7A74A-2937-9846-8A48-0A740B167813}"/>
              </a:ext>
            </a:extLst>
          </p:cNvPr>
          <p:cNvSpPr>
            <a:spLocks/>
          </p:cNvSpPr>
          <p:nvPr/>
        </p:nvSpPr>
        <p:spPr bwMode="auto">
          <a:xfrm>
            <a:off x="8157909" y="1706555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BACC3B9-8B25-EF4B-B2C5-FBE21EE317AD}"/>
              </a:ext>
            </a:extLst>
          </p:cNvPr>
          <p:cNvSpPr>
            <a:spLocks/>
          </p:cNvSpPr>
          <p:nvPr/>
        </p:nvSpPr>
        <p:spPr bwMode="auto">
          <a:xfrm>
            <a:off x="4679700" y="1702899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80A5BF-7BA2-2344-B716-A898119A87A2}"/>
              </a:ext>
            </a:extLst>
          </p:cNvPr>
          <p:cNvSpPr>
            <a:spLocks/>
          </p:cNvSpPr>
          <p:nvPr/>
        </p:nvSpPr>
        <p:spPr bwMode="auto">
          <a:xfrm>
            <a:off x="5176587" y="1702898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8F421A7-6F75-C84C-980F-225CC8F42AA2}"/>
              </a:ext>
            </a:extLst>
          </p:cNvPr>
          <p:cNvSpPr>
            <a:spLocks/>
          </p:cNvSpPr>
          <p:nvPr/>
        </p:nvSpPr>
        <p:spPr bwMode="auto">
          <a:xfrm>
            <a:off x="5673474" y="1702899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F5DF674-0C6B-3448-A8BB-608D58E75F72}"/>
              </a:ext>
            </a:extLst>
          </p:cNvPr>
          <p:cNvSpPr>
            <a:spLocks/>
          </p:cNvSpPr>
          <p:nvPr/>
        </p:nvSpPr>
        <p:spPr bwMode="auto">
          <a:xfrm>
            <a:off x="6170361" y="1702898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4234C9C-FEAE-F345-AC82-91A5B9FD66E4}"/>
              </a:ext>
            </a:extLst>
          </p:cNvPr>
          <p:cNvSpPr>
            <a:spLocks/>
          </p:cNvSpPr>
          <p:nvPr/>
        </p:nvSpPr>
        <p:spPr bwMode="auto">
          <a:xfrm>
            <a:off x="6644230" y="1702898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06AE4AD-25D4-A742-8205-4D5D2632ACB0}"/>
              </a:ext>
            </a:extLst>
          </p:cNvPr>
          <p:cNvSpPr>
            <a:spLocks/>
          </p:cNvSpPr>
          <p:nvPr/>
        </p:nvSpPr>
        <p:spPr bwMode="auto">
          <a:xfrm>
            <a:off x="7141117" y="1702897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992C5DB-B6BC-674D-A211-799E06CB237F}"/>
              </a:ext>
            </a:extLst>
          </p:cNvPr>
          <p:cNvSpPr>
            <a:spLocks/>
          </p:cNvSpPr>
          <p:nvPr/>
        </p:nvSpPr>
        <p:spPr bwMode="auto">
          <a:xfrm>
            <a:off x="7638004" y="1702898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12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B1295A-3142-304E-885D-13A8E34A7A34}"/>
              </a:ext>
            </a:extLst>
          </p:cNvPr>
          <p:cNvSpPr>
            <a:spLocks/>
          </p:cNvSpPr>
          <p:nvPr/>
        </p:nvSpPr>
        <p:spPr bwMode="auto">
          <a:xfrm>
            <a:off x="8134891" y="1702897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24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E9B6204D-74AB-8F4A-BA4B-E9153467516B}"/>
              </a:ext>
            </a:extLst>
          </p:cNvPr>
          <p:cNvCxnSpPr>
            <a:cxnSpLocks/>
          </p:cNvCxnSpPr>
          <p:nvPr/>
        </p:nvCxnSpPr>
        <p:spPr>
          <a:xfrm flipV="1">
            <a:off x="4953000" y="3581400"/>
            <a:ext cx="0" cy="419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3317B9B-09CB-034D-911C-54A82115F469}"/>
              </a:ext>
            </a:extLst>
          </p:cNvPr>
          <p:cNvSpPr>
            <a:spLocks/>
          </p:cNvSpPr>
          <p:nvPr/>
        </p:nvSpPr>
        <p:spPr bwMode="auto">
          <a:xfrm>
            <a:off x="4688735" y="2969859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1A76731-67D0-BD47-BFCA-45239EDAB8B9}"/>
              </a:ext>
            </a:extLst>
          </p:cNvPr>
          <p:cNvSpPr>
            <a:spLocks/>
          </p:cNvSpPr>
          <p:nvPr/>
        </p:nvSpPr>
        <p:spPr bwMode="auto">
          <a:xfrm>
            <a:off x="5185622" y="2969858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685C2A3-8D94-A148-95CA-66CE8B1C921E}"/>
              </a:ext>
            </a:extLst>
          </p:cNvPr>
          <p:cNvSpPr>
            <a:spLocks/>
          </p:cNvSpPr>
          <p:nvPr/>
        </p:nvSpPr>
        <p:spPr bwMode="auto">
          <a:xfrm>
            <a:off x="5682509" y="2969859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4C7FE35-3E4A-EB40-938F-5C64843BCE9E}"/>
              </a:ext>
            </a:extLst>
          </p:cNvPr>
          <p:cNvSpPr>
            <a:spLocks/>
          </p:cNvSpPr>
          <p:nvPr/>
        </p:nvSpPr>
        <p:spPr bwMode="auto">
          <a:xfrm>
            <a:off x="6179396" y="2969858"/>
            <a:ext cx="496887" cy="4667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algn="ctr">
              <a:spcBef>
                <a:spcPts val="1400"/>
              </a:spcBef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4EE40E-4435-A348-8929-53A9E36629B2}"/>
              </a:ext>
            </a:extLst>
          </p:cNvPr>
          <p:cNvCxnSpPr>
            <a:cxnSpLocks/>
          </p:cNvCxnSpPr>
          <p:nvPr/>
        </p:nvCxnSpPr>
        <p:spPr>
          <a:xfrm flipV="1">
            <a:off x="4939553" y="2286000"/>
            <a:ext cx="0" cy="419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6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5261 1.11111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5261 1.11111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1 1.11111E-6 L 0.10747 -0.0009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-4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1 1.11111E-6 L 0.10747 -0.0009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526 2.22222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47 -0.00093 L 0.16302 -0.0009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 2.22222E-6 L 0.10746 -0.0009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-4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02 -0.00093 L 0.21806 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47 -0.00093 L 0.16302 -0.0009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05 1.11111E-6 L 0.27066 3.33333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46 -0.00093 L 0.16302 -0.0009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066 1.11111E-6 L 0.32552 -0.0009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52 -0.00093 L 0.38055 -0.0009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103" grpId="0" animBg="1"/>
      <p:bldP spid="104" grpId="0" animBg="1"/>
      <p:bldP spid="105" grpId="0" animBg="1"/>
      <p:bldP spid="106" grpId="0" animBg="1"/>
      <p:bldP spid="10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6C76A2-F4E4-B34C-9DE4-380620A96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A2F31E3-2988-D74B-9B6E-3526FBC3F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4761" y="1417638"/>
            <a:ext cx="7634478" cy="4908597"/>
          </a:xfrm>
        </p:spPr>
      </p:pic>
    </p:spTree>
    <p:extLst>
      <p:ext uri="{BB962C8B-B14F-4D97-AF65-F5344CB8AC3E}">
        <p14:creationId xmlns:p14="http://schemas.microsoft.com/office/powerpoint/2010/main" val="389302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3469-AFC6-8345-ABBD-16FCA655D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Algorithms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2BD83-42FF-664F-AD9F-A552E596D2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202A91-ABB0-CB4A-8205-8EA63E1F4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438400"/>
            <a:ext cx="429768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selection_sort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# for each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list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range(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)):</a:t>
            </a:r>
          </a:p>
          <a:p>
            <a:pPr marL="0" indent="0">
              <a:buNone/>
            </a:pP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find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that should be there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range(pos+1,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)):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] &lt;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]: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swap that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into position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swap(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274986-D569-E842-B569-9583D87E5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D7FD402-64E1-C048-AA61-25F48E9A1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465320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insertion_sort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# for each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list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range(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)):</a:t>
            </a:r>
          </a:p>
          <a:p>
            <a:pPr marL="0" indent="0">
              <a:buNone/>
            </a:pP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move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to correct position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while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&gt; 0 and   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]&lt;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[curr_pos-1]: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swap(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curr_pos-1,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- 1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D24ED1-FD36-C64E-B954-888A6C55E051}"/>
              </a:ext>
            </a:extLst>
          </p:cNvPr>
          <p:cNvSpPr/>
          <p:nvPr/>
        </p:nvSpPr>
        <p:spPr>
          <a:xfrm>
            <a:off x="1962286" y="3962400"/>
            <a:ext cx="5219428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Merge Sort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merge_sort_helper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start, end):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Base Case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if end-start &lt; 2: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Recursive Case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middle = start +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((end-start) / 2)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merge_sort_helper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start, middle)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merge_sort_helper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middle, end)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merge(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start, end)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478EF3-C2DC-3A45-B0D4-9AC53AFA0185}"/>
              </a:ext>
            </a:extLst>
          </p:cNvPr>
          <p:cNvSpPr txBox="1"/>
          <p:nvPr/>
        </p:nvSpPr>
        <p:spPr>
          <a:xfrm>
            <a:off x="2400572" y="6106180"/>
            <a:ext cx="4342856" cy="523220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Which algorithm is better?</a:t>
            </a:r>
          </a:p>
        </p:txBody>
      </p:sp>
    </p:spTree>
    <p:extLst>
      <p:ext uri="{BB962C8B-B14F-4D97-AF65-F5344CB8AC3E}">
        <p14:creationId xmlns:p14="http://schemas.microsoft.com/office/powerpoint/2010/main" val="390980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BB8CEA-9C9B-2A43-9C35-23A13AD09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44542"/>
            <a:ext cx="8229600" cy="2251258"/>
          </a:xfrm>
        </p:spPr>
      </p:pic>
    </p:spTree>
    <p:extLst>
      <p:ext uri="{BB962C8B-B14F-4D97-AF65-F5344CB8AC3E}">
        <p14:creationId xmlns:p14="http://schemas.microsoft.com/office/powerpoint/2010/main" val="25756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1BAA-7303-9B49-B722-905DD550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Sorting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257111-32AB-084F-A05E-D5058E31E1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3114"/>
            <a:ext cx="9144000" cy="6335486"/>
          </a:xfrm>
        </p:spPr>
      </p:pic>
    </p:spTree>
    <p:extLst>
      <p:ext uri="{BB962C8B-B14F-4D97-AF65-F5344CB8AC3E}">
        <p14:creationId xmlns:p14="http://schemas.microsoft.com/office/powerpoint/2010/main" val="264050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Sorting?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/>
              <a:t>Sorting is useful</a:t>
            </a:r>
          </a:p>
          <a:p>
            <a:pPr lvl="1"/>
            <a:r>
              <a:rPr lang="en-US" dirty="0"/>
              <a:t>Database indexing</a:t>
            </a:r>
          </a:p>
          <a:p>
            <a:pPr lvl="1"/>
            <a:r>
              <a:rPr lang="en-US" dirty="0"/>
              <a:t>Operations research</a:t>
            </a:r>
          </a:p>
          <a:p>
            <a:pPr lvl="1"/>
            <a:r>
              <a:rPr lang="en-US" dirty="0"/>
              <a:t>Compression</a:t>
            </a:r>
          </a:p>
          <a:p>
            <a:pPr lvl="1"/>
            <a:endParaRPr lang="en-US" dirty="0"/>
          </a:p>
          <a:p>
            <a:r>
              <a:rPr lang="en-US" dirty="0"/>
              <a:t>There are lots of ways to sort</a:t>
            </a:r>
          </a:p>
          <a:p>
            <a:pPr lvl="1"/>
            <a:r>
              <a:rPr lang="en-US" dirty="0"/>
              <a:t>There isn't one right answer</a:t>
            </a:r>
          </a:p>
          <a:p>
            <a:pPr lvl="1"/>
            <a:r>
              <a:rPr lang="en-US" dirty="0"/>
              <a:t>You need to be able to figure out the options and decide which one is right for your application.</a:t>
            </a:r>
          </a:p>
          <a:p>
            <a:pPr lvl="1"/>
            <a:r>
              <a:rPr lang="en-US" dirty="0"/>
              <a:t>Today, we'll learn about several different algorithms (and how to derive them)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68DC569-82C3-0D4C-AAAF-D935FD2F594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67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7554-9994-9142-A39E-66A5231E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aside about memory…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4687F-4E05-8146-A4D6-FE8A30D7E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3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1BAA-7303-9B49-B722-905DD550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Sorting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257111-32AB-084F-A05E-D5058E31E1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3114"/>
            <a:ext cx="9144000" cy="6335486"/>
          </a:xfrm>
        </p:spPr>
      </p:pic>
    </p:spTree>
    <p:extLst>
      <p:ext uri="{BB962C8B-B14F-4D97-AF65-F5344CB8AC3E}">
        <p14:creationId xmlns:p14="http://schemas.microsoft.com/office/powerpoint/2010/main" val="161874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AF5C3-6CF7-BE45-A7E8-070D9921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Possible Sorting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F60A5-0128-7149-B91F-02FC23A8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position in the list:</a:t>
            </a:r>
          </a:p>
          <a:p>
            <a:pPr lvl="1"/>
            <a:r>
              <a:rPr lang="en-US" dirty="0"/>
              <a:t>Find the object that should be there; put it in the right place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For each object in the list:</a:t>
            </a:r>
          </a:p>
          <a:p>
            <a:pPr lvl="1"/>
            <a:r>
              <a:rPr lang="en-US" dirty="0"/>
              <a:t>If that object should be earlier in the list, put it in the right place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Recursively: </a:t>
            </a:r>
          </a:p>
          <a:p>
            <a:pPr lvl="1"/>
            <a:r>
              <a:rPr lang="en-US" dirty="0"/>
              <a:t>Sort the first half of the list</a:t>
            </a:r>
          </a:p>
          <a:p>
            <a:pPr lvl="1"/>
            <a:r>
              <a:rPr lang="en-US" dirty="0"/>
              <a:t>Sort the second half of the list</a:t>
            </a:r>
          </a:p>
          <a:p>
            <a:pPr lvl="1"/>
            <a:r>
              <a:rPr lang="en-US" dirty="0"/>
              <a:t>Merge the two halves together</a:t>
            </a:r>
          </a:p>
        </p:txBody>
      </p:sp>
    </p:spTree>
    <p:extLst>
      <p:ext uri="{BB962C8B-B14F-4D97-AF65-F5344CB8AC3E}">
        <p14:creationId xmlns:p14="http://schemas.microsoft.com/office/powerpoint/2010/main" val="306128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7990C-582F-9A46-B329-45330CD88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8" y="752790"/>
            <a:ext cx="7653130" cy="54394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def </a:t>
            </a:r>
            <a:r>
              <a:rPr lang="en-US" sz="2000" dirty="0" err="1">
                <a:latin typeface="Courier" pitchFamily="2" charset="0"/>
              </a:rPr>
              <a:t>selection_sort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for </a:t>
            </a:r>
            <a:r>
              <a:rPr lang="en-US" sz="2000" dirty="0" err="1">
                <a:latin typeface="Courier" pitchFamily="2" charset="0"/>
              </a:rPr>
              <a:t>pos</a:t>
            </a:r>
            <a:r>
              <a:rPr lang="en-US" sz="2000" dirty="0">
                <a:latin typeface="Courier" pitchFamily="2" charset="0"/>
              </a:rPr>
              <a:t> in range(0, </a:t>
            </a:r>
            <a:r>
              <a:rPr lang="en-US" sz="2000" dirty="0" err="1">
                <a:latin typeface="Courier" pitchFamily="2" charset="0"/>
              </a:rPr>
              <a:t>len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)):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</a:t>
            </a:r>
            <a:r>
              <a:rPr lang="en-US" sz="2000" dirty="0" err="1">
                <a:latin typeface="Courier" pitchFamily="2" charset="0"/>
              </a:rPr>
              <a:t>pos_of_min</a:t>
            </a:r>
            <a:r>
              <a:rPr lang="en-US" sz="2000" dirty="0">
                <a:latin typeface="Courier" pitchFamily="2" charset="0"/>
              </a:rPr>
              <a:t> = </a:t>
            </a:r>
            <a:r>
              <a:rPr lang="en-US" sz="2000" dirty="0" err="1">
                <a:latin typeface="Courier" pitchFamily="2" charset="0"/>
              </a:rPr>
              <a:t>pos</a:t>
            </a: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for spot in range(pos+1, </a:t>
            </a:r>
            <a:r>
              <a:rPr lang="en-US" sz="2000" dirty="0" err="1">
                <a:latin typeface="Courier" pitchFamily="2" charset="0"/>
              </a:rPr>
              <a:t>len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)):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    if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[spot] &lt;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</a:t>
            </a:r>
            <a:r>
              <a:rPr lang="en-US" sz="2000" dirty="0" err="1">
                <a:latin typeface="Courier" pitchFamily="2" charset="0"/>
              </a:rPr>
              <a:t>pos_of_min</a:t>
            </a:r>
            <a:r>
              <a:rPr lang="en-US" sz="2000" dirty="0">
                <a:latin typeface="Courier" pitchFamily="2" charset="0"/>
              </a:rPr>
              <a:t>]: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        </a:t>
            </a:r>
            <a:r>
              <a:rPr lang="en-US" sz="2000" dirty="0" err="1">
                <a:latin typeface="Courier" pitchFamily="2" charset="0"/>
              </a:rPr>
              <a:t>pos_of_min</a:t>
            </a:r>
            <a:r>
              <a:rPr lang="en-US" sz="2000" dirty="0">
                <a:latin typeface="Courier" pitchFamily="2" charset="0"/>
              </a:rPr>
              <a:t> = spot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temp =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</a:t>
            </a:r>
            <a:r>
              <a:rPr lang="en-US" sz="2000" dirty="0" err="1">
                <a:latin typeface="Courier" pitchFamily="2" charset="0"/>
              </a:rPr>
              <a:t>pos</a:t>
            </a:r>
            <a:r>
              <a:rPr lang="en-US" sz="2000" dirty="0"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</a:t>
            </a:r>
            <a:r>
              <a:rPr lang="en-US" sz="2000" dirty="0" err="1">
                <a:latin typeface="Courier" pitchFamily="2" charset="0"/>
              </a:rPr>
              <a:t>pos</a:t>
            </a:r>
            <a:r>
              <a:rPr lang="en-US" sz="2000" dirty="0">
                <a:latin typeface="Courier" pitchFamily="2" charset="0"/>
              </a:rPr>
              <a:t>] =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</a:t>
            </a:r>
            <a:r>
              <a:rPr lang="en-US" sz="2000" dirty="0" err="1">
                <a:latin typeface="Courier" pitchFamily="2" charset="0"/>
              </a:rPr>
              <a:t>pos_of_min</a:t>
            </a:r>
            <a:r>
              <a:rPr lang="en-US" sz="2000" dirty="0"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</a:t>
            </a:r>
            <a:r>
              <a:rPr lang="en-US" sz="2000" dirty="0" err="1">
                <a:latin typeface="Courier" pitchFamily="2" charset="0"/>
              </a:rPr>
              <a:t>pos_of_min</a:t>
            </a:r>
            <a:r>
              <a:rPr lang="en-US" sz="2000" dirty="0">
                <a:latin typeface="Courier" pitchFamily="2" charset="0"/>
              </a:rPr>
              <a:t>] = temp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  <a:cs typeface="Al Bayan Plain" pitchFamily="2" charset="-78"/>
            </a:endParaRPr>
          </a:p>
          <a:p>
            <a:pPr marL="0" indent="0">
              <a:buNone/>
            </a:pPr>
            <a:r>
              <a:rPr lang="en-US" sz="2000" dirty="0" err="1">
                <a:latin typeface="Courier" pitchFamily="2" charset="0"/>
                <a:cs typeface="Al Bayan Plain" pitchFamily="2" charset="-78"/>
              </a:rPr>
              <a:t>alist</a:t>
            </a:r>
            <a:r>
              <a:rPr lang="en-US" sz="2000" dirty="0">
                <a:latin typeface="Courier" pitchFamily="2" charset="0"/>
                <a:cs typeface="Al Bayan Plain" pitchFamily="2" charset="-78"/>
              </a:rPr>
              <a:t> = [10, 46, -10, -100, 0, 47, 4, 23, -3]</a:t>
            </a:r>
          </a:p>
          <a:p>
            <a:pPr marL="0" indent="0">
              <a:buNone/>
            </a:pPr>
            <a:r>
              <a:rPr lang="en-US" sz="2000" dirty="0" err="1">
                <a:latin typeface="Courier" pitchFamily="2" charset="0"/>
                <a:cs typeface="Al Bayan Plain" pitchFamily="2" charset="-78"/>
              </a:rPr>
              <a:t>selection_sort</a:t>
            </a:r>
            <a:r>
              <a:rPr lang="en-US" sz="2000" dirty="0">
                <a:latin typeface="Courier" pitchFamily="2" charset="0"/>
                <a:cs typeface="Al Bayan Plain" pitchFamily="2" charset="-78"/>
              </a:rPr>
              <a:t>(</a:t>
            </a:r>
            <a:r>
              <a:rPr lang="en-US" sz="2000" dirty="0" err="1">
                <a:latin typeface="Courier" pitchFamily="2" charset="0"/>
                <a:cs typeface="Al Bayan Plain" pitchFamily="2" charset="-78"/>
              </a:rPr>
              <a:t>alist</a:t>
            </a:r>
            <a:r>
              <a:rPr lang="en-US" sz="2000" dirty="0">
                <a:latin typeface="Courier" pitchFamily="2" charset="0"/>
                <a:cs typeface="Al Bayan Plain" pitchFamily="2" charset="-78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cs typeface="Al Bayan Plain" pitchFamily="2" charset="-78"/>
              </a:rPr>
              <a:t>print(</a:t>
            </a:r>
            <a:r>
              <a:rPr lang="en-US" sz="2000" dirty="0" err="1">
                <a:latin typeface="Courier" pitchFamily="2" charset="0"/>
                <a:cs typeface="Al Bayan Plain" pitchFamily="2" charset="-78"/>
              </a:rPr>
              <a:t>alist</a:t>
            </a:r>
            <a:r>
              <a:rPr lang="en-US" sz="2000" dirty="0">
                <a:latin typeface="Courier" pitchFamily="2" charset="0"/>
                <a:cs typeface="Al Bayan Plain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781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7990C-582F-9A46-B329-45330CD88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6" y="1090720"/>
            <a:ext cx="7653130" cy="45547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def </a:t>
            </a:r>
            <a:r>
              <a:rPr lang="en-US" sz="2000" dirty="0" err="1">
                <a:latin typeface="Courier" pitchFamily="2" charset="0"/>
              </a:rPr>
              <a:t>insertion_sort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for index in range(1,len(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)):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value =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[index]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</a:t>
            </a:r>
            <a:r>
              <a:rPr lang="en-US" sz="2000" dirty="0" err="1">
                <a:latin typeface="Courier" pitchFamily="2" charset="0"/>
              </a:rPr>
              <a:t>pos</a:t>
            </a:r>
            <a:r>
              <a:rPr lang="en-US" sz="2000" dirty="0">
                <a:latin typeface="Courier" pitchFamily="2" charset="0"/>
              </a:rPr>
              <a:t> = index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while </a:t>
            </a:r>
            <a:r>
              <a:rPr lang="en-US" sz="2000" dirty="0" err="1">
                <a:latin typeface="Courier" pitchFamily="2" charset="0"/>
              </a:rPr>
              <a:t>pos</a:t>
            </a:r>
            <a:r>
              <a:rPr lang="en-US" sz="2000" dirty="0">
                <a:latin typeface="Courier" pitchFamily="2" charset="0"/>
              </a:rPr>
              <a:t>&gt;0 and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[pos-1]&gt;value: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 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</a:t>
            </a:r>
            <a:r>
              <a:rPr lang="en-US" sz="2000" dirty="0" err="1">
                <a:latin typeface="Courier" pitchFamily="2" charset="0"/>
              </a:rPr>
              <a:t>pos</a:t>
            </a:r>
            <a:r>
              <a:rPr lang="en-US" sz="2000" dirty="0">
                <a:latin typeface="Courier" pitchFamily="2" charset="0"/>
              </a:rPr>
              <a:t>]=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[pos-1]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    </a:t>
            </a:r>
            <a:r>
              <a:rPr lang="en-US" sz="2000" dirty="0" err="1">
                <a:latin typeface="Courier" pitchFamily="2" charset="0"/>
              </a:rPr>
              <a:t>pos</a:t>
            </a:r>
            <a:r>
              <a:rPr lang="en-US" sz="2000" dirty="0">
                <a:latin typeface="Courier" pitchFamily="2" charset="0"/>
              </a:rPr>
              <a:t> = pos-1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 </a:t>
            </a:r>
            <a:r>
              <a:rPr lang="en-US" sz="2000" dirty="0" err="1">
                <a:latin typeface="Courier" pitchFamily="2" charset="0"/>
              </a:rPr>
              <a:t>alist</a:t>
            </a:r>
            <a:r>
              <a:rPr lang="en-US" sz="2000" dirty="0">
                <a:latin typeface="Courier" pitchFamily="2" charset="0"/>
              </a:rPr>
              <a:t>[</a:t>
            </a:r>
            <a:r>
              <a:rPr lang="en-US" sz="2000" dirty="0" err="1">
                <a:latin typeface="Courier" pitchFamily="2" charset="0"/>
              </a:rPr>
              <a:t>pos</a:t>
            </a:r>
            <a:r>
              <a:rPr lang="en-US" sz="2000" dirty="0">
                <a:latin typeface="Courier" pitchFamily="2" charset="0"/>
              </a:rPr>
              <a:t>]=value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" pitchFamily="2" charset="0"/>
                <a:cs typeface="Al Bayan Plain" pitchFamily="2" charset="-78"/>
              </a:rPr>
              <a:t>alist</a:t>
            </a:r>
            <a:r>
              <a:rPr lang="en-US" sz="2000" dirty="0">
                <a:latin typeface="Courier" pitchFamily="2" charset="0"/>
                <a:cs typeface="Al Bayan Plain" pitchFamily="2" charset="-78"/>
              </a:rPr>
              <a:t> = [10, 46, -10, -100, 0, 47, 4, 23, -3]</a:t>
            </a:r>
          </a:p>
          <a:p>
            <a:pPr marL="0" indent="0">
              <a:buNone/>
            </a:pPr>
            <a:r>
              <a:rPr lang="en-US" sz="2000" dirty="0" err="1">
                <a:latin typeface="Courier" pitchFamily="2" charset="0"/>
                <a:cs typeface="Al Bayan Plain" pitchFamily="2" charset="-78"/>
              </a:rPr>
              <a:t>insertion_sort</a:t>
            </a:r>
            <a:r>
              <a:rPr lang="en-US" sz="2000" dirty="0">
                <a:latin typeface="Courier" pitchFamily="2" charset="0"/>
                <a:cs typeface="Al Bayan Plain" pitchFamily="2" charset="-78"/>
              </a:rPr>
              <a:t>(</a:t>
            </a:r>
            <a:r>
              <a:rPr lang="en-US" sz="2000" dirty="0" err="1">
                <a:latin typeface="Courier" pitchFamily="2" charset="0"/>
                <a:cs typeface="Al Bayan Plain" pitchFamily="2" charset="-78"/>
              </a:rPr>
              <a:t>alist</a:t>
            </a:r>
            <a:r>
              <a:rPr lang="en-US" sz="2000" dirty="0">
                <a:latin typeface="Courier" pitchFamily="2" charset="0"/>
                <a:cs typeface="Al Bayan Plain" pitchFamily="2" charset="-78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cs typeface="Al Bayan Plain" pitchFamily="2" charset="-78"/>
              </a:rPr>
              <a:t>print(</a:t>
            </a:r>
            <a:r>
              <a:rPr lang="en-US" sz="2000" dirty="0" err="1">
                <a:latin typeface="Courier" pitchFamily="2" charset="0"/>
                <a:cs typeface="Al Bayan Plain" pitchFamily="2" charset="-78"/>
              </a:rPr>
              <a:t>alist</a:t>
            </a:r>
            <a:r>
              <a:rPr lang="en-US" sz="2000" dirty="0">
                <a:latin typeface="Courier" pitchFamily="2" charset="0"/>
                <a:cs typeface="Al Bayan Plain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5111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11930</TotalTime>
  <Words>826</Words>
  <Application>Microsoft Macintosh PowerPoint</Application>
  <PresentationFormat>On-screen Show (4:3)</PresentationFormat>
  <Paragraphs>148</Paragraphs>
  <Slides>13</Slides>
  <Notes>8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Al Bayan Plain</vt:lpstr>
      <vt:lpstr>Arial</vt:lpstr>
      <vt:lpstr>Calibri</vt:lpstr>
      <vt:lpstr>Consolas</vt:lpstr>
      <vt:lpstr>Courier</vt:lpstr>
      <vt:lpstr>Clarity</vt:lpstr>
      <vt:lpstr>Lecture 16: Algorithms</vt:lpstr>
      <vt:lpstr>PowerPoint Presentation</vt:lpstr>
      <vt:lpstr>Example: Sorting</vt:lpstr>
      <vt:lpstr>Why Sorting?</vt:lpstr>
      <vt:lpstr>An aside about memory…</vt:lpstr>
      <vt:lpstr>Example: Sorting</vt:lpstr>
      <vt:lpstr>Three Possible Sorting Algorithms</vt:lpstr>
      <vt:lpstr>PowerPoint Presentation</vt:lpstr>
      <vt:lpstr>PowerPoint Presentation</vt:lpstr>
      <vt:lpstr>Merging</vt:lpstr>
      <vt:lpstr>Merging</vt:lpstr>
      <vt:lpstr>Mergesort</vt:lpstr>
      <vt:lpstr>Sorting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31: Intro to Algorithms</dc:title>
  <dc:creator>Eleanor  Birrell</dc:creator>
  <cp:lastModifiedBy>Eleanor Birrell</cp:lastModifiedBy>
  <cp:revision>31</cp:revision>
  <cp:lastPrinted>2019-04-22T16:44:17Z</cp:lastPrinted>
  <dcterms:created xsi:type="dcterms:W3CDTF">2018-11-21T03:31:11Z</dcterms:created>
  <dcterms:modified xsi:type="dcterms:W3CDTF">2019-11-05T01:21:02Z</dcterms:modified>
</cp:coreProperties>
</file>