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0" r:id="rId3"/>
    <p:sldId id="397" r:id="rId4"/>
    <p:sldId id="267" r:id="rId5"/>
    <p:sldId id="415" r:id="rId6"/>
    <p:sldId id="401" r:id="rId7"/>
    <p:sldId id="262" r:id="rId8"/>
    <p:sldId id="263" r:id="rId9"/>
    <p:sldId id="4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88921" autoAdjust="0"/>
  </p:normalViewPr>
  <p:slideViewPr>
    <p:cSldViewPr>
      <p:cViewPr varScale="1">
        <p:scale>
          <a:sx n="93" d="100"/>
          <a:sy n="93" d="100"/>
        </p:scale>
        <p:origin x="3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file.readlines</a:t>
            </a:r>
            <a:r>
              <a:rPr lang="en-US" dirty="0"/>
              <a:t>()?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10/30/19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10/30/19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4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23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10/30/19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11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10/30/19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10/30/19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0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10/30/19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5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      October 30,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15: Nested Lists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946E4-E20F-0348-A65C-06C8893F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292DB-AA34-C44C-9DE0-783FFDEE9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list is an ordered set of elements: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dirty="0"/>
              <a:t>many ways to create a list including: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a list is a sequence, so can index into, loop over, check for membership, slice,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operators: + and *</a:t>
            </a:r>
          </a:p>
          <a:p>
            <a:endParaRPr lang="en-US" dirty="0"/>
          </a:p>
          <a:p>
            <a:r>
              <a:rPr lang="en-US" dirty="0"/>
              <a:t>lists are mutable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D3078-1C29-5045-9BDB-0B2043AEB9C1}"/>
              </a:ext>
            </a:extLst>
          </p:cNvPr>
          <p:cNvSpPr txBox="1"/>
          <p:nvPr/>
        </p:nvSpPr>
        <p:spPr>
          <a:xfrm>
            <a:off x="2361216" y="2133600"/>
            <a:ext cx="412530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[3, 6, 2, 1]</a:t>
            </a:r>
            <a:endParaRPr lang="en-US" sz="2400" dirty="0">
              <a:latin typeface="Courier" pitchFamily="2" charset="0"/>
              <a:ea typeface="Courier" charset="0"/>
              <a:cs typeface="Courier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19C64-351C-A24F-BEC0-B0EE9E679B72}"/>
              </a:ext>
            </a:extLst>
          </p:cNvPr>
          <p:cNvSpPr txBox="1"/>
          <p:nvPr/>
        </p:nvSpPr>
        <p:spPr>
          <a:xfrm>
            <a:off x="685800" y="3156972"/>
            <a:ext cx="77724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a_list</a:t>
            </a:r>
            <a:r>
              <a:rPr lang="en-US" sz="2400" dirty="0">
                <a:latin typeface="Courier" pitchFamily="2" charset="0"/>
              </a:rPr>
              <a:t> = [3, 6, 2, 1]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b_list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[]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c_list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"a b c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d".split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d_list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open("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temp.txt","r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").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readlines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6149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955EE-821F-654C-931A-C8C0FD03F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730" y="1143000"/>
            <a:ext cx="4040188" cy="639762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adding to a list</a:t>
            </a:r>
            <a:endParaRPr lang="en-US" sz="18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65A15-7A07-B841-959F-EB1F05AC4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812" y="1717675"/>
            <a:ext cx="4040188" cy="1482725"/>
          </a:xfrm>
        </p:spPr>
        <p:txBody>
          <a:bodyPr/>
          <a:lstStyle/>
          <a:p>
            <a:r>
              <a:rPr lang="en-US" sz="2000"/>
              <a:t>a_list.extend(</a:t>
            </a:r>
            <a:r>
              <a:rPr lang="en-US" sz="2000" i="1"/>
              <a:t>list</a:t>
            </a:r>
            <a:r>
              <a:rPr lang="en-US" sz="2000"/>
              <a:t>)</a:t>
            </a:r>
          </a:p>
          <a:p>
            <a:r>
              <a:rPr lang="en-US" sz="2000"/>
              <a:t>a_list.append(</a:t>
            </a:r>
            <a:r>
              <a:rPr lang="en-US" sz="2000" i="1"/>
              <a:t>elem</a:t>
            </a:r>
            <a:r>
              <a:rPr lang="en-US" sz="2000"/>
              <a:t>)</a:t>
            </a:r>
          </a:p>
          <a:p>
            <a:r>
              <a:rPr lang="en-US" sz="2000"/>
              <a:t>a_list.insert(</a:t>
            </a:r>
            <a:r>
              <a:rPr lang="en-US" sz="2000" i="1"/>
              <a:t>index</a:t>
            </a:r>
            <a:r>
              <a:rPr lang="en-US" sz="2000"/>
              <a:t>, </a:t>
            </a:r>
            <a:r>
              <a:rPr lang="en-US" sz="2000" i="1"/>
              <a:t>elem</a:t>
            </a:r>
            <a:r>
              <a:rPr lang="en-US" sz="2000"/>
              <a:t>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D71C9C-07C6-8444-8EF4-E57DBBF88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30455" y="1143000"/>
            <a:ext cx="4041775" cy="639762"/>
          </a:xfrm>
        </p:spPr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removing from a list</a:t>
            </a:r>
            <a:endParaRPr lang="en-US" sz="18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D9E285-E6E7-8F4F-B28E-1FE594C9A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30455" y="1706562"/>
            <a:ext cx="4189745" cy="2686919"/>
          </a:xfrm>
        </p:spPr>
        <p:txBody>
          <a:bodyPr/>
          <a:lstStyle/>
          <a:p>
            <a:r>
              <a:rPr lang="en-US" sz="2000"/>
              <a:t>del(a_list[</a:t>
            </a:r>
            <a:r>
              <a:rPr lang="en-US" sz="2000" i="1"/>
              <a:t>slice</a:t>
            </a:r>
            <a:r>
              <a:rPr lang="en-US" sz="2000"/>
              <a:t>])</a:t>
            </a:r>
          </a:p>
          <a:p>
            <a:r>
              <a:rPr lang="en-US" sz="2000"/>
              <a:t>a_list.remove(</a:t>
            </a:r>
            <a:r>
              <a:rPr lang="en-US" sz="2000" i="1"/>
              <a:t>elem</a:t>
            </a:r>
            <a:r>
              <a:rPr lang="en-US" sz="2000"/>
              <a:t>)</a:t>
            </a:r>
          </a:p>
          <a:p>
            <a:pPr lvl="1"/>
            <a:r>
              <a:rPr lang="en-US" sz="1800"/>
              <a:t>error if </a:t>
            </a:r>
            <a:r>
              <a:rPr lang="en-US" sz="1800" i="1"/>
              <a:t>elem</a:t>
            </a:r>
            <a:r>
              <a:rPr lang="en-US" sz="1800"/>
              <a:t> not in a_list</a:t>
            </a:r>
          </a:p>
          <a:p>
            <a:r>
              <a:rPr lang="en-US" sz="2000"/>
              <a:t>a_list.pop()</a:t>
            </a:r>
          </a:p>
          <a:p>
            <a:pPr lvl="1"/>
            <a:r>
              <a:rPr lang="en-US" sz="1800"/>
              <a:t>returns (and removes) a_list[-1]</a:t>
            </a:r>
          </a:p>
          <a:p>
            <a:r>
              <a:rPr lang="en-US" sz="2000"/>
              <a:t>a_list.pop(</a:t>
            </a:r>
            <a:r>
              <a:rPr lang="en-US" sz="2000" i="1"/>
              <a:t>index</a:t>
            </a:r>
            <a:r>
              <a:rPr lang="en-US" sz="2000"/>
              <a:t>)</a:t>
            </a:r>
          </a:p>
          <a:p>
            <a:pPr lvl="1"/>
            <a:r>
              <a:rPr lang="en-US" sz="1800"/>
              <a:t>returns (and removes) a_list[index]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F97A3F9-63D7-5946-B99A-0AE45AF3E98E}"/>
              </a:ext>
            </a:extLst>
          </p:cNvPr>
          <p:cNvSpPr txBox="1">
            <a:spLocks/>
          </p:cNvSpPr>
          <p:nvPr/>
        </p:nvSpPr>
        <p:spPr>
          <a:xfrm>
            <a:off x="5032042" y="4408546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modifying a list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93F4D802-FDCA-D54B-A037-8FEEE6E8910A}"/>
              </a:ext>
            </a:extLst>
          </p:cNvPr>
          <p:cNvSpPr txBox="1">
            <a:spLocks/>
          </p:cNvSpPr>
          <p:nvPr/>
        </p:nvSpPr>
        <p:spPr>
          <a:xfrm>
            <a:off x="5032042" y="5048308"/>
            <a:ext cx="4040188" cy="696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direct assignment</a:t>
            </a:r>
          </a:p>
          <a:p>
            <a:endParaRPr lang="en-US" sz="180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F44AF6F-54F7-614A-8BF2-71CC26E2D7BF}"/>
              </a:ext>
            </a:extLst>
          </p:cNvPr>
          <p:cNvSpPr txBox="1">
            <a:spLocks/>
          </p:cNvSpPr>
          <p:nvPr/>
        </p:nvSpPr>
        <p:spPr>
          <a:xfrm>
            <a:off x="499730" y="3084807"/>
            <a:ext cx="4040188" cy="7329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other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E91ECAF-6FBF-F94B-8C4A-FBC0AD34AEF8}"/>
              </a:ext>
            </a:extLst>
          </p:cNvPr>
          <p:cNvSpPr txBox="1">
            <a:spLocks/>
          </p:cNvSpPr>
          <p:nvPr/>
        </p:nvSpPr>
        <p:spPr>
          <a:xfrm>
            <a:off x="499730" y="3808761"/>
            <a:ext cx="4040188" cy="3201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min(a_list), max(a_list), len(a_list)</a:t>
            </a:r>
          </a:p>
          <a:p>
            <a:r>
              <a:rPr lang="en-US" sz="2000" i="1"/>
              <a:t>elem </a:t>
            </a:r>
            <a:r>
              <a:rPr lang="en-US" sz="2000"/>
              <a:t>in a_list</a:t>
            </a:r>
          </a:p>
          <a:p>
            <a:pPr lvl="1"/>
            <a:r>
              <a:rPr lang="en-US" sz="1800"/>
              <a:t>returns bool</a:t>
            </a:r>
          </a:p>
          <a:p>
            <a:r>
              <a:rPr lang="en-US" sz="2000"/>
              <a:t>a_list.index(</a:t>
            </a:r>
            <a:r>
              <a:rPr lang="en-US" sz="2000" i="1"/>
              <a:t>elem</a:t>
            </a:r>
            <a:r>
              <a:rPr lang="en-US" sz="2000"/>
              <a:t>)</a:t>
            </a:r>
          </a:p>
          <a:p>
            <a:pPr lvl="1"/>
            <a:r>
              <a:rPr lang="en-US" sz="1800"/>
              <a:t>returns int or error</a:t>
            </a:r>
          </a:p>
        </p:txBody>
      </p:sp>
    </p:spTree>
    <p:extLst>
      <p:ext uri="{BB962C8B-B14F-4D97-AF65-F5344CB8AC3E}">
        <p14:creationId xmlns:p14="http://schemas.microsoft.com/office/powerpoint/2010/main" val="205232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think of lists as a one-dimensional matrix</a:t>
            </a:r>
          </a:p>
          <a:p>
            <a:r>
              <a:rPr lang="en-US" dirty="0"/>
              <a:t>What if you want to use a two-dimensional matrix?</a:t>
            </a:r>
          </a:p>
          <a:p>
            <a:r>
              <a:rPr lang="en-US" dirty="0"/>
              <a:t>Can create a </a:t>
            </a:r>
            <a:r>
              <a:rPr lang="en-US" b="1" dirty="0">
                <a:solidFill>
                  <a:schemeClr val="accent2"/>
                </a:solidFill>
              </a:rPr>
              <a:t>list of lists </a:t>
            </a:r>
            <a:r>
              <a:rPr lang="en-US" dirty="0"/>
              <a:t>aka a </a:t>
            </a:r>
            <a:r>
              <a:rPr lang="en-US" b="1" dirty="0">
                <a:solidFill>
                  <a:schemeClr val="accent2"/>
                </a:solidFill>
              </a:rPr>
              <a:t>nested list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1768"/>
            <a:ext cx="3962400" cy="2960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0400"/>
            <a:ext cx="395408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0842-C229-0142-8E47-A6EFB791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44383-FC18-DF42-8857-B1F02FD45411}"/>
              </a:ext>
            </a:extLst>
          </p:cNvPr>
          <p:cNvSpPr txBox="1"/>
          <p:nvPr/>
        </p:nvSpPr>
        <p:spPr>
          <a:xfrm>
            <a:off x="685800" y="1642408"/>
            <a:ext cx="77724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>
                <a:latin typeface="Courier" pitchFamily="2" charset="0"/>
              </a:rPr>
              <a:t>a_list = [ [4, [True, False], 6, 8], [888, 999] ]</a:t>
            </a:r>
          </a:p>
          <a:p>
            <a:endParaRPr lang="en-US" sz="2000">
              <a:latin typeface="Courier" pitchFamily="2" charset="0"/>
            </a:endParaRPr>
          </a:p>
          <a:p>
            <a:r>
              <a:rPr lang="en-US" sz="2000">
                <a:latin typeface="Courier" pitchFamily="2" charset="0"/>
              </a:rPr>
              <a:t>if alist[0][1][0]: </a:t>
            </a:r>
          </a:p>
          <a:p>
            <a:r>
              <a:rPr lang="en-US" sz="2000">
                <a:latin typeface="Courier" pitchFamily="2" charset="0"/>
              </a:rPr>
              <a:t>    print(alist[1][0]) </a:t>
            </a:r>
          </a:p>
          <a:p>
            <a:r>
              <a:rPr lang="en-US" sz="2000">
                <a:latin typeface="Courier" pitchFamily="2" charset="0"/>
              </a:rPr>
              <a:t>else: </a:t>
            </a:r>
          </a:p>
          <a:p>
            <a:r>
              <a:rPr lang="en-US" sz="2000">
                <a:latin typeface="Courier" pitchFamily="2" charset="0"/>
              </a:rPr>
              <a:t>    print(alist[1][1]) </a:t>
            </a:r>
          </a:p>
        </p:txBody>
      </p:sp>
    </p:spTree>
    <p:extLst>
      <p:ext uri="{BB962C8B-B14F-4D97-AF65-F5344CB8AC3E}">
        <p14:creationId xmlns:p14="http://schemas.microsoft.com/office/powerpoint/2010/main" val="338233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3D79EB-458D-274A-A3F4-2ED36F44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6C1321-72F4-E341-AD60-C93A05EA7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Define a function </a:t>
            </a:r>
            <a:r>
              <a:rPr lang="en-US" sz="2800" dirty="0" err="1"/>
              <a:t>nested_total</a:t>
            </a:r>
            <a:r>
              <a:rPr lang="en-US" sz="2800" dirty="0"/>
              <a:t> that takes a list of lists of </a:t>
            </a:r>
            <a:r>
              <a:rPr lang="en-US" sz="2800" dirty="0" err="1"/>
              <a:t>ints</a:t>
            </a:r>
            <a:r>
              <a:rPr lang="en-US" sz="2800" dirty="0"/>
              <a:t> and returns the sum of all the values.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FCF690-D859-7E4D-8B71-3E463B1B388D}"/>
              </a:ext>
            </a:extLst>
          </p:cNvPr>
          <p:cNvSpPr txBox="1"/>
          <p:nvPr/>
        </p:nvSpPr>
        <p:spPr>
          <a:xfrm>
            <a:off x="1828800" y="3200400"/>
            <a:ext cx="568583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list = [[1,2], [3], [4,5,6]]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sum = </a:t>
            </a:r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nested_total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(list)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print(sum)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06A2B2-989F-2044-8C20-150D2D043EFB}"/>
              </a:ext>
            </a:extLst>
          </p:cNvPr>
          <p:cNvSpPr/>
          <p:nvPr/>
        </p:nvSpPr>
        <p:spPr>
          <a:xfrm>
            <a:off x="1804261" y="454726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" pitchFamily="2" charset="0"/>
                <a:ea typeface="Courier" charset="0"/>
                <a:cs typeface="Courier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8920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3D79EB-458D-274A-A3F4-2ED36F44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6C1321-72F4-E341-AD60-C93A05EA7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Define a function </a:t>
            </a:r>
            <a:r>
              <a:rPr lang="en-US" sz="2800" dirty="0" err="1"/>
              <a:t>nested_avg</a:t>
            </a:r>
            <a:r>
              <a:rPr lang="en-US" sz="2800" dirty="0"/>
              <a:t> that takes a list of lists of </a:t>
            </a:r>
            <a:r>
              <a:rPr lang="en-US" sz="2800" dirty="0" err="1"/>
              <a:t>ints</a:t>
            </a:r>
            <a:r>
              <a:rPr lang="en-US" sz="2800" dirty="0"/>
              <a:t> and returns a list with each </a:t>
            </a:r>
            <a:r>
              <a:rPr lang="en-US" sz="2800" dirty="0" err="1"/>
              <a:t>sublist</a:t>
            </a:r>
            <a:r>
              <a:rPr lang="en-US" sz="2800" dirty="0"/>
              <a:t> averaged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FCF690-D859-7E4D-8B71-3E463B1B388D}"/>
              </a:ext>
            </a:extLst>
          </p:cNvPr>
          <p:cNvSpPr txBox="1"/>
          <p:nvPr/>
        </p:nvSpPr>
        <p:spPr>
          <a:xfrm>
            <a:off x="1828800" y="3200400"/>
            <a:ext cx="568583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list = [[1,2], [3], [4,5,6]]</a:t>
            </a:r>
          </a:p>
          <a:p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list_avg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 = </a:t>
            </a:r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nested_avg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(list)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list_avg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06A2B2-989F-2044-8C20-150D2D043EFB}"/>
              </a:ext>
            </a:extLst>
          </p:cNvPr>
          <p:cNvSpPr/>
          <p:nvPr/>
        </p:nvSpPr>
        <p:spPr>
          <a:xfrm>
            <a:off x="1804261" y="4547265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" pitchFamily="2" charset="0"/>
                <a:ea typeface="Courier" charset="0"/>
                <a:cs typeface="Courier" charset="0"/>
              </a:rPr>
              <a:t>[1.5, 3.0, 5.0]</a:t>
            </a:r>
          </a:p>
        </p:txBody>
      </p:sp>
    </p:spTree>
    <p:extLst>
      <p:ext uri="{BB962C8B-B14F-4D97-AF65-F5344CB8AC3E}">
        <p14:creationId xmlns:p14="http://schemas.microsoft.com/office/powerpoint/2010/main" val="85720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7995-93A4-EE49-9BFB-08F49A01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DBB615-037B-694B-96AE-0732C55A9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669473"/>
          </a:xfrm>
        </p:spPr>
        <p:txBody>
          <a:bodyPr>
            <a:noAutofit/>
          </a:bodyPr>
          <a:lstStyle/>
          <a:p>
            <a:r>
              <a:rPr lang="en-US" sz="2000" dirty="0"/>
              <a:t>write a function </a:t>
            </a:r>
            <a:r>
              <a:rPr lang="en-US" sz="2000" dirty="0" err="1">
                <a:latin typeface="Courier" pitchFamily="2" charset="0"/>
              </a:rPr>
              <a:t>set_value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/>
              <a:t>that takes a nested list board and </a:t>
            </a:r>
            <a:r>
              <a:rPr lang="en-US" sz="2000" dirty="0" err="1"/>
              <a:t>ints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j, n and updates the (</a:t>
            </a:r>
            <a:r>
              <a:rPr lang="en-US" sz="2000" dirty="0" err="1"/>
              <a:t>i,j</a:t>
            </a:r>
            <a:r>
              <a:rPr lang="en-US" sz="2000" dirty="0"/>
              <a:t>)</a:t>
            </a:r>
            <a:r>
              <a:rPr lang="en-US" sz="2000" dirty="0" err="1"/>
              <a:t>th</a:t>
            </a:r>
            <a:r>
              <a:rPr lang="en-US" sz="2000" dirty="0"/>
              <a:t> entry of board to be the value n</a:t>
            </a:r>
          </a:p>
          <a:p>
            <a:r>
              <a:rPr lang="en-US" sz="2000" dirty="0"/>
              <a:t>write a function </a:t>
            </a:r>
            <a:r>
              <a:rPr lang="en-US" sz="2000" dirty="0" err="1">
                <a:latin typeface="Courier" pitchFamily="2" charset="0"/>
              </a:rPr>
              <a:t>check_row_i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/>
              <a:t>that takes an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and a nested list board.  The function should return True if and only if row </a:t>
            </a:r>
            <a:r>
              <a:rPr lang="en-US" sz="2000" dirty="0" err="1"/>
              <a:t>i</a:t>
            </a:r>
            <a:r>
              <a:rPr lang="en-US" sz="2000" dirty="0"/>
              <a:t> contains each integer from 1 through 9 exactly once.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69B1D-7B94-8D4C-82CC-8C4409FD7759}"/>
              </a:ext>
            </a:extLst>
          </p:cNvPr>
          <p:cNvSpPr txBox="1"/>
          <p:nvPr/>
        </p:nvSpPr>
        <p:spPr>
          <a:xfrm>
            <a:off x="3677686" y="1797784"/>
            <a:ext cx="5003671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board = [[0,0,9,6,0,7,4,3,1],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   [8,0,0,0,5,3,0,0,9],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   [0,6,0,2,0,0,5,0,0],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	      ...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   [4,0,0,1,0,2,6,5,0]]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9483B7-65CA-F643-8315-B4353A216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43" y="1371600"/>
            <a:ext cx="2535385" cy="25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7995-93A4-EE49-9BFB-08F49A01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DBB615-037B-694B-96AE-0732C55A9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3048000"/>
          </a:xfrm>
        </p:spPr>
        <p:txBody>
          <a:bodyPr>
            <a:noAutofit/>
          </a:bodyPr>
          <a:lstStyle/>
          <a:p>
            <a:r>
              <a:rPr lang="en-US" sz="2000" dirty="0"/>
              <a:t>write a function </a:t>
            </a:r>
            <a:r>
              <a:rPr lang="en-US" sz="2000" dirty="0" err="1">
                <a:latin typeface="Courier" pitchFamily="2" charset="0"/>
              </a:rPr>
              <a:t>check_column_i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/>
              <a:t>that takes an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and a nested list board.  The function should return True if and only if column </a:t>
            </a:r>
            <a:r>
              <a:rPr lang="en-US" sz="2000" dirty="0" err="1"/>
              <a:t>i</a:t>
            </a:r>
            <a:r>
              <a:rPr lang="en-US" sz="2000" dirty="0"/>
              <a:t> contains each integer from 1 through 9 exactly once.</a:t>
            </a:r>
          </a:p>
          <a:p>
            <a:r>
              <a:rPr lang="en-US" sz="2000" dirty="0"/>
              <a:t>write a function </a:t>
            </a:r>
            <a:r>
              <a:rPr lang="en-US" sz="2000" dirty="0" err="1">
                <a:latin typeface="Courier" pitchFamily="2" charset="0"/>
              </a:rPr>
              <a:t>check_block_ij</a:t>
            </a:r>
            <a:r>
              <a:rPr lang="en-US" sz="2000" dirty="0"/>
              <a:t> that takes </a:t>
            </a:r>
            <a:r>
              <a:rPr lang="en-US" sz="2000" dirty="0" err="1"/>
              <a:t>ints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and j and a nested list board. The function should return True if and only if the 3x3 block starting at row </a:t>
            </a:r>
            <a:r>
              <a:rPr lang="en-US" sz="2000" dirty="0" err="1"/>
              <a:t>i</a:t>
            </a:r>
            <a:r>
              <a:rPr lang="en-US" sz="2000" dirty="0"/>
              <a:t>, column j contains each integer from 1 through 9 exactly once</a:t>
            </a:r>
          </a:p>
          <a:p>
            <a:r>
              <a:rPr lang="en-US" sz="2000" dirty="0"/>
              <a:t>write a function </a:t>
            </a:r>
            <a:r>
              <a:rPr lang="en-US" sz="2000" dirty="0" err="1">
                <a:latin typeface="Courier" pitchFamily="2" charset="0"/>
              </a:rPr>
              <a:t>check_solution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/>
              <a:t>that takes a nested list board and returns True if and only if board represents a correctly solved puzzle.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69B1D-7B94-8D4C-82CC-8C4409FD7759}"/>
              </a:ext>
            </a:extLst>
          </p:cNvPr>
          <p:cNvSpPr txBox="1"/>
          <p:nvPr/>
        </p:nvSpPr>
        <p:spPr>
          <a:xfrm>
            <a:off x="3688572" y="1797784"/>
            <a:ext cx="5003671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board = [[0,0,9,6,0,7,4,3,1],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   [8,0,0,0,5,3,0,0,9],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   [0,6,0,2,0,0,5,0,0],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	      ...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   [4,0,0,1,0,2,6,5,0]]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9483B7-65CA-F643-8315-B4353A216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43" y="1371600"/>
            <a:ext cx="2535385" cy="25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12708</TotalTime>
  <Words>648</Words>
  <Application>Microsoft Macintosh PowerPoint</Application>
  <PresentationFormat>On-screen Show (4:3)</PresentationFormat>
  <Paragraphs>99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</vt:lpstr>
      <vt:lpstr>Clarity</vt:lpstr>
      <vt:lpstr>Lecture 15: Nested Lists</vt:lpstr>
      <vt:lpstr>Lists</vt:lpstr>
      <vt:lpstr>PowerPoint Presentation</vt:lpstr>
      <vt:lpstr>Matrices</vt:lpstr>
      <vt:lpstr>Example</vt:lpstr>
      <vt:lpstr>Example</vt:lpstr>
      <vt:lpstr>Exercise</vt:lpstr>
      <vt:lpstr>Example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108</cp:revision>
  <dcterms:created xsi:type="dcterms:W3CDTF">2018-09-03T23:44:07Z</dcterms:created>
  <dcterms:modified xsi:type="dcterms:W3CDTF">2019-10-31T00:14:25Z</dcterms:modified>
</cp:coreProperties>
</file>