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400" r:id="rId3"/>
    <p:sldId id="397" r:id="rId4"/>
    <p:sldId id="411" r:id="rId5"/>
    <p:sldId id="412" r:id="rId6"/>
    <p:sldId id="392" r:id="rId7"/>
    <p:sldId id="407" r:id="rId8"/>
    <p:sldId id="399" r:id="rId9"/>
    <p:sldId id="409" r:id="rId10"/>
    <p:sldId id="396" r:id="rId11"/>
    <p:sldId id="408"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696969"/>
    <a:srgbClr val="3333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14" autoAdjust="0"/>
    <p:restoredTop sz="88940" autoAdjust="0"/>
  </p:normalViewPr>
  <p:slideViewPr>
    <p:cSldViewPr>
      <p:cViewPr varScale="1">
        <p:scale>
          <a:sx n="93" d="100"/>
          <a:sy n="93" d="100"/>
        </p:scale>
        <p:origin x="608" y="192"/>
      </p:cViewPr>
      <p:guideLst>
        <p:guide orient="horz" pos="2160"/>
        <p:guide pos="2880"/>
      </p:guideLst>
    </p:cSldViewPr>
  </p:slideViewPr>
  <p:outlineViewPr>
    <p:cViewPr>
      <p:scale>
        <a:sx n="33" d="100"/>
        <a:sy n="33" d="100"/>
      </p:scale>
      <p:origin x="36" y="16902"/>
    </p:cViewPr>
  </p:outlineViewPr>
  <p:notesTextViewPr>
    <p:cViewPr>
      <p:scale>
        <a:sx n="1" d="1"/>
        <a:sy n="1" d="1"/>
      </p:scale>
      <p:origin x="0" y="0"/>
    </p:cViewPr>
  </p:notesTextViewPr>
  <p:notesViewPr>
    <p:cSldViewPr>
      <p:cViewPr varScale="1">
        <p:scale>
          <a:sx n="56" d="100"/>
          <a:sy n="56" d="100"/>
        </p:scale>
        <p:origin x="-2886"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57F19EE-4C14-416B-9A28-3D9B2AE65E04}" type="datetimeFigureOut">
              <a:rPr lang="en-US" smtClean="0"/>
              <a:t>10/27/19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E47E2B7-019C-47AA-8287-AB4BD1848ED5}" type="slidenum">
              <a:rPr lang="en-US" smtClean="0"/>
              <a:t>‹#›</a:t>
            </a:fld>
            <a:endParaRPr lang="en-US"/>
          </a:p>
        </p:txBody>
      </p:sp>
    </p:spTree>
    <p:extLst>
      <p:ext uri="{BB962C8B-B14F-4D97-AF65-F5344CB8AC3E}">
        <p14:creationId xmlns:p14="http://schemas.microsoft.com/office/powerpoint/2010/main" val="3895164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8B7EBD1-2546-431F-B565-95BCA5604CC4}" type="datetimeFigureOut">
              <a:rPr lang="en-US" smtClean="0"/>
              <a:t>10/27/19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BFE031AF-CC19-4E5A-831F-2BAAD17F6D1A}" type="slidenum">
              <a:rPr lang="en-US" smtClean="0"/>
              <a:t>‹#›</a:t>
            </a:fld>
            <a:endParaRPr lang="en-US"/>
          </a:p>
        </p:txBody>
      </p:sp>
    </p:spTree>
    <p:extLst>
      <p:ext uri="{BB962C8B-B14F-4D97-AF65-F5344CB8AC3E}">
        <p14:creationId xmlns:p14="http://schemas.microsoft.com/office/powerpoint/2010/main" val="103518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031AF-CC19-4E5A-831F-2BAAD17F6D1A}" type="slidenum">
              <a:rPr lang="en-US" smtClean="0"/>
              <a:t>1</a:t>
            </a:fld>
            <a:endParaRPr lang="en-US"/>
          </a:p>
        </p:txBody>
      </p:sp>
    </p:spTree>
    <p:extLst>
      <p:ext uri="{BB962C8B-B14F-4D97-AF65-F5344CB8AC3E}">
        <p14:creationId xmlns:p14="http://schemas.microsoft.com/office/powerpoint/2010/main" val="1538130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t>
            </a:r>
            <a:r>
              <a:rPr lang="en-US" dirty="0" err="1"/>
              <a:t>file.readlines</a:t>
            </a:r>
            <a:r>
              <a:rPr lang="en-US" dirty="0"/>
              <a:t>()?</a:t>
            </a:r>
          </a:p>
        </p:txBody>
      </p:sp>
      <p:sp>
        <p:nvSpPr>
          <p:cNvPr id="4" name="Date Placeholder 3"/>
          <p:cNvSpPr>
            <a:spLocks noGrp="1"/>
          </p:cNvSpPr>
          <p:nvPr>
            <p:ph type="dt" idx="10"/>
          </p:nvPr>
        </p:nvSpPr>
        <p:spPr/>
        <p:txBody>
          <a:bodyPr/>
          <a:lstStyle/>
          <a:p>
            <a:fld id="{D9489826-36B8-834E-9CA7-B68E5F2BB95F}" type="datetime1">
              <a:rPr lang="en-US" smtClean="0"/>
              <a:t>10/28/19</a:t>
            </a:fld>
            <a:endParaRPr lang="en-US"/>
          </a:p>
        </p:txBody>
      </p:sp>
    </p:spTree>
    <p:extLst>
      <p:ext uri="{BB962C8B-B14F-4D97-AF65-F5344CB8AC3E}">
        <p14:creationId xmlns:p14="http://schemas.microsoft.com/office/powerpoint/2010/main" val="1905804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D9489826-36B8-834E-9CA7-B68E5F2BB95F}" type="datetime1">
              <a:rPr lang="en-US" smtClean="0"/>
              <a:t>10/27/19</a:t>
            </a:fld>
            <a:endParaRPr lang="en-US"/>
          </a:p>
        </p:txBody>
      </p:sp>
    </p:spTree>
    <p:extLst>
      <p:ext uri="{BB962C8B-B14F-4D97-AF65-F5344CB8AC3E}">
        <p14:creationId xmlns:p14="http://schemas.microsoft.com/office/powerpoint/2010/main" val="2154055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t>
            </a:r>
            <a:r>
              <a:rPr lang="en-US" dirty="0" err="1"/>
              <a:t>file.readlines</a:t>
            </a:r>
            <a:r>
              <a:rPr lang="en-US" dirty="0"/>
              <a:t>()?</a:t>
            </a:r>
          </a:p>
        </p:txBody>
      </p:sp>
      <p:sp>
        <p:nvSpPr>
          <p:cNvPr id="4" name="Date Placeholder 3"/>
          <p:cNvSpPr>
            <a:spLocks noGrp="1"/>
          </p:cNvSpPr>
          <p:nvPr>
            <p:ph type="dt" idx="10"/>
          </p:nvPr>
        </p:nvSpPr>
        <p:spPr/>
        <p:txBody>
          <a:bodyPr/>
          <a:lstStyle/>
          <a:p>
            <a:fld id="{D9489826-36B8-834E-9CA7-B68E5F2BB95F}" type="datetime1">
              <a:rPr lang="en-US" smtClean="0"/>
              <a:t>10/28/19</a:t>
            </a:fld>
            <a:endParaRPr lang="en-US"/>
          </a:p>
        </p:txBody>
      </p:sp>
    </p:spTree>
    <p:extLst>
      <p:ext uri="{BB962C8B-B14F-4D97-AF65-F5344CB8AC3E}">
        <p14:creationId xmlns:p14="http://schemas.microsoft.com/office/powerpoint/2010/main" val="3785123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odds as an example</a:t>
            </a:r>
          </a:p>
          <a:p>
            <a:r>
              <a:rPr lang="en-US" dirty="0"/>
              <a:t>double and max as exercises</a:t>
            </a:r>
          </a:p>
        </p:txBody>
      </p:sp>
      <p:sp>
        <p:nvSpPr>
          <p:cNvPr id="4" name="Date Placeholder 3"/>
          <p:cNvSpPr>
            <a:spLocks noGrp="1"/>
          </p:cNvSpPr>
          <p:nvPr>
            <p:ph type="dt" idx="10"/>
          </p:nvPr>
        </p:nvSpPr>
        <p:spPr/>
        <p:txBody>
          <a:bodyPr/>
          <a:lstStyle/>
          <a:p>
            <a:fld id="{D9489826-36B8-834E-9CA7-B68E5F2BB95F}" type="datetime1">
              <a:rPr lang="en-US" smtClean="0"/>
              <a:t>10/27/19</a:t>
            </a:fld>
            <a:endParaRPr lang="en-US"/>
          </a:p>
        </p:txBody>
      </p:sp>
    </p:spTree>
    <p:extLst>
      <p:ext uri="{BB962C8B-B14F-4D97-AF65-F5344CB8AC3E}">
        <p14:creationId xmlns:p14="http://schemas.microsoft.com/office/powerpoint/2010/main" val="3803444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031AF-CC19-4E5A-831F-2BAAD17F6D1A}" type="slidenum">
              <a:rPr lang="en-US" smtClean="0"/>
              <a:t>10</a:t>
            </a:fld>
            <a:endParaRPr lang="en-US"/>
          </a:p>
        </p:txBody>
      </p:sp>
    </p:spTree>
    <p:extLst>
      <p:ext uri="{BB962C8B-B14F-4D97-AF65-F5344CB8AC3E}">
        <p14:creationId xmlns:p14="http://schemas.microsoft.com/office/powerpoint/2010/main" val="3326047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031AF-CC19-4E5A-831F-2BAAD17F6D1A}" type="slidenum">
              <a:rPr lang="en-US" smtClean="0"/>
              <a:t>11</a:t>
            </a:fld>
            <a:endParaRPr lang="en-US"/>
          </a:p>
        </p:txBody>
      </p:sp>
    </p:spTree>
    <p:extLst>
      <p:ext uri="{BB962C8B-B14F-4D97-AF65-F5344CB8AC3E}">
        <p14:creationId xmlns:p14="http://schemas.microsoft.com/office/powerpoint/2010/main" val="386023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63F7437D-9C28-4485-8136-DE3C7521A7D8}" type="datetimeFigureOut">
              <a:rPr lang="en-US" smtClean="0"/>
              <a:t>10/27/19</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EA743B4-AD12-49DE-BA27-1A16B7F35F0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10/27/19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7437D-9C28-4485-8136-DE3C7521A7D8}" type="datetimeFigureOut">
              <a:rPr lang="en-US" smtClean="0"/>
              <a:t>10/27/19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10/27/19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p:spPr>
        <p:txBody>
          <a:bodyPr/>
          <a:lstStyle/>
          <a:p>
            <a:fld id="{7EA743B4-AD12-49DE-BA27-1A16B7F35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F7437D-9C28-4485-8136-DE3C7521A7D8}" type="datetimeFigureOut">
              <a:rPr lang="en-US" smtClean="0"/>
              <a:t>10/27/19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F7437D-9C28-4485-8136-DE3C7521A7D8}" type="datetimeFigureOut">
              <a:rPr lang="en-US" smtClean="0"/>
              <a:t>10/27/19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457200" y="18288"/>
            <a:ext cx="7086600" cy="329184"/>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p>
            <a:fld id="{7EA743B4-AD12-49DE-BA27-1A16B7F35F00}"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F7437D-9C28-4485-8136-DE3C7521A7D8}" type="datetimeFigureOut">
              <a:rPr lang="en-US" smtClean="0"/>
              <a:t>10/27/19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437D-9C28-4485-8136-DE3C7521A7D8}" type="datetimeFigureOut">
              <a:rPr lang="en-US" smtClean="0"/>
              <a:t>10/27/19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10/27/19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10/27/19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2250"/>
            <a:ext cx="9144000" cy="311150"/>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419100"/>
          </a:xfrm>
          <a:prstGeom prst="rect">
            <a:avLst/>
          </a:prstGeom>
          <a:gradFill flip="none" rotWithShape="1">
            <a:gsLst>
              <a:gs pos="0">
                <a:schemeClr val="accent1">
                  <a:shade val="30000"/>
                  <a:satMod val="115000"/>
                </a:schemeClr>
              </a:gs>
              <a:gs pos="8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F7437D-9C28-4485-8136-DE3C7521A7D8}" type="datetimeFigureOut">
              <a:rPr lang="en-US" smtClean="0"/>
              <a:t>10/27/19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743B4-AD12-49DE-BA27-1A16B7F35F0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7924800" cy="609600"/>
          </a:xfrm>
        </p:spPr>
        <p:txBody>
          <a:bodyPr>
            <a:normAutofit/>
          </a:bodyPr>
          <a:lstStyle/>
          <a:p>
            <a:r>
              <a:rPr lang="en-US" dirty="0"/>
              <a:t>CS 51P				         October 28, 2019</a:t>
            </a:r>
          </a:p>
        </p:txBody>
      </p:sp>
      <p:sp>
        <p:nvSpPr>
          <p:cNvPr id="2" name="Title 1"/>
          <p:cNvSpPr>
            <a:spLocks noGrp="1"/>
          </p:cNvSpPr>
          <p:nvPr>
            <p:ph type="title"/>
          </p:nvPr>
        </p:nvSpPr>
        <p:spPr>
          <a:xfrm>
            <a:off x="685800" y="2492375"/>
            <a:ext cx="8001000" cy="631825"/>
          </a:xfrm>
        </p:spPr>
        <p:txBody>
          <a:bodyPr>
            <a:normAutofit fontScale="90000"/>
          </a:bodyPr>
          <a:lstStyle/>
          <a:p>
            <a:r>
              <a:rPr lang="en-US" sz="4000" dirty="0"/>
              <a:t>Lecture 14: Lists (cont'd)</a:t>
            </a:r>
          </a:p>
        </p:txBody>
      </p:sp>
      <p:sp>
        <p:nvSpPr>
          <p:cNvPr id="4" name="Title 1"/>
          <p:cNvSpPr txBox="1">
            <a:spLocks/>
          </p:cNvSpPr>
          <p:nvPr/>
        </p:nvSpPr>
        <p:spPr>
          <a:xfrm>
            <a:off x="685800" y="4643181"/>
            <a:ext cx="7848600" cy="6318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dirty="0">
              <a:solidFill>
                <a:schemeClr val="bg2"/>
              </a:solidFill>
            </a:endParaRPr>
          </a:p>
        </p:txBody>
      </p:sp>
    </p:spTree>
    <p:extLst>
      <p:ext uri="{BB962C8B-B14F-4D97-AF65-F5344CB8AC3E}">
        <p14:creationId xmlns:p14="http://schemas.microsoft.com/office/powerpoint/2010/main" val="17972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93F3-97C2-E342-AC1D-0C76E93AD9E8}"/>
              </a:ext>
            </a:extLst>
          </p:cNvPr>
          <p:cNvSpPr>
            <a:spLocks noGrp="1"/>
          </p:cNvSpPr>
          <p:nvPr>
            <p:ph type="title"/>
          </p:nvPr>
        </p:nvSpPr>
        <p:spPr/>
        <p:txBody>
          <a:bodyPr/>
          <a:lstStyle/>
          <a:p>
            <a:r>
              <a:rPr lang="en-US"/>
              <a:t>list comprehension (filter + map)</a:t>
            </a:r>
          </a:p>
        </p:txBody>
      </p:sp>
      <p:sp>
        <p:nvSpPr>
          <p:cNvPr id="3" name="Content Placeholder 2">
            <a:extLst>
              <a:ext uri="{FF2B5EF4-FFF2-40B4-BE49-F238E27FC236}">
                <a16:creationId xmlns:a16="http://schemas.microsoft.com/office/drawing/2014/main" id="{D8548747-F843-0945-8B09-07B8E5B40D85}"/>
              </a:ext>
            </a:extLst>
          </p:cNvPr>
          <p:cNvSpPr>
            <a:spLocks noGrp="1"/>
          </p:cNvSpPr>
          <p:nvPr>
            <p:ph idx="1"/>
          </p:nvPr>
        </p:nvSpPr>
        <p:spPr>
          <a:xfrm>
            <a:off x="457200" y="4800600"/>
            <a:ext cx="8229600" cy="1565031"/>
          </a:xfrm>
        </p:spPr>
        <p:txBody>
          <a:bodyPr>
            <a:noAutofit/>
          </a:bodyPr>
          <a:lstStyle/>
          <a:p>
            <a:r>
              <a:rPr lang="en-US" sz="2800" dirty="0"/>
              <a:t>Example: rewrite odds using list comprehension</a:t>
            </a:r>
          </a:p>
        </p:txBody>
      </p:sp>
      <p:sp>
        <p:nvSpPr>
          <p:cNvPr id="4" name="TextBox 3">
            <a:extLst>
              <a:ext uri="{FF2B5EF4-FFF2-40B4-BE49-F238E27FC236}">
                <a16:creationId xmlns:a16="http://schemas.microsoft.com/office/drawing/2014/main" id="{C6365599-5E0B-4549-A621-97C8D6ECC0FC}"/>
              </a:ext>
            </a:extLst>
          </p:cNvPr>
          <p:cNvSpPr txBox="1"/>
          <p:nvPr/>
        </p:nvSpPr>
        <p:spPr>
          <a:xfrm>
            <a:off x="633044" y="3867090"/>
            <a:ext cx="7877907"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a:latin typeface="Courier" pitchFamily="2" charset="0"/>
              </a:rPr>
              <a:t>new_list = [map(i) for i in old_list if filter(i)] </a:t>
            </a:r>
          </a:p>
        </p:txBody>
      </p:sp>
      <p:sp>
        <p:nvSpPr>
          <p:cNvPr id="6" name="TextBox 5">
            <a:extLst>
              <a:ext uri="{FF2B5EF4-FFF2-40B4-BE49-F238E27FC236}">
                <a16:creationId xmlns:a16="http://schemas.microsoft.com/office/drawing/2014/main" id="{45408702-6BCD-804B-A65F-F315FE99DB22}"/>
              </a:ext>
            </a:extLst>
          </p:cNvPr>
          <p:cNvSpPr txBox="1"/>
          <p:nvPr/>
        </p:nvSpPr>
        <p:spPr>
          <a:xfrm>
            <a:off x="1371600" y="1764030"/>
            <a:ext cx="6583682"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a:latin typeface="Courier" pitchFamily="2" charset="0"/>
              </a:rPr>
              <a:t>new_list = []</a:t>
            </a:r>
          </a:p>
          <a:p>
            <a:r>
              <a:rPr lang="en-US" sz="2400">
                <a:latin typeface="Courier" pitchFamily="2" charset="0"/>
              </a:rPr>
              <a:t>for i in old_list:</a:t>
            </a:r>
          </a:p>
          <a:p>
            <a:r>
              <a:rPr lang="en-US" sz="2400">
                <a:latin typeface="Courier" pitchFamily="2" charset="0"/>
              </a:rPr>
              <a:t>	if filter(i):</a:t>
            </a:r>
          </a:p>
          <a:p>
            <a:r>
              <a:rPr lang="en-US" sz="2400">
                <a:latin typeface="Courier" pitchFamily="2" charset="0"/>
              </a:rPr>
              <a:t>		new_list.append(map(i))	</a:t>
            </a:r>
          </a:p>
        </p:txBody>
      </p:sp>
    </p:spTree>
    <p:extLst>
      <p:ext uri="{BB962C8B-B14F-4D97-AF65-F5344CB8AC3E}">
        <p14:creationId xmlns:p14="http://schemas.microsoft.com/office/powerpoint/2010/main" val="223773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93F3-97C2-E342-AC1D-0C76E93AD9E8}"/>
              </a:ext>
            </a:extLst>
          </p:cNvPr>
          <p:cNvSpPr>
            <a:spLocks noGrp="1"/>
          </p:cNvSpPr>
          <p:nvPr>
            <p:ph type="title"/>
          </p:nvPr>
        </p:nvSpPr>
        <p:spPr/>
        <p:txBody>
          <a:bodyPr/>
          <a:lstStyle/>
          <a:p>
            <a:r>
              <a:rPr lang="en-US" dirty="0"/>
              <a:t>list comprehension (filter + map)</a:t>
            </a:r>
          </a:p>
        </p:txBody>
      </p:sp>
      <p:sp>
        <p:nvSpPr>
          <p:cNvPr id="3" name="Content Placeholder 2">
            <a:extLst>
              <a:ext uri="{FF2B5EF4-FFF2-40B4-BE49-F238E27FC236}">
                <a16:creationId xmlns:a16="http://schemas.microsoft.com/office/drawing/2014/main" id="{D8548747-F843-0945-8B09-07B8E5B40D85}"/>
              </a:ext>
            </a:extLst>
          </p:cNvPr>
          <p:cNvSpPr>
            <a:spLocks noGrp="1"/>
          </p:cNvSpPr>
          <p:nvPr>
            <p:ph idx="1"/>
          </p:nvPr>
        </p:nvSpPr>
        <p:spPr>
          <a:xfrm>
            <a:off x="457200" y="4800600"/>
            <a:ext cx="8458200" cy="1565031"/>
          </a:xfrm>
        </p:spPr>
        <p:txBody>
          <a:bodyPr>
            <a:noAutofit/>
          </a:bodyPr>
          <a:lstStyle/>
          <a:p>
            <a:r>
              <a:rPr lang="en-US" sz="2800" dirty="0"/>
              <a:t>Exercise: rewrite double using list comprehension</a:t>
            </a:r>
          </a:p>
          <a:p>
            <a:r>
              <a:rPr lang="en-US" sz="2800" dirty="0"/>
              <a:t>Exercise: given a list of </a:t>
            </a:r>
            <a:r>
              <a:rPr lang="en-US" sz="2800" dirty="0" err="1"/>
              <a:t>ints</a:t>
            </a:r>
            <a:r>
              <a:rPr lang="en-US" sz="2800" dirty="0"/>
              <a:t>, create a new list that contains the squares of the even elements</a:t>
            </a:r>
          </a:p>
        </p:txBody>
      </p:sp>
      <p:sp>
        <p:nvSpPr>
          <p:cNvPr id="4" name="TextBox 3">
            <a:extLst>
              <a:ext uri="{FF2B5EF4-FFF2-40B4-BE49-F238E27FC236}">
                <a16:creationId xmlns:a16="http://schemas.microsoft.com/office/drawing/2014/main" id="{C6365599-5E0B-4549-A621-97C8D6ECC0FC}"/>
              </a:ext>
            </a:extLst>
          </p:cNvPr>
          <p:cNvSpPr txBox="1"/>
          <p:nvPr/>
        </p:nvSpPr>
        <p:spPr>
          <a:xfrm>
            <a:off x="633044" y="3867090"/>
            <a:ext cx="7877907"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a:latin typeface="Courier" pitchFamily="2" charset="0"/>
              </a:rPr>
              <a:t>new_list = [map(i) for i in old_list if filter(i)] </a:t>
            </a:r>
          </a:p>
        </p:txBody>
      </p:sp>
      <p:sp>
        <p:nvSpPr>
          <p:cNvPr id="6" name="TextBox 5">
            <a:extLst>
              <a:ext uri="{FF2B5EF4-FFF2-40B4-BE49-F238E27FC236}">
                <a16:creationId xmlns:a16="http://schemas.microsoft.com/office/drawing/2014/main" id="{45408702-6BCD-804B-A65F-F315FE99DB22}"/>
              </a:ext>
            </a:extLst>
          </p:cNvPr>
          <p:cNvSpPr txBox="1"/>
          <p:nvPr/>
        </p:nvSpPr>
        <p:spPr>
          <a:xfrm>
            <a:off x="1371600" y="1764030"/>
            <a:ext cx="6583682"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a:latin typeface="Courier" pitchFamily="2" charset="0"/>
              </a:rPr>
              <a:t>new_list = []</a:t>
            </a:r>
          </a:p>
          <a:p>
            <a:r>
              <a:rPr lang="en-US" sz="2400">
                <a:latin typeface="Courier" pitchFamily="2" charset="0"/>
              </a:rPr>
              <a:t>for i in old_list:</a:t>
            </a:r>
          </a:p>
          <a:p>
            <a:r>
              <a:rPr lang="en-US" sz="2400">
                <a:latin typeface="Courier" pitchFamily="2" charset="0"/>
              </a:rPr>
              <a:t>	if filter(i):</a:t>
            </a:r>
          </a:p>
          <a:p>
            <a:r>
              <a:rPr lang="en-US" sz="2400">
                <a:latin typeface="Courier" pitchFamily="2" charset="0"/>
              </a:rPr>
              <a:t>		new_list.append(map(i))	</a:t>
            </a:r>
          </a:p>
        </p:txBody>
      </p:sp>
    </p:spTree>
    <p:extLst>
      <p:ext uri="{BB962C8B-B14F-4D97-AF65-F5344CB8AC3E}">
        <p14:creationId xmlns:p14="http://schemas.microsoft.com/office/powerpoint/2010/main" val="164780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946E4-E20F-0348-A65C-06C8893F4E9A}"/>
              </a:ext>
            </a:extLst>
          </p:cNvPr>
          <p:cNvSpPr>
            <a:spLocks noGrp="1"/>
          </p:cNvSpPr>
          <p:nvPr>
            <p:ph type="title"/>
          </p:nvPr>
        </p:nvSpPr>
        <p:spPr/>
        <p:txBody>
          <a:bodyPr/>
          <a:lstStyle/>
          <a:p>
            <a:r>
              <a:rPr lang="en-US" dirty="0"/>
              <a:t>Lists</a:t>
            </a:r>
          </a:p>
        </p:txBody>
      </p:sp>
      <p:sp>
        <p:nvSpPr>
          <p:cNvPr id="3" name="Content Placeholder 2">
            <a:extLst>
              <a:ext uri="{FF2B5EF4-FFF2-40B4-BE49-F238E27FC236}">
                <a16:creationId xmlns:a16="http://schemas.microsoft.com/office/drawing/2014/main" id="{C0C292DB-AA34-C44C-9DE0-783FFDEE9D3A}"/>
              </a:ext>
            </a:extLst>
          </p:cNvPr>
          <p:cNvSpPr>
            <a:spLocks noGrp="1"/>
          </p:cNvSpPr>
          <p:nvPr>
            <p:ph idx="1"/>
          </p:nvPr>
        </p:nvSpPr>
        <p:spPr>
          <a:xfrm>
            <a:off x="457200" y="1600200"/>
            <a:ext cx="8229600" cy="5562600"/>
          </a:xfrm>
        </p:spPr>
        <p:txBody>
          <a:bodyPr>
            <a:normAutofit fontScale="92500" lnSpcReduction="10000"/>
          </a:bodyPr>
          <a:lstStyle/>
          <a:p>
            <a:r>
              <a:rPr lang="en-US" dirty="0"/>
              <a:t>a list is an ordered set of elements:</a:t>
            </a:r>
          </a:p>
          <a:p>
            <a:endParaRPr lang="en-US" dirty="0"/>
          </a:p>
          <a:p>
            <a:endParaRPr lang="en-US" sz="1600" dirty="0"/>
          </a:p>
          <a:p>
            <a:r>
              <a:rPr lang="en-US" dirty="0"/>
              <a:t>many ways to create a list including:</a:t>
            </a:r>
          </a:p>
          <a:p>
            <a:endParaRPr lang="en-US" dirty="0"/>
          </a:p>
          <a:p>
            <a:endParaRPr lang="en-US" dirty="0"/>
          </a:p>
          <a:p>
            <a:endParaRPr lang="en-US" sz="1600" dirty="0"/>
          </a:p>
          <a:p>
            <a:endParaRPr lang="en-US" sz="1600" dirty="0"/>
          </a:p>
          <a:p>
            <a:endParaRPr lang="en-US" sz="1600" dirty="0"/>
          </a:p>
          <a:p>
            <a:pPr marL="0" indent="0">
              <a:buNone/>
            </a:pPr>
            <a:endParaRPr lang="en-US" sz="1600" dirty="0"/>
          </a:p>
          <a:p>
            <a:r>
              <a:rPr lang="en-US" dirty="0"/>
              <a:t>a list is a sequence, so can index into, loop over, check for membership, slice, </a:t>
            </a:r>
            <a:r>
              <a:rPr lang="en-US" dirty="0" err="1"/>
              <a:t>etc</a:t>
            </a:r>
            <a:endParaRPr lang="en-US" dirty="0"/>
          </a:p>
          <a:p>
            <a:endParaRPr lang="en-US" dirty="0"/>
          </a:p>
          <a:p>
            <a:r>
              <a:rPr lang="en-US" dirty="0"/>
              <a:t>operators: + and *</a:t>
            </a:r>
          </a:p>
          <a:p>
            <a:endParaRPr lang="en-US" dirty="0"/>
          </a:p>
          <a:p>
            <a:r>
              <a:rPr lang="en-US" dirty="0"/>
              <a:t>lists are mutable</a:t>
            </a:r>
          </a:p>
        </p:txBody>
      </p:sp>
      <p:sp>
        <p:nvSpPr>
          <p:cNvPr id="4" name="TextBox 3">
            <a:extLst>
              <a:ext uri="{FF2B5EF4-FFF2-40B4-BE49-F238E27FC236}">
                <a16:creationId xmlns:a16="http://schemas.microsoft.com/office/drawing/2014/main" id="{E4FD3078-1C29-5045-9BDB-0B2043AEB9C1}"/>
              </a:ext>
            </a:extLst>
          </p:cNvPr>
          <p:cNvSpPr txBox="1"/>
          <p:nvPr/>
        </p:nvSpPr>
        <p:spPr>
          <a:xfrm>
            <a:off x="2361216" y="2133600"/>
            <a:ext cx="412530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latin typeface="Courier" pitchFamily="2" charset="0"/>
              </a:rPr>
              <a:t>[3, 6, 2, 1]</a:t>
            </a:r>
            <a:endParaRPr lang="en-US" sz="2400" dirty="0">
              <a:latin typeface="Courier" pitchFamily="2" charset="0"/>
              <a:ea typeface="Courier" charset="0"/>
              <a:cs typeface="Courier" charset="0"/>
            </a:endParaRPr>
          </a:p>
        </p:txBody>
      </p:sp>
      <p:sp>
        <p:nvSpPr>
          <p:cNvPr id="6" name="TextBox 5">
            <a:extLst>
              <a:ext uri="{FF2B5EF4-FFF2-40B4-BE49-F238E27FC236}">
                <a16:creationId xmlns:a16="http://schemas.microsoft.com/office/drawing/2014/main" id="{EFC19C64-351C-A24F-BEC0-B0EE9E679B72}"/>
              </a:ext>
            </a:extLst>
          </p:cNvPr>
          <p:cNvSpPr txBox="1"/>
          <p:nvPr/>
        </p:nvSpPr>
        <p:spPr>
          <a:xfrm>
            <a:off x="685800" y="3156972"/>
            <a:ext cx="77724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err="1">
                <a:latin typeface="Courier" pitchFamily="2" charset="0"/>
              </a:rPr>
              <a:t>a_list</a:t>
            </a:r>
            <a:r>
              <a:rPr lang="en-US" sz="2400" dirty="0">
                <a:latin typeface="Courier" pitchFamily="2" charset="0"/>
              </a:rPr>
              <a:t> = [3, 6, 2, 1]</a:t>
            </a:r>
          </a:p>
          <a:p>
            <a:r>
              <a:rPr lang="en-US" sz="2400" dirty="0" err="1">
                <a:latin typeface="Courier" pitchFamily="2" charset="0"/>
                <a:ea typeface="Courier" charset="0"/>
                <a:cs typeface="Courier" charset="0"/>
              </a:rPr>
              <a:t>b_list</a:t>
            </a:r>
            <a:r>
              <a:rPr lang="en-US" sz="2400" dirty="0">
                <a:latin typeface="Courier" pitchFamily="2" charset="0"/>
                <a:ea typeface="Courier" charset="0"/>
                <a:cs typeface="Courier" charset="0"/>
              </a:rPr>
              <a:t> = []</a:t>
            </a:r>
          </a:p>
          <a:p>
            <a:r>
              <a:rPr lang="en-US" sz="2400" dirty="0" err="1">
                <a:latin typeface="Courier" pitchFamily="2" charset="0"/>
                <a:ea typeface="Courier" charset="0"/>
                <a:cs typeface="Courier" charset="0"/>
              </a:rPr>
              <a:t>c_list</a:t>
            </a:r>
            <a:r>
              <a:rPr lang="en-US" sz="2400" dirty="0">
                <a:latin typeface="Courier" pitchFamily="2" charset="0"/>
                <a:ea typeface="Courier" charset="0"/>
                <a:cs typeface="Courier" charset="0"/>
              </a:rPr>
              <a:t> = "a b c </a:t>
            </a:r>
            <a:r>
              <a:rPr lang="en-US" sz="2400" dirty="0" err="1">
                <a:latin typeface="Courier" pitchFamily="2" charset="0"/>
                <a:ea typeface="Courier" charset="0"/>
                <a:cs typeface="Courier" charset="0"/>
              </a:rPr>
              <a:t>d".split</a:t>
            </a:r>
            <a:r>
              <a:rPr lang="en-US" sz="2400" dirty="0">
                <a:latin typeface="Courier" pitchFamily="2" charset="0"/>
                <a:ea typeface="Courier" charset="0"/>
                <a:cs typeface="Courier" charset="0"/>
              </a:rPr>
              <a:t>()</a:t>
            </a:r>
          </a:p>
          <a:p>
            <a:r>
              <a:rPr lang="en-US" sz="2400" dirty="0" err="1">
                <a:latin typeface="Courier" pitchFamily="2" charset="0"/>
                <a:ea typeface="Courier" charset="0"/>
                <a:cs typeface="Courier" charset="0"/>
              </a:rPr>
              <a:t>d_list</a:t>
            </a:r>
            <a:r>
              <a:rPr lang="en-US" sz="2400" dirty="0">
                <a:latin typeface="Courier" pitchFamily="2" charset="0"/>
                <a:ea typeface="Courier" charset="0"/>
                <a:cs typeface="Courier" charset="0"/>
              </a:rPr>
              <a:t> = open("</a:t>
            </a:r>
            <a:r>
              <a:rPr lang="en-US" sz="2400" dirty="0" err="1">
                <a:latin typeface="Courier" pitchFamily="2" charset="0"/>
                <a:ea typeface="Courier" charset="0"/>
                <a:cs typeface="Courier" charset="0"/>
              </a:rPr>
              <a:t>temp.txt","r</a:t>
            </a:r>
            <a:r>
              <a:rPr lang="en-US" sz="2400" dirty="0">
                <a:latin typeface="Courier" pitchFamily="2" charset="0"/>
                <a:ea typeface="Courier" charset="0"/>
                <a:cs typeface="Courier" charset="0"/>
              </a:rPr>
              <a:t>").</a:t>
            </a:r>
            <a:r>
              <a:rPr lang="en-US" sz="2400" dirty="0" err="1">
                <a:latin typeface="Courier" pitchFamily="2" charset="0"/>
                <a:ea typeface="Courier" charset="0"/>
                <a:cs typeface="Courier" charset="0"/>
              </a:rPr>
              <a:t>readlines</a:t>
            </a:r>
            <a:r>
              <a:rPr lang="en-US" sz="2400" dirty="0">
                <a:latin typeface="Courier" pitchFamily="2" charset="0"/>
                <a:ea typeface="Courier" charset="0"/>
                <a:cs typeface="Courier" charset="0"/>
              </a:rPr>
              <a:t>()</a:t>
            </a:r>
          </a:p>
        </p:txBody>
      </p:sp>
    </p:spTree>
    <p:extLst>
      <p:ext uri="{BB962C8B-B14F-4D97-AF65-F5344CB8AC3E}">
        <p14:creationId xmlns:p14="http://schemas.microsoft.com/office/powerpoint/2010/main" val="2846278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BF955EE-821F-654C-931A-C8C0FD03F0D4}"/>
              </a:ext>
            </a:extLst>
          </p:cNvPr>
          <p:cNvSpPr>
            <a:spLocks noGrp="1"/>
          </p:cNvSpPr>
          <p:nvPr>
            <p:ph type="body" idx="1"/>
          </p:nvPr>
        </p:nvSpPr>
        <p:spPr>
          <a:xfrm>
            <a:off x="499730" y="1143000"/>
            <a:ext cx="4040188" cy="639762"/>
          </a:xfrm>
        </p:spPr>
        <p:txBody>
          <a:bodyPr>
            <a:normAutofit/>
          </a:bodyPr>
          <a:lstStyle/>
          <a:p>
            <a:pPr algn="l"/>
            <a:r>
              <a:rPr lang="en-US" b="1">
                <a:solidFill>
                  <a:schemeClr val="tx1"/>
                </a:solidFill>
              </a:rPr>
              <a:t>adding to a list</a:t>
            </a:r>
            <a:endParaRPr lang="en-US" sz="1800"/>
          </a:p>
        </p:txBody>
      </p:sp>
      <p:sp>
        <p:nvSpPr>
          <p:cNvPr id="6" name="Content Placeholder 5">
            <a:extLst>
              <a:ext uri="{FF2B5EF4-FFF2-40B4-BE49-F238E27FC236}">
                <a16:creationId xmlns:a16="http://schemas.microsoft.com/office/drawing/2014/main" id="{F4E65A15-7A07-B841-959F-EB1F05AC4879}"/>
              </a:ext>
            </a:extLst>
          </p:cNvPr>
          <p:cNvSpPr>
            <a:spLocks noGrp="1"/>
          </p:cNvSpPr>
          <p:nvPr>
            <p:ph sz="half" idx="2"/>
          </p:nvPr>
        </p:nvSpPr>
        <p:spPr>
          <a:xfrm>
            <a:off x="531812" y="1717675"/>
            <a:ext cx="4040188" cy="1482725"/>
          </a:xfrm>
        </p:spPr>
        <p:txBody>
          <a:bodyPr/>
          <a:lstStyle/>
          <a:p>
            <a:r>
              <a:rPr lang="en-US" sz="2000"/>
              <a:t>a_list.extend(</a:t>
            </a:r>
            <a:r>
              <a:rPr lang="en-US" sz="2000" i="1"/>
              <a:t>list</a:t>
            </a:r>
            <a:r>
              <a:rPr lang="en-US" sz="2000"/>
              <a:t>)</a:t>
            </a:r>
          </a:p>
          <a:p>
            <a:r>
              <a:rPr lang="en-US" sz="2000"/>
              <a:t>a_list.append(</a:t>
            </a:r>
            <a:r>
              <a:rPr lang="en-US" sz="2000" i="1"/>
              <a:t>elem</a:t>
            </a:r>
            <a:r>
              <a:rPr lang="en-US" sz="2000"/>
              <a:t>)</a:t>
            </a:r>
          </a:p>
          <a:p>
            <a:r>
              <a:rPr lang="en-US" sz="2000"/>
              <a:t>a_list.insert(</a:t>
            </a:r>
            <a:r>
              <a:rPr lang="en-US" sz="2000" i="1"/>
              <a:t>index</a:t>
            </a:r>
            <a:r>
              <a:rPr lang="en-US" sz="2000"/>
              <a:t>, </a:t>
            </a:r>
            <a:r>
              <a:rPr lang="en-US" sz="2000" i="1"/>
              <a:t>elem</a:t>
            </a:r>
            <a:r>
              <a:rPr lang="en-US" sz="2000"/>
              <a:t>)</a:t>
            </a:r>
          </a:p>
        </p:txBody>
      </p:sp>
      <p:sp>
        <p:nvSpPr>
          <p:cNvPr id="7" name="Text Placeholder 6">
            <a:extLst>
              <a:ext uri="{FF2B5EF4-FFF2-40B4-BE49-F238E27FC236}">
                <a16:creationId xmlns:a16="http://schemas.microsoft.com/office/drawing/2014/main" id="{92D71C9C-07C6-8444-8EF4-E57DBBF881FE}"/>
              </a:ext>
            </a:extLst>
          </p:cNvPr>
          <p:cNvSpPr>
            <a:spLocks noGrp="1"/>
          </p:cNvSpPr>
          <p:nvPr>
            <p:ph type="body" sz="quarter" idx="3"/>
          </p:nvPr>
        </p:nvSpPr>
        <p:spPr>
          <a:xfrm>
            <a:off x="5030455" y="1143000"/>
            <a:ext cx="4041775" cy="639762"/>
          </a:xfrm>
        </p:spPr>
        <p:txBody>
          <a:bodyPr/>
          <a:lstStyle/>
          <a:p>
            <a:pPr algn="l"/>
            <a:r>
              <a:rPr lang="en-US" b="1">
                <a:solidFill>
                  <a:schemeClr val="tx1"/>
                </a:solidFill>
              </a:rPr>
              <a:t>removing from a list</a:t>
            </a:r>
            <a:endParaRPr lang="en-US" sz="1800"/>
          </a:p>
        </p:txBody>
      </p:sp>
      <p:sp>
        <p:nvSpPr>
          <p:cNvPr id="8" name="Content Placeholder 7">
            <a:extLst>
              <a:ext uri="{FF2B5EF4-FFF2-40B4-BE49-F238E27FC236}">
                <a16:creationId xmlns:a16="http://schemas.microsoft.com/office/drawing/2014/main" id="{9AD9E285-E6E7-8F4F-B28E-1FE594C9A9A2}"/>
              </a:ext>
            </a:extLst>
          </p:cNvPr>
          <p:cNvSpPr>
            <a:spLocks noGrp="1"/>
          </p:cNvSpPr>
          <p:nvPr>
            <p:ph sz="quarter" idx="4"/>
          </p:nvPr>
        </p:nvSpPr>
        <p:spPr>
          <a:xfrm>
            <a:off x="5030455" y="1706562"/>
            <a:ext cx="4189745" cy="2686919"/>
          </a:xfrm>
        </p:spPr>
        <p:txBody>
          <a:bodyPr/>
          <a:lstStyle/>
          <a:p>
            <a:r>
              <a:rPr lang="en-US" sz="2000"/>
              <a:t>del(a_list[</a:t>
            </a:r>
            <a:r>
              <a:rPr lang="en-US" sz="2000" i="1"/>
              <a:t>slice</a:t>
            </a:r>
            <a:r>
              <a:rPr lang="en-US" sz="2000"/>
              <a:t>])</a:t>
            </a:r>
          </a:p>
          <a:p>
            <a:r>
              <a:rPr lang="en-US" sz="2000"/>
              <a:t>a_list.remove(</a:t>
            </a:r>
            <a:r>
              <a:rPr lang="en-US" sz="2000" i="1"/>
              <a:t>elem</a:t>
            </a:r>
            <a:r>
              <a:rPr lang="en-US" sz="2000"/>
              <a:t>)</a:t>
            </a:r>
          </a:p>
          <a:p>
            <a:pPr lvl="1"/>
            <a:r>
              <a:rPr lang="en-US" sz="1800"/>
              <a:t>error if </a:t>
            </a:r>
            <a:r>
              <a:rPr lang="en-US" sz="1800" i="1"/>
              <a:t>elem</a:t>
            </a:r>
            <a:r>
              <a:rPr lang="en-US" sz="1800"/>
              <a:t> not in a_list</a:t>
            </a:r>
          </a:p>
          <a:p>
            <a:r>
              <a:rPr lang="en-US" sz="2000"/>
              <a:t>a_list.pop()</a:t>
            </a:r>
          </a:p>
          <a:p>
            <a:pPr lvl="1"/>
            <a:r>
              <a:rPr lang="en-US" sz="1800"/>
              <a:t>returns (and removes) a_list[-1]</a:t>
            </a:r>
          </a:p>
          <a:p>
            <a:r>
              <a:rPr lang="en-US" sz="2000"/>
              <a:t>a_list.pop(</a:t>
            </a:r>
            <a:r>
              <a:rPr lang="en-US" sz="2000" i="1"/>
              <a:t>index</a:t>
            </a:r>
            <a:r>
              <a:rPr lang="en-US" sz="2000"/>
              <a:t>)</a:t>
            </a:r>
          </a:p>
          <a:p>
            <a:pPr lvl="1"/>
            <a:r>
              <a:rPr lang="en-US" sz="1800"/>
              <a:t>returns (and removes) a_list[index]</a:t>
            </a:r>
          </a:p>
        </p:txBody>
      </p:sp>
      <p:sp>
        <p:nvSpPr>
          <p:cNvPr id="9" name="Text Placeholder 4">
            <a:extLst>
              <a:ext uri="{FF2B5EF4-FFF2-40B4-BE49-F238E27FC236}">
                <a16:creationId xmlns:a16="http://schemas.microsoft.com/office/drawing/2014/main" id="{BF97A3F9-63D7-5946-B99A-0AE45AF3E98E}"/>
              </a:ext>
            </a:extLst>
          </p:cNvPr>
          <p:cNvSpPr txBox="1">
            <a:spLocks/>
          </p:cNvSpPr>
          <p:nvPr/>
        </p:nvSpPr>
        <p:spPr>
          <a:xfrm>
            <a:off x="5032042" y="4408546"/>
            <a:ext cx="4040188" cy="639762"/>
          </a:xfrm>
          <a:prstGeom prst="rect">
            <a:avLst/>
          </a:prstGeom>
        </p:spPr>
        <p:txBody>
          <a:bodyPr vert="horz" lIns="91440" tIns="45720" rIns="91440" bIns="45720" rtlCol="0" anchor="b">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sz="2000"/>
              <a:t>modifying a list</a:t>
            </a:r>
          </a:p>
        </p:txBody>
      </p:sp>
      <p:sp>
        <p:nvSpPr>
          <p:cNvPr id="10" name="Content Placeholder 5">
            <a:extLst>
              <a:ext uri="{FF2B5EF4-FFF2-40B4-BE49-F238E27FC236}">
                <a16:creationId xmlns:a16="http://schemas.microsoft.com/office/drawing/2014/main" id="{93F4D802-FDCA-D54B-A037-8FEEE6E8910A}"/>
              </a:ext>
            </a:extLst>
          </p:cNvPr>
          <p:cNvSpPr txBox="1">
            <a:spLocks/>
          </p:cNvSpPr>
          <p:nvPr/>
        </p:nvSpPr>
        <p:spPr>
          <a:xfrm>
            <a:off x="5032042" y="5048308"/>
            <a:ext cx="4040188" cy="69685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US" sz="2000"/>
              <a:t>direct assignment</a:t>
            </a:r>
          </a:p>
          <a:p>
            <a:endParaRPr lang="en-US" sz="1800"/>
          </a:p>
        </p:txBody>
      </p:sp>
      <p:sp>
        <p:nvSpPr>
          <p:cNvPr id="11" name="Text Placeholder 4">
            <a:extLst>
              <a:ext uri="{FF2B5EF4-FFF2-40B4-BE49-F238E27FC236}">
                <a16:creationId xmlns:a16="http://schemas.microsoft.com/office/drawing/2014/main" id="{4F44AF6F-54F7-614A-8BF2-71CC26E2D7BF}"/>
              </a:ext>
            </a:extLst>
          </p:cNvPr>
          <p:cNvSpPr txBox="1">
            <a:spLocks/>
          </p:cNvSpPr>
          <p:nvPr/>
        </p:nvSpPr>
        <p:spPr>
          <a:xfrm>
            <a:off x="499730" y="3084807"/>
            <a:ext cx="4040188" cy="732957"/>
          </a:xfrm>
          <a:prstGeom prst="rect">
            <a:avLst/>
          </a:prstGeom>
        </p:spPr>
        <p:txBody>
          <a:bodyPr vert="horz" lIns="91440" tIns="45720" rIns="91440" bIns="45720" rtlCol="0" anchor="b">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sz="2000"/>
              <a:t>other</a:t>
            </a:r>
          </a:p>
        </p:txBody>
      </p:sp>
      <p:sp>
        <p:nvSpPr>
          <p:cNvPr id="12" name="Content Placeholder 5">
            <a:extLst>
              <a:ext uri="{FF2B5EF4-FFF2-40B4-BE49-F238E27FC236}">
                <a16:creationId xmlns:a16="http://schemas.microsoft.com/office/drawing/2014/main" id="{0E91ECAF-6FBF-F94B-8C4A-FBC0AD34AEF8}"/>
              </a:ext>
            </a:extLst>
          </p:cNvPr>
          <p:cNvSpPr txBox="1">
            <a:spLocks/>
          </p:cNvSpPr>
          <p:nvPr/>
        </p:nvSpPr>
        <p:spPr>
          <a:xfrm>
            <a:off x="499730" y="3808761"/>
            <a:ext cx="4040188" cy="320163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US" sz="2000"/>
              <a:t>min(a_list), max(a_list), len(a_list)</a:t>
            </a:r>
          </a:p>
          <a:p>
            <a:r>
              <a:rPr lang="en-US" sz="2000" i="1"/>
              <a:t>elem </a:t>
            </a:r>
            <a:r>
              <a:rPr lang="en-US" sz="2000"/>
              <a:t>in a_list</a:t>
            </a:r>
          </a:p>
          <a:p>
            <a:pPr lvl="1"/>
            <a:r>
              <a:rPr lang="en-US" sz="1800"/>
              <a:t>returns bool</a:t>
            </a:r>
          </a:p>
          <a:p>
            <a:r>
              <a:rPr lang="en-US" sz="2000"/>
              <a:t>a_list.index(</a:t>
            </a:r>
            <a:r>
              <a:rPr lang="en-US" sz="2000" i="1"/>
              <a:t>elem</a:t>
            </a:r>
            <a:r>
              <a:rPr lang="en-US" sz="2000"/>
              <a:t>)</a:t>
            </a:r>
          </a:p>
          <a:p>
            <a:pPr lvl="1"/>
            <a:r>
              <a:rPr lang="en-US" sz="1800"/>
              <a:t>returns int or error</a:t>
            </a:r>
          </a:p>
        </p:txBody>
      </p:sp>
    </p:spTree>
    <p:extLst>
      <p:ext uri="{BB962C8B-B14F-4D97-AF65-F5344CB8AC3E}">
        <p14:creationId xmlns:p14="http://schemas.microsoft.com/office/powerpoint/2010/main" val="3422994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946E4-E20F-0348-A65C-06C8893F4E9A}"/>
              </a:ext>
            </a:extLst>
          </p:cNvPr>
          <p:cNvSpPr>
            <a:spLocks noGrp="1"/>
          </p:cNvSpPr>
          <p:nvPr>
            <p:ph type="title"/>
          </p:nvPr>
        </p:nvSpPr>
        <p:spPr/>
        <p:txBody>
          <a:bodyPr/>
          <a:lstStyle/>
          <a:p>
            <a:r>
              <a:rPr lang="en-US" dirty="0"/>
              <a:t>Tuples</a:t>
            </a:r>
          </a:p>
        </p:txBody>
      </p:sp>
      <p:sp>
        <p:nvSpPr>
          <p:cNvPr id="3" name="Content Placeholder 2">
            <a:extLst>
              <a:ext uri="{FF2B5EF4-FFF2-40B4-BE49-F238E27FC236}">
                <a16:creationId xmlns:a16="http://schemas.microsoft.com/office/drawing/2014/main" id="{C0C292DB-AA34-C44C-9DE0-783FFDEE9D3A}"/>
              </a:ext>
            </a:extLst>
          </p:cNvPr>
          <p:cNvSpPr>
            <a:spLocks noGrp="1"/>
          </p:cNvSpPr>
          <p:nvPr>
            <p:ph idx="1"/>
          </p:nvPr>
        </p:nvSpPr>
        <p:spPr>
          <a:xfrm>
            <a:off x="457200" y="1600200"/>
            <a:ext cx="8229600" cy="5638800"/>
          </a:xfrm>
        </p:spPr>
        <p:txBody>
          <a:bodyPr>
            <a:normAutofit fontScale="92500" lnSpcReduction="10000"/>
          </a:bodyPr>
          <a:lstStyle/>
          <a:p>
            <a:r>
              <a:rPr lang="en-US" dirty="0"/>
              <a:t>a tuple is an ordered set of elements:</a:t>
            </a:r>
          </a:p>
          <a:p>
            <a:endParaRPr lang="en-US" dirty="0"/>
          </a:p>
          <a:p>
            <a:endParaRPr lang="en-US" sz="1600" dirty="0"/>
          </a:p>
          <a:p>
            <a:r>
              <a:rPr lang="en-US" dirty="0"/>
              <a:t>ways to create a tuple:</a:t>
            </a:r>
          </a:p>
          <a:p>
            <a:endParaRPr lang="en-US" dirty="0"/>
          </a:p>
          <a:p>
            <a:endParaRPr lang="en-US" dirty="0"/>
          </a:p>
          <a:p>
            <a:endParaRPr lang="en-US" sz="1600" dirty="0"/>
          </a:p>
          <a:p>
            <a:endParaRPr lang="en-US" sz="1600" dirty="0"/>
          </a:p>
          <a:p>
            <a:endParaRPr lang="en-US" sz="1600" dirty="0"/>
          </a:p>
          <a:p>
            <a:pPr marL="0" indent="0">
              <a:buNone/>
            </a:pPr>
            <a:endParaRPr lang="en-US" sz="1600" dirty="0"/>
          </a:p>
          <a:p>
            <a:r>
              <a:rPr lang="en-US" dirty="0"/>
              <a:t>a tuple is a sequence, so can index into, loop over, check for membership, slice, </a:t>
            </a:r>
            <a:r>
              <a:rPr lang="en-US" dirty="0" err="1"/>
              <a:t>etc</a:t>
            </a:r>
            <a:endParaRPr lang="en-US" dirty="0"/>
          </a:p>
          <a:p>
            <a:endParaRPr lang="en-US" dirty="0"/>
          </a:p>
          <a:p>
            <a:r>
              <a:rPr lang="en-US" dirty="0"/>
              <a:t>operators: + and *</a:t>
            </a:r>
          </a:p>
          <a:p>
            <a:endParaRPr lang="en-US" dirty="0"/>
          </a:p>
          <a:p>
            <a:r>
              <a:rPr lang="en-US" dirty="0"/>
              <a:t>tuples are immutable</a:t>
            </a:r>
          </a:p>
        </p:txBody>
      </p:sp>
      <p:sp>
        <p:nvSpPr>
          <p:cNvPr id="4" name="TextBox 3">
            <a:extLst>
              <a:ext uri="{FF2B5EF4-FFF2-40B4-BE49-F238E27FC236}">
                <a16:creationId xmlns:a16="http://schemas.microsoft.com/office/drawing/2014/main" id="{E4FD3078-1C29-5045-9BDB-0B2043AEB9C1}"/>
              </a:ext>
            </a:extLst>
          </p:cNvPr>
          <p:cNvSpPr txBox="1"/>
          <p:nvPr/>
        </p:nvSpPr>
        <p:spPr>
          <a:xfrm>
            <a:off x="2361216" y="2133600"/>
            <a:ext cx="412530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latin typeface="Courier" pitchFamily="2" charset="0"/>
              </a:rPr>
              <a:t>(3, 6, 2, 1)</a:t>
            </a:r>
            <a:endParaRPr lang="en-US" sz="2400" dirty="0">
              <a:latin typeface="Courier" pitchFamily="2" charset="0"/>
              <a:ea typeface="Courier" charset="0"/>
              <a:cs typeface="Courier" charset="0"/>
            </a:endParaRPr>
          </a:p>
        </p:txBody>
      </p:sp>
      <p:sp>
        <p:nvSpPr>
          <p:cNvPr id="6" name="TextBox 5">
            <a:extLst>
              <a:ext uri="{FF2B5EF4-FFF2-40B4-BE49-F238E27FC236}">
                <a16:creationId xmlns:a16="http://schemas.microsoft.com/office/drawing/2014/main" id="{EFC19C64-351C-A24F-BEC0-B0EE9E679B72}"/>
              </a:ext>
            </a:extLst>
          </p:cNvPr>
          <p:cNvSpPr txBox="1"/>
          <p:nvPr/>
        </p:nvSpPr>
        <p:spPr>
          <a:xfrm>
            <a:off x="685800" y="3156972"/>
            <a:ext cx="777240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latin typeface="Courier" pitchFamily="2" charset="0"/>
              </a:rPr>
              <a:t>tup1 = (3, 6, 2, 1)</a:t>
            </a:r>
          </a:p>
          <a:p>
            <a:r>
              <a:rPr lang="en-US" sz="2400" dirty="0">
                <a:latin typeface="Courier" pitchFamily="2" charset="0"/>
                <a:ea typeface="Courier" charset="0"/>
                <a:cs typeface="Courier" charset="0"/>
              </a:rPr>
              <a:t>tup2 = ()</a:t>
            </a:r>
          </a:p>
          <a:p>
            <a:r>
              <a:rPr lang="en-US" sz="2400" dirty="0">
                <a:latin typeface="Courier" pitchFamily="2" charset="0"/>
                <a:ea typeface="Courier" charset="0"/>
                <a:cs typeface="Courier" charset="0"/>
              </a:rPr>
              <a:t>tup3 = tuple(["</a:t>
            </a:r>
            <a:r>
              <a:rPr lang="en-US" sz="2400" dirty="0" err="1">
                <a:latin typeface="Courier" pitchFamily="2" charset="0"/>
                <a:ea typeface="Courier" charset="0"/>
                <a:cs typeface="Courier" charset="0"/>
              </a:rPr>
              <a:t>a","b","c</a:t>
            </a:r>
            <a:r>
              <a:rPr lang="en-US" sz="2400" dirty="0">
                <a:latin typeface="Courier" pitchFamily="2" charset="0"/>
                <a:ea typeface="Courier" charset="0"/>
                <a:cs typeface="Courier" charset="0"/>
              </a:rPr>
              <a:t>"])</a:t>
            </a:r>
          </a:p>
        </p:txBody>
      </p:sp>
    </p:spTree>
    <p:extLst>
      <p:ext uri="{BB962C8B-B14F-4D97-AF65-F5344CB8AC3E}">
        <p14:creationId xmlns:p14="http://schemas.microsoft.com/office/powerpoint/2010/main" val="3752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AD560-A559-D243-AF40-E8493D4AE79C}"/>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A630607-14CB-0C4E-90AB-50EF723D5ECC}"/>
              </a:ext>
            </a:extLst>
          </p:cNvPr>
          <p:cNvSpPr>
            <a:spLocks noGrp="1"/>
          </p:cNvSpPr>
          <p:nvPr>
            <p:ph idx="1"/>
          </p:nvPr>
        </p:nvSpPr>
        <p:spPr/>
        <p:txBody>
          <a:bodyPr/>
          <a:lstStyle/>
          <a:p>
            <a:r>
              <a:rPr lang="en-US" dirty="0"/>
              <a:t>Can we define a variable that stores the colors of the rainbow?</a:t>
            </a:r>
          </a:p>
          <a:p>
            <a:pPr lvl="1"/>
            <a:r>
              <a:rPr lang="en-US" dirty="0"/>
              <a:t>colors = ("red", "orange", "yellow", "green", "blue", "purple")</a:t>
            </a:r>
          </a:p>
          <a:p>
            <a:endParaRPr lang="en-US" dirty="0"/>
          </a:p>
        </p:txBody>
      </p:sp>
    </p:spTree>
    <p:extLst>
      <p:ext uri="{BB962C8B-B14F-4D97-AF65-F5344CB8AC3E}">
        <p14:creationId xmlns:p14="http://schemas.microsoft.com/office/powerpoint/2010/main" val="1685954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C0279-AB7C-0F44-913D-162EBB396755}"/>
              </a:ext>
            </a:extLst>
          </p:cNvPr>
          <p:cNvSpPr>
            <a:spLocks noGrp="1"/>
          </p:cNvSpPr>
          <p:nvPr>
            <p:ph type="title"/>
          </p:nvPr>
        </p:nvSpPr>
        <p:spPr/>
        <p:txBody>
          <a:bodyPr/>
          <a:lstStyle/>
          <a:p>
            <a:r>
              <a:rPr lang="en-US"/>
              <a:t>functions that operate on lists</a:t>
            </a:r>
          </a:p>
        </p:txBody>
      </p:sp>
      <p:sp>
        <p:nvSpPr>
          <p:cNvPr id="3" name="Content Placeholder 2">
            <a:extLst>
              <a:ext uri="{FF2B5EF4-FFF2-40B4-BE49-F238E27FC236}">
                <a16:creationId xmlns:a16="http://schemas.microsoft.com/office/drawing/2014/main" id="{0B0D0E73-D654-1F41-AAB2-3986933CC88C}"/>
              </a:ext>
            </a:extLst>
          </p:cNvPr>
          <p:cNvSpPr>
            <a:spLocks noGrp="1"/>
          </p:cNvSpPr>
          <p:nvPr>
            <p:ph idx="1"/>
          </p:nvPr>
        </p:nvSpPr>
        <p:spPr>
          <a:xfrm>
            <a:off x="457200" y="1646237"/>
            <a:ext cx="7000875" cy="4525963"/>
          </a:xfrm>
        </p:spPr>
        <p:txBody>
          <a:bodyPr/>
          <a:lstStyle/>
          <a:p>
            <a:r>
              <a:rPr lang="en-US" dirty="0"/>
              <a:t>write a function </a:t>
            </a:r>
            <a:r>
              <a:rPr lang="en-US" dirty="0">
                <a:latin typeface="Courier" pitchFamily="2" charset="0"/>
              </a:rPr>
              <a:t>odds</a:t>
            </a:r>
            <a:r>
              <a:rPr lang="en-US" dirty="0"/>
              <a:t> that takes a list of </a:t>
            </a:r>
            <a:r>
              <a:rPr lang="en-US" dirty="0" err="1"/>
              <a:t>ints</a:t>
            </a:r>
            <a:r>
              <a:rPr lang="en-US" dirty="0"/>
              <a:t> and returns a list of the odd elements</a:t>
            </a:r>
          </a:p>
          <a:p>
            <a:endParaRPr lang="en-US" sz="1800" dirty="0"/>
          </a:p>
          <a:p>
            <a:endParaRPr lang="en-US" sz="1800" dirty="0"/>
          </a:p>
          <a:p>
            <a:r>
              <a:rPr lang="en-US" dirty="0"/>
              <a:t>write a function </a:t>
            </a:r>
            <a:r>
              <a:rPr lang="en-US" dirty="0">
                <a:latin typeface="Courier" pitchFamily="2" charset="0"/>
              </a:rPr>
              <a:t>double</a:t>
            </a:r>
            <a:r>
              <a:rPr lang="en-US" dirty="0"/>
              <a:t> that takes a list of </a:t>
            </a:r>
            <a:r>
              <a:rPr lang="en-US" dirty="0" err="1"/>
              <a:t>ints</a:t>
            </a:r>
            <a:r>
              <a:rPr lang="en-US" dirty="0"/>
              <a:t> and returns a list with every number doubled</a:t>
            </a:r>
          </a:p>
          <a:p>
            <a:endParaRPr lang="en-US" dirty="0"/>
          </a:p>
          <a:p>
            <a:endParaRPr lang="en-US" dirty="0"/>
          </a:p>
          <a:p>
            <a:r>
              <a:rPr lang="en-US" dirty="0"/>
              <a:t>write a function </a:t>
            </a:r>
            <a:r>
              <a:rPr lang="en-US" dirty="0">
                <a:latin typeface="Courier" pitchFamily="2" charset="0"/>
              </a:rPr>
              <a:t>max</a:t>
            </a:r>
            <a:r>
              <a:rPr lang="en-US" dirty="0"/>
              <a:t> that takes a list of </a:t>
            </a:r>
            <a:r>
              <a:rPr lang="en-US" dirty="0" err="1"/>
              <a:t>ints</a:t>
            </a:r>
            <a:r>
              <a:rPr lang="en-US" dirty="0"/>
              <a:t> and returns the largest value</a:t>
            </a:r>
          </a:p>
          <a:p>
            <a:endParaRPr lang="en-US" sz="1800" dirty="0"/>
          </a:p>
        </p:txBody>
      </p:sp>
      <p:sp>
        <p:nvSpPr>
          <p:cNvPr id="4" name="TextBox 3">
            <a:extLst>
              <a:ext uri="{FF2B5EF4-FFF2-40B4-BE49-F238E27FC236}">
                <a16:creationId xmlns:a16="http://schemas.microsoft.com/office/drawing/2014/main" id="{70964CC3-533C-364B-95CA-DE756F259BBF}"/>
              </a:ext>
            </a:extLst>
          </p:cNvPr>
          <p:cNvSpPr txBox="1"/>
          <p:nvPr/>
        </p:nvSpPr>
        <p:spPr>
          <a:xfrm>
            <a:off x="7759987" y="1722437"/>
            <a:ext cx="876522"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algn="ctr"/>
            <a:r>
              <a:rPr lang="en-US" sz="2800"/>
              <a:t>filter</a:t>
            </a:r>
          </a:p>
        </p:txBody>
      </p:sp>
      <p:sp>
        <p:nvSpPr>
          <p:cNvPr id="5" name="TextBox 4">
            <a:extLst>
              <a:ext uri="{FF2B5EF4-FFF2-40B4-BE49-F238E27FC236}">
                <a16:creationId xmlns:a16="http://schemas.microsoft.com/office/drawing/2014/main" id="{F1A31C34-AFFF-564C-A7B6-BC121CD07B34}"/>
              </a:ext>
            </a:extLst>
          </p:cNvPr>
          <p:cNvSpPr txBox="1"/>
          <p:nvPr/>
        </p:nvSpPr>
        <p:spPr>
          <a:xfrm>
            <a:off x="7555283" y="4963180"/>
            <a:ext cx="1285929"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algn="ctr"/>
            <a:r>
              <a:rPr lang="en-US" sz="2800" dirty="0"/>
              <a:t>reduce</a:t>
            </a:r>
          </a:p>
        </p:txBody>
      </p:sp>
      <p:sp>
        <p:nvSpPr>
          <p:cNvPr id="6" name="TextBox 5">
            <a:extLst>
              <a:ext uri="{FF2B5EF4-FFF2-40B4-BE49-F238E27FC236}">
                <a16:creationId xmlns:a16="http://schemas.microsoft.com/office/drawing/2014/main" id="{816F9D70-0529-7543-A5F6-1B0BA51C4C9C}"/>
              </a:ext>
            </a:extLst>
          </p:cNvPr>
          <p:cNvSpPr txBox="1"/>
          <p:nvPr/>
        </p:nvSpPr>
        <p:spPr>
          <a:xfrm>
            <a:off x="7755658" y="3260900"/>
            <a:ext cx="885179"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algn="ctr"/>
            <a:r>
              <a:rPr lang="en-US" sz="2800" dirty="0"/>
              <a:t>map</a:t>
            </a:r>
          </a:p>
        </p:txBody>
      </p:sp>
    </p:spTree>
    <p:extLst>
      <p:ext uri="{BB962C8B-B14F-4D97-AF65-F5344CB8AC3E}">
        <p14:creationId xmlns:p14="http://schemas.microsoft.com/office/powerpoint/2010/main" val="87118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5F3D-FC36-0644-9539-C12FC230977A}"/>
              </a:ext>
            </a:extLst>
          </p:cNvPr>
          <p:cNvSpPr>
            <a:spLocks noGrp="1"/>
          </p:cNvSpPr>
          <p:nvPr>
            <p:ph type="title"/>
          </p:nvPr>
        </p:nvSpPr>
        <p:spPr/>
        <p:txBody>
          <a:bodyPr/>
          <a:lstStyle/>
          <a:p>
            <a:r>
              <a:rPr lang="en-US" dirty="0"/>
              <a:t>Example: Mean Square Error</a:t>
            </a:r>
          </a:p>
        </p:txBody>
      </p:sp>
      <p:pic>
        <p:nvPicPr>
          <p:cNvPr id="5" name="Content Placeholder 4">
            <a:extLst>
              <a:ext uri="{FF2B5EF4-FFF2-40B4-BE49-F238E27FC236}">
                <a16:creationId xmlns:a16="http://schemas.microsoft.com/office/drawing/2014/main" id="{0B54C724-3E4F-FC42-8EDB-FDBB75CB872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0256"/>
          <a:stretch/>
        </p:blipFill>
        <p:spPr>
          <a:xfrm>
            <a:off x="457200" y="1524000"/>
            <a:ext cx="7924800" cy="5334000"/>
          </a:xfrm>
        </p:spPr>
      </p:pic>
      <p:pic>
        <p:nvPicPr>
          <p:cNvPr id="8" name="Picture 7">
            <a:extLst>
              <a:ext uri="{FF2B5EF4-FFF2-40B4-BE49-F238E27FC236}">
                <a16:creationId xmlns:a16="http://schemas.microsoft.com/office/drawing/2014/main" id="{1A355E11-47C1-1849-907F-507C790577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250" y="5334000"/>
            <a:ext cx="2349500" cy="711200"/>
          </a:xfrm>
          <a:prstGeom prst="rect">
            <a:avLst/>
          </a:prstGeom>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11870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2F732-6806-E944-8404-743D1FAB584D}"/>
              </a:ext>
            </a:extLst>
          </p:cNvPr>
          <p:cNvSpPr>
            <a:spLocks noGrp="1"/>
          </p:cNvSpPr>
          <p:nvPr>
            <p:ph type="title"/>
          </p:nvPr>
        </p:nvSpPr>
        <p:spPr/>
        <p:txBody>
          <a:bodyPr/>
          <a:lstStyle/>
          <a:p>
            <a:r>
              <a:rPr lang="en-US" dirty="0"/>
              <a:t>Example: Mean Square Error</a:t>
            </a:r>
          </a:p>
        </p:txBody>
      </p:sp>
      <p:sp>
        <p:nvSpPr>
          <p:cNvPr id="3" name="Content Placeholder 2">
            <a:extLst>
              <a:ext uri="{FF2B5EF4-FFF2-40B4-BE49-F238E27FC236}">
                <a16:creationId xmlns:a16="http://schemas.microsoft.com/office/drawing/2014/main" id="{F1B27FD7-3DE4-604E-AFD9-11BEF1DA5BCE}"/>
              </a:ext>
            </a:extLst>
          </p:cNvPr>
          <p:cNvSpPr>
            <a:spLocks noGrp="1"/>
          </p:cNvSpPr>
          <p:nvPr>
            <p:ph idx="1"/>
          </p:nvPr>
        </p:nvSpPr>
        <p:spPr>
          <a:xfrm>
            <a:off x="457200" y="2362200"/>
            <a:ext cx="8229600" cy="4572000"/>
          </a:xfrm>
        </p:spPr>
        <p:txBody>
          <a:bodyPr>
            <a:normAutofit fontScale="92500"/>
          </a:bodyPr>
          <a:lstStyle/>
          <a:p>
            <a:r>
              <a:rPr lang="en-US" dirty="0"/>
              <a:t>Write a function that takes a list of pairs (two-element tuples where the first element is the observed value and the second element is the estimated value) and replaces each element with the square of the differences between those two elements</a:t>
            </a:r>
          </a:p>
          <a:p>
            <a:endParaRPr lang="en-US" dirty="0"/>
          </a:p>
          <a:p>
            <a:r>
              <a:rPr lang="en-US" dirty="0"/>
              <a:t>Write a function that takes a list of numeric values and returns the mean (average) of those values</a:t>
            </a:r>
          </a:p>
          <a:p>
            <a:endParaRPr lang="en-US" dirty="0"/>
          </a:p>
          <a:p>
            <a:r>
              <a:rPr lang="en-US" dirty="0"/>
              <a:t>Write a function that takes a list of pairs (two-element tuples where the first element is the observed value and the second element is the estimated value) returns the mean square error of that estimator. </a:t>
            </a:r>
          </a:p>
        </p:txBody>
      </p:sp>
      <p:sp>
        <p:nvSpPr>
          <p:cNvPr id="4" name="TextBox 3">
            <a:extLst>
              <a:ext uri="{FF2B5EF4-FFF2-40B4-BE49-F238E27FC236}">
                <a16:creationId xmlns:a16="http://schemas.microsoft.com/office/drawing/2014/main" id="{6AD7F9C6-4344-6A4F-BDE8-8E38FCA17303}"/>
              </a:ext>
            </a:extLst>
          </p:cNvPr>
          <p:cNvSpPr txBox="1"/>
          <p:nvPr/>
        </p:nvSpPr>
        <p:spPr>
          <a:xfrm>
            <a:off x="304800" y="1671935"/>
            <a:ext cx="861158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latin typeface="Courier" pitchFamily="2" charset="0"/>
              </a:rPr>
              <a:t>data = [(y0,y_hat0),(y1,y_hat1),…,(</a:t>
            </a:r>
            <a:r>
              <a:rPr lang="en-US" sz="2400" dirty="0" err="1">
                <a:latin typeface="Courier" pitchFamily="2" charset="0"/>
              </a:rPr>
              <a:t>yn,y_hatn</a:t>
            </a:r>
            <a:r>
              <a:rPr lang="en-US" sz="2400" dirty="0">
                <a:latin typeface="Courier" pitchFamily="2" charset="0"/>
              </a:rPr>
              <a:t>)]</a:t>
            </a:r>
            <a:endParaRPr lang="en-US" sz="2400" dirty="0">
              <a:latin typeface="Courier" pitchFamily="2" charset="0"/>
              <a:ea typeface="Courier" charset="0"/>
              <a:cs typeface="Courier" charset="0"/>
            </a:endParaRPr>
          </a:p>
        </p:txBody>
      </p:sp>
    </p:spTree>
    <p:extLst>
      <p:ext uri="{BB962C8B-B14F-4D97-AF65-F5344CB8AC3E}">
        <p14:creationId xmlns:p14="http://schemas.microsoft.com/office/powerpoint/2010/main" val="307306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A39E8-59A8-794B-8502-FFE0F6857D4D}"/>
              </a:ext>
            </a:extLst>
          </p:cNvPr>
          <p:cNvSpPr>
            <a:spLocks noGrp="1"/>
          </p:cNvSpPr>
          <p:nvPr>
            <p:ph type="title"/>
          </p:nvPr>
        </p:nvSpPr>
        <p:spPr/>
        <p:txBody>
          <a:bodyPr/>
          <a:lstStyle/>
          <a:p>
            <a:r>
              <a:rPr lang="en-US" dirty="0"/>
              <a:t>MapReduce (map + reduce)</a:t>
            </a:r>
          </a:p>
        </p:txBody>
      </p:sp>
      <p:pic>
        <p:nvPicPr>
          <p:cNvPr id="5" name="Content Placeholder 4">
            <a:extLst>
              <a:ext uri="{FF2B5EF4-FFF2-40B4-BE49-F238E27FC236}">
                <a16:creationId xmlns:a16="http://schemas.microsoft.com/office/drawing/2014/main" id="{C831776E-A6FD-F64A-8EBA-1060D7E896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6765" y="1797185"/>
            <a:ext cx="5170470" cy="3263630"/>
          </a:xfrm>
        </p:spPr>
      </p:pic>
    </p:spTree>
    <p:extLst>
      <p:ext uri="{BB962C8B-B14F-4D97-AF65-F5344CB8AC3E}">
        <p14:creationId xmlns:p14="http://schemas.microsoft.com/office/powerpoint/2010/main" val="425797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Exam">
      <a:dk1>
        <a:sysClr val="windowText" lastClr="000000"/>
      </a:dk1>
      <a:lt1>
        <a:sysClr val="window" lastClr="FFFFFF"/>
      </a:lt1>
      <a:dk2>
        <a:srgbClr val="000000"/>
      </a:dk2>
      <a:lt2>
        <a:srgbClr val="A5A5A5"/>
      </a:lt2>
      <a:accent1>
        <a:srgbClr val="A5A5A5"/>
      </a:accent1>
      <a:accent2>
        <a:srgbClr val="0070C0"/>
      </a:accent2>
      <a:accent3>
        <a:srgbClr val="00B050"/>
      </a:accent3>
      <a:accent4>
        <a:srgbClr val="FF0000"/>
      </a:accent4>
      <a:accent5>
        <a:srgbClr val="FFFFFF"/>
      </a:accent5>
      <a:accent6>
        <a:srgbClr val="FFFFFF"/>
      </a:accent6>
      <a:hlink>
        <a:srgbClr val="0070C0"/>
      </a:hlink>
      <a:folHlink>
        <a:srgbClr val="0020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resentation3" id="{6495FFB3-5D92-074E-B89D-542AE82BF1BE}" vid="{19B8E867-9DEE-184C-A40C-B4D7506C62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AExam</Template>
  <TotalTime>14056</TotalTime>
  <Words>696</Words>
  <Application>Microsoft Macintosh PowerPoint</Application>
  <PresentationFormat>On-screen Show (4:3)</PresentationFormat>
  <Paragraphs>112</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Courier</vt:lpstr>
      <vt:lpstr>Clarity</vt:lpstr>
      <vt:lpstr>Lecture 14: Lists (cont'd)</vt:lpstr>
      <vt:lpstr>Lists</vt:lpstr>
      <vt:lpstr>PowerPoint Presentation</vt:lpstr>
      <vt:lpstr>Tuples</vt:lpstr>
      <vt:lpstr>Example</vt:lpstr>
      <vt:lpstr>functions that operate on lists</vt:lpstr>
      <vt:lpstr>Example: Mean Square Error</vt:lpstr>
      <vt:lpstr>Example: Mean Square Error</vt:lpstr>
      <vt:lpstr>MapReduce (map + reduce)</vt:lpstr>
      <vt:lpstr>list comprehension (filter + map)</vt:lpstr>
      <vt:lpstr>list comprehension (filter + map)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Operators and Variables</dc:title>
  <dc:creator>eleanor@cs.cornell.edu</dc:creator>
  <cp:lastModifiedBy>Eleanor Birrell</cp:lastModifiedBy>
  <cp:revision>452</cp:revision>
  <cp:lastPrinted>2018-10-15T17:01:30Z</cp:lastPrinted>
  <dcterms:created xsi:type="dcterms:W3CDTF">2018-09-03T23:44:07Z</dcterms:created>
  <dcterms:modified xsi:type="dcterms:W3CDTF">2019-10-28T20:58:10Z</dcterms:modified>
</cp:coreProperties>
</file>