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402" r:id="rId3"/>
    <p:sldId id="404" r:id="rId4"/>
    <p:sldId id="385" r:id="rId5"/>
    <p:sldId id="398" r:id="rId6"/>
    <p:sldId id="400" r:id="rId7"/>
    <p:sldId id="387" r:id="rId8"/>
    <p:sldId id="405" r:id="rId9"/>
    <p:sldId id="388" r:id="rId10"/>
    <p:sldId id="397" r:id="rId11"/>
    <p:sldId id="391" r:id="rId12"/>
    <p:sldId id="406" r:id="rId13"/>
    <p:sldId id="411" r:id="rId14"/>
    <p:sldId id="409" r:id="rId15"/>
    <p:sldId id="410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87" autoAdjust="0"/>
    <p:restoredTop sz="88921" autoAdjust="0"/>
  </p:normalViewPr>
  <p:slideViewPr>
    <p:cSldViewPr>
      <p:cViewPr varScale="1">
        <p:scale>
          <a:sx n="93" d="100"/>
          <a:sy n="93" d="100"/>
        </p:scale>
        <p:origin x="6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3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2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dirty="0" err="1"/>
              <a:t>file.readlines</a:t>
            </a:r>
            <a:r>
              <a:rPr lang="en-US" dirty="0"/>
              <a:t>()?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10/22/19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63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10/22/19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52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mutability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10/22/19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60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10/22/19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</a:t>
            </a:r>
          </a:p>
          <a:p>
            <a:endParaRPr lang="en-US" dirty="0"/>
          </a:p>
          <a:p>
            <a:r>
              <a:rPr lang="en-US" dirty="0"/>
              <a:t>a:&lt;class '</a:t>
            </a:r>
            <a:r>
              <a:rPr lang="en-US" dirty="0" err="1"/>
              <a:t>str</a:t>
            </a:r>
            <a:r>
              <a:rPr lang="en-US" dirty="0"/>
              <a:t>'&gt;</a:t>
            </a:r>
          </a:p>
          <a:p>
            <a:r>
              <a:rPr lang="en-US" dirty="0"/>
              <a:t>b:&lt;class '</a:t>
            </a:r>
            <a:r>
              <a:rPr lang="en-US" dirty="0" err="1"/>
              <a:t>str</a:t>
            </a:r>
            <a:r>
              <a:rPr lang="en-US" dirty="0"/>
              <a:t>'&gt;</a:t>
            </a:r>
          </a:p>
          <a:p>
            <a:r>
              <a:rPr lang="en-US" dirty="0"/>
              <a:t>[1, 2]:&lt;class 'list'&gt;</a:t>
            </a:r>
          </a:p>
          <a:p>
            <a:r>
              <a:rPr lang="en-US" dirty="0"/>
              <a:t>[0, 2, 4]:&lt;class 'list'&gt;</a:t>
            </a:r>
          </a:p>
          <a:p>
            <a:r>
              <a:rPr lang="en-US" dirty="0"/>
              <a:t>5:&lt;class '</a:t>
            </a:r>
            <a:r>
              <a:rPr lang="en-US" dirty="0" err="1"/>
              <a:t>int</a:t>
            </a:r>
            <a:r>
              <a:rPr lang="en-US" dirty="0"/>
              <a:t>'&gt;</a:t>
            </a:r>
          </a:p>
          <a:p>
            <a:r>
              <a:rPr lang="en-US" dirty="0"/>
              <a:t>3:&lt;class '</a:t>
            </a:r>
            <a:r>
              <a:rPr lang="en-US" dirty="0" err="1"/>
              <a:t>int</a:t>
            </a:r>
            <a:r>
              <a:rPr lang="en-US" dirty="0"/>
              <a:t>'&gt;</a:t>
            </a:r>
          </a:p>
          <a:p>
            <a:r>
              <a:rPr lang="en-US" dirty="0"/>
              <a:t>1:&lt;class '</a:t>
            </a:r>
            <a:r>
              <a:rPr lang="en-US" dirty="0" err="1"/>
              <a:t>int</a:t>
            </a:r>
            <a:r>
              <a:rPr lang="en-US" dirty="0"/>
              <a:t>'&gt;</a:t>
            </a:r>
          </a:p>
          <a:p>
            <a:endParaRPr lang="en-US" dirty="0"/>
          </a:p>
          <a:p>
            <a:r>
              <a:rPr lang="en-US" dirty="0"/>
              <a:t>['b', [1, 2], 3, 1]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10/22/19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9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10/22/19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51P				         October 23,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92375"/>
            <a:ext cx="80010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13: Lists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955EE-821F-654C-931A-C8C0FD03F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730" y="1447800"/>
            <a:ext cx="4040188" cy="639762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chemeClr val="tx1"/>
                </a:solidFill>
              </a:rPr>
              <a:t>adding to a list</a:t>
            </a:r>
            <a:endParaRPr lang="en-US" sz="18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65A15-7A07-B841-959F-EB1F05AC4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1812" y="2022475"/>
            <a:ext cx="4040188" cy="1482725"/>
          </a:xfrm>
        </p:spPr>
        <p:txBody>
          <a:bodyPr/>
          <a:lstStyle/>
          <a:p>
            <a:r>
              <a:rPr lang="en-US" sz="2000" dirty="0" err="1"/>
              <a:t>a_list.extend</a:t>
            </a:r>
            <a:r>
              <a:rPr lang="en-US" sz="2000" dirty="0"/>
              <a:t>(</a:t>
            </a:r>
            <a:r>
              <a:rPr lang="en-US" sz="2000" i="1" dirty="0"/>
              <a:t>list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a_list.append</a:t>
            </a:r>
            <a:r>
              <a:rPr lang="en-US" sz="2000" dirty="0"/>
              <a:t>(</a:t>
            </a:r>
            <a:r>
              <a:rPr lang="en-US" sz="2000" i="1" dirty="0" err="1"/>
              <a:t>elem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a_list.insert</a:t>
            </a:r>
            <a:r>
              <a:rPr lang="en-US" sz="2000" dirty="0"/>
              <a:t>(</a:t>
            </a:r>
            <a:r>
              <a:rPr lang="en-US" sz="2000" i="1" dirty="0"/>
              <a:t>index</a:t>
            </a:r>
            <a:r>
              <a:rPr lang="en-US" sz="2000" dirty="0"/>
              <a:t>, </a:t>
            </a:r>
            <a:r>
              <a:rPr lang="en-US" sz="2000" i="1" dirty="0" err="1"/>
              <a:t>elem</a:t>
            </a:r>
            <a:r>
              <a:rPr lang="en-US" sz="2000" dirty="0"/>
              <a:t>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D71C9C-07C6-8444-8EF4-E57DBBF88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30455" y="1447800"/>
            <a:ext cx="4041775" cy="639762"/>
          </a:xfrm>
        </p:spPr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</a:rPr>
              <a:t>removing from a list</a:t>
            </a:r>
            <a:endParaRPr lang="en-US" sz="18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D9E285-E6E7-8F4F-B28E-1FE594C9A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30455" y="2011362"/>
            <a:ext cx="4189745" cy="2686919"/>
          </a:xfrm>
        </p:spPr>
        <p:txBody>
          <a:bodyPr/>
          <a:lstStyle/>
          <a:p>
            <a:r>
              <a:rPr lang="en-US" sz="2000"/>
              <a:t>del(a_list[</a:t>
            </a:r>
            <a:r>
              <a:rPr lang="en-US" sz="2000" i="1"/>
              <a:t>slice</a:t>
            </a:r>
            <a:r>
              <a:rPr lang="en-US" sz="2000"/>
              <a:t>])</a:t>
            </a:r>
          </a:p>
          <a:p>
            <a:r>
              <a:rPr lang="en-US" sz="2000"/>
              <a:t>a_list.remove(</a:t>
            </a:r>
            <a:r>
              <a:rPr lang="en-US" sz="2000" i="1"/>
              <a:t>elem</a:t>
            </a:r>
            <a:r>
              <a:rPr lang="en-US" sz="2000"/>
              <a:t>)</a:t>
            </a:r>
          </a:p>
          <a:p>
            <a:pPr lvl="1"/>
            <a:r>
              <a:rPr lang="en-US" sz="1800"/>
              <a:t>error if </a:t>
            </a:r>
            <a:r>
              <a:rPr lang="en-US" sz="1800" i="1"/>
              <a:t>elem</a:t>
            </a:r>
            <a:r>
              <a:rPr lang="en-US" sz="1800"/>
              <a:t> not in a_list</a:t>
            </a:r>
          </a:p>
          <a:p>
            <a:r>
              <a:rPr lang="en-US" sz="2000"/>
              <a:t>a_list.pop()</a:t>
            </a:r>
          </a:p>
          <a:p>
            <a:pPr lvl="1"/>
            <a:r>
              <a:rPr lang="en-US" sz="1800"/>
              <a:t>returns (and removes) a_list[-1]</a:t>
            </a:r>
          </a:p>
          <a:p>
            <a:r>
              <a:rPr lang="en-US" sz="2000"/>
              <a:t>a_list.pop(</a:t>
            </a:r>
            <a:r>
              <a:rPr lang="en-US" sz="2000" i="1"/>
              <a:t>index</a:t>
            </a:r>
            <a:r>
              <a:rPr lang="en-US" sz="2000"/>
              <a:t>)</a:t>
            </a:r>
          </a:p>
          <a:p>
            <a:pPr lvl="1"/>
            <a:r>
              <a:rPr lang="en-US" sz="1800"/>
              <a:t>returns (and removes) a_list[index]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BF97A3F9-63D7-5946-B99A-0AE45AF3E98E}"/>
              </a:ext>
            </a:extLst>
          </p:cNvPr>
          <p:cNvSpPr txBox="1">
            <a:spLocks/>
          </p:cNvSpPr>
          <p:nvPr/>
        </p:nvSpPr>
        <p:spPr>
          <a:xfrm>
            <a:off x="5032042" y="4713346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modifying a list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93F4D802-FDCA-D54B-A037-8FEEE6E8910A}"/>
              </a:ext>
            </a:extLst>
          </p:cNvPr>
          <p:cNvSpPr txBox="1">
            <a:spLocks/>
          </p:cNvSpPr>
          <p:nvPr/>
        </p:nvSpPr>
        <p:spPr>
          <a:xfrm>
            <a:off x="5032042" y="5353108"/>
            <a:ext cx="4040188" cy="696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direct assignment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a_list</a:t>
            </a:r>
            <a:r>
              <a:rPr lang="en-US" sz="1600" dirty="0"/>
              <a:t>[0] = 2</a:t>
            </a:r>
          </a:p>
          <a:p>
            <a:endParaRPr lang="en-US" sz="1800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F44AF6F-54F7-614A-8BF2-71CC26E2D7BF}"/>
              </a:ext>
            </a:extLst>
          </p:cNvPr>
          <p:cNvSpPr txBox="1">
            <a:spLocks/>
          </p:cNvSpPr>
          <p:nvPr/>
        </p:nvSpPr>
        <p:spPr>
          <a:xfrm>
            <a:off x="499730" y="3389607"/>
            <a:ext cx="4040188" cy="7329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other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0E91ECAF-6FBF-F94B-8C4A-FBC0AD34AEF8}"/>
              </a:ext>
            </a:extLst>
          </p:cNvPr>
          <p:cNvSpPr txBox="1">
            <a:spLocks/>
          </p:cNvSpPr>
          <p:nvPr/>
        </p:nvSpPr>
        <p:spPr>
          <a:xfrm>
            <a:off x="499730" y="4113561"/>
            <a:ext cx="4040188" cy="3201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min(a_list), max(a_list), len(a_list)</a:t>
            </a:r>
          </a:p>
          <a:p>
            <a:r>
              <a:rPr lang="en-US" sz="2000" i="1"/>
              <a:t>elem </a:t>
            </a:r>
            <a:r>
              <a:rPr lang="en-US" sz="2000"/>
              <a:t>in a_list</a:t>
            </a:r>
          </a:p>
          <a:p>
            <a:pPr lvl="1"/>
            <a:r>
              <a:rPr lang="en-US" sz="1800"/>
              <a:t>returns bool</a:t>
            </a:r>
          </a:p>
          <a:p>
            <a:r>
              <a:rPr lang="en-US" sz="2000"/>
              <a:t>a_list.index(</a:t>
            </a:r>
            <a:r>
              <a:rPr lang="en-US" sz="2000" i="1"/>
              <a:t>elem</a:t>
            </a:r>
            <a:r>
              <a:rPr lang="en-US" sz="2000"/>
              <a:t>)</a:t>
            </a:r>
          </a:p>
          <a:p>
            <a:pPr lvl="1"/>
            <a:r>
              <a:rPr lang="en-US" sz="1800"/>
              <a:t>returns int or error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1672578-3D46-9C46-B853-C0917D250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List Operations</a:t>
            </a:r>
          </a:p>
        </p:txBody>
      </p:sp>
    </p:spTree>
    <p:extLst>
      <p:ext uri="{BB962C8B-B14F-4D97-AF65-F5344CB8AC3E}">
        <p14:creationId xmlns:p14="http://schemas.microsoft.com/office/powerpoint/2010/main" val="3422994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F259BA4-ADE8-5942-AAAC-5B597D88FD44}"/>
              </a:ext>
            </a:extLst>
          </p:cNvPr>
          <p:cNvSpPr txBox="1"/>
          <p:nvPr/>
        </p:nvSpPr>
        <p:spPr>
          <a:xfrm>
            <a:off x="302417" y="1800285"/>
            <a:ext cx="8539166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Courier" pitchFamily="2" charset="0"/>
              </a:rPr>
              <a:t>a_list</a:t>
            </a:r>
            <a:r>
              <a:rPr lang="en-US" sz="2400" dirty="0">
                <a:latin typeface="Courier" pitchFamily="2" charset="0"/>
              </a:rPr>
              <a:t> = [3.5, 6, [1, 2], "</a:t>
            </a:r>
            <a:r>
              <a:rPr lang="en-US" sz="2400" dirty="0" err="1">
                <a:latin typeface="Courier" pitchFamily="2" charset="0"/>
              </a:rPr>
              <a:t>abc</a:t>
            </a:r>
            <a:r>
              <a:rPr lang="en-US" sz="2400" dirty="0">
                <a:latin typeface="Courier" pitchFamily="2" charset="0"/>
              </a:rPr>
              <a:t>"]</a:t>
            </a:r>
          </a:p>
          <a:p>
            <a:r>
              <a:rPr lang="en-US" sz="2400" dirty="0" err="1">
                <a:latin typeface="Courier" pitchFamily="2" charset="0"/>
              </a:rPr>
              <a:t>a_list</a:t>
            </a:r>
            <a:r>
              <a:rPr lang="en-US" sz="2400" dirty="0">
                <a:latin typeface="Courier" pitchFamily="2" charset="0"/>
              </a:rPr>
              <a:t>[3] = list(range(0,5,2))</a:t>
            </a: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[:2] = ["a", "b"]</a:t>
            </a: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a_list.extend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([5,3,1])</a:t>
            </a:r>
          </a:p>
          <a:p>
            <a:endParaRPr lang="en-US" sz="2400" dirty="0">
              <a:latin typeface="Courier" pitchFamily="2" charset="0"/>
              <a:ea typeface="Courier" charset="0"/>
              <a:cs typeface="Courier" charset="0"/>
            </a:endParaRP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print(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len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))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for 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elem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 in 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: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	print(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str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elem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) + ":" + 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str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(type(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elem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)))</a:t>
            </a:r>
          </a:p>
          <a:p>
            <a:endParaRPr lang="en-US" sz="2400" dirty="0">
              <a:latin typeface="Courier" pitchFamily="2" charset="0"/>
              <a:ea typeface="Courier" charset="0"/>
              <a:cs typeface="Courier" charset="0"/>
            </a:endParaRP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del(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[3:5])</a:t>
            </a: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a_list.remove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("a")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print(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3BF0F7-5ED4-CC4A-A39B-59119CC27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314763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BE818-3EED-844E-9C2B-14581CC5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8152-53C9-8A48-BB47-46148CDF8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dirty="0"/>
              <a:t>Can we define a function that returns the squares of all the numbers in a specified range?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73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CF29D-36B5-5B45-8B0E-329A7C88C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0F0C9-21B2-A14D-AF09-903356340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digits that takes one parameter </a:t>
            </a:r>
            <a:r>
              <a:rPr lang="en-US" dirty="0" err="1"/>
              <a:t>num</a:t>
            </a:r>
            <a:r>
              <a:rPr lang="en-US" dirty="0"/>
              <a:t> (an positive </a:t>
            </a:r>
            <a:r>
              <a:rPr lang="en-US" dirty="0" err="1"/>
              <a:t>int</a:t>
            </a:r>
            <a:r>
              <a:rPr lang="en-US" dirty="0"/>
              <a:t>) and returns a list of the digits of </a:t>
            </a:r>
            <a:r>
              <a:rPr lang="en-US" dirty="0" err="1"/>
              <a:t>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48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C334-D072-D941-9C97-5300AC4E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26186-FF2F-944A-B02B-D255A9E16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</a:t>
            </a:r>
            <a:r>
              <a:rPr lang="en-US" dirty="0" err="1"/>
              <a:t>word_list</a:t>
            </a:r>
            <a:r>
              <a:rPr lang="en-US" dirty="0"/>
              <a:t> that takes a filename as an argument and returns a list of  all the words in that file.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91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C334-D072-D941-9C97-5300AC4E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26186-FF2F-944A-B02B-D255A9E16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</a:t>
            </a:r>
            <a:r>
              <a:rPr lang="en-US" dirty="0" err="1"/>
              <a:t>count_words</a:t>
            </a:r>
            <a:r>
              <a:rPr lang="en-US" dirty="0"/>
              <a:t> that takes a filename as input and returns the total number of unique words in that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7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16047-0F78-E047-BC6C-68711B3E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operate on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FBC7-26E7-D64A-B326-DF29D2D3A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new values using expressions</a:t>
            </a:r>
          </a:p>
          <a:p>
            <a:r>
              <a:rPr lang="en-US" dirty="0"/>
              <a:t>store values in variables</a:t>
            </a:r>
          </a:p>
          <a:p>
            <a:r>
              <a:rPr lang="en-US" dirty="0"/>
              <a:t>pass values to functions (as arguments)</a:t>
            </a:r>
          </a:p>
          <a:p>
            <a:r>
              <a:rPr lang="en-US" dirty="0"/>
              <a:t>pass values to caller (as return value)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7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5ABE7-C815-AC4F-AF89-54E67CE30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Can we operate on multiple values at the same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F8343-3A08-6249-A6E1-C3CFBD36E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Can we define a variable that stores the colors of the rainbow?</a:t>
            </a:r>
          </a:p>
          <a:p>
            <a:endParaRPr lang="en-US" dirty="0"/>
          </a:p>
          <a:p>
            <a:r>
              <a:rPr lang="en-US" dirty="0"/>
              <a:t>Can we define a function that returns the squares of all the numbers in a specified range?</a:t>
            </a:r>
          </a:p>
          <a:p>
            <a:endParaRPr lang="en-US" dirty="0"/>
          </a:p>
          <a:p>
            <a:r>
              <a:rPr lang="en-US" dirty="0"/>
              <a:t>Can we define a function that returns all the words in a string that begin with uppercase letters?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4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C30E6-4C41-3949-9F91-99BFC736F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585E2-6D06-8B43-82A0-B02824F20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accent2"/>
                </a:solidFill>
              </a:rPr>
              <a:t>data structure </a:t>
            </a:r>
            <a:r>
              <a:rPr lang="en-US" dirty="0"/>
              <a:t>is a type that stores a collection of values</a:t>
            </a:r>
          </a:p>
          <a:p>
            <a:r>
              <a:rPr lang="en-US" dirty="0"/>
              <a:t>Python provides some built-in data structure types</a:t>
            </a:r>
          </a:p>
        </p:txBody>
      </p:sp>
    </p:spTree>
    <p:extLst>
      <p:ext uri="{BB962C8B-B14F-4D97-AF65-F5344CB8AC3E}">
        <p14:creationId xmlns:p14="http://schemas.microsoft.com/office/powerpoint/2010/main" val="337973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B68E5-B591-6D44-BDFE-476FC238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5E619-57F8-8947-83DB-86A5B0E06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sequences are ordered sets of values</a:t>
            </a:r>
          </a:p>
          <a:p>
            <a:pPr lvl="1"/>
            <a:r>
              <a:rPr lang="en-US" dirty="0"/>
              <a:t>ranges are sequences of integers</a:t>
            </a:r>
          </a:p>
          <a:p>
            <a:pPr lvl="1"/>
            <a:r>
              <a:rPr lang="en-US" dirty="0"/>
              <a:t>strings are sequences of characters</a:t>
            </a:r>
          </a:p>
          <a:p>
            <a:pPr lvl="1"/>
            <a:r>
              <a:rPr lang="en-US" dirty="0"/>
              <a:t>files are sequences of strings</a:t>
            </a:r>
          </a:p>
          <a:p>
            <a:pPr lvl="1"/>
            <a:endParaRPr lang="en-US" dirty="0"/>
          </a:p>
          <a:p>
            <a:r>
              <a:rPr lang="en-US" dirty="0"/>
              <a:t>we can perform operations on sequences</a:t>
            </a:r>
          </a:p>
          <a:p>
            <a:pPr lvl="1"/>
            <a:r>
              <a:rPr lang="en-US" dirty="0"/>
              <a:t>indexing  (e.g., "hello"[0])</a:t>
            </a:r>
          </a:p>
          <a:p>
            <a:pPr lvl="1"/>
            <a:r>
              <a:rPr lang="en-US" dirty="0"/>
              <a:t>slicing (e.g., "hello"[1:5])</a:t>
            </a:r>
          </a:p>
          <a:p>
            <a:pPr lvl="1"/>
            <a:r>
              <a:rPr lang="en-US" dirty="0"/>
              <a:t>looping (with for loop) (e.g., for </a:t>
            </a:r>
            <a:r>
              <a:rPr lang="en-US" dirty="0" err="1"/>
              <a:t>i</a:t>
            </a:r>
            <a:r>
              <a:rPr lang="en-US" dirty="0"/>
              <a:t> in range(1,10): 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pPr lvl="1"/>
            <a:r>
              <a:rPr lang="en-US" dirty="0"/>
              <a:t>check membership (e.g., char in "</a:t>
            </a:r>
            <a:r>
              <a:rPr lang="en-US" dirty="0" err="1"/>
              <a:t>abcd</a:t>
            </a:r>
            <a:r>
              <a:rPr lang="en-US" dirty="0"/>
              <a:t>" )</a:t>
            </a:r>
          </a:p>
          <a:p>
            <a:pPr marL="274320" lvl="1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Can we have a sequence of arbitrary values?</a:t>
            </a:r>
          </a:p>
        </p:txBody>
      </p:sp>
    </p:spTree>
    <p:extLst>
      <p:ext uri="{BB962C8B-B14F-4D97-AF65-F5344CB8AC3E}">
        <p14:creationId xmlns:p14="http://schemas.microsoft.com/office/powerpoint/2010/main" val="197198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946E4-E20F-0348-A65C-06C8893F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292DB-AA34-C44C-9DE0-783FFDEE9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list is an ordered set of elements:</a:t>
            </a:r>
          </a:p>
          <a:p>
            <a:endParaRPr lang="en-US" dirty="0"/>
          </a:p>
          <a:p>
            <a:endParaRPr lang="en-US" sz="1600" dirty="0"/>
          </a:p>
          <a:p>
            <a:r>
              <a:rPr lang="en-US" dirty="0"/>
              <a:t>many ways to create a list including:</a:t>
            </a:r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a list is a sequence, so can index into, loop over, check for membership, slice,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operators: + and 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D3078-1C29-5045-9BDB-0B2043AEB9C1}"/>
              </a:ext>
            </a:extLst>
          </p:cNvPr>
          <p:cNvSpPr txBox="1"/>
          <p:nvPr/>
        </p:nvSpPr>
        <p:spPr>
          <a:xfrm>
            <a:off x="2361216" y="2133600"/>
            <a:ext cx="412530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>
                <a:latin typeface="Courier" pitchFamily="2" charset="0"/>
              </a:rPr>
              <a:t>a_list = [3, 6, 2, 1]</a:t>
            </a:r>
            <a:endParaRPr lang="en-US" sz="2400">
              <a:latin typeface="Courier" pitchFamily="2" charset="0"/>
              <a:ea typeface="Courier" charset="0"/>
              <a:cs typeface="Courier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C19C64-351C-A24F-BEC0-B0EE9E679B72}"/>
              </a:ext>
            </a:extLst>
          </p:cNvPr>
          <p:cNvSpPr txBox="1"/>
          <p:nvPr/>
        </p:nvSpPr>
        <p:spPr>
          <a:xfrm>
            <a:off x="685800" y="3156972"/>
            <a:ext cx="77724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Courier" pitchFamily="2" charset="0"/>
              </a:rPr>
              <a:t>a_list</a:t>
            </a:r>
            <a:r>
              <a:rPr lang="en-US" sz="2400" dirty="0">
                <a:latin typeface="Courier" pitchFamily="2" charset="0"/>
              </a:rPr>
              <a:t> = [3, 6, 2, 1]</a:t>
            </a: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b_list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 = []</a:t>
            </a: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c_list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 = "a b c 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d".split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()</a:t>
            </a: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d_list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 = open("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temp.txt","r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").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readlines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330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9986D-6512-E14E-8C8B-D3FE942A2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as sequences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6E99B2-6F36-0E4B-A51C-B99108C1FAC4}"/>
              </a:ext>
            </a:extLst>
          </p:cNvPr>
          <p:cNvSpPr txBox="1"/>
          <p:nvPr/>
        </p:nvSpPr>
        <p:spPr>
          <a:xfrm>
            <a:off x="1596267" y="2070080"/>
            <a:ext cx="6099933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string = "Hello </a:t>
            </a:r>
            <a:r>
              <a:rPr lang="en-US" sz="2400">
                <a:latin typeface="Courier" pitchFamily="2" charset="0"/>
              </a:rPr>
              <a:t>world !! "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print(string[1:3])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print(string[-1])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print(string[:2])</a:t>
            </a:r>
          </a:p>
          <a:p>
            <a:endParaRPr lang="en-US" sz="2400" dirty="0">
              <a:latin typeface="Courier" pitchFamily="2" charset="0"/>
              <a:ea typeface="Courier" charset="0"/>
              <a:cs typeface="Courier" charset="0"/>
            </a:endParaRP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str_list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 = 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string.split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()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print(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str_list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print(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str_list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[1:3])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print(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str_list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[-1])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print(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str_list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[:2])</a:t>
            </a:r>
          </a:p>
        </p:txBody>
      </p:sp>
    </p:spTree>
    <p:extLst>
      <p:ext uri="{BB962C8B-B14F-4D97-AF65-F5344CB8AC3E}">
        <p14:creationId xmlns:p14="http://schemas.microsoft.com/office/powerpoint/2010/main" val="200095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BE818-3EED-844E-9C2B-14581CC5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Lists as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8152-53C9-8A48-BB47-46148CDF8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define a variable that stores the colors of the rainbow?</a:t>
            </a:r>
          </a:p>
          <a:p>
            <a:pPr lvl="1"/>
            <a:r>
              <a:rPr lang="en-US" dirty="0"/>
              <a:t>colors = ["red", "orange", "yellow", "green", "blue", "purple"]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8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2C61-BBDC-6A46-9B02-4AEBDB80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about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B269F-77E8-5F45-9094-93C21D6F6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the elements of a list can have any value and any type</a:t>
            </a:r>
          </a:p>
          <a:p>
            <a:endParaRPr lang="en-US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dirty="0"/>
              <a:t>lists are mutable</a:t>
            </a:r>
          </a:p>
          <a:p>
            <a:endParaRPr lang="en-US" dirty="0"/>
          </a:p>
          <a:p>
            <a:pPr lvl="1"/>
            <a:r>
              <a:rPr lang="en-US" dirty="0"/>
              <a:t>add elements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modify elements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remove elements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59BA4-ADE8-5942-AAAC-5B597D88FD44}"/>
              </a:ext>
            </a:extLst>
          </p:cNvPr>
          <p:cNvSpPr txBox="1"/>
          <p:nvPr/>
        </p:nvSpPr>
        <p:spPr>
          <a:xfrm>
            <a:off x="1421606" y="2230692"/>
            <a:ext cx="630078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Courier" pitchFamily="2" charset="0"/>
              </a:rPr>
              <a:t>a_list</a:t>
            </a:r>
            <a:r>
              <a:rPr lang="en-US" sz="2400" dirty="0">
                <a:latin typeface="Courier" pitchFamily="2" charset="0"/>
              </a:rPr>
              <a:t> = [3.5, 6, [1, 2], "</a:t>
            </a:r>
            <a:r>
              <a:rPr lang="en-US" sz="2400" dirty="0" err="1">
                <a:latin typeface="Courier" pitchFamily="2" charset="0"/>
              </a:rPr>
              <a:t>abc</a:t>
            </a:r>
            <a:r>
              <a:rPr lang="en-US" sz="2400" dirty="0">
                <a:latin typeface="Courier" pitchFamily="2" charset="0"/>
              </a:rPr>
              <a:t>"]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D2122B-04A4-FA42-B620-8918DEE9BEE4}"/>
              </a:ext>
            </a:extLst>
          </p:cNvPr>
          <p:cNvSpPr txBox="1"/>
          <p:nvPr/>
        </p:nvSpPr>
        <p:spPr>
          <a:xfrm>
            <a:off x="3048001" y="5866611"/>
            <a:ext cx="5791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a_list.pop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()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del(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[0:1])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8B9691-BEEB-954A-96F5-9245390685BE}"/>
              </a:ext>
            </a:extLst>
          </p:cNvPr>
          <p:cNvSpPr txBox="1"/>
          <p:nvPr/>
        </p:nvSpPr>
        <p:spPr>
          <a:xfrm>
            <a:off x="3048001" y="3784515"/>
            <a:ext cx="5791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a_list.append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("c")</a:t>
            </a: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a_list.extend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(["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c","b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"])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DEBAB8-E98F-0343-9FB6-D537E4BE5350}"/>
              </a:ext>
            </a:extLst>
          </p:cNvPr>
          <p:cNvSpPr txBox="1"/>
          <p:nvPr/>
        </p:nvSpPr>
        <p:spPr>
          <a:xfrm>
            <a:off x="3048001" y="4852573"/>
            <a:ext cx="5791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Courier" pitchFamily="2" charset="0"/>
              </a:rPr>
              <a:t>a_list</a:t>
            </a:r>
            <a:r>
              <a:rPr lang="en-US" sz="2400" dirty="0">
                <a:latin typeface="Courier" pitchFamily="2" charset="0"/>
              </a:rPr>
              <a:t>[3] = 3.33333</a:t>
            </a:r>
          </a:p>
          <a:p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a_list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[:2] = ["a", "b"]</a:t>
            </a:r>
          </a:p>
        </p:txBody>
      </p:sp>
    </p:spTree>
    <p:extLst>
      <p:ext uri="{BB962C8B-B14F-4D97-AF65-F5344CB8AC3E}">
        <p14:creationId xmlns:p14="http://schemas.microsoft.com/office/powerpoint/2010/main" val="338825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AExam</Template>
  <TotalTime>14364</TotalTime>
  <Words>886</Words>
  <Application>Microsoft Macintosh PowerPoint</Application>
  <PresentationFormat>On-screen Show (4:3)</PresentationFormat>
  <Paragraphs>155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</vt:lpstr>
      <vt:lpstr>Wingdings</vt:lpstr>
      <vt:lpstr>Clarity</vt:lpstr>
      <vt:lpstr>Lecture 13: Lists</vt:lpstr>
      <vt:lpstr>Programs operate on values</vt:lpstr>
      <vt:lpstr>Can we operate on multiple values at the same time?</vt:lpstr>
      <vt:lpstr>Data Structures</vt:lpstr>
      <vt:lpstr>Sequences</vt:lpstr>
      <vt:lpstr>Lists</vt:lpstr>
      <vt:lpstr>Lists as sequences</vt:lpstr>
      <vt:lpstr>Example: Lists as sequences</vt:lpstr>
      <vt:lpstr>Differences about Lists</vt:lpstr>
      <vt:lpstr>List Operations</vt:lpstr>
      <vt:lpstr>Exercise</vt:lpstr>
      <vt:lpstr>Example</vt:lpstr>
      <vt:lpstr>Exercise</vt:lpstr>
      <vt:lpstr>Example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Operators and Variables</dc:title>
  <dc:creator>eleanor@cs.cornell.edu</dc:creator>
  <cp:lastModifiedBy>Eleanor Birrell</cp:lastModifiedBy>
  <cp:revision>466</cp:revision>
  <cp:lastPrinted>2019-10-23T21:26:22Z</cp:lastPrinted>
  <dcterms:created xsi:type="dcterms:W3CDTF">2018-09-03T23:44:07Z</dcterms:created>
  <dcterms:modified xsi:type="dcterms:W3CDTF">2019-10-23T23:43:52Z</dcterms:modified>
</cp:coreProperties>
</file>