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389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47" autoAdjust="0"/>
    <p:restoredTop sz="95086" autoAdjust="0"/>
  </p:normalViewPr>
  <p:slideViewPr>
    <p:cSldViewPr>
      <p:cViewPr varScale="1">
        <p:scale>
          <a:sx n="78" d="100"/>
          <a:sy n="78" d="100"/>
        </p:scale>
        <p:origin x="184" y="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clojure</a:t>
            </a:r>
            <a:r>
              <a:rPr lang="en-US" dirty="0"/>
              <a:t>, erlang, </a:t>
            </a:r>
            <a:r>
              <a:rPr lang="en-US" dirty="0" err="1"/>
              <a:t>scala</a:t>
            </a:r>
            <a:r>
              <a:rPr lang="en-US" dirty="0"/>
              <a:t>, python3 (2008), </a:t>
            </a:r>
            <a:r>
              <a:rPr lang="en-US" dirty="0" err="1"/>
              <a:t>matlab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40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apply f a b = f a b;;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4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       		         October 16,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12: Functional Programming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4C558-7588-EF49-A106-5818DBEF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Multi-Parameter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8BE57-C06D-6842-BCB3-94C6074E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# let xPlus2y x y = x + 2 * y;;</a:t>
            </a:r>
            <a:br>
              <a:rPr lang="en-US" dirty="0"/>
            </a:br>
            <a:r>
              <a:rPr lang="en-US" dirty="0" err="1"/>
              <a:t>val</a:t>
            </a:r>
            <a:r>
              <a:rPr lang="en-US" dirty="0"/>
              <a:t> xPlus2y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r>
              <a:rPr lang="en-US" dirty="0"/>
              <a:t>= &lt;fun&gt; </a:t>
            </a:r>
          </a:p>
          <a:p>
            <a:r>
              <a:rPr lang="en-US" dirty="0"/>
              <a:t>We just defined a function called xPlus2y </a:t>
            </a:r>
          </a:p>
          <a:p>
            <a:pPr lvl="1"/>
            <a:r>
              <a:rPr lang="en-US" dirty="0"/>
              <a:t>It takes two arguments x and y </a:t>
            </a:r>
          </a:p>
          <a:p>
            <a:pPr lvl="1"/>
            <a:r>
              <a:rPr lang="en-US" dirty="0"/>
              <a:t>It computes x + 2y</a:t>
            </a:r>
          </a:p>
          <a:p>
            <a:pPr lvl="1"/>
            <a:r>
              <a:rPr lang="en-US" dirty="0"/>
              <a:t>The function is of type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xPlus2y 6 5;;</a:t>
            </a:r>
          </a:p>
          <a:p>
            <a:pPr marL="0" indent="0">
              <a:buNone/>
            </a:pPr>
            <a:r>
              <a:rPr lang="en-US" dirty="0"/>
              <a:t>  -: </a:t>
            </a:r>
            <a:r>
              <a:rPr lang="en-US" dirty="0" err="1"/>
              <a:t>int</a:t>
            </a:r>
            <a:r>
              <a:rPr lang="en-US" dirty="0"/>
              <a:t>=16</a:t>
            </a:r>
          </a:p>
          <a:p>
            <a:r>
              <a:rPr lang="en-US" dirty="0"/>
              <a:t>xPlus2y 6;;</a:t>
            </a:r>
          </a:p>
          <a:p>
            <a:pPr marL="0" indent="0">
              <a:buNone/>
            </a:pPr>
            <a:r>
              <a:rPr lang="en-US" dirty="0"/>
              <a:t>  -: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r>
              <a:rPr lang="en-US" dirty="0"/>
              <a:t> = &lt;fun&gt; </a:t>
            </a:r>
          </a:p>
          <a:p>
            <a:r>
              <a:rPr lang="en-US" dirty="0"/>
              <a:t>(xPlus2y 6) 5;;</a:t>
            </a:r>
          </a:p>
          <a:p>
            <a:pPr marL="0" indent="0">
              <a:buNone/>
            </a:pPr>
            <a:r>
              <a:rPr lang="en-US" dirty="0"/>
              <a:t>  -: </a:t>
            </a:r>
            <a:r>
              <a:rPr lang="en-US" dirty="0" err="1"/>
              <a:t>int</a:t>
            </a:r>
            <a:r>
              <a:rPr lang="en-US" dirty="0"/>
              <a:t> =16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3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385B-38C3-3C4A-873D-782A633B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History of Programming Languages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77525C-23E4-FF4F-ACD2-7C16D73AC9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869" y="1353273"/>
            <a:ext cx="4529931" cy="5504727"/>
          </a:xfrm>
        </p:spPr>
      </p:pic>
    </p:spTree>
    <p:extLst>
      <p:ext uri="{BB962C8B-B14F-4D97-AF65-F5344CB8AC3E}">
        <p14:creationId xmlns:p14="http://schemas.microsoft.com/office/powerpoint/2010/main" val="173409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8C87-0220-2648-8381-5A36A9B9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Paradigms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132F5-E294-AC4C-BD5C-A59878343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Imperative Languages</a:t>
            </a:r>
          </a:p>
          <a:p>
            <a:pPr lvl="1"/>
            <a:r>
              <a:rPr lang="en-US" dirty="0"/>
              <a:t>programs are sequences of instructions that tell the computer how to modify the program state (i.e., update values in variables)</a:t>
            </a:r>
          </a:p>
          <a:p>
            <a:pPr lvl="1"/>
            <a:r>
              <a:rPr lang="en-US" dirty="0"/>
              <a:t>Procedural Languages:</a:t>
            </a:r>
          </a:p>
          <a:p>
            <a:pPr lvl="2"/>
            <a:r>
              <a:rPr lang="en-US" dirty="0"/>
              <a:t>programs are organized sets as functions (aka. procedures) called modules</a:t>
            </a:r>
          </a:p>
          <a:p>
            <a:pPr lvl="2"/>
            <a:r>
              <a:rPr lang="en-US" dirty="0"/>
              <a:t>Examples: C, Python</a:t>
            </a:r>
          </a:p>
          <a:p>
            <a:pPr lvl="1"/>
            <a:r>
              <a:rPr lang="en-US" dirty="0"/>
              <a:t>Object-Oriented Languages:</a:t>
            </a:r>
          </a:p>
          <a:p>
            <a:pPr lvl="2"/>
            <a:r>
              <a:rPr lang="en-US" dirty="0"/>
              <a:t>programs are organized as values (called objects), each type of object has a set of component values (fields) and a set of functions (methods)</a:t>
            </a:r>
          </a:p>
          <a:p>
            <a:pPr lvl="2"/>
            <a:r>
              <a:rPr lang="en-US" dirty="0"/>
              <a:t>Examples: C++, Java, Swift, Python!</a:t>
            </a:r>
          </a:p>
          <a:p>
            <a:pPr lvl="2"/>
            <a:endParaRPr lang="en-US" dirty="0"/>
          </a:p>
          <a:p>
            <a:r>
              <a:rPr lang="en-US" dirty="0"/>
              <a:t> Functional Languages</a:t>
            </a:r>
          </a:p>
          <a:p>
            <a:pPr lvl="1"/>
            <a:r>
              <a:rPr lang="en-US" dirty="0"/>
              <a:t>programs define what stuff is</a:t>
            </a:r>
          </a:p>
          <a:p>
            <a:pPr lvl="1"/>
            <a:r>
              <a:rPr lang="en-US" dirty="0"/>
              <a:t>Examples: Haskell, </a:t>
            </a:r>
            <a:r>
              <a:rPr lang="en-US" dirty="0" err="1"/>
              <a:t>OCaml</a:t>
            </a:r>
            <a:r>
              <a:rPr lang="en-US" dirty="0"/>
              <a:t>, F#, Coq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5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0A989-EEFB-5E4B-AE6E-770747CF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Pure Functional 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AEDC7-ADA3-B942-BAA3-B737B74DC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stateless</a:t>
            </a:r>
          </a:p>
          <a:p>
            <a:r>
              <a:rPr lang="en-US" dirty="0"/>
              <a:t>use recursion instead of loops</a:t>
            </a:r>
          </a:p>
          <a:p>
            <a:endParaRPr lang="en-US" dirty="0"/>
          </a:p>
          <a:p>
            <a:r>
              <a:rPr lang="en-US" dirty="0"/>
              <a:t>Today we'll use </a:t>
            </a:r>
            <a:r>
              <a:rPr lang="en-US" dirty="0" err="1"/>
              <a:t>OCaml</a:t>
            </a:r>
            <a:r>
              <a:rPr lang="en-US" dirty="0"/>
              <a:t> as an example. It's not actually purely functional, but for simplicity we'll pretend it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86E5-7EF1-E34A-9530-F4CB235BC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 Values and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EE9B-D179-FB46-9830-A9B07C4AE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# 47;;</a:t>
            </a:r>
            <a:br>
              <a:rPr lang="en-US" dirty="0"/>
            </a:br>
            <a:r>
              <a:rPr lang="en-US" dirty="0"/>
              <a:t>- : </a:t>
            </a:r>
            <a:r>
              <a:rPr lang="en-US" dirty="0" err="1"/>
              <a:t>int</a:t>
            </a:r>
            <a:r>
              <a:rPr lang="en-US" dirty="0"/>
              <a:t> = 47 </a:t>
            </a:r>
          </a:p>
          <a:p>
            <a:endParaRPr lang="en-US" dirty="0"/>
          </a:p>
          <a:p>
            <a:r>
              <a:rPr lang="en-US" dirty="0"/>
              <a:t># 47.;;</a:t>
            </a:r>
            <a:br>
              <a:rPr lang="en-US" dirty="0"/>
            </a:br>
            <a:r>
              <a:rPr lang="en-US" dirty="0"/>
              <a:t>- : float = 47.</a:t>
            </a:r>
          </a:p>
          <a:p>
            <a:endParaRPr lang="en-US" dirty="0"/>
          </a:p>
          <a:p>
            <a:r>
              <a:rPr lang="en-US" dirty="0"/>
              <a:t># true;;</a:t>
            </a:r>
            <a:br>
              <a:rPr lang="en-US" dirty="0"/>
            </a:br>
            <a:r>
              <a:rPr lang="en-US" dirty="0"/>
              <a:t>- : bool = true </a:t>
            </a:r>
          </a:p>
          <a:p>
            <a:endParaRPr lang="en-US" dirty="0"/>
          </a:p>
          <a:p>
            <a:r>
              <a:rPr lang="en-US" dirty="0"/>
              <a:t># ‘a’;;</a:t>
            </a:r>
            <a:br>
              <a:rPr lang="en-US" dirty="0"/>
            </a:br>
            <a:r>
              <a:rPr lang="en-US" dirty="0"/>
              <a:t>-: char=’a’</a:t>
            </a:r>
          </a:p>
          <a:p>
            <a:endParaRPr lang="en-US" dirty="0"/>
          </a:p>
          <a:p>
            <a:r>
              <a:rPr lang="en-US" dirty="0"/>
              <a:t># “CS51p”;;</a:t>
            </a:r>
            <a:br>
              <a:rPr lang="en-US" dirty="0"/>
            </a:br>
            <a:r>
              <a:rPr lang="en-US" dirty="0"/>
              <a:t>- : string = “CS51p”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4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BE17-694C-DC4E-A026-B1A3AE33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F08BD-5857-4845-A211-587DF2B9D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fun n -&gt;n + 47 ;;</a:t>
            </a:r>
            <a:br>
              <a:rPr lang="en-US" dirty="0"/>
            </a:br>
            <a:r>
              <a:rPr lang="en-US" dirty="0"/>
              <a:t>- : </a:t>
            </a:r>
            <a:r>
              <a:rPr lang="en-US" dirty="0" err="1"/>
              <a:t>int</a:t>
            </a:r>
            <a:r>
              <a:rPr lang="en-US" dirty="0"/>
              <a:t> -&gt;</a:t>
            </a:r>
            <a:r>
              <a:rPr lang="en-US" dirty="0" err="1"/>
              <a:t>int</a:t>
            </a:r>
            <a:r>
              <a:rPr lang="en-US" dirty="0"/>
              <a:t> = &lt;fun&gt; </a:t>
            </a:r>
          </a:p>
          <a:p>
            <a:endParaRPr lang="en-US" dirty="0"/>
          </a:p>
          <a:p>
            <a:r>
              <a:rPr lang="en-US" dirty="0"/>
              <a:t>We just defined a (anonymous) function </a:t>
            </a:r>
          </a:p>
          <a:p>
            <a:endParaRPr lang="en-US" dirty="0"/>
          </a:p>
          <a:p>
            <a:r>
              <a:rPr lang="en-US" dirty="0"/>
              <a:t>It takes one argument n </a:t>
            </a:r>
          </a:p>
          <a:p>
            <a:r>
              <a:rPr lang="en-US" dirty="0"/>
              <a:t>The function returns the sum of the argument and 47 </a:t>
            </a:r>
          </a:p>
          <a:p>
            <a:r>
              <a:rPr lang="en-US" dirty="0"/>
              <a:t>The function is of type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7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FA5E4-1D09-1544-88C9-012097C9E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DC226-1E1A-734A-841E-8EF636D11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general idea</a:t>
            </a:r>
          </a:p>
          <a:p>
            <a:r>
              <a:rPr lang="en-US" dirty="0"/>
              <a:t>Slightly different syntax</a:t>
            </a:r>
          </a:p>
          <a:p>
            <a:r>
              <a:rPr lang="en-US" dirty="0"/>
              <a:t>No shared operators, no automatic casting, </a:t>
            </a:r>
          </a:p>
          <a:p>
            <a:endParaRPr lang="en-US" dirty="0"/>
          </a:p>
          <a:p>
            <a:r>
              <a:rPr lang="en-US" dirty="0"/>
              <a:t># 33 + 14;;</a:t>
            </a:r>
            <a:br>
              <a:rPr lang="en-US" dirty="0"/>
            </a:br>
            <a:r>
              <a:rPr lang="en-US" dirty="0"/>
              <a:t>- : </a:t>
            </a:r>
            <a:r>
              <a:rPr lang="en-US" dirty="0" err="1"/>
              <a:t>int</a:t>
            </a:r>
            <a:r>
              <a:rPr lang="en-US" dirty="0"/>
              <a:t> = 47 </a:t>
            </a:r>
          </a:p>
          <a:p>
            <a:r>
              <a:rPr lang="en-US" dirty="0"/>
              <a:t># 33. +. 14.;;</a:t>
            </a:r>
            <a:br>
              <a:rPr lang="en-US" dirty="0"/>
            </a:br>
            <a:r>
              <a:rPr lang="en-US" dirty="0"/>
              <a:t>- : float = 47.</a:t>
            </a:r>
          </a:p>
          <a:p>
            <a:r>
              <a:rPr lang="en-US" dirty="0"/>
              <a:t># 33. +. 14;;</a:t>
            </a:r>
            <a:br>
              <a:rPr lang="en-US" dirty="0"/>
            </a:br>
            <a:r>
              <a:rPr lang="en-US" dirty="0"/>
              <a:t>Error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C2A6-4221-AD41-AD56-5121D8ADE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and 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5AB7C-5D27-8D42-BF04-86C3A1C8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keyword let to define (</a:t>
            </a:r>
            <a:r>
              <a:rPr lang="en-US" dirty="0" err="1"/>
              <a:t>ie</a:t>
            </a:r>
            <a:r>
              <a:rPr lang="en-US" dirty="0"/>
              <a:t>., bind a value to) a variable</a:t>
            </a:r>
          </a:p>
          <a:p>
            <a:endParaRPr lang="en-US" dirty="0"/>
          </a:p>
          <a:p>
            <a:r>
              <a:rPr lang="en-US" dirty="0"/>
              <a:t># let v = 33 + 14 ;; </a:t>
            </a:r>
            <a:br>
              <a:rPr lang="en-US" dirty="0"/>
            </a:br>
            <a:r>
              <a:rPr lang="en-US" dirty="0" err="1"/>
              <a:t>val</a:t>
            </a:r>
            <a:r>
              <a:rPr lang="en-US" dirty="0"/>
              <a:t> v: </a:t>
            </a:r>
            <a:r>
              <a:rPr lang="en-US" dirty="0" err="1"/>
              <a:t>int</a:t>
            </a:r>
            <a:r>
              <a:rPr lang="en-US" dirty="0"/>
              <a:t>=47 </a:t>
            </a:r>
          </a:p>
          <a:p>
            <a:endParaRPr lang="en-US" dirty="0"/>
          </a:p>
          <a:p>
            <a:r>
              <a:rPr lang="en-US" dirty="0"/>
              <a:t>Same syntax to define a function</a:t>
            </a:r>
          </a:p>
          <a:p>
            <a:endParaRPr lang="en-US" dirty="0"/>
          </a:p>
          <a:p>
            <a:r>
              <a:rPr lang="en-US" dirty="0"/>
              <a:t># let add47 n = n + 47 ;;</a:t>
            </a:r>
            <a:br>
              <a:rPr lang="en-US" dirty="0"/>
            </a:br>
            <a:r>
              <a:rPr lang="en-US" dirty="0" err="1"/>
              <a:t>val</a:t>
            </a:r>
            <a:r>
              <a:rPr lang="en-US" dirty="0"/>
              <a:t> add47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r>
              <a:rPr lang="en-US" dirty="0"/>
              <a:t> = &lt;fun&gt; </a:t>
            </a:r>
          </a:p>
          <a:p>
            <a:endParaRPr lang="en-US" dirty="0"/>
          </a:p>
          <a:p>
            <a:r>
              <a:rPr lang="en-US" dirty="0"/>
              <a:t>So functions are values!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0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E8A1-D641-3E40-A6FC-76DA8D28F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4F01-A8BC-6349-AB5C-7D2D8E3A9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add47 1 ;;</a:t>
            </a:r>
            <a:br>
              <a:rPr lang="en-US" dirty="0"/>
            </a:br>
            <a:r>
              <a:rPr lang="en-US" dirty="0"/>
              <a:t>-: </a:t>
            </a:r>
            <a:r>
              <a:rPr lang="en-US" dirty="0" err="1"/>
              <a:t>int</a:t>
            </a:r>
            <a:r>
              <a:rPr lang="en-US" dirty="0"/>
              <a:t>=48</a:t>
            </a:r>
          </a:p>
          <a:p>
            <a:r>
              <a:rPr lang="en-US" dirty="0"/>
              <a:t># add47 (add47 1) ;;</a:t>
            </a:r>
            <a:br>
              <a:rPr lang="en-US" dirty="0"/>
            </a:br>
            <a:r>
              <a:rPr lang="en-US" dirty="0"/>
              <a:t>-: </a:t>
            </a:r>
            <a:r>
              <a:rPr lang="en-US" dirty="0" err="1"/>
              <a:t>int</a:t>
            </a:r>
            <a:r>
              <a:rPr lang="en-US" dirty="0"/>
              <a:t>=95</a:t>
            </a:r>
          </a:p>
          <a:p>
            <a:r>
              <a:rPr lang="en-US" dirty="0"/>
              <a:t># add47 (add47 (add47 (add47 1)));; </a:t>
            </a:r>
          </a:p>
          <a:p>
            <a:pPr marL="0" indent="0">
              <a:buNone/>
            </a:pPr>
            <a:r>
              <a:rPr lang="en-US" dirty="0"/>
              <a:t>  -: </a:t>
            </a:r>
            <a:r>
              <a:rPr lang="en-US" dirty="0" err="1"/>
              <a:t>int</a:t>
            </a:r>
            <a:r>
              <a:rPr lang="en-US" dirty="0"/>
              <a:t>=189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70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1822</TotalTime>
  <Words>263</Words>
  <Application>Microsoft Macintosh PowerPoint</Application>
  <PresentationFormat>On-screen Show (4:3)</PresentationFormat>
  <Paragraphs>83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Clarity</vt:lpstr>
      <vt:lpstr>Lecture 12: Functional Programming</vt:lpstr>
      <vt:lpstr>A History of Programming Languages</vt:lpstr>
      <vt:lpstr>Programming Paradigms</vt:lpstr>
      <vt:lpstr>Pure Functional Programming Languages</vt:lpstr>
      <vt:lpstr>OCaml Values and Types</vt:lpstr>
      <vt:lpstr>Function Values</vt:lpstr>
      <vt:lpstr>OCaml Expressions</vt:lpstr>
      <vt:lpstr>Variables and let</vt:lpstr>
      <vt:lpstr>Applying Functions</vt:lpstr>
      <vt:lpstr>Multi-Parameter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12: Functional Programming</dc:title>
  <dc:creator>Eleanor Birrell</dc:creator>
  <cp:lastModifiedBy>Eleanor Birrell</cp:lastModifiedBy>
  <cp:revision>41</cp:revision>
  <cp:lastPrinted>2019-10-17T00:23:32Z</cp:lastPrinted>
  <dcterms:created xsi:type="dcterms:W3CDTF">2019-10-16T12:23:23Z</dcterms:created>
  <dcterms:modified xsi:type="dcterms:W3CDTF">2019-10-17T18:48:06Z</dcterms:modified>
</cp:coreProperties>
</file>