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1" r:id="rId3"/>
    <p:sldId id="262" r:id="rId4"/>
    <p:sldId id="265" r:id="rId5"/>
    <p:sldId id="273" r:id="rId6"/>
    <p:sldId id="266" r:id="rId7"/>
    <p:sldId id="274" r:id="rId8"/>
    <p:sldId id="270" r:id="rId9"/>
    <p:sldId id="277" r:id="rId10"/>
    <p:sldId id="276" r:id="rId11"/>
    <p:sldId id="263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50" autoAdjust="0"/>
    <p:restoredTop sz="88921" autoAdjust="0"/>
  </p:normalViewPr>
  <p:slideViewPr>
    <p:cSldViewPr>
      <p:cViewPr varScale="1">
        <p:scale>
          <a:sx n="93" d="100"/>
          <a:sy n="93" d="100"/>
        </p:scale>
        <p:origin x="60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30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</a:t>
            </a:r>
            <a:r>
              <a:rPr lang="en-US" baseline="0" dirty="0"/>
              <a:t> </a:t>
            </a:r>
            <a:r>
              <a:rPr lang="en-US" baseline="0" dirty="0" err="1"/>
              <a:t>palindrome_recursive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21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Example: define </a:t>
            </a:r>
            <a:r>
              <a:rPr lang="en-US" dirty="0" err="1"/>
              <a:t>recusively</a:t>
            </a:r>
            <a:endParaRPr lang="en-US" dirty="0"/>
          </a:p>
          <a:p>
            <a:r>
              <a:rPr lang="en-US" dirty="0"/>
              <a:t>Example: implement with turtle</a:t>
            </a:r>
          </a:p>
          <a:p>
            <a:r>
              <a:rPr lang="en-US" dirty="0"/>
              <a:t>Example: implement with turtle and return count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10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define recursively</a:t>
            </a:r>
          </a:p>
          <a:p>
            <a:r>
              <a:rPr lang="en-US" dirty="0"/>
              <a:t>Example: implement</a:t>
            </a:r>
          </a:p>
          <a:p>
            <a:r>
              <a:rPr lang="en-US" dirty="0"/>
              <a:t>Exercise: implement with count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36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define &amp; implement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93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10/13/19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8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10/13/19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/>
              <a:t>CS 51P				         October 14, 2019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848600" cy="63182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Lecture </a:t>
            </a:r>
            <a:r>
              <a:rPr lang="en-US" dirty="0"/>
              <a:t>11</a:t>
            </a:r>
            <a:r>
              <a:rPr lang="en-US" sz="4000" dirty="0"/>
              <a:t>: Recursion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1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7C360-4CD2-3346-ACCA-B1805333A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Graphics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04C1D44-6A1B-CD4B-BDC8-AB3E634800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550" y="1682750"/>
            <a:ext cx="5168900" cy="4711700"/>
          </a:xfr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18524079-D1FC-4F47-BEC0-99D8B63DAD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20" y="1600200"/>
            <a:ext cx="554296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3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Triangles</a:t>
            </a:r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93178F0E-4234-5D44-86DF-ECB1D3EB7E7A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1828800" y="1600200"/>
            <a:ext cx="5791200" cy="49478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5AEBFA-97B6-B747-B707-5EF353EAAD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981200"/>
            <a:ext cx="43180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6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5416F-77D9-2D4C-B593-EDF656272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Triangle Pyramid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7FE9CE-4E70-8040-BF7E-116C581913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50" y="1854200"/>
            <a:ext cx="5041900" cy="4368800"/>
          </a:xfrm>
        </p:spPr>
      </p:pic>
    </p:spTree>
    <p:extLst>
      <p:ext uri="{BB962C8B-B14F-4D97-AF65-F5344CB8AC3E}">
        <p14:creationId xmlns:p14="http://schemas.microsoft.com/office/powerpoint/2010/main" val="3120025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93178F0E-4234-5D44-86DF-ECB1D3EB7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59" y="3450956"/>
            <a:ext cx="4044841" cy="3455786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800599" y="762000"/>
            <a:ext cx="4071311" cy="33708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dirty="0"/>
              <a:t>EVE</a:t>
            </a:r>
          </a:p>
          <a:p>
            <a:pPr marL="0" indent="0" algn="ctr">
              <a:buNone/>
            </a:pPr>
            <a:r>
              <a:rPr lang="en-US" sz="1800" dirty="0"/>
              <a:t>CIVIC</a:t>
            </a:r>
          </a:p>
          <a:p>
            <a:pPr marL="0" indent="0" algn="ctr">
              <a:buNone/>
            </a:pPr>
            <a:r>
              <a:rPr lang="en-US" sz="1800" dirty="0"/>
              <a:t>MADAM</a:t>
            </a:r>
          </a:p>
          <a:p>
            <a:pPr marL="0" indent="0" algn="ctr">
              <a:buNone/>
            </a:pPr>
            <a:r>
              <a:rPr lang="en-US" sz="1800" dirty="0"/>
              <a:t>AVID DIVA</a:t>
            </a:r>
          </a:p>
          <a:p>
            <a:pPr marL="0" indent="0" algn="ctr">
              <a:buNone/>
            </a:pPr>
            <a:r>
              <a:rPr lang="en-US" sz="1800" dirty="0"/>
              <a:t>STEP ON NO PETS</a:t>
            </a:r>
          </a:p>
          <a:p>
            <a:pPr marL="0" indent="0" algn="ctr">
              <a:buNone/>
            </a:pPr>
            <a:r>
              <a:rPr lang="en-US" sz="1800" dirty="0"/>
              <a:t>STRESSED DESSERTS</a:t>
            </a:r>
          </a:p>
          <a:p>
            <a:pPr marL="0" indent="0" algn="ctr">
              <a:buNone/>
            </a:pPr>
            <a:r>
              <a:rPr lang="en-US" sz="1800" dirty="0"/>
              <a:t>ABLE WAS I ERE I SAW ELBA</a:t>
            </a:r>
          </a:p>
          <a:p>
            <a:pPr marL="0" indent="0" algn="ctr">
              <a:buNone/>
            </a:pPr>
            <a:r>
              <a:rPr lang="en-US" sz="1800" dirty="0"/>
              <a:t>LIVED ON DECAF FACED NO DEVIL</a:t>
            </a:r>
          </a:p>
          <a:p>
            <a:pPr marL="0" indent="0" algn="ctr">
              <a:buNone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58" y="1368835"/>
            <a:ext cx="4188542" cy="20942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1A95926-6DD0-6C46-9F5D-5B996EFBD990}"/>
              </a:ext>
            </a:extLst>
          </p:cNvPr>
          <p:cNvSpPr/>
          <p:nvPr/>
        </p:nvSpPr>
        <p:spPr>
          <a:xfrm>
            <a:off x="5493578" y="4994183"/>
            <a:ext cx="2685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1, 1, 2, 3, 5, 8, 13, 21, ...</a:t>
            </a:r>
          </a:p>
        </p:txBody>
      </p:sp>
    </p:spTree>
    <p:extLst>
      <p:ext uri="{BB962C8B-B14F-4D97-AF65-F5344CB8AC3E}">
        <p14:creationId xmlns:p14="http://schemas.microsoft.com/office/powerpoint/2010/main" val="1564944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Recursive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pPr marL="0" indent="412750">
              <a:buNone/>
            </a:pPr>
            <a:r>
              <a:rPr lang="en-US" dirty="0"/>
              <a:t>Come up with a recursive definition of your problem</a:t>
            </a:r>
          </a:p>
          <a:p>
            <a:pPr lvl="1"/>
            <a:r>
              <a:rPr lang="en-US" dirty="0"/>
              <a:t>a _x_ is a _y_ plus _n_ smaller _</a:t>
            </a:r>
            <a:r>
              <a:rPr lang="en-US" dirty="0" err="1"/>
              <a:t>x_s</a:t>
            </a:r>
            <a:r>
              <a:rPr lang="en-US" dirty="0"/>
              <a:t>, unless it is really small, in which case it is _z_</a:t>
            </a:r>
          </a:p>
          <a:p>
            <a:pPr lvl="1"/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Define a base case:</a:t>
            </a:r>
          </a:p>
          <a:p>
            <a:pPr lvl="1"/>
            <a:r>
              <a:rPr lang="en-US" dirty="0"/>
              <a:t>Some conditions when the function doesn't recursively call the function  (the "really small" case) </a:t>
            </a:r>
          </a:p>
          <a:p>
            <a:pPr lvl="1"/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Define a recursive case:</a:t>
            </a:r>
          </a:p>
          <a:p>
            <a:pPr lvl="1"/>
            <a:r>
              <a:rPr lang="en-US" dirty="0"/>
              <a:t>Some conditions when the function recursively calls itself</a:t>
            </a:r>
          </a:p>
          <a:p>
            <a:pPr lvl="1"/>
            <a:r>
              <a:rPr lang="en-US" dirty="0"/>
              <a:t>Make sure it calls itself with different (usually "smaller") arguments</a:t>
            </a:r>
          </a:p>
          <a:p>
            <a:pPr lvl="1"/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Define the return value:</a:t>
            </a:r>
          </a:p>
          <a:p>
            <a:pPr lvl="1"/>
            <a:r>
              <a:rPr lang="en-US" dirty="0"/>
              <a:t>Combine answers from recursive call(s) into answer for full problem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1DE572-0722-794A-9D50-E54FC8E15FCC}"/>
              </a:ext>
            </a:extLst>
          </p:cNvPr>
          <p:cNvSpPr txBox="1"/>
          <p:nvPr/>
        </p:nvSpPr>
        <p:spPr>
          <a:xfrm>
            <a:off x="472699" y="1619574"/>
            <a:ext cx="417102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40" dirty="0">
                <a:solidFill>
                  <a:schemeClr val="accent1"/>
                </a:solidFill>
              </a:rPr>
              <a:t>0)</a:t>
            </a:r>
          </a:p>
        </p:txBody>
      </p:sp>
    </p:spTree>
    <p:extLst>
      <p:ext uri="{BB962C8B-B14F-4D97-AF65-F5344CB8AC3E}">
        <p14:creationId xmlns:p14="http://schemas.microsoft.com/office/powerpoint/2010/main" val="61787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66615C3-CC08-4A6B-A8A8-842E85B2A13A}" type="slidenum">
              <a:rPr lang="en-US"/>
              <a:pPr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6" name="Rectangle 2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685800" y="1717675"/>
                <a:ext cx="5715000" cy="4119563"/>
              </a:xfrm>
              <a:ln/>
            </p:spPr>
            <p:txBody>
              <a:bodyPr rIns="132080"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Fibonacci sequence:  0 1 1 2 3 5 8 13 …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𝜑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1+√5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𝜓</m:t>
                    </m:r>
                    <m:r>
                      <a:rPr lang="en-US" b="0" i="1" smtClean="0">
                        <a:latin typeface="Cambria Math" charset="0"/>
                      </a:rPr>
                      <m:t>=1 −</m:t>
                    </m:r>
                    <m:r>
                      <a:rPr lang="en-US" b="0" i="1" smtClean="0">
                        <a:latin typeface="Cambria Math" charset="0"/>
                      </a:rPr>
                      <m:t>𝜑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Recursive definition:</a:t>
                </a:r>
              </a:p>
              <a:p>
                <a:pPr>
                  <a:spcBef>
                    <a:spcPct val="0"/>
                  </a:spcBef>
                  <a:buFont typeface="Wingdings" charset="2"/>
                  <a:buNone/>
                </a:pPr>
                <a:r>
                  <a:rPr lang="en-US" sz="2400" dirty="0"/>
                  <a:t>       fib(0) = 0</a:t>
                </a:r>
              </a:p>
              <a:p>
                <a:pPr>
                  <a:spcBef>
                    <a:spcPct val="0"/>
                  </a:spcBef>
                  <a:buFont typeface="Wingdings" charset="2"/>
                  <a:buNone/>
                </a:pPr>
                <a:r>
                  <a:rPr lang="en-US" sz="2400" dirty="0"/>
                  <a:t>       fib(1) = 1</a:t>
                </a:r>
              </a:p>
              <a:p>
                <a:pPr>
                  <a:spcBef>
                    <a:spcPct val="0"/>
                  </a:spcBef>
                  <a:buFont typeface="Wingdings" charset="2"/>
                  <a:buNone/>
                </a:pPr>
                <a:r>
                  <a:rPr lang="en-US" sz="2400" dirty="0"/>
                  <a:t>       fib(n) = fib(n </a:t>
                </a:r>
                <a:r>
                  <a:rPr lang="en-US" sz="2400" dirty="0">
                    <a:latin typeface="Symbol" charset="2"/>
                    <a:ea typeface="Symbol" charset="2"/>
                    <a:cs typeface="Symbol" charset="2"/>
                    <a:sym typeface="Symbol" charset="2"/>
                  </a:rPr>
                  <a:t>-</a:t>
                </a:r>
                <a:r>
                  <a:rPr lang="en-US" sz="2400" dirty="0"/>
                  <a:t> 1) + fib(n </a:t>
                </a:r>
                <a:r>
                  <a:rPr lang="en-US" sz="2400" dirty="0">
                    <a:latin typeface="Symbol" charset="2"/>
                    <a:ea typeface="Symbol" charset="2"/>
                    <a:cs typeface="Symbol" charset="2"/>
                    <a:sym typeface="Symbol" charset="2"/>
                  </a:rPr>
                  <a:t>-</a:t>
                </a:r>
                <a:r>
                  <a:rPr lang="en-US" sz="2400" dirty="0"/>
                  <a:t> 2)  n ≥ 2</a:t>
                </a:r>
              </a:p>
              <a:p>
                <a:pPr>
                  <a:spcBef>
                    <a:spcPct val="0"/>
                  </a:spcBef>
                </a:pPr>
                <a:endParaRPr lang="en-US" sz="2400" dirty="0"/>
              </a:p>
            </p:txBody>
          </p:sp>
        </mc:Choice>
        <mc:Fallback xmlns="">
          <p:sp>
            <p:nvSpPr>
              <p:cNvPr id="1126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85800" y="1717675"/>
                <a:ext cx="5715000" cy="4119563"/>
              </a:xfrm>
              <a:blipFill rotWithShape="0">
                <a:blip r:embed="rId2"/>
                <a:stretch>
                  <a:fillRect l="-1708" t="-1923" r="-640" b="-207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2757949" y="4870041"/>
            <a:ext cx="2174875" cy="379413"/>
            <a:chOff x="-144" y="379"/>
            <a:chExt cx="1370" cy="239"/>
          </a:xfrm>
        </p:grpSpPr>
        <p:sp>
          <p:nvSpPr>
            <p:cNvPr id="11269" name="Rectangle 5"/>
            <p:cNvSpPr>
              <a:spLocks/>
            </p:cNvSpPr>
            <p:nvPr/>
          </p:nvSpPr>
          <p:spPr bwMode="auto">
            <a:xfrm>
              <a:off x="440" y="379"/>
              <a:ext cx="786" cy="17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>
              <a:spAutoFit/>
            </a:bodyPr>
            <a:lstStyle/>
            <a:p>
              <a:pPr marL="39688">
                <a:spcBef>
                  <a:spcPts val="550"/>
                </a:spcBef>
              </a:pPr>
              <a:r>
                <a:rPr lang="en-US" dirty="0">
                  <a:solidFill>
                    <a:schemeClr val="accent2"/>
                  </a:solidFill>
                  <a:latin typeface="Arial" charset="0"/>
                  <a:cs typeface="Arial" charset="0"/>
                  <a:sym typeface="Arial" charset="0"/>
                </a:rPr>
                <a:t>base cases</a:t>
              </a:r>
            </a:p>
          </p:txBody>
        </p:sp>
        <p:sp>
          <p:nvSpPr>
            <p:cNvPr id="11270" name="Line 6"/>
            <p:cNvSpPr>
              <a:spLocks noChangeShapeType="1"/>
            </p:cNvSpPr>
            <p:nvPr/>
          </p:nvSpPr>
          <p:spPr bwMode="auto">
            <a:xfrm rot="10800000">
              <a:off x="-144" y="411"/>
              <a:ext cx="584" cy="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11271" name="Line 7"/>
            <p:cNvSpPr>
              <a:spLocks noChangeShapeType="1"/>
            </p:cNvSpPr>
            <p:nvPr/>
          </p:nvSpPr>
          <p:spPr bwMode="auto">
            <a:xfrm flipH="1">
              <a:off x="-144" y="470"/>
              <a:ext cx="584" cy="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fr-BE"/>
            </a:p>
          </p:txBody>
        </p:sp>
      </p:grpSp>
      <p:pic>
        <p:nvPicPr>
          <p:cNvPr id="11272" name="Picture 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533400"/>
            <a:ext cx="2443163" cy="2973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273" name="Rectangle 9"/>
          <p:cNvSpPr>
            <a:spLocks/>
          </p:cNvSpPr>
          <p:nvPr/>
        </p:nvSpPr>
        <p:spPr bwMode="auto">
          <a:xfrm>
            <a:off x="6324600" y="3506787"/>
            <a:ext cx="2895600" cy="531813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 algn="ctr">
              <a:spcBef>
                <a:spcPts val="350"/>
              </a:spcBef>
            </a:pPr>
            <a:r>
              <a:rPr lang="en-US" dirty="0">
                <a:solidFill>
                  <a:srgbClr val="9900CC"/>
                </a:solidFill>
                <a:latin typeface="Times New Roman"/>
                <a:cs typeface="Times New Roman"/>
                <a:sym typeface="Arial" charset="0"/>
              </a:rPr>
              <a:t>Fibonacci (Leonardo Pisano) </a:t>
            </a:r>
            <a:r>
              <a:rPr lang="en-US">
                <a:solidFill>
                  <a:srgbClr val="9900CC"/>
                </a:solidFill>
                <a:latin typeface="Times New Roman"/>
                <a:cs typeface="Times New Roman"/>
                <a:sym typeface="Arial" charset="0"/>
              </a:rPr>
              <a:t>1170</a:t>
            </a:r>
            <a:r>
              <a:rPr lang="en-US">
                <a:solidFill>
                  <a:srgbClr val="9900CC"/>
                </a:solidFill>
                <a:latin typeface="Times New Roman"/>
                <a:ea typeface="Symbol" charset="2"/>
                <a:cs typeface="Times New Roman"/>
                <a:sym typeface="Symbol" charset="2"/>
              </a:rPr>
              <a:t>-</a:t>
            </a:r>
            <a:r>
              <a:rPr lang="en-US">
                <a:solidFill>
                  <a:srgbClr val="9900CC"/>
                </a:solidFill>
                <a:latin typeface="Times New Roman"/>
                <a:cs typeface="Times New Roman"/>
                <a:sym typeface="Arial" charset="0"/>
              </a:rPr>
              <a:t>1240?</a:t>
            </a:r>
            <a:endParaRPr lang="en-US" dirty="0">
              <a:solidFill>
                <a:srgbClr val="9900CC"/>
              </a:solidFill>
              <a:latin typeface="Times New Roman"/>
              <a:cs typeface="Times New Roman"/>
              <a:sym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Fibonacci Numbers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927" y="2266083"/>
            <a:ext cx="4240260" cy="106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38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</a:rPr>
                      <m:t>⋅</m:t>
                    </m:r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</a:rPr>
                      <m:t>⋅…⋅</m:t>
                    </m:r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6247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5" r="23468"/>
          <a:stretch/>
        </p:blipFill>
        <p:spPr>
          <a:xfrm>
            <a:off x="6324600" y="2209800"/>
            <a:ext cx="2362200" cy="28947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9800"/>
            <a:ext cx="2743200" cy="2667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ight Arrow 9"/>
              <p:cNvSpPr/>
              <p:nvPr/>
            </p:nvSpPr>
            <p:spPr>
              <a:xfrm>
                <a:off x="3276600" y="2596896"/>
                <a:ext cx="2971800" cy="1213104"/>
              </a:xfrm>
              <a:prstGeom prst="rightArrow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Encrypt: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𝑐</m:t>
                    </m:r>
                    <m:r>
                      <a:rPr lang="en-US" i="1" dirty="0">
                        <a:latin typeface="Cambria Math" charset="0"/>
                      </a:rPr>
                      <m:t> =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>
                            <a:latin typeface="Cambria Math" charset="0"/>
                          </a:rPr>
                          <m:t>𝑚</m:t>
                        </m:r>
                      </m:e>
                      <m:sup>
                        <m:r>
                          <a:rPr lang="en-US" i="1" dirty="0">
                            <a:latin typeface="Cambria Math" charset="0"/>
                          </a:rPr>
                          <m:t>𝑒</m:t>
                        </m:r>
                      </m:sup>
                    </m:sSup>
                    <m:r>
                      <a:rPr lang="en-US" i="1" dirty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charset="0"/>
                      </a:rPr>
                      <m:t>mod</m:t>
                    </m:r>
                    <m:r>
                      <a:rPr lang="en-US" i="1" dirty="0">
                        <a:latin typeface="Cambria Math" charset="0"/>
                      </a:rPr>
                      <m:t> </m:t>
                    </m:r>
                    <m:r>
                      <a:rPr lang="en-US" i="1" dirty="0">
                        <a:latin typeface="Cambria Math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Right Arrow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2596896"/>
                <a:ext cx="2971800" cy="1213104"/>
              </a:xfrm>
              <a:prstGeom prst="rightArrow">
                <a:avLst/>
              </a:prstGeom>
              <a:blipFill rotWithShape="0">
                <a:blip r:embed="rId4"/>
                <a:stretch>
                  <a:fillRect b="-1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ight Arrow 10"/>
              <p:cNvSpPr/>
              <p:nvPr/>
            </p:nvSpPr>
            <p:spPr>
              <a:xfrm flipH="1">
                <a:off x="3276600" y="3742944"/>
                <a:ext cx="2895600" cy="1213104"/>
              </a:xfrm>
              <a:prstGeom prst="rightArrow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/>
                  <a:t>Decrypt: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𝑚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mod</m:t>
                    </m:r>
                    <m:r>
                      <a:rPr lang="en-US" i="1">
                        <a:latin typeface="Cambria Math" charset="0"/>
                      </a:rPr>
                      <m:t> </m:t>
                    </m:r>
                    <m:r>
                      <a:rPr lang="en-US" i="1">
                        <a:latin typeface="Cambria Math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Right Arrow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276600" y="3742944"/>
                <a:ext cx="2895600" cy="1213104"/>
              </a:xfrm>
              <a:prstGeom prst="rightArrow">
                <a:avLst/>
              </a:prstGeom>
              <a:blipFill rotWithShape="0">
                <a:blip r:embed="rId5"/>
                <a:stretch>
                  <a:fillRect b="-1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7705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</a:rPr>
                      <m:t>⋅</m:t>
                    </m:r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</a:rPr>
                      <m:t>⋅…⋅</m:t>
                    </m:r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b="1" dirty="0">
                    <a:solidFill>
                      <a:schemeClr val="accent2"/>
                    </a:solidFill>
                  </a:rPr>
                  <a:t>OR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 (if n is even)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a:rPr lang="en-US" i="1">
                        <a:latin typeface="Cambria Math" charset="0"/>
                      </a:rPr>
                      <m:t>𝑥</m:t>
                    </m:r>
                    <m:r>
                      <a:rPr lang="en-US" i="1">
                        <a:latin typeface="Cambria Math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−1</m:t>
                                </m:r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 (if n is odd)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2842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Square-and-Multiply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571500" y="1524000"/>
            <a:ext cx="7353300" cy="40385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/>
          <a:lstStyle>
            <a:lvl1pPr marL="209550" indent="-169863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spcBef>
                <a:spcPts val="350"/>
              </a:spcBef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Courier New" charset="0"/>
              </a:rPr>
              <a:t>def </a:t>
            </a:r>
            <a:r>
              <a:rPr lang="en-US" alt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Courier New" charset="0"/>
              </a:rPr>
              <a:t>square_and_mult</a:t>
            </a: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Courier New" charset="0"/>
              </a:rPr>
              <a:t>(x, n):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Courier New" charset="0"/>
              </a:rPr>
              <a:t>    # base case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Courier New" charset="0"/>
              </a:rPr>
              <a:t>    if n == 0 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Courier New" charset="0"/>
              </a:rPr>
              <a:t>        return 1</a:t>
            </a:r>
          </a:p>
          <a:p>
            <a:pPr eaLnBrk="1" hangingPunct="1">
              <a:spcBef>
                <a:spcPts val="350"/>
              </a:spcBef>
            </a:pPr>
            <a:endParaRPr lang="en-US" altLang="en-US" sz="20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  <a:sym typeface="Courier New" charset="0"/>
            </a:endParaRPr>
          </a:p>
          <a:p>
            <a:pPr eaLnBrk="1" hangingPunct="1">
              <a:spcBef>
                <a:spcPts val="350"/>
              </a:spcBef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Courier New" charset="0"/>
              </a:rPr>
              <a:t>    # handle odd values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Courier New" charset="0"/>
              </a:rPr>
              <a:t>    if n % 2 == 1: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Courier New" charset="0"/>
              </a:rPr>
              <a:t>        return x * </a:t>
            </a:r>
            <a:r>
              <a:rPr lang="en-US" alt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Courier New" charset="0"/>
              </a:rPr>
              <a:t>square_and_mult</a:t>
            </a: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Courier New" charset="0"/>
              </a:rPr>
              <a:t>(x*x, (n-1)/2)</a:t>
            </a:r>
          </a:p>
          <a:p>
            <a:pPr eaLnBrk="1" hangingPunct="1">
              <a:spcBef>
                <a:spcPts val="350"/>
              </a:spcBef>
            </a:pPr>
            <a:endParaRPr lang="en-US" altLang="en-US" sz="20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  <a:sym typeface="Courier New" charset="0"/>
            </a:endParaRPr>
          </a:p>
          <a:p>
            <a:pPr eaLnBrk="1" hangingPunct="1">
              <a:spcBef>
                <a:spcPts val="350"/>
              </a:spcBef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Courier New" charset="0"/>
              </a:rPr>
              <a:t>    # handle even values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Courier New" charset="0"/>
              </a:rPr>
              <a:t>    return </a:t>
            </a:r>
            <a:r>
              <a:rPr lang="en-US" alt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Courier New" charset="0"/>
              </a:rPr>
              <a:t>square_and_mult</a:t>
            </a: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Courier New" charset="0"/>
              </a:rPr>
              <a:t>(x*x, n/2)</a:t>
            </a:r>
          </a:p>
          <a:p>
            <a:pPr eaLnBrk="1" hangingPunct="1">
              <a:spcBef>
                <a:spcPts val="350"/>
              </a:spcBef>
            </a:pPr>
            <a:endParaRPr lang="en-US" altLang="en-US" sz="2000" dirty="0">
              <a:solidFill>
                <a:schemeClr val="tx1"/>
              </a:solidFill>
              <a:sym typeface="Courier New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5920" y="5638800"/>
            <a:ext cx="91758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We can recursively compute exponentiation with square </a:t>
            </a:r>
          </a:p>
          <a:p>
            <a:pPr algn="ctr"/>
            <a:r>
              <a:rPr lang="en-US" sz="2800" dirty="0"/>
              <a:t>(and optional multiply) and division by 2!</a:t>
            </a:r>
          </a:p>
        </p:txBody>
      </p:sp>
    </p:spTree>
    <p:extLst>
      <p:ext uri="{BB962C8B-B14F-4D97-AF65-F5344CB8AC3E}">
        <p14:creationId xmlns:p14="http://schemas.microsoft.com/office/powerpoint/2010/main" val="180265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76D862F-F16B-5643-AC19-DB72E7783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63175"/>
            <a:ext cx="5486400" cy="54573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CCB2BF-1E04-614C-BA31-E1B438C4E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Turtle graphics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8FF2EB-1120-5246-BF2C-9233609BD3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124200"/>
            <a:ext cx="1158875" cy="1370909"/>
          </a:xfrm>
        </p:spPr>
      </p:pic>
    </p:spTree>
    <p:extLst>
      <p:ext uri="{BB962C8B-B14F-4D97-AF65-F5344CB8AC3E}">
        <p14:creationId xmlns:p14="http://schemas.microsoft.com/office/powerpoint/2010/main" val="168102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AExam">
      <a:dk1>
        <a:sysClr val="windowText" lastClr="000000"/>
      </a:dk1>
      <a:lt1>
        <a:sysClr val="window" lastClr="FFFFFF"/>
      </a:lt1>
      <a:dk2>
        <a:srgbClr val="000000"/>
      </a:dk2>
      <a:lt2>
        <a:srgbClr val="A5A5A5"/>
      </a:lt2>
      <a:accent1>
        <a:srgbClr val="A5A5A5"/>
      </a:accent1>
      <a:accent2>
        <a:srgbClr val="0070C0"/>
      </a:accent2>
      <a:accent3>
        <a:srgbClr val="00B050"/>
      </a:accent3>
      <a:accent4>
        <a:srgbClr val="FF0000"/>
      </a:accent4>
      <a:accent5>
        <a:srgbClr val="FFFFFF"/>
      </a:accent5>
      <a:accent6>
        <a:srgbClr val="FFFFFF"/>
      </a:accent6>
      <a:hlink>
        <a:srgbClr val="0070C0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6495FFB3-5D92-074E-B89D-542AE82BF1BE}" vid="{19B8E867-9DEE-184C-A40C-B4D7506C62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AExam</Template>
  <TotalTime>12416</TotalTime>
  <Words>418</Words>
  <Application>Microsoft Macintosh PowerPoint</Application>
  <PresentationFormat>On-screen Show (4:3)</PresentationFormat>
  <Paragraphs>86</Paragraphs>
  <Slides>12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ヒラギノ明朝 ProN W3</vt:lpstr>
      <vt:lpstr>Arial</vt:lpstr>
      <vt:lpstr>Calibri</vt:lpstr>
      <vt:lpstr>Cambria Math</vt:lpstr>
      <vt:lpstr>Consolas</vt:lpstr>
      <vt:lpstr>Courier New</vt:lpstr>
      <vt:lpstr>Symbol</vt:lpstr>
      <vt:lpstr>Times New Roman</vt:lpstr>
      <vt:lpstr>Wingdings</vt:lpstr>
      <vt:lpstr>Clarity</vt:lpstr>
      <vt:lpstr>Lecture 11: Recursion</vt:lpstr>
      <vt:lpstr>Recursion</vt:lpstr>
      <vt:lpstr>Writing Recursive Functions</vt:lpstr>
      <vt:lpstr>Review: Fibonacci Numbers</vt:lpstr>
      <vt:lpstr>Exponentiation</vt:lpstr>
      <vt:lpstr>Cryptography</vt:lpstr>
      <vt:lpstr>Exponentiation</vt:lpstr>
      <vt:lpstr>Square-and-Multiply</vt:lpstr>
      <vt:lpstr>Turtle graphics</vt:lpstr>
      <vt:lpstr>Recursive Graphics</vt:lpstr>
      <vt:lpstr>Counting Triangles</vt:lpstr>
      <vt:lpstr>Triangle Pyramid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2: Operators and Variables</dc:title>
  <dc:creator>eleanor@cs.cornell.edu</dc:creator>
  <cp:lastModifiedBy>Eleanor Birrell</cp:lastModifiedBy>
  <cp:revision>104</cp:revision>
  <cp:lastPrinted>2019-10-14T17:49:25Z</cp:lastPrinted>
  <dcterms:created xsi:type="dcterms:W3CDTF">2018-09-03T23:44:07Z</dcterms:created>
  <dcterms:modified xsi:type="dcterms:W3CDTF">2019-10-14T23:12:49Z</dcterms:modified>
</cp:coreProperties>
</file>