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1" r:id="rId6"/>
    <p:sldId id="342" r:id="rId7"/>
    <p:sldId id="344" r:id="rId8"/>
    <p:sldId id="345" r:id="rId9"/>
    <p:sldId id="348" r:id="rId10"/>
    <p:sldId id="349" r:id="rId11"/>
    <p:sldId id="260" r:id="rId12"/>
    <p:sldId id="262" r:id="rId13"/>
    <p:sldId id="350" r:id="rId14"/>
    <p:sldId id="357" r:id="rId15"/>
    <p:sldId id="35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96969"/>
    <a:srgbClr val="333333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50" autoAdjust="0"/>
    <p:restoredTop sz="88921" autoAdjust="0"/>
  </p:normalViewPr>
  <p:slideViewPr>
    <p:cSldViewPr>
      <p:cViewPr varScale="1">
        <p:scale>
          <a:sx n="93" d="100"/>
          <a:sy n="93" d="100"/>
        </p:scale>
        <p:origin x="60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1690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F19EE-4C14-416B-9A28-3D9B2AE65E04}" type="datetimeFigureOut">
              <a:rPr lang="en-US" smtClean="0"/>
              <a:t>10/9/19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7E2B7-019C-47AA-8287-AB4BD1848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646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7EBD1-2546-431F-B565-95BCA5604CC4}" type="datetimeFigureOut">
              <a:rPr lang="en-US" smtClean="0"/>
              <a:t>10/9/19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031AF-CC19-4E5A-831F-2BAAD17F6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8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30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9489826-36B8-834E-9CA7-B68E5F2BB95F}" type="datetime1">
              <a:rPr lang="en-US" smtClean="0"/>
              <a:t>10/9/19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48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Review:</a:t>
            </a:r>
            <a:r>
              <a:rPr lang="en-US" baseline="0" dirty="0"/>
              <a:t> </a:t>
            </a:r>
            <a:r>
              <a:rPr lang="en-US" baseline="0" dirty="0" err="1"/>
              <a:t>palindrome_five</a:t>
            </a:r>
            <a:r>
              <a:rPr lang="en-US" baseline="0" dirty="0"/>
              <a:t> (from checkpoint 1)</a:t>
            </a:r>
          </a:p>
          <a:p>
            <a:r>
              <a:rPr lang="en-US" baseline="0" dirty="0"/>
              <a:t>Exercise: write a function </a:t>
            </a:r>
            <a:r>
              <a:rPr lang="en-US" baseline="0" dirty="0" err="1"/>
              <a:t>palindrome_loop</a:t>
            </a:r>
            <a:r>
              <a:rPr lang="en-US" baseline="0" dirty="0"/>
              <a:t> that works for any length of string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9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/wiki/T-square_(fractal)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9489826-36B8-834E-9CA7-B68E5F2BB95F}" type="datetime1">
              <a:rPr lang="en-US" smtClean="0"/>
              <a:t>10/9/19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2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9489826-36B8-834E-9CA7-B68E5F2BB95F}" type="datetime1">
              <a:rPr lang="en-US" smtClean="0"/>
              <a:t>10/9/19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26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9489826-36B8-834E-9CA7-B68E5F2BB95F}" type="datetime1">
              <a:rPr lang="en-US" smtClean="0"/>
              <a:t>10/9/19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6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9489826-36B8-834E-9CA7-B68E5F2BB95F}" type="datetime1">
              <a:rPr lang="en-US" smtClean="0"/>
              <a:t>10/9/19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00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</a:t>
            </a:r>
            <a:r>
              <a:rPr lang="en-US" baseline="0" dirty="0"/>
              <a:t> </a:t>
            </a:r>
            <a:r>
              <a:rPr lang="en-US" baseline="0" dirty="0" err="1"/>
              <a:t>palindrome_recursive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21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45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9489826-36B8-834E-9CA7-B68E5F2BB95F}" type="datetime1">
              <a:rPr lang="en-US" smtClean="0"/>
              <a:t>10/9/19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0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10/9/19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10/9/19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18288"/>
            <a:ext cx="7086600" cy="329184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10/9/19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10/9/19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10/9/19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10/9/19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2250"/>
            <a:ext cx="9144000" cy="31115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191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8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3F7437D-9C28-4485-8136-DE3C7521A7D8}" type="datetimeFigureOut">
              <a:rPr lang="en-US" smtClean="0"/>
              <a:t>10/9/19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7EA743B4-AD12-49DE-BA27-1A16B7F35F00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924800" cy="609600"/>
          </a:xfrm>
        </p:spPr>
        <p:txBody>
          <a:bodyPr>
            <a:normAutofit/>
          </a:bodyPr>
          <a:lstStyle/>
          <a:p>
            <a:r>
              <a:rPr lang="en-US" dirty="0"/>
              <a:t>CS 51P				           October 9, 2018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67000"/>
            <a:ext cx="7848600" cy="63182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Lecture </a:t>
            </a:r>
            <a:r>
              <a:rPr lang="en-US" dirty="0"/>
              <a:t>10</a:t>
            </a:r>
            <a:r>
              <a:rPr lang="en-US" sz="4000" dirty="0"/>
              <a:t>: Recursion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4643181"/>
            <a:ext cx="7848600" cy="631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2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C0F6F-D47B-6C4D-9B96-02242297D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seeing recursion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A1024E7-6418-B64D-BA03-1A3ADAD0B4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20113" y="1847849"/>
            <a:ext cx="3880487" cy="2095501"/>
          </a:xfrm>
          <a:prstGeom prst="rect">
            <a:avLst/>
          </a:prstGeo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93178F0E-4234-5D44-86DF-ECB1D3EB7E7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57800" y="1593574"/>
            <a:ext cx="3113722" cy="2597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C42511-1AF9-264B-8EE6-D6FF88A7E820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9306" y="3911724"/>
            <a:ext cx="2601278" cy="25974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DFB0BC-0109-CB42-BFCB-246F70C9E61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257799" y="4260574"/>
            <a:ext cx="3113721" cy="22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81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Recursive functions are functions that call themselves</a:t>
            </a:r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35" y="2209800"/>
            <a:ext cx="8153400" cy="24771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18" y="3453285"/>
            <a:ext cx="3817690" cy="327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209800"/>
            <a:ext cx="1686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Avoiding Infinite Recursion: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dirty="0"/>
              <a:t>Define a base case:</a:t>
            </a:r>
          </a:p>
          <a:p>
            <a:pPr lvl="1"/>
            <a:r>
              <a:rPr lang="en-US" dirty="0"/>
              <a:t>Some conditions when the function doesn't recursively call the function  (usually the "smallest" case) </a:t>
            </a:r>
          </a:p>
          <a:p>
            <a:pPr lvl="1"/>
            <a:endParaRPr lang="en-US" dirty="0"/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Define a recursive case:</a:t>
            </a:r>
          </a:p>
          <a:p>
            <a:pPr lvl="1"/>
            <a:r>
              <a:rPr lang="en-US" dirty="0"/>
              <a:t>Some conditions when the function recursively calls itself</a:t>
            </a:r>
          </a:p>
          <a:p>
            <a:pPr lvl="1"/>
            <a:r>
              <a:rPr lang="en-US" dirty="0"/>
              <a:t>Make sure it calls itself with different (usually "smaller") arguments!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295400" y="4876800"/>
            <a:ext cx="6553200" cy="12509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/>
              <a:t>Sanity </a:t>
            </a:r>
            <a:r>
              <a:rPr lang="en-US" b="1" dirty="0"/>
              <a:t>C</a:t>
            </a:r>
            <a:r>
              <a:rPr lang="en-US" b="1"/>
              <a:t>heck</a:t>
            </a:r>
            <a:r>
              <a:rPr lang="en-US" b="1" dirty="0"/>
              <a:t>: </a:t>
            </a:r>
            <a:r>
              <a:rPr lang="en-US" dirty="0"/>
              <a:t>does the recursive case create smaller/simpler versions of itself? will the code eventually reach the base case?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87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Palindromes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EVE</a:t>
            </a:r>
          </a:p>
          <a:p>
            <a:pPr marL="0" indent="0" algn="ctr">
              <a:buNone/>
            </a:pPr>
            <a:r>
              <a:rPr lang="en-US" dirty="0"/>
              <a:t>CIVIC</a:t>
            </a:r>
          </a:p>
          <a:p>
            <a:pPr marL="0" indent="0" algn="ctr">
              <a:buNone/>
            </a:pPr>
            <a:r>
              <a:rPr lang="en-US" dirty="0"/>
              <a:t>MADAM</a:t>
            </a:r>
          </a:p>
          <a:p>
            <a:pPr marL="0" indent="0" algn="ctr">
              <a:buNone/>
            </a:pPr>
            <a:r>
              <a:rPr lang="en-US" dirty="0"/>
              <a:t>AVID DIVA</a:t>
            </a:r>
          </a:p>
          <a:p>
            <a:pPr marL="0" indent="0" algn="ctr">
              <a:buNone/>
            </a:pPr>
            <a:r>
              <a:rPr lang="en-US" dirty="0"/>
              <a:t>STEP ON NO PETS</a:t>
            </a:r>
          </a:p>
          <a:p>
            <a:pPr marL="0" indent="0" algn="ctr">
              <a:buNone/>
            </a:pPr>
            <a:r>
              <a:rPr lang="en-US" dirty="0"/>
              <a:t>STRESSED DESSERTS</a:t>
            </a:r>
          </a:p>
          <a:p>
            <a:pPr marL="0" indent="0" algn="ctr">
              <a:buNone/>
            </a:pPr>
            <a:r>
              <a:rPr lang="en-US" dirty="0"/>
              <a:t>ABLE WAS I ERE I SAW ELBA</a:t>
            </a:r>
          </a:p>
          <a:p>
            <a:pPr marL="0" indent="0" algn="ctr">
              <a:buNone/>
            </a:pPr>
            <a:r>
              <a:rPr lang="en-US" dirty="0"/>
              <a:t>LIVED ON DECAF FACED NO DEVIL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140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806D2-2921-A644-BB6F-61466DBC4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8F2AE2-93D6-6541-9779-141AD9818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324873"/>
            <a:ext cx="8229600" cy="1311838"/>
          </a:xfrm>
        </p:spPr>
        <p:txBody>
          <a:bodyPr/>
          <a:lstStyle/>
          <a:p>
            <a:r>
              <a:rPr lang="en-US"/>
              <a:t>what is returned by </a:t>
            </a:r>
            <a:r>
              <a:rPr lang="en-US">
                <a:latin typeface="Courier" pitchFamily="2" charset="0"/>
              </a:rPr>
              <a:t>mystery(3)</a:t>
            </a:r>
            <a:r>
              <a:rPr lang="en-US"/>
              <a:t>?  </a:t>
            </a:r>
            <a:r>
              <a:rPr lang="en-US">
                <a:latin typeface="Courier" pitchFamily="2" charset="0"/>
              </a:rPr>
              <a:t>mystery(5)</a:t>
            </a:r>
            <a:r>
              <a:rPr lang="en-US"/>
              <a:t>?  </a:t>
            </a:r>
            <a:r>
              <a:rPr lang="en-US">
                <a:latin typeface="Courier" pitchFamily="2" charset="0"/>
              </a:rPr>
              <a:t>mystery(k)</a:t>
            </a:r>
            <a:r>
              <a:rPr lang="en-US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57C63A-F10A-E243-B945-BEAD88F8759E}"/>
              </a:ext>
            </a:extLst>
          </p:cNvPr>
          <p:cNvSpPr txBox="1"/>
          <p:nvPr/>
        </p:nvSpPr>
        <p:spPr>
          <a:xfrm>
            <a:off x="1910520" y="1884841"/>
            <a:ext cx="532296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def mystery(n):</a:t>
            </a:r>
          </a:p>
          <a:p>
            <a:r>
              <a:rPr lang="en-US" sz="2400" dirty="0">
                <a:latin typeface="Courier" pitchFamily="2" charset="0"/>
              </a:rPr>
              <a:t>   if n == 1:</a:t>
            </a:r>
          </a:p>
          <a:p>
            <a:r>
              <a:rPr lang="en-US" sz="2400" dirty="0">
                <a:latin typeface="Courier" pitchFamily="2" charset="0"/>
              </a:rPr>
              <a:t>	return 1</a:t>
            </a:r>
          </a:p>
          <a:p>
            <a:r>
              <a:rPr lang="en-US" sz="2400" dirty="0">
                <a:latin typeface="Courier" pitchFamily="2" charset="0"/>
              </a:rPr>
              <a:t>   else:</a:t>
            </a:r>
            <a:br>
              <a:rPr lang="en-US" sz="2400" dirty="0">
                <a:latin typeface="Courier" pitchFamily="2" charset="0"/>
              </a:rPr>
            </a:br>
            <a:r>
              <a:rPr lang="en-US" sz="2400" dirty="0">
                <a:latin typeface="Courier" pitchFamily="2" charset="0"/>
              </a:rPr>
              <a:t>     return n + mystery(n-1)</a:t>
            </a:r>
            <a:endParaRPr lang="en-US" sz="2400" dirty="0">
              <a:latin typeface="Courier" pitchFamily="2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601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D95115-0432-0B4A-B7F3-677C9011D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270C4-D3EE-E443-9C2E-3668E561D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Fibonacci numbers:</a:t>
            </a:r>
          </a:p>
          <a:p>
            <a:pPr marL="0" indent="0">
              <a:buNone/>
            </a:pPr>
            <a:r>
              <a:rPr lang="en-US" dirty="0"/>
              <a:t>			1, 1, 2, 3, 5, 8, 13, 21, ...</a:t>
            </a:r>
          </a:p>
          <a:p>
            <a:endParaRPr lang="en-US" dirty="0"/>
          </a:p>
          <a:p>
            <a:r>
              <a:rPr lang="en-US" dirty="0"/>
              <a:t>Define a function </a:t>
            </a:r>
            <a:r>
              <a:rPr lang="en-US" dirty="0">
                <a:latin typeface="Courier" pitchFamily="2" charset="0"/>
              </a:rPr>
              <a:t>fib</a:t>
            </a:r>
            <a:r>
              <a:rPr lang="en-US" dirty="0"/>
              <a:t> which takes a parameter </a:t>
            </a:r>
            <a:r>
              <a:rPr lang="en-US" dirty="0">
                <a:latin typeface="Courier" pitchFamily="2" charset="0"/>
              </a:rPr>
              <a:t>n</a:t>
            </a:r>
            <a:r>
              <a:rPr lang="en-US" dirty="0"/>
              <a:t> (an </a:t>
            </a:r>
            <a:r>
              <a:rPr lang="en-US" dirty="0" err="1"/>
              <a:t>int</a:t>
            </a:r>
            <a:r>
              <a:rPr lang="en-US" dirty="0"/>
              <a:t>) and returns the n</a:t>
            </a:r>
            <a:r>
              <a:rPr lang="en-US" baseline="30000" dirty="0"/>
              <a:t>th</a:t>
            </a:r>
            <a:r>
              <a:rPr lang="en-US" dirty="0"/>
              <a:t> Fibonacci number </a:t>
            </a:r>
          </a:p>
        </p:txBody>
      </p:sp>
    </p:spTree>
    <p:extLst>
      <p:ext uri="{BB962C8B-B14F-4D97-AF65-F5344CB8AC3E}">
        <p14:creationId xmlns:p14="http://schemas.microsoft.com/office/powerpoint/2010/main" val="139197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Palindromes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EVE</a:t>
            </a:r>
          </a:p>
          <a:p>
            <a:pPr marL="0" indent="0" algn="ctr">
              <a:buNone/>
            </a:pPr>
            <a:r>
              <a:rPr lang="en-US" dirty="0"/>
              <a:t>CIVIC</a:t>
            </a:r>
          </a:p>
          <a:p>
            <a:pPr marL="0" indent="0" algn="ctr">
              <a:buNone/>
            </a:pPr>
            <a:r>
              <a:rPr lang="en-US" dirty="0"/>
              <a:t>MADAM</a:t>
            </a:r>
          </a:p>
          <a:p>
            <a:pPr marL="0" indent="0" algn="ctr">
              <a:buNone/>
            </a:pPr>
            <a:r>
              <a:rPr lang="en-US" dirty="0"/>
              <a:t>AVID DIVA</a:t>
            </a:r>
          </a:p>
          <a:p>
            <a:pPr marL="0" indent="0" algn="ctr">
              <a:buNone/>
            </a:pPr>
            <a:r>
              <a:rPr lang="en-US" dirty="0"/>
              <a:t>STEP ON NO PETS</a:t>
            </a:r>
          </a:p>
          <a:p>
            <a:pPr marL="0" indent="0" algn="ctr">
              <a:buNone/>
            </a:pPr>
            <a:r>
              <a:rPr lang="en-US" dirty="0"/>
              <a:t>STRESSED DESSERTS</a:t>
            </a:r>
          </a:p>
          <a:p>
            <a:pPr marL="0" indent="0" algn="ctr">
              <a:buNone/>
            </a:pPr>
            <a:r>
              <a:rPr lang="en-US" dirty="0"/>
              <a:t>ABLE WAS I ERE I SAW ELBA</a:t>
            </a:r>
          </a:p>
          <a:p>
            <a:pPr marL="0" indent="0" algn="ctr">
              <a:buNone/>
            </a:pPr>
            <a:r>
              <a:rPr lang="en-US" dirty="0"/>
              <a:t>LIVED ON DECAF FACED NO DEVIL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356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Palindromes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52999"/>
          </a:xfrm>
        </p:spPr>
        <p:txBody>
          <a:bodyPr/>
          <a:lstStyle/>
          <a:p>
            <a:r>
              <a:rPr lang="en-US" dirty="0"/>
              <a:t>One way to think about palindromes: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Another way to think about palindromes:</a:t>
            </a:r>
          </a:p>
        </p:txBody>
      </p:sp>
      <p:sp>
        <p:nvSpPr>
          <p:cNvPr id="4" name="Rectangle 3"/>
          <p:cNvSpPr/>
          <p:nvPr/>
        </p:nvSpPr>
        <p:spPr>
          <a:xfrm>
            <a:off x="2347064" y="2281534"/>
            <a:ext cx="444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ABLE WAS I ERE I SAW ELBA</a:t>
            </a:r>
          </a:p>
        </p:txBody>
      </p:sp>
      <p:sp>
        <p:nvSpPr>
          <p:cNvPr id="7" name="Left Bracket 6"/>
          <p:cNvSpPr/>
          <p:nvPr/>
        </p:nvSpPr>
        <p:spPr>
          <a:xfrm rot="16200000">
            <a:off x="4229102" y="1028699"/>
            <a:ext cx="609600" cy="4038601"/>
          </a:xfrm>
          <a:prstGeom prst="leftBracket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ket 7"/>
          <p:cNvSpPr/>
          <p:nvPr/>
        </p:nvSpPr>
        <p:spPr>
          <a:xfrm rot="16200000">
            <a:off x="4337675" y="1141739"/>
            <a:ext cx="461665" cy="3664586"/>
          </a:xfrm>
          <a:prstGeom prst="leftBracket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ket 8"/>
          <p:cNvSpPr/>
          <p:nvPr/>
        </p:nvSpPr>
        <p:spPr>
          <a:xfrm rot="16200000">
            <a:off x="4405015" y="1276347"/>
            <a:ext cx="300335" cy="3234038"/>
          </a:xfrm>
          <a:prstGeom prst="leftBracket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210736" y="2381933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3600" dirty="0">
                <a:solidFill>
                  <a:schemeClr val="accent2"/>
                </a:solidFill>
              </a:rPr>
              <a:t>…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47064" y="4953000"/>
            <a:ext cx="444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ABLE WAS I ERE I SAW ELBA</a:t>
            </a:r>
          </a:p>
        </p:txBody>
      </p:sp>
      <p:sp>
        <p:nvSpPr>
          <p:cNvPr id="12" name="Left Bracket 11"/>
          <p:cNvSpPr/>
          <p:nvPr/>
        </p:nvSpPr>
        <p:spPr>
          <a:xfrm rot="16200000">
            <a:off x="4229102" y="3700165"/>
            <a:ext cx="609600" cy="4038601"/>
          </a:xfrm>
          <a:prstGeom prst="leftBracket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/>
          <p:cNvSpPr/>
          <p:nvPr/>
        </p:nvSpPr>
        <p:spPr>
          <a:xfrm rot="16200000">
            <a:off x="4444697" y="3701719"/>
            <a:ext cx="247624" cy="3664588"/>
          </a:xfrm>
          <a:prstGeom prst="lef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05505" y="5573073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palindrome</a:t>
            </a:r>
          </a:p>
        </p:txBody>
      </p:sp>
    </p:spTree>
    <p:extLst>
      <p:ext uri="{BB962C8B-B14F-4D97-AF65-F5344CB8AC3E}">
        <p14:creationId xmlns:p14="http://schemas.microsoft.com/office/powerpoint/2010/main" val="64687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8" grpId="0" animBg="1"/>
      <p:bldP spid="9" grpId="0" animBg="1"/>
      <p:bldP spid="10" grpId="0"/>
      <p:bldP spid="11" grpId="0"/>
      <p:bldP spid="12" grpId="0" animBg="1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84" y="3657599"/>
            <a:ext cx="3563191" cy="289089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6" b="8013"/>
          <a:stretch/>
        </p:blipFill>
        <p:spPr>
          <a:xfrm>
            <a:off x="4860421" y="4328345"/>
            <a:ext cx="3508744" cy="2209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356545"/>
            <a:ext cx="2882765" cy="2822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8" y="1368835"/>
            <a:ext cx="4188542" cy="209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9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CC1F62-B492-D649-9040-3C56272AC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46" y="5029200"/>
            <a:ext cx="7970854" cy="13387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549912"/>
            <a:ext cx="2819400" cy="281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49912"/>
            <a:ext cx="31750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44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C23AC1-A3F0-224C-BBE4-42FDEA227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810" y="1724186"/>
            <a:ext cx="3602495" cy="3602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B923B1-1932-5949-AB8E-521118EDB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17" y="2814772"/>
            <a:ext cx="7970854" cy="133877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64816D3-7B77-E244-A8CF-7E000ECE6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</a:t>
            </a:r>
          </a:p>
        </p:txBody>
      </p:sp>
    </p:spTree>
    <p:extLst>
      <p:ext uri="{BB962C8B-B14F-4D97-AF65-F5344CB8AC3E}">
        <p14:creationId xmlns:p14="http://schemas.microsoft.com/office/powerpoint/2010/main" val="297164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485F5-9B4C-3647-ACE1-D80DC5107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Recursive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76863-1A0B-5441-BE41-420584970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 _x_ is _y_ plus _#_ smaller _x_.  unless it is very small, in which case it is _z_.</a:t>
            </a:r>
          </a:p>
          <a:p>
            <a:r>
              <a:rPr lang="en-US"/>
              <a:t>A t_square is a square </a:t>
            </a:r>
          </a:p>
          <a:p>
            <a:pPr lvl="1"/>
            <a:r>
              <a:rPr lang="en-US"/>
              <a:t>plus 4 smaller t_squares </a:t>
            </a:r>
          </a:p>
          <a:p>
            <a:pPr lvl="2"/>
            <a:r>
              <a:rPr lang="en-US"/>
              <a:t>of half the size</a:t>
            </a:r>
          </a:p>
          <a:p>
            <a:pPr lvl="2"/>
            <a:r>
              <a:rPr lang="en-US"/>
              <a:t>centered at each of the corners of the large square</a:t>
            </a:r>
          </a:p>
          <a:p>
            <a:pPr lvl="1"/>
            <a:r>
              <a:rPr lang="en-US"/>
              <a:t>unless it's very small in which case it's nothing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CC1F62-B492-D649-9040-3C56272AC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298833"/>
            <a:ext cx="7970854" cy="133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7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604E7-16B1-4048-AEA6-4E0660EE4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Exmple</a:t>
            </a:r>
            <a:r>
              <a:rPr lang="en-US" dirty="0"/>
              <a:t>: matryoshka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31C7F-0E55-044B-945D-AF468FD5A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840065"/>
            <a:ext cx="5974597" cy="4525963"/>
          </a:xfrm>
        </p:spPr>
        <p:txBody>
          <a:bodyPr/>
          <a:lstStyle/>
          <a:p>
            <a:r>
              <a:rPr lang="en-US"/>
              <a:t>What is a matryoshka?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D5B9BD-5183-A74F-A7C1-55E0543A3C7C}"/>
              </a:ext>
            </a:extLst>
          </p:cNvPr>
          <p:cNvSpPr/>
          <p:nvPr/>
        </p:nvSpPr>
        <p:spPr>
          <a:xfrm>
            <a:off x="777820" y="1602500"/>
            <a:ext cx="7668756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/>
              <a:t>a _x_ is _y_ plus _#_ smaller _x_.  unless it is very small, in which case it is _z_.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050F45-FA69-E14A-B6D9-9D4659B08F65}"/>
              </a:ext>
            </a:extLst>
          </p:cNvPr>
          <p:cNvSpPr/>
          <p:nvPr/>
        </p:nvSpPr>
        <p:spPr>
          <a:xfrm>
            <a:off x="475698" y="4007664"/>
            <a:ext cx="4817068" cy="18774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/>
              <a:t>a matryoshka is a doll plus 1 smaller matryoshka.  unless it is very small, in which case it is nothing.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B481CC-787D-7D42-A934-1AF716055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704" y="2813041"/>
            <a:ext cx="3334749" cy="23891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EA0E24-272C-7C44-A2B6-F1BA475F6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120" y="5180165"/>
            <a:ext cx="2302525" cy="159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604E7-16B1-4048-AEA6-4E0660EE4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</a:t>
            </a:r>
            <a:r>
              <a:rPr lang="en-US" dirty="0" err="1"/>
              <a:t>circle_drawing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31C7F-0E55-044B-945D-AF468FD5A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840065"/>
            <a:ext cx="5974597" cy="4525963"/>
          </a:xfrm>
        </p:spPr>
        <p:txBody>
          <a:bodyPr/>
          <a:lstStyle/>
          <a:p>
            <a:r>
              <a:rPr lang="en-US"/>
              <a:t>What is a circle_drawing?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D5B9BD-5183-A74F-A7C1-55E0543A3C7C}"/>
              </a:ext>
            </a:extLst>
          </p:cNvPr>
          <p:cNvSpPr/>
          <p:nvPr/>
        </p:nvSpPr>
        <p:spPr>
          <a:xfrm>
            <a:off x="777820" y="1602500"/>
            <a:ext cx="7668756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/>
              <a:t>a _x_ is _y_ plus _#_ smaller _x_.  unless it is very small, in which case it is _z_.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050F45-FA69-E14A-B6D9-9D4659B08F65}"/>
              </a:ext>
            </a:extLst>
          </p:cNvPr>
          <p:cNvSpPr/>
          <p:nvPr/>
        </p:nvSpPr>
        <p:spPr>
          <a:xfrm>
            <a:off x="350413" y="3974614"/>
            <a:ext cx="5374259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/>
              <a:t>a </a:t>
            </a:r>
            <a:r>
              <a:rPr lang="en-US" sz="2800" dirty="0" err="1"/>
              <a:t>circle_drawing</a:t>
            </a:r>
            <a:r>
              <a:rPr lang="en-US" sz="2800" dirty="0"/>
              <a:t> is a circle plus 1 smaller </a:t>
            </a:r>
            <a:r>
              <a:rPr lang="en-US" sz="2800" dirty="0" err="1"/>
              <a:t>circle_drawing</a:t>
            </a:r>
            <a:r>
              <a:rPr lang="en-US" sz="2800" dirty="0"/>
              <a:t>.  unless it is very small, in which case it is a filled circle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52DC3E-C166-9A4E-BB49-1104B18FC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276" y="3051672"/>
            <a:ext cx="3309311" cy="31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1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AExam">
      <a:dk1>
        <a:sysClr val="windowText" lastClr="000000"/>
      </a:dk1>
      <a:lt1>
        <a:sysClr val="window" lastClr="FFFFFF"/>
      </a:lt1>
      <a:dk2>
        <a:srgbClr val="000000"/>
      </a:dk2>
      <a:lt2>
        <a:srgbClr val="A5A5A5"/>
      </a:lt2>
      <a:accent1>
        <a:srgbClr val="A5A5A5"/>
      </a:accent1>
      <a:accent2>
        <a:srgbClr val="0070C0"/>
      </a:accent2>
      <a:accent3>
        <a:srgbClr val="00B050"/>
      </a:accent3>
      <a:accent4>
        <a:srgbClr val="FF0000"/>
      </a:accent4>
      <a:accent5>
        <a:srgbClr val="FFFFFF"/>
      </a:accent5>
      <a:accent6>
        <a:srgbClr val="FFFFFF"/>
      </a:accent6>
      <a:hlink>
        <a:srgbClr val="0070C0"/>
      </a:hlink>
      <a:folHlink>
        <a:srgbClr val="00206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6495FFB3-5D92-074E-B89D-542AE82BF1BE}" vid="{19B8E867-9DEE-184C-A40C-B4D7506C62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AExam</Template>
  <TotalTime>8864</TotalTime>
  <Words>465</Words>
  <Application>Microsoft Macintosh PowerPoint</Application>
  <PresentationFormat>On-screen Show (4:3)</PresentationFormat>
  <Paragraphs>88</Paragraphs>
  <Slides>15</Slides>
  <Notes>10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Courier</vt:lpstr>
      <vt:lpstr>Mangal</vt:lpstr>
      <vt:lpstr>Clarity</vt:lpstr>
      <vt:lpstr>Lecture 10: Recursion</vt:lpstr>
      <vt:lpstr>Example: Palindromes</vt:lpstr>
      <vt:lpstr>Example: Palindromes</vt:lpstr>
      <vt:lpstr>Recursion</vt:lpstr>
      <vt:lpstr>Recursion</vt:lpstr>
      <vt:lpstr>Recursion</vt:lpstr>
      <vt:lpstr>Recursive definition</vt:lpstr>
      <vt:lpstr>Exmple: matryoshka</vt:lpstr>
      <vt:lpstr>Example: circle_drawing</vt:lpstr>
      <vt:lpstr>Exercise: seeing recursion</vt:lpstr>
      <vt:lpstr>Recursion</vt:lpstr>
      <vt:lpstr>Avoiding Infinite Recursion:</vt:lpstr>
      <vt:lpstr>Example: Palindromes</vt:lpstr>
      <vt:lpstr>Exercise</vt:lpstr>
      <vt:lpstr>Exercise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2: Operators and Variables</dc:title>
  <dc:creator>eleanor@cs.cornell.edu</dc:creator>
  <cp:lastModifiedBy>Eleanor Birrell</cp:lastModifiedBy>
  <cp:revision>72</cp:revision>
  <cp:lastPrinted>2019-10-10T18:20:40Z</cp:lastPrinted>
  <dcterms:created xsi:type="dcterms:W3CDTF">2018-09-03T23:44:07Z</dcterms:created>
  <dcterms:modified xsi:type="dcterms:W3CDTF">2019-10-10T18:29:56Z</dcterms:modified>
</cp:coreProperties>
</file>