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7" r:id="rId3"/>
    <p:sldId id="495" r:id="rId4"/>
    <p:sldId id="492" r:id="rId5"/>
    <p:sldId id="371" r:id="rId6"/>
    <p:sldId id="374" r:id="rId7"/>
    <p:sldId id="493" r:id="rId8"/>
    <p:sldId id="498" r:id="rId9"/>
    <p:sldId id="496" r:id="rId10"/>
    <p:sldId id="494" r:id="rId11"/>
    <p:sldId id="377" r:id="rId12"/>
    <p:sldId id="369" r:id="rId13"/>
    <p:sldId id="497" r:id="rId14"/>
    <p:sldId id="385" r:id="rId15"/>
    <p:sldId id="390" r:id="rId16"/>
    <p:sldId id="483" r:id="rId17"/>
    <p:sldId id="500" r:id="rId18"/>
    <p:sldId id="499" r:id="rId19"/>
    <p:sldId id="486" r:id="rId20"/>
    <p:sldId id="39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4" autoAdjust="0"/>
    <p:restoredTop sz="88966" autoAdjust="0"/>
  </p:normalViewPr>
  <p:slideViewPr>
    <p:cSldViewPr>
      <p:cViewPr varScale="1">
        <p:scale>
          <a:sx n="83" d="100"/>
          <a:sy n="83" d="100"/>
        </p:scale>
        <p:origin x="106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description of the class</a:t>
            </a:r>
          </a:p>
          <a:p>
            <a:r>
              <a:rPr lang="en-US" dirty="0"/>
              <a:t>     programming fundamentals: expressions, statements, functions, conditionals, repetition through loops (for, while) and recursion</a:t>
            </a:r>
          </a:p>
          <a:p>
            <a:endParaRPr lang="en-US" dirty="0"/>
          </a:p>
          <a:p>
            <a:r>
              <a:rPr lang="en-US" dirty="0"/>
              <a:t>focus on processing data</a:t>
            </a:r>
          </a:p>
          <a:p>
            <a:r>
              <a:rPr lang="en-US" dirty="0"/>
              <a:t>exciting, this is when things come together.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30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273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12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can go wrong?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411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pair programming</a:t>
            </a:r>
          </a:p>
          <a:p>
            <a:r>
              <a:rPr lang="en-US"/>
              <a:t>demonstrate the assignment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41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methods: calling will be a little different.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453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with looping through characters, then with indexing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74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34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11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with looping through characters, then with indexing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23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91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Hiding a little bit for now to keep the discussion cleaner.</a:t>
            </a:r>
          </a:p>
          <a:p>
            <a:endParaRPr lang="en-US"/>
          </a:p>
          <a:p>
            <a:r>
              <a:rPr lang="en-US"/>
              <a:t>Note the square brackets</a:t>
            </a:r>
          </a:p>
          <a:p>
            <a:endParaRPr lang="en-US"/>
          </a:p>
          <a:p>
            <a:r>
              <a:rPr lang="en-US"/>
              <a:t>Traceback (most recent call last):  File "&lt;input&gt;", line 1, in &lt;module&gt;IndexError: range object index out of range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D9489826-36B8-834E-9CA7-B68E5F2BB95F}" type="datetime1">
              <a:rPr lang="en-US" smtClean="0"/>
              <a:t>10/2/19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1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10/2/19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8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51P				   	October 2,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92375"/>
            <a:ext cx="8001000" cy="63182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Lecture </a:t>
            </a:r>
            <a:r>
              <a:rPr lang="en-US" dirty="0"/>
              <a:t>9</a:t>
            </a:r>
            <a:r>
              <a:rPr lang="en-US" sz="4000" dirty="0"/>
              <a:t>: Strings and File I/O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6C1D-4D85-0C4F-B4C7-7BD7DE66C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F24A-8CF2-D646-9B78-65650ADE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 function middle that takes one parameter s (a string) and returns the string defined by removing the first and last letters of s</a:t>
            </a:r>
          </a:p>
          <a:p>
            <a:endParaRPr lang="en-US" dirty="0"/>
          </a:p>
          <a:p>
            <a:r>
              <a:rPr lang="en-US" dirty="0"/>
              <a:t>middle("hello") == "ell"</a:t>
            </a:r>
          </a:p>
          <a:p>
            <a:r>
              <a:rPr lang="en-US" dirty="0"/>
              <a:t>middle("</a:t>
            </a:r>
            <a:r>
              <a:rPr lang="en-US" dirty="0" err="1"/>
              <a:t>abc</a:t>
            </a:r>
            <a:r>
              <a:rPr lang="en-US" dirty="0"/>
              <a:t>") == "b"</a:t>
            </a:r>
          </a:p>
          <a:p>
            <a:r>
              <a:rPr lang="en-US" dirty="0"/>
              <a:t>middle("</a:t>
            </a:r>
            <a:r>
              <a:rPr lang="en-US" dirty="0" err="1"/>
              <a:t>xy</a:t>
            </a:r>
            <a:r>
              <a:rPr lang="en-US" dirty="0"/>
              <a:t>") == ""</a:t>
            </a:r>
          </a:p>
        </p:txBody>
      </p:sp>
    </p:spTree>
    <p:extLst>
      <p:ext uri="{BB962C8B-B14F-4D97-AF65-F5344CB8AC3E}">
        <p14:creationId xmlns:p14="http://schemas.microsoft.com/office/powerpoint/2010/main" val="363768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D9A2DF-2717-0445-A4D7-70C4A8AE9868}"/>
              </a:ext>
            </a:extLst>
          </p:cNvPr>
          <p:cNvSpPr/>
          <p:nvPr/>
        </p:nvSpPr>
        <p:spPr>
          <a:xfrm>
            <a:off x="1457844" y="1618130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from string import *</a:t>
            </a:r>
          </a:p>
          <a:p>
            <a:endParaRPr lang="en-US" sz="20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ourier" pitchFamily="2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 = " This is a string"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 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test.startswith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 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Thi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test.startswith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 this")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test.endswith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("a")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test.endswith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("string")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test.lower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test.strip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test.strip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("g")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test.strip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 g")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test.find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test.find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 is")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test.find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("banana")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test.replace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("s", "S")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test.replace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("is", "</a:t>
            </a:r>
            <a:r>
              <a:rPr lang="en-US" sz="2000" dirty="0" err="1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si</a:t>
            </a: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")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636A53-EE21-AB44-941C-86E0DF26FE17}"/>
              </a:ext>
            </a:extLst>
          </p:cNvPr>
          <p:cNvSpPr/>
          <p:nvPr/>
        </p:nvSpPr>
        <p:spPr>
          <a:xfrm>
            <a:off x="695844" y="2238724"/>
            <a:ext cx="76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2000" dirty="0">
              <a:solidFill>
                <a:schemeClr val="accent5">
                  <a:lumMod val="75000"/>
                </a:schemeClr>
              </a:solidFill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r"/>
            <a:endParaRPr lang="en-US" sz="2000" dirty="0">
              <a:solidFill>
                <a:schemeClr val="accent5">
                  <a:lumMod val="75000"/>
                </a:schemeClr>
              </a:solidFill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5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6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7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8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9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10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11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12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13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14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15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16</a:t>
            </a:r>
          </a:p>
          <a:p>
            <a:pPr algn="r"/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Courier" pitchFamily="2" charset="0"/>
                <a:ea typeface="MS Mincho" panose="02020609040205080304" pitchFamily="49" charset="-128"/>
                <a:cs typeface="Times New Roman" panose="02020603050405020304" pitchFamily="18" charset="0"/>
              </a:rPr>
              <a:t>17</a:t>
            </a:r>
          </a:p>
          <a:p>
            <a:pPr algn="r"/>
            <a:endParaRPr lang="en-US" sz="2000" dirty="0">
              <a:solidFill>
                <a:schemeClr val="accent5">
                  <a:lumMod val="75000"/>
                </a:schemeClr>
              </a:solidFill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0B42B7-2151-7C4E-83D4-F69861BC4C7E}"/>
              </a:ext>
            </a:extLst>
          </p:cNvPr>
          <p:cNvSpPr txBox="1"/>
          <p:nvPr/>
        </p:nvSpPr>
        <p:spPr>
          <a:xfrm>
            <a:off x="6025362" y="4495800"/>
            <a:ext cx="288732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/>
              <a:t>What is the value of</a:t>
            </a:r>
          </a:p>
          <a:p>
            <a:r>
              <a:rPr lang="en-US" sz="2400"/>
              <a:t>test at the end?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29B0F1-9B55-EB4F-8831-6E2CDDDF0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methods</a:t>
            </a:r>
          </a:p>
        </p:txBody>
      </p:sp>
    </p:spTree>
    <p:extLst>
      <p:ext uri="{BB962C8B-B14F-4D97-AF65-F5344CB8AC3E}">
        <p14:creationId xmlns:p14="http://schemas.microsoft.com/office/powerpoint/2010/main" val="27245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ACF0E-A521-1842-A64A-145713A1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ranges are also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767A8-D5AE-944C-A4E5-C0E74F425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range is a type the same way </a:t>
            </a:r>
            <a:r>
              <a:rPr lang="en-US" dirty="0" err="1"/>
              <a:t>str</a:t>
            </a:r>
            <a:r>
              <a:rPr lang="en-US" dirty="0"/>
              <a:t> or </a:t>
            </a:r>
            <a:r>
              <a:rPr lang="en-US" dirty="0" err="1"/>
              <a:t>int</a:t>
            </a:r>
            <a:r>
              <a:rPr lang="en-US" dirty="0"/>
              <a:t> or float is a type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can:</a:t>
            </a:r>
          </a:p>
          <a:p>
            <a:pPr lvl="1"/>
            <a:r>
              <a:rPr lang="en-US" dirty="0"/>
              <a:t>loop over the contents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check membership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get the length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index into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5B39E6-B7EB-854E-910A-A181A99202E2}"/>
              </a:ext>
            </a:extLst>
          </p:cNvPr>
          <p:cNvSpPr txBox="1"/>
          <p:nvPr/>
        </p:nvSpPr>
        <p:spPr>
          <a:xfrm>
            <a:off x="4199003" y="5387821"/>
            <a:ext cx="1282889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x[3]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x[5]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80F9C2-4687-FB43-B57B-29456B11EC7A}"/>
              </a:ext>
            </a:extLst>
          </p:cNvPr>
          <p:cNvSpPr txBox="1"/>
          <p:nvPr/>
        </p:nvSpPr>
        <p:spPr>
          <a:xfrm>
            <a:off x="4191000" y="3099749"/>
            <a:ext cx="302997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for i in x: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	print(i)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18EF35-3951-394B-B257-67FF2A5B89C0}"/>
              </a:ext>
            </a:extLst>
          </p:cNvPr>
          <p:cNvSpPr txBox="1"/>
          <p:nvPr/>
        </p:nvSpPr>
        <p:spPr>
          <a:xfrm>
            <a:off x="6324600" y="5602069"/>
            <a:ext cx="2667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IndexError</a:t>
            </a:r>
            <a:r>
              <a:rPr lang="en-US" dirty="0"/>
              <a:t>: range object </a:t>
            </a:r>
          </a:p>
          <a:p>
            <a:r>
              <a:rPr lang="en-US" dirty="0"/>
              <a:t>      index out of range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5D2905-339F-B547-AA53-665D15F8CD7A}"/>
              </a:ext>
            </a:extLst>
          </p:cNvPr>
          <p:cNvCxnSpPr>
            <a:cxnSpLocks/>
          </p:cNvCxnSpPr>
          <p:nvPr/>
        </p:nvCxnSpPr>
        <p:spPr>
          <a:xfrm flipH="1">
            <a:off x="5170090" y="5973281"/>
            <a:ext cx="1542116" cy="0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07E6283-5B93-F04F-8243-B37D8A37265D}"/>
              </a:ext>
            </a:extLst>
          </p:cNvPr>
          <p:cNvSpPr txBox="1"/>
          <p:nvPr/>
        </p:nvSpPr>
        <p:spPr>
          <a:xfrm>
            <a:off x="2819400" y="2205335"/>
            <a:ext cx="364858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</a:rPr>
              <a:t>x = range(12,21,2)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3C5276-D32B-8B4A-BEA6-C0030981FD72}"/>
              </a:ext>
            </a:extLst>
          </p:cNvPr>
          <p:cNvSpPr txBox="1"/>
          <p:nvPr/>
        </p:nvSpPr>
        <p:spPr>
          <a:xfrm>
            <a:off x="4191000" y="4709256"/>
            <a:ext cx="302997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len(x)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2AFDCA-E6FF-0F40-B84F-FC27EA72EEFD}"/>
              </a:ext>
            </a:extLst>
          </p:cNvPr>
          <p:cNvSpPr txBox="1"/>
          <p:nvPr/>
        </p:nvSpPr>
        <p:spPr>
          <a:xfrm>
            <a:off x="4199003" y="4090494"/>
            <a:ext cx="3810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check = (18 in x)</a:t>
            </a:r>
          </a:p>
        </p:txBody>
      </p:sp>
    </p:spTree>
    <p:extLst>
      <p:ext uri="{BB962C8B-B14F-4D97-AF65-F5344CB8AC3E}">
        <p14:creationId xmlns:p14="http://schemas.microsoft.com/office/powerpoint/2010/main" val="256889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6B1F-3107-8D41-BE04-2F4EEB06A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are also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112A-2B89-2142-A724-AECA8776A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file is a sequence of strings</a:t>
            </a:r>
          </a:p>
          <a:p>
            <a:r>
              <a:rPr lang="en-US" dirty="0"/>
              <a:t>… so we can use the keyword in to loop through the lines of a file!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03B497-A43C-8744-8FAC-4F4F0C9F0513}"/>
              </a:ext>
            </a:extLst>
          </p:cNvPr>
          <p:cNvSpPr txBox="1"/>
          <p:nvPr/>
        </p:nvSpPr>
        <p:spPr>
          <a:xfrm>
            <a:off x="1535886" y="3810000"/>
            <a:ext cx="607222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file = open("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filename.txt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", "r")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for line in file: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 	print(line)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file.close()</a:t>
            </a:r>
          </a:p>
        </p:txBody>
      </p:sp>
    </p:spTree>
    <p:extLst>
      <p:ext uri="{BB962C8B-B14F-4D97-AF65-F5344CB8AC3E}">
        <p14:creationId xmlns:p14="http://schemas.microsoft.com/office/powerpoint/2010/main" val="281865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41A6-6BA0-C641-9A0B-2F198C64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more about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0CA56-87C1-8E46-AC75-FB512518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7494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/>
              <a:t>reading from a file:</a:t>
            </a:r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2800"/>
          </a:p>
          <a:p>
            <a:pPr marL="0" indent="0">
              <a:buNone/>
            </a:pPr>
            <a:endParaRPr lang="en-US" sz="1800"/>
          </a:p>
          <a:p>
            <a:r>
              <a:rPr lang="en-US" sz="2800"/>
              <a:t>writing to a file:</a:t>
            </a:r>
          </a:p>
          <a:p>
            <a:endParaRPr lang="en-US" sz="2800"/>
          </a:p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DFF58-3DC5-804B-ACAB-2BCBE37E9DFF}"/>
              </a:ext>
            </a:extLst>
          </p:cNvPr>
          <p:cNvSpPr txBox="1"/>
          <p:nvPr/>
        </p:nvSpPr>
        <p:spPr>
          <a:xfrm>
            <a:off x="1955046" y="2305896"/>
            <a:ext cx="568583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file_in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 = open("</a:t>
            </a:r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filename.txt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", "r")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for line in </a:t>
            </a:r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file_in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:</a:t>
            </a:r>
          </a:p>
          <a:p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	# do something with each line</a:t>
            </a:r>
          </a:p>
          <a:p>
            <a:r>
              <a:rPr lang="en-US" sz="2000" dirty="0" err="1">
                <a:latin typeface="Courier" pitchFamily="2" charset="0"/>
                <a:ea typeface="Courier" charset="0"/>
                <a:cs typeface="Courier" charset="0"/>
              </a:rPr>
              <a:t>file_in.close</a:t>
            </a:r>
            <a:r>
              <a:rPr lang="en-US" sz="2000" dirty="0">
                <a:latin typeface="Courier" pitchFamily="2" charset="0"/>
                <a:ea typeface="Courier" charset="0"/>
                <a:cs typeface="Courier" charset="0"/>
              </a:rPr>
              <a:t>()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6187B-654B-0A4B-8CDA-B4AB35EF016F}"/>
              </a:ext>
            </a:extLst>
          </p:cNvPr>
          <p:cNvSpPr txBox="1"/>
          <p:nvPr/>
        </p:nvSpPr>
        <p:spPr>
          <a:xfrm>
            <a:off x="820947" y="4636492"/>
            <a:ext cx="7502105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>
                <a:latin typeface="Courier" pitchFamily="2" charset="0"/>
                <a:ea typeface="Courier" charset="0"/>
                <a:cs typeface="Courier" charset="0"/>
              </a:rPr>
              <a:t>file_out = open("filename.txt", "w")</a:t>
            </a:r>
          </a:p>
          <a:p>
            <a:r>
              <a:rPr lang="en-US" sz="2000">
                <a:latin typeface="Courier" pitchFamily="2" charset="0"/>
                <a:ea typeface="Courier" charset="0"/>
                <a:cs typeface="Courier" charset="0"/>
              </a:rPr>
              <a:t>char1 = file_out.write("Line 1 in the file")</a:t>
            </a:r>
          </a:p>
          <a:p>
            <a:r>
              <a:rPr lang="en-US" sz="2000">
                <a:latin typeface="Courier" pitchFamily="2" charset="0"/>
                <a:ea typeface="Courier" charset="0"/>
                <a:cs typeface="Courier" charset="0"/>
              </a:rPr>
              <a:t>char2 = file_out.write("Next line in the file")</a:t>
            </a:r>
          </a:p>
          <a:p>
            <a:r>
              <a:rPr lang="en-US" sz="2000">
                <a:latin typeface="Courier" pitchFamily="2" charset="0"/>
                <a:ea typeface="Courier" charset="0"/>
                <a:cs typeface="Courier" charset="0"/>
              </a:rPr>
              <a:t>file_out.close()</a:t>
            </a:r>
          </a:p>
        </p:txBody>
      </p:sp>
    </p:spTree>
    <p:extLst>
      <p:ext uri="{BB962C8B-B14F-4D97-AF65-F5344CB8AC3E}">
        <p14:creationId xmlns:p14="http://schemas.microsoft.com/office/powerpoint/2010/main" val="4125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41A6-6BA0-C641-9A0B-2F198C64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reading from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0CA56-87C1-8E46-AC75-FB512518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4218140"/>
            <a:ext cx="8420099" cy="1877860"/>
          </a:xfrm>
        </p:spPr>
        <p:txBody>
          <a:bodyPr>
            <a:normAutofit/>
          </a:bodyPr>
          <a:lstStyle/>
          <a:p>
            <a:r>
              <a:rPr lang="en-US" sz="2800"/>
              <a:t>should always close the file when done </a:t>
            </a:r>
          </a:p>
          <a:p>
            <a:r>
              <a:rPr lang="en-US" sz="2800"/>
              <a:t>can use file_in.readline() to get one line at a time</a:t>
            </a:r>
          </a:p>
          <a:p>
            <a:pPr lvl="1"/>
            <a:r>
              <a:rPr lang="en-US" sz="2400"/>
              <a:t>reading from a file keeps going from where it was</a:t>
            </a:r>
          </a:p>
          <a:p>
            <a:pPr marL="0" indent="0">
              <a:buNone/>
            </a:pPr>
            <a:endParaRPr lang="en-US" sz="2800"/>
          </a:p>
          <a:p>
            <a:endParaRPr lang="en-US"/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DFF58-3DC5-804B-ACAB-2BCBE37E9DFF}"/>
              </a:ext>
            </a:extLst>
          </p:cNvPr>
          <p:cNvSpPr txBox="1"/>
          <p:nvPr/>
        </p:nvSpPr>
        <p:spPr>
          <a:xfrm>
            <a:off x="1295400" y="1905000"/>
            <a:ext cx="673175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file_in = open("filename.txt", "r")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for line in file_in: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	# do something with each line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file_in.close()</a:t>
            </a:r>
          </a:p>
        </p:txBody>
      </p:sp>
    </p:spTree>
    <p:extLst>
      <p:ext uri="{BB962C8B-B14F-4D97-AF65-F5344CB8AC3E}">
        <p14:creationId xmlns:p14="http://schemas.microsoft.com/office/powerpoint/2010/main" val="2504290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341A6-6BA0-C641-9A0B-2F198C64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writing to files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0CA56-87C1-8E46-AC75-FB512518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4797200"/>
            <a:ext cx="8420099" cy="689200"/>
          </a:xfrm>
        </p:spPr>
        <p:txBody>
          <a:bodyPr>
            <a:normAutofit/>
          </a:bodyPr>
          <a:lstStyle/>
          <a:p>
            <a:r>
              <a:rPr lang="en-US" sz="2800"/>
              <a:t>particularly important to close the file when writing</a:t>
            </a:r>
          </a:p>
          <a:p>
            <a:pPr marL="0" indent="0">
              <a:buNone/>
            </a:pPr>
            <a:endParaRPr lang="en-US" sz="2800"/>
          </a:p>
          <a:p>
            <a:endParaRPr lang="en-US"/>
          </a:p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6187B-654B-0A4B-8CDA-B4AB35EF016F}"/>
              </a:ext>
            </a:extLst>
          </p:cNvPr>
          <p:cNvSpPr txBox="1"/>
          <p:nvPr/>
        </p:nvSpPr>
        <p:spPr>
          <a:xfrm>
            <a:off x="76200" y="2213200"/>
            <a:ext cx="90678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file_out = open("filename.txt", "w")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file_out.write("Line 1 in file\n")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num_char = file_out.write("Next line in file\n")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file_out.close()</a:t>
            </a:r>
          </a:p>
        </p:txBody>
      </p:sp>
    </p:spTree>
    <p:extLst>
      <p:ext uri="{BB962C8B-B14F-4D97-AF65-F5344CB8AC3E}">
        <p14:creationId xmlns:p14="http://schemas.microsoft.com/office/powerpoint/2010/main" val="1884426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C99C0-4458-F443-BB0A-242CF2B50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28727-5211-FD4E-A55F-2CDC71859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count_chars</a:t>
            </a:r>
            <a:r>
              <a:rPr lang="en-US" dirty="0"/>
              <a:t> that takes on parameter filename and returns the number of characters in that file.</a:t>
            </a:r>
          </a:p>
        </p:txBody>
      </p:sp>
    </p:spTree>
    <p:extLst>
      <p:ext uri="{BB962C8B-B14F-4D97-AF65-F5344CB8AC3E}">
        <p14:creationId xmlns:p14="http://schemas.microsoft.com/office/powerpoint/2010/main" val="7650651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807A6-F264-EA46-BDF1-2EFF8BC0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5D751-2B3A-0547-B9FE-6F2FD2C62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that takes three arguments (infile1, infile2, </a:t>
            </a:r>
            <a:r>
              <a:rPr lang="en-US" dirty="0" err="1"/>
              <a:t>outfile</a:t>
            </a:r>
            <a:r>
              <a:rPr lang="en-US" dirty="0"/>
              <a:t>), all of which are strings, and creates a new file named </a:t>
            </a:r>
            <a:r>
              <a:rPr lang="en-US" dirty="0" err="1"/>
              <a:t>outfile</a:t>
            </a:r>
            <a:r>
              <a:rPr lang="en-US" dirty="0"/>
              <a:t> whose contents are the contents of the file named </a:t>
            </a:r>
            <a:r>
              <a:rPr lang="en-US" dirty="0" err="1"/>
              <a:t>infile</a:t>
            </a:r>
            <a:r>
              <a:rPr lang="en-US" dirty="0"/>
              <a:t> followed by the contents of the file named </a:t>
            </a:r>
            <a:r>
              <a:rPr lang="en-US" dirty="0" err="1"/>
              <a:t>outfile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9261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2FB12B-1EE4-F442-8DFE-EC6BF2F97721}"/>
              </a:ext>
            </a:extLst>
          </p:cNvPr>
          <p:cNvSpPr txBox="1"/>
          <p:nvPr/>
        </p:nvSpPr>
        <p:spPr>
          <a:xfrm>
            <a:off x="990600" y="762000"/>
            <a:ext cx="70866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def example1(filename):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   s = 0</a:t>
            </a:r>
          </a:p>
          <a:p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   file = open(filename, "r")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   for line in file: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       print(line)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   </a:t>
            </a:r>
            <a:r>
              <a:rPr lang="en-US" sz="2400" dirty="0" err="1">
                <a:latin typeface="Courier" pitchFamily="2" charset="0"/>
              </a:rPr>
              <a:t>file.close</a:t>
            </a:r>
            <a:r>
              <a:rPr lang="en-US" sz="2400" dirty="0">
                <a:latin typeface="Courier" pitchFamily="2" charset="0"/>
              </a:rPr>
              <a:t>()</a:t>
            </a:r>
          </a:p>
          <a:p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    print(s)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B1D5E6A7-33D2-D74F-BAB7-0A55513888D8}"/>
              </a:ext>
            </a:extLst>
          </p:cNvPr>
          <p:cNvSpPr txBox="1">
            <a:spLocks/>
          </p:cNvSpPr>
          <p:nvPr/>
        </p:nvSpPr>
        <p:spPr>
          <a:xfrm>
            <a:off x="457200" y="4419600"/>
            <a:ext cx="8229600" cy="2514600"/>
          </a:xfrm>
          <a:prstGeom prst="rect">
            <a:avLst/>
          </a:prstGeom>
        </p:spPr>
        <p:txBody>
          <a:bodyPr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if the file doesn't exist?</a:t>
            </a:r>
          </a:p>
          <a:p>
            <a:r>
              <a:rPr lang="en-US"/>
              <a:t>what if it does exist but you don't have access permissions?</a:t>
            </a:r>
          </a:p>
          <a:p>
            <a:r>
              <a:rPr lang="en-US"/>
              <a:t>what if the file exists and you can open it for reading, but it doesn't contain integers?</a:t>
            </a:r>
          </a:p>
        </p:txBody>
      </p:sp>
    </p:spTree>
    <p:extLst>
      <p:ext uri="{BB962C8B-B14F-4D97-AF65-F5344CB8AC3E}">
        <p14:creationId xmlns:p14="http://schemas.microsoft.com/office/powerpoint/2010/main" val="408180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17A0D-5AAF-0B47-A038-A5237255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strings are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5E3B6-44AB-9B4B-939F-649845693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can:</a:t>
            </a:r>
          </a:p>
          <a:p>
            <a:pPr lvl="1"/>
            <a:r>
              <a:rPr lang="en-US" dirty="0"/>
              <a:t>loop over contents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check membership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get the length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index into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6A0F8E-6471-F844-AB88-F923B04FD7BE}"/>
              </a:ext>
            </a:extLst>
          </p:cNvPr>
          <p:cNvSpPr txBox="1"/>
          <p:nvPr/>
        </p:nvSpPr>
        <p:spPr>
          <a:xfrm>
            <a:off x="3810000" y="2849622"/>
            <a:ext cx="44196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for char in string: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  	print(char)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0BF2EE-F28D-834E-AEC0-EF7CC94E331F}"/>
              </a:ext>
            </a:extLst>
          </p:cNvPr>
          <p:cNvSpPr txBox="1"/>
          <p:nvPr/>
        </p:nvSpPr>
        <p:spPr>
          <a:xfrm>
            <a:off x="2340508" y="1900535"/>
            <a:ext cx="446298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</a:rPr>
              <a:t>string = "Hello world!"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78662D-4EF2-B84C-842A-F1F311DC836C}"/>
              </a:ext>
            </a:extLst>
          </p:cNvPr>
          <p:cNvSpPr txBox="1"/>
          <p:nvPr/>
        </p:nvSpPr>
        <p:spPr>
          <a:xfrm>
            <a:off x="3810000" y="5537380"/>
            <a:ext cx="35397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char = string[3]</a:t>
            </a:r>
          </a:p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char2 = string[12]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2C86DD-0939-E742-A67A-7061B1A507D6}"/>
              </a:ext>
            </a:extLst>
          </p:cNvPr>
          <p:cNvSpPr txBox="1"/>
          <p:nvPr/>
        </p:nvSpPr>
        <p:spPr>
          <a:xfrm>
            <a:off x="3810000" y="4699180"/>
            <a:ext cx="40386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length = </a:t>
            </a:r>
            <a:r>
              <a:rPr lang="en-US" sz="2400" dirty="0" err="1">
                <a:latin typeface="Courier" pitchFamily="2" charset="0"/>
                <a:ea typeface="Courier" charset="0"/>
                <a:cs typeface="Courier" charset="0"/>
              </a:rPr>
              <a:t>len</a:t>
            </a:r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(string)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DB40A8-AE46-6944-9500-6ADA48851650}"/>
              </a:ext>
            </a:extLst>
          </p:cNvPr>
          <p:cNvSpPr txBox="1"/>
          <p:nvPr/>
        </p:nvSpPr>
        <p:spPr>
          <a:xfrm>
            <a:off x="3810000" y="3916502"/>
            <a:ext cx="4422494" cy="461665"/>
          </a:xfrm>
          <a:prstGeom prst="rect">
            <a:avLst/>
          </a:prstGeom>
          <a:ln w="26424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  <a:ea typeface="Courier" charset="0"/>
                <a:cs typeface="Courier" charset="0"/>
              </a:rPr>
              <a:t>check = "!" in string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66292C-24C7-6944-AD40-2D55E37D2C6F}"/>
              </a:ext>
            </a:extLst>
          </p:cNvPr>
          <p:cNvSpPr txBox="1"/>
          <p:nvPr/>
        </p:nvSpPr>
        <p:spPr>
          <a:xfrm>
            <a:off x="384564" y="5830669"/>
            <a:ext cx="2667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err="1"/>
              <a:t>IndexError</a:t>
            </a:r>
            <a:r>
              <a:rPr lang="en-US" dirty="0"/>
              <a:t>: range object </a:t>
            </a:r>
          </a:p>
          <a:p>
            <a:r>
              <a:rPr lang="en-US" dirty="0"/>
              <a:t>      index out of range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9ACA6A-6109-8F4B-80B5-85CBBB194D38}"/>
              </a:ext>
            </a:extLst>
          </p:cNvPr>
          <p:cNvCxnSpPr>
            <a:cxnSpLocks/>
            <a:stCxn id="10" idx="3"/>
          </p:cNvCxnSpPr>
          <p:nvPr/>
        </p:nvCxnSpPr>
        <p:spPr>
          <a:xfrm>
            <a:off x="3051564" y="6153835"/>
            <a:ext cx="834636" cy="0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3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D378-1A6E-1843-A77F-A13711C68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aside on lab/assignment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D9090-07CD-A244-91C9-6109AAA95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295400"/>
          </a:xfrm>
        </p:spPr>
        <p:txBody>
          <a:bodyPr/>
          <a:lstStyle/>
          <a:p>
            <a:r>
              <a:rPr lang="en-US"/>
              <a:t>Read before lab: “All I Really Need to Know about Pair Programming I Learned in Kindergarten”: </a:t>
            </a:r>
            <a:r>
              <a:rPr lang="en-US" sz="2000"/>
              <a:t>https://collaboration.csc.ncsu.edu/laurie/Papers/Kindergarten.PDF</a:t>
            </a:r>
          </a:p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9C682-300F-B84B-93B6-D029028402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41" y="3581400"/>
            <a:ext cx="8723717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77A5-02CE-F64E-BD2A-6295E25A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1C19-EB0A-AB4F-9FD7-66543531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str_even</a:t>
            </a:r>
            <a:r>
              <a:rPr lang="en-US" dirty="0"/>
              <a:t> that takes one parameter s (a string) and returns a string comprised of only the even characters of s </a:t>
            </a:r>
          </a:p>
        </p:txBody>
      </p:sp>
    </p:spTree>
    <p:extLst>
      <p:ext uri="{BB962C8B-B14F-4D97-AF65-F5344CB8AC3E}">
        <p14:creationId xmlns:p14="http://schemas.microsoft.com/office/powerpoint/2010/main" val="1368071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38F8-3C8F-BD4A-A906-40E24235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B9358-6255-2A43-BF62-74C654E98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findchar</a:t>
            </a:r>
            <a:r>
              <a:rPr lang="en-US" dirty="0"/>
              <a:t> that takes two parameters, a string s and a character c and returns the index of the first instance of that character. If that character does not appear in the string, it returns -1</a:t>
            </a:r>
          </a:p>
          <a:p>
            <a:endParaRPr lang="en-US" dirty="0"/>
          </a:p>
          <a:p>
            <a:r>
              <a:rPr lang="en-US" dirty="0" err="1"/>
              <a:t>findchar</a:t>
            </a:r>
            <a:r>
              <a:rPr lang="en-US" dirty="0"/>
              <a:t>("hello", "h") == 0</a:t>
            </a:r>
          </a:p>
          <a:p>
            <a:r>
              <a:rPr lang="en-US" dirty="0" err="1"/>
              <a:t>findchar</a:t>
            </a:r>
            <a:r>
              <a:rPr lang="en-US" dirty="0"/>
              <a:t>("hello", "l") == 2</a:t>
            </a:r>
          </a:p>
          <a:p>
            <a:r>
              <a:rPr lang="en-US" dirty="0" err="1"/>
              <a:t>findchar</a:t>
            </a:r>
            <a:r>
              <a:rPr lang="en-US" dirty="0"/>
              <a:t>("hello", "a") == -1</a:t>
            </a:r>
          </a:p>
        </p:txBody>
      </p:sp>
    </p:spTree>
    <p:extLst>
      <p:ext uri="{BB962C8B-B14F-4D97-AF65-F5344CB8AC3E}">
        <p14:creationId xmlns:p14="http://schemas.microsoft.com/office/powerpoint/2010/main" val="1753387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986D-6512-E14E-8C8B-D3FE942A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slicing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BEC55-C0CF-6143-B010-C16938F22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extracting part of a sequence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E99B2-6F36-0E4B-A51C-B99108C1FAC4}"/>
              </a:ext>
            </a:extLst>
          </p:cNvPr>
          <p:cNvSpPr txBox="1"/>
          <p:nvPr/>
        </p:nvSpPr>
        <p:spPr>
          <a:xfrm>
            <a:off x="228600" y="3230940"/>
            <a:ext cx="3430967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s[:]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s[start:]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s[:end]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s[start:end]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6B51FD-CA94-7243-B590-0E96001A4F56}"/>
              </a:ext>
            </a:extLst>
          </p:cNvPr>
          <p:cNvSpPr/>
          <p:nvPr/>
        </p:nvSpPr>
        <p:spPr>
          <a:xfrm>
            <a:off x="3886200" y="2374880"/>
            <a:ext cx="50292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>
                <a:latin typeface="Courier" pitchFamily="2" charset="0"/>
              </a:rPr>
              <a:t>&gt;&gt;&gt; s = "Hello world!\n\n"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s[6]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	'w'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s[2:7]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	'llo w'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s[5:]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	' world!\n\n'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s[:3]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	'Hel'</a:t>
            </a:r>
          </a:p>
        </p:txBody>
      </p:sp>
    </p:spTree>
    <p:extLst>
      <p:ext uri="{BB962C8B-B14F-4D97-AF65-F5344CB8AC3E}">
        <p14:creationId xmlns:p14="http://schemas.microsoft.com/office/powerpoint/2010/main" val="345424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9986D-6512-E14E-8C8B-D3FE942A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slicing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BEC55-C0CF-6143-B010-C16938F22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 extracting part of a sequence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6E99B2-6F36-0E4B-A51C-B99108C1FAC4}"/>
              </a:ext>
            </a:extLst>
          </p:cNvPr>
          <p:cNvSpPr txBox="1"/>
          <p:nvPr/>
        </p:nvSpPr>
        <p:spPr>
          <a:xfrm>
            <a:off x="302833" y="2832586"/>
            <a:ext cx="3430967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s[:]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s[start:]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s[:end]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s[start:end]</a:t>
            </a:r>
          </a:p>
          <a:p>
            <a:endParaRPr lang="en-US" sz="240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s[start::step]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s[:end:step]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s[start:end:step]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7149D3-7426-0943-B03A-1B11AA0EDA2D}"/>
              </a:ext>
            </a:extLst>
          </p:cNvPr>
          <p:cNvSpPr/>
          <p:nvPr/>
        </p:nvSpPr>
        <p:spPr>
          <a:xfrm>
            <a:off x="3886200" y="2603480"/>
            <a:ext cx="50292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>
                <a:latin typeface="Courier" pitchFamily="2" charset="0"/>
              </a:rPr>
              <a:t>&gt;&gt;&gt; s = "Hello world!\n\n"</a:t>
            </a: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s[2::2]</a:t>
            </a:r>
          </a:p>
          <a:p>
            <a:r>
              <a:rPr lang="en-US" sz="2400">
                <a:latin typeface="Courier" pitchFamily="2" charset="0"/>
              </a:rPr>
              <a:t>	'lowrd\n'</a:t>
            </a:r>
            <a:endParaRPr lang="en-US" sz="240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s[1:10:3]</a:t>
            </a:r>
          </a:p>
          <a:p>
            <a:r>
              <a:rPr lang="en-US" sz="2400">
                <a:latin typeface="Courier" pitchFamily="2" charset="0"/>
              </a:rPr>
              <a:t>	'eoo'</a:t>
            </a:r>
            <a:endParaRPr lang="en-US" sz="240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s[:5:2]</a:t>
            </a:r>
          </a:p>
          <a:p>
            <a:r>
              <a:rPr lang="en-US" sz="2400">
                <a:latin typeface="Courier" pitchFamily="2" charset="0"/>
              </a:rPr>
              <a:t>	'Hlo'</a:t>
            </a:r>
            <a:endParaRPr lang="en-US" sz="2400">
              <a:latin typeface="Courier" pitchFamily="2" charset="0"/>
              <a:ea typeface="Courier" charset="0"/>
              <a:cs typeface="Courier" charset="0"/>
            </a:endParaRPr>
          </a:p>
          <a:p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&gt;&gt;&gt; s[-3:-10:-1]</a:t>
            </a:r>
          </a:p>
          <a:p>
            <a:r>
              <a:rPr lang="en-US" sz="2400">
                <a:latin typeface="Courier" pitchFamily="2" charset="0"/>
              </a:rPr>
              <a:t>	'!dlrow'</a:t>
            </a:r>
            <a:r>
              <a:rPr lang="en-US" sz="2400">
                <a:latin typeface="Courier" pitchFamily="2" charset="0"/>
                <a:ea typeface="Courier" charset="0"/>
                <a:cs typeface="Courier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44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D9A2DF-2717-0445-A4D7-70C4A8AE9868}"/>
              </a:ext>
            </a:extLst>
          </p:cNvPr>
          <p:cNvSpPr/>
          <p:nvPr/>
        </p:nvSpPr>
        <p:spPr>
          <a:xfrm>
            <a:off x="685800" y="2459504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 = "This is a string"</a:t>
            </a:r>
            <a:endParaRPr lang="en-US" sz="20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test[10]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ourier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Courier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test[0:2]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test[:5]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00"/>
              </a:solidFill>
              <a:latin typeface="Courier" pitchFamily="2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ourier" pitchFamily="2" charset="0"/>
                <a:ea typeface="MS Mincho" panose="02020609040205080304" pitchFamily="49" charset="-128"/>
                <a:cs typeface="Courier" pitchFamily="2" charset="0"/>
              </a:rPr>
              <a:t>test[::2]</a:t>
            </a:r>
            <a:endParaRPr lang="en-US" sz="20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5E5926E-A662-BD4B-A50F-995751938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7F7F871-EBF4-F042-A2DE-31B0FF9C69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r>
              <a:rPr lang="en-US" dirty="0"/>
              <a:t>Evaluate the following expressions. </a:t>
            </a:r>
          </a:p>
        </p:txBody>
      </p:sp>
    </p:spTree>
    <p:extLst>
      <p:ext uri="{BB962C8B-B14F-4D97-AF65-F5344CB8AC3E}">
        <p14:creationId xmlns:p14="http://schemas.microsoft.com/office/powerpoint/2010/main" val="305176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077A5-02CE-F64E-BD2A-6295E25A7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11C19-EB0A-AB4F-9FD7-665435312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</a:t>
            </a:r>
            <a:r>
              <a:rPr lang="en-US" dirty="0" err="1"/>
              <a:t>str_even</a:t>
            </a:r>
            <a:r>
              <a:rPr lang="en-US" dirty="0"/>
              <a:t> that takes one parameter s (a string) and returns a string comprised of only the even characters of s </a:t>
            </a:r>
          </a:p>
        </p:txBody>
      </p:sp>
    </p:spTree>
    <p:extLst>
      <p:ext uri="{BB962C8B-B14F-4D97-AF65-F5344CB8AC3E}">
        <p14:creationId xmlns:p14="http://schemas.microsoft.com/office/powerpoint/2010/main" val="1158809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6C1D-4D85-0C4F-B4C7-7BD7DE66C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6F24A-8CF2-D646-9B78-65650ADEF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half that takes one parameter s (a string) and returns the first half of that string.</a:t>
            </a:r>
          </a:p>
        </p:txBody>
      </p:sp>
    </p:spTree>
    <p:extLst>
      <p:ext uri="{BB962C8B-B14F-4D97-AF65-F5344CB8AC3E}">
        <p14:creationId xmlns:p14="http://schemas.microsoft.com/office/powerpoint/2010/main" val="13850288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Exam">
      <a:dk1>
        <a:sysClr val="windowText" lastClr="000000"/>
      </a:dk1>
      <a:lt1>
        <a:sysClr val="window" lastClr="FFFFFF"/>
      </a:lt1>
      <a:dk2>
        <a:srgbClr val="000000"/>
      </a:dk2>
      <a:lt2>
        <a:srgbClr val="A5A5A5"/>
      </a:lt2>
      <a:accent1>
        <a:srgbClr val="A5A5A5"/>
      </a:accent1>
      <a:accent2>
        <a:srgbClr val="0070C0"/>
      </a:accent2>
      <a:accent3>
        <a:srgbClr val="00B050"/>
      </a:accent3>
      <a:accent4>
        <a:srgbClr val="FF0000"/>
      </a:accent4>
      <a:accent5>
        <a:srgbClr val="FFFFFF"/>
      </a:accent5>
      <a:accent6>
        <a:srgbClr val="FFFFFF"/>
      </a:accent6>
      <a:hlink>
        <a:srgbClr val="0070C0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6495FFB3-5D92-074E-B89D-542AE82BF1BE}" vid="{19B8E867-9DEE-184C-A40C-B4D7506C62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AExam</Template>
  <TotalTime>8755</TotalTime>
  <Words>1046</Words>
  <Application>Microsoft Macintosh PowerPoint</Application>
  <PresentationFormat>On-screen Show (4:3)</PresentationFormat>
  <Paragraphs>231</Paragraphs>
  <Slides>20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MS Mincho</vt:lpstr>
      <vt:lpstr>Arial</vt:lpstr>
      <vt:lpstr>Calibri</vt:lpstr>
      <vt:lpstr>Cambria</vt:lpstr>
      <vt:lpstr>Courier</vt:lpstr>
      <vt:lpstr>Times New Roman</vt:lpstr>
      <vt:lpstr>Clarity</vt:lpstr>
      <vt:lpstr>Lecture 9: Strings and File I/O</vt:lpstr>
      <vt:lpstr>strings are sequences</vt:lpstr>
      <vt:lpstr>Example</vt:lpstr>
      <vt:lpstr>Exercise</vt:lpstr>
      <vt:lpstr>slicing (1)</vt:lpstr>
      <vt:lpstr>slicing (2)</vt:lpstr>
      <vt:lpstr>Exercise</vt:lpstr>
      <vt:lpstr>Example</vt:lpstr>
      <vt:lpstr>Exercise</vt:lpstr>
      <vt:lpstr>Practice Problem</vt:lpstr>
      <vt:lpstr>String methods</vt:lpstr>
      <vt:lpstr>ranges are also sequences</vt:lpstr>
      <vt:lpstr>files are also sequences</vt:lpstr>
      <vt:lpstr>more about files</vt:lpstr>
      <vt:lpstr>reading from files</vt:lpstr>
      <vt:lpstr>writing to files</vt:lpstr>
      <vt:lpstr>Example</vt:lpstr>
      <vt:lpstr>Exercise</vt:lpstr>
      <vt:lpstr>PowerPoint Presentation</vt:lpstr>
      <vt:lpstr>aside on lab/assignment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Operators and Variables</dc:title>
  <dc:creator>eleanor@cs.cornell.edu</dc:creator>
  <cp:lastModifiedBy>Eleanor Birrell</cp:lastModifiedBy>
  <cp:revision>376</cp:revision>
  <cp:lastPrinted>2018-10-10T16:04:55Z</cp:lastPrinted>
  <dcterms:created xsi:type="dcterms:W3CDTF">2018-09-03T23:44:07Z</dcterms:created>
  <dcterms:modified xsi:type="dcterms:W3CDTF">2019-10-02T23:43:39Z</dcterms:modified>
</cp:coreProperties>
</file>