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9" r:id="rId3"/>
    <p:sldId id="257" r:id="rId4"/>
    <p:sldId id="265" r:id="rId5"/>
    <p:sldId id="266" r:id="rId6"/>
    <p:sldId id="267" r:id="rId7"/>
    <p:sldId id="268" r:id="rId8"/>
    <p:sldId id="275" r:id="rId9"/>
    <p:sldId id="272" r:id="rId10"/>
    <p:sldId id="276" r:id="rId11"/>
    <p:sldId id="385" r:id="rId12"/>
    <p:sldId id="386" r:id="rId13"/>
    <p:sldId id="388" r:id="rId14"/>
    <p:sldId id="273" r:id="rId15"/>
    <p:sldId id="264" r:id="rId16"/>
    <p:sldId id="260" r:id="rId17"/>
    <p:sldId id="274" r:id="rId18"/>
    <p:sldId id="387" r:id="rId19"/>
    <p:sldId id="280" r:id="rId20"/>
    <p:sldId id="270" r:id="rId21"/>
    <p:sldId id="258" r:id="rId22"/>
    <p:sldId id="277" r:id="rId23"/>
    <p:sldId id="259" r:id="rId24"/>
    <p:sldId id="263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88940" autoAdjust="0"/>
  </p:normalViewPr>
  <p:slideViewPr>
    <p:cSldViewPr>
      <p:cViewPr varScale="1">
        <p:scale>
          <a:sx n="93" d="100"/>
          <a:sy n="93" d="100"/>
        </p:scale>
        <p:origin x="5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shadowing</a:t>
            </a:r>
          </a:p>
          <a:p>
            <a:r>
              <a:rPr lang="en-US" dirty="0"/>
              <a:t>if comment out fav def the global!</a:t>
            </a:r>
          </a:p>
          <a:p>
            <a:r>
              <a:rPr lang="en-US" dirty="0"/>
              <a:t>try print </a:t>
            </a:r>
            <a:r>
              <a:rPr lang="en-US" dirty="0" err="1"/>
              <a:t>in_str</a:t>
            </a:r>
            <a:r>
              <a:rPr lang="en-US" dirty="0"/>
              <a:t> and b in opposite functions (will fail)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7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9/30/19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write buggy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0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fuzz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code is buggy!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		    September 30,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2375"/>
            <a:ext cx="8001000" cy="631825"/>
          </a:xfrm>
        </p:spPr>
        <p:txBody>
          <a:bodyPr>
            <a:normAutofit fontScale="90000"/>
          </a:bodyPr>
          <a:lstStyle/>
          <a:p>
            <a:r>
              <a:rPr lang="en-US" sz="4000"/>
              <a:t>Lecture </a:t>
            </a:r>
            <a:r>
              <a:rPr lang="en-US"/>
              <a:t>8</a:t>
            </a:r>
            <a:r>
              <a:rPr lang="en-US" sz="4000"/>
              <a:t>: </a:t>
            </a:r>
            <a:r>
              <a:rPr lang="en-US" sz="4000" dirty="0"/>
              <a:t>Debugging and Testing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C2A-ACA2-EA49-98D3-1E5AAAFD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Runtime Errors: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E15A-14EE-EA48-99EF-A9F2A27B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err="1"/>
              <a:t>NameError</a:t>
            </a:r>
            <a:r>
              <a:rPr lang="en-US" dirty="0"/>
              <a:t>: Python doesn't recognize a (variable) name</a:t>
            </a:r>
          </a:p>
          <a:p>
            <a:pPr lvl="1"/>
            <a:r>
              <a:rPr lang="en-US" dirty="0"/>
              <a:t>Find the bug!</a:t>
            </a:r>
          </a:p>
          <a:p>
            <a:pPr lvl="1"/>
            <a:r>
              <a:rPr lang="en-US" dirty="0"/>
              <a:t>Did you forget quotation marks around a string?</a:t>
            </a:r>
          </a:p>
          <a:p>
            <a:pPr lvl="1"/>
            <a:r>
              <a:rPr lang="en-US" dirty="0"/>
              <a:t>Did you misspell a variable name? Make a typo?</a:t>
            </a:r>
          </a:p>
          <a:p>
            <a:pPr lvl="1"/>
            <a:r>
              <a:rPr lang="en-US" dirty="0"/>
              <a:t>Is the variable you are trying to use in scope? Use before define?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3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43BF-9A12-2F40-A98F-5D9A55AF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66CAA-A278-CA4B-AFAD-6AB5A7D6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965200"/>
            <a:ext cx="5105400" cy="5775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Storing a value in a variable: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If there is a variable with that name in the current function's stack frame, store the value in that variable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Otherwise create a new variable in the current function's stack frame and store the value there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Using a variable: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Check for a local variable with that name. If it exists, use the value stored in that variable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Else if there exists a global variable with that name, use the value stored in that global variable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Otherwise get a </a:t>
            </a:r>
            <a:r>
              <a:rPr lang="en-US" sz="2000" dirty="0" err="1"/>
              <a:t>NameError</a:t>
            </a:r>
            <a:r>
              <a:rPr lang="en-US" sz="20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9D5C2-4991-E64A-91AC-F9164E7E0661}"/>
              </a:ext>
            </a:extLst>
          </p:cNvPr>
          <p:cNvSpPr txBox="1">
            <a:spLocks/>
          </p:cNvSpPr>
          <p:nvPr/>
        </p:nvSpPr>
        <p:spPr>
          <a:xfrm>
            <a:off x="329338" y="1673352"/>
            <a:ext cx="4166463" cy="4718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fav = 13</a:t>
            </a:r>
          </a:p>
          <a:p>
            <a:pPr marL="0" indent="0">
              <a:buFont typeface="Arial" pitchFamily="34" charset="0"/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good_choice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b =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== fav)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return b</a:t>
            </a:r>
          </a:p>
          <a:p>
            <a:pPr marL="514350" indent="-514350">
              <a:buFont typeface="Arial" pitchFamily="34" charset="0"/>
              <a:buAutoNum type="arabicPlain"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def main():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in_str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input()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fav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in_str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good_choice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(fav):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print("yay")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print("boo")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14350" indent="-514350">
              <a:buFont typeface="Arial" pitchFamily="34" charset="0"/>
              <a:buAutoNum type="arabicPlain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8700" y="1524000"/>
            <a:ext cx="4546599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def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print_example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  <a:sym typeface="Wingdings"/>
              </a:rPr>
              <a:t>(s4,s5):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  <a:sym typeface="Wingdings"/>
              </a:rPr>
              <a:t>   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s1 = 3*s4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s2 = s4+s5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print(s1) 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print(s2) 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return s1+s2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s1 = '!'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s2 = '?'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print(s1)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s3 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print_example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(s1,s2) print(s2) 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print(s3)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print(s4)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CC05A-1A6C-B548-B4EC-B1F72C26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17234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C2A-ACA2-EA49-98D3-1E5AAAFD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Runtime Errors: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E15A-14EE-EA48-99EF-A9F2A27B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NameError</a:t>
            </a:r>
            <a:r>
              <a:rPr lang="en-US" dirty="0"/>
              <a:t>: Python doesn't recognize a (variable) name</a:t>
            </a:r>
          </a:p>
          <a:p>
            <a:pPr lvl="1"/>
            <a:r>
              <a:rPr lang="en-US" dirty="0"/>
              <a:t>Find the bug!</a:t>
            </a:r>
          </a:p>
          <a:p>
            <a:pPr lvl="1"/>
            <a:r>
              <a:rPr lang="en-US" dirty="0"/>
              <a:t>Did you forget quotation marks around a string?</a:t>
            </a:r>
          </a:p>
          <a:p>
            <a:pPr lvl="1"/>
            <a:r>
              <a:rPr lang="en-US" dirty="0"/>
              <a:t>Did you misspell a variable name? Make a typo?</a:t>
            </a:r>
          </a:p>
          <a:p>
            <a:pPr lvl="1"/>
            <a:r>
              <a:rPr lang="en-US" dirty="0"/>
              <a:t>Is the variable you are trying to use in scope? Use before define?</a:t>
            </a:r>
          </a:p>
          <a:p>
            <a:pPr lvl="1"/>
            <a:endParaRPr lang="en-US" dirty="0"/>
          </a:p>
          <a:p>
            <a:r>
              <a:rPr lang="en-US" dirty="0" err="1"/>
              <a:t>TypeError</a:t>
            </a:r>
            <a:r>
              <a:rPr lang="en-US" dirty="0"/>
              <a:t>: Python can't perform that operation/function on that type</a:t>
            </a:r>
          </a:p>
          <a:p>
            <a:pPr lvl="1"/>
            <a:r>
              <a:rPr lang="en-US" dirty="0"/>
              <a:t>Find the bug!</a:t>
            </a:r>
          </a:p>
          <a:p>
            <a:pPr lvl="1"/>
            <a:r>
              <a:rPr lang="en-US" dirty="0"/>
              <a:t>Are the types that the error reports the type you expected? </a:t>
            </a:r>
          </a:p>
          <a:p>
            <a:pPr lvl="1"/>
            <a:r>
              <a:rPr lang="en-US" dirty="0"/>
              <a:t>Add a print statement on the previous line and print out all the variables/values on that line. Are they what you expect?</a:t>
            </a:r>
          </a:p>
          <a:p>
            <a:pPr lvl="1"/>
            <a:endParaRPr lang="en-US" dirty="0"/>
          </a:p>
          <a:p>
            <a:r>
              <a:rPr lang="en-US" dirty="0" err="1"/>
              <a:t>ValueError</a:t>
            </a:r>
            <a:r>
              <a:rPr lang="en-US" dirty="0"/>
              <a:t>: Python can't perform that operation/function on that value</a:t>
            </a:r>
          </a:p>
          <a:p>
            <a:pPr lvl="1"/>
            <a:r>
              <a:rPr lang="en-US" dirty="0"/>
              <a:t>Find the bug!</a:t>
            </a:r>
          </a:p>
          <a:p>
            <a:pPr lvl="1"/>
            <a:r>
              <a:rPr lang="en-US" dirty="0"/>
              <a:t>Add a print statement on the previous line and print out all the variables/values on that line. Are they what you expect?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8FFD-2601-7B4D-A470-DF1EF9C8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1585-BD18-B348-8947-10C225A6F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7427-5E91-494A-A665-B0D9F532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break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53E8D6-2F6B-4141-8C77-904246092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1689100"/>
            <a:ext cx="4660900" cy="4699000"/>
          </a:xfrm>
        </p:spPr>
      </p:pic>
    </p:spTree>
    <p:extLst>
      <p:ext uri="{BB962C8B-B14F-4D97-AF65-F5344CB8AC3E}">
        <p14:creationId xmlns:p14="http://schemas.microsoft.com/office/powerpoint/2010/main" val="203129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DE49-716D-FD48-853D-AD03A7D9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your code runs…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28CFAD-B5AA-8A40-B575-696CD4258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853055" cy="3246120"/>
          </a:xfrm>
        </p:spPr>
      </p:pic>
    </p:spTree>
    <p:extLst>
      <p:ext uri="{BB962C8B-B14F-4D97-AF65-F5344CB8AC3E}">
        <p14:creationId xmlns:p14="http://schemas.microsoft.com/office/powerpoint/2010/main" val="310807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E574-5510-B542-B13E-455B9D86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2D075-33E2-0747-952F-A01325B48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Try running your function with different values, called test cases, and make sure it returns the right value</a:t>
            </a:r>
          </a:p>
          <a:p>
            <a:endParaRPr lang="en-US" dirty="0"/>
          </a:p>
          <a:p>
            <a:r>
              <a:rPr lang="en-US" dirty="0"/>
              <a:t>Branch Testing (white-box testing)</a:t>
            </a:r>
          </a:p>
          <a:p>
            <a:pPr lvl="1"/>
            <a:r>
              <a:rPr lang="en-US" dirty="0"/>
              <a:t>make sure that every line of code is executed by at least once</a:t>
            </a:r>
          </a:p>
          <a:p>
            <a:pPr lvl="1"/>
            <a:r>
              <a:rPr lang="en-US" dirty="0"/>
              <a:t>for conditionals, try include a test case that makes the condition evaluate to True and a test case that makes the condition evaluate to False</a:t>
            </a:r>
          </a:p>
          <a:p>
            <a:pPr lvl="1"/>
            <a:r>
              <a:rPr lang="en-US" dirty="0"/>
              <a:t>for loops, try to include test cases that make the program go through the loop 0 times, 1 time, and lots of times</a:t>
            </a:r>
          </a:p>
          <a:p>
            <a:pPr lvl="1"/>
            <a:endParaRPr lang="en-US" dirty="0"/>
          </a:p>
          <a:p>
            <a:r>
              <a:rPr lang="en-US" dirty="0"/>
              <a:t>Corner-Case Testing (black-box testing)</a:t>
            </a:r>
          </a:p>
          <a:p>
            <a:pPr lvl="1"/>
            <a:r>
              <a:rPr lang="en-US" dirty="0"/>
              <a:t>include the "weird" values in your test cases</a:t>
            </a:r>
          </a:p>
          <a:p>
            <a:pPr lvl="1"/>
            <a:r>
              <a:rPr lang="en-US" dirty="0"/>
              <a:t>e.g., for </a:t>
            </a:r>
            <a:r>
              <a:rPr lang="en-US" dirty="0" err="1"/>
              <a:t>ints</a:t>
            </a:r>
            <a:r>
              <a:rPr lang="en-US" dirty="0"/>
              <a:t>, include negative numbers and zero, as well as positive</a:t>
            </a:r>
          </a:p>
          <a:p>
            <a:pPr lvl="1"/>
            <a:r>
              <a:rPr lang="en-US" dirty="0"/>
              <a:t>e.g., for strings, include the empty string </a:t>
            </a:r>
          </a:p>
        </p:txBody>
      </p:sp>
    </p:spTree>
    <p:extLst>
      <p:ext uri="{BB962C8B-B14F-4D97-AF65-F5344CB8AC3E}">
        <p14:creationId xmlns:p14="http://schemas.microsoft.com/office/powerpoint/2010/main" val="3183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48FD-89D0-144D-88BE-7091A645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D779-0886-A24B-BCB5-AFA8D4A7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r>
              <a:rPr lang="en-US" dirty="0"/>
              <a:t>Create a new file called &lt;</a:t>
            </a:r>
            <a:r>
              <a:rPr lang="en-US" dirty="0" err="1"/>
              <a:t>program_name</a:t>
            </a:r>
            <a:r>
              <a:rPr lang="en-US" dirty="0"/>
              <a:t>&gt;_</a:t>
            </a:r>
            <a:r>
              <a:rPr lang="en-US" dirty="0" err="1"/>
              <a:t>tester.py</a:t>
            </a:r>
            <a:endParaRPr lang="en-US" dirty="0"/>
          </a:p>
          <a:p>
            <a:endParaRPr lang="en-US" dirty="0"/>
          </a:p>
          <a:p>
            <a:r>
              <a:rPr lang="en-US" dirty="0"/>
              <a:t>Import the functions you want to test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from demo08 import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assert statements to test program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assert &lt;condition&gt;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72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EA0-60FA-164B-8282-DBDBC38B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E991B-18B8-8747-90A9-D21066D15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demo08.py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17170F-2343-0C43-B4EE-989FF79907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(start, end):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"""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Computes the sum of the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even numbers between &lt;start&gt;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and &lt;end&gt; (inclusive).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start: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one end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of range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end: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other end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of range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:return: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sum of evens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"""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 range(start, end):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 2 = 0):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sum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62EDE-50D4-5D4D-B5C0-DF72388AD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demo08_tester.py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11D7FB-4CA0-A442-BB3B-C554EE4C4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770120" cy="395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demo08 import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main():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type(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(1,5)) ==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(1,5) == 6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(1,6) == 12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(2,5) == 6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(2,6) == 12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(1,1) == 0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(2,2) == 2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assert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sum_even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(6,2) == 6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__name__ == "__main__":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main()</a:t>
            </a:r>
          </a:p>
        </p:txBody>
      </p:sp>
    </p:spTree>
    <p:extLst>
      <p:ext uri="{BB962C8B-B14F-4D97-AF65-F5344CB8AC3E}">
        <p14:creationId xmlns:p14="http://schemas.microsoft.com/office/powerpoint/2010/main" val="218022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676D-6BFD-544C-AD53-1AFD604F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CF659-8C60-4948-935A-2B394294D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exam next Monday (Checkpoint 1)</a:t>
            </a:r>
          </a:p>
          <a:p>
            <a:pPr lvl="1"/>
            <a:r>
              <a:rPr lang="en-US" dirty="0"/>
              <a:t>Lots of office hours/mentor sessions this week</a:t>
            </a:r>
          </a:p>
          <a:p>
            <a:pPr lvl="1"/>
            <a:r>
              <a:rPr lang="en-US" dirty="0"/>
              <a:t>Mentor sessions this weekend 2-4pm Saturday, 2:30-4:30 Sunday in Edmunds 229</a:t>
            </a:r>
          </a:p>
          <a:p>
            <a:pPr lvl="1"/>
            <a:r>
              <a:rPr lang="en-US" dirty="0"/>
              <a:t>One-on-one tutoring available through QSC</a:t>
            </a:r>
          </a:p>
          <a:p>
            <a:pPr lvl="1"/>
            <a:r>
              <a:rPr lang="en-US" dirty="0"/>
              <a:t>Previous checkpoints available on Piazza</a:t>
            </a:r>
          </a:p>
          <a:p>
            <a:pPr lvl="1"/>
            <a:endParaRPr lang="en-US" dirty="0"/>
          </a:p>
          <a:p>
            <a:r>
              <a:rPr lang="en-US" dirty="0"/>
              <a:t>A3 graded</a:t>
            </a:r>
          </a:p>
          <a:p>
            <a:endParaRPr lang="en-US" dirty="0"/>
          </a:p>
          <a:p>
            <a:r>
              <a:rPr lang="en-US" dirty="0"/>
              <a:t>A4 released, due Friday</a:t>
            </a:r>
          </a:p>
        </p:txBody>
      </p:sp>
    </p:spTree>
    <p:extLst>
      <p:ext uri="{BB962C8B-B14F-4D97-AF65-F5344CB8AC3E}">
        <p14:creationId xmlns:p14="http://schemas.microsoft.com/office/powerpoint/2010/main" val="3902620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BE61-2F87-E143-B66B-3E43399D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CCD0A-509C-BC48-960A-72C86C04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Execute the program line by line by hand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get the right answer by hand, add print statements to determine where your code starts doing something different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A60F1-8FE0-BC41-9307-4205C0240C2B}"/>
              </a:ext>
            </a:extLst>
          </p:cNvPr>
          <p:cNvSpPr txBox="1"/>
          <p:nvPr/>
        </p:nvSpPr>
        <p:spPr>
          <a:xfrm rot="1714143">
            <a:off x="2251142" y="3673062"/>
            <a:ext cx="4746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ERASE WHOLE FRAME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FD41D19-CF70-8C44-A309-D661D74EC774}"/>
              </a:ext>
            </a:extLst>
          </p:cNvPr>
          <p:cNvSpPr txBox="1">
            <a:spLocks/>
          </p:cNvSpPr>
          <p:nvPr/>
        </p:nvSpPr>
        <p:spPr>
          <a:xfrm>
            <a:off x="2552700" y="2209800"/>
            <a:ext cx="4038600" cy="448970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/>
              <a:t>num</a:t>
            </a:r>
            <a:r>
              <a:rPr lang="en-US" dirty="0"/>
              <a:t> = </a:t>
            </a:r>
            <a:r>
              <a:rPr lang="en-US" dirty="0" err="1"/>
              <a:t>add_one</a:t>
            </a:r>
            <a:r>
              <a:rPr lang="en-US" dirty="0"/>
              <a:t>(46)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72A6F7-B027-1448-8A6C-F55C27FF5958}"/>
              </a:ext>
            </a:extLst>
          </p:cNvPr>
          <p:cNvGrpSpPr/>
          <p:nvPr/>
        </p:nvGrpSpPr>
        <p:grpSpPr>
          <a:xfrm>
            <a:off x="2526869" y="2746248"/>
            <a:ext cx="4090261" cy="2438400"/>
            <a:chOff x="2209800" y="3581400"/>
            <a:chExt cx="4090261" cy="2438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3990E1-84E9-694C-A09A-54B3457082B9}"/>
                </a:ext>
              </a:extLst>
            </p:cNvPr>
            <p:cNvGrpSpPr/>
            <p:nvPr/>
          </p:nvGrpSpPr>
          <p:grpSpPr>
            <a:xfrm>
              <a:off x="2209800" y="3581400"/>
              <a:ext cx="4090261" cy="2438400"/>
              <a:chOff x="2209800" y="3581400"/>
              <a:chExt cx="4090261" cy="2438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E08A21-380C-9B40-A800-756F1300F957}"/>
                  </a:ext>
                </a:extLst>
              </p:cNvPr>
              <p:cNvSpPr/>
              <p:nvPr/>
            </p:nvSpPr>
            <p:spPr>
              <a:xfrm>
                <a:off x="2209800" y="3581400"/>
                <a:ext cx="4090261" cy="2438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D22547-6C10-A44B-9E5D-19451AD212EF}"/>
                  </a:ext>
                </a:extLst>
              </p:cNvPr>
              <p:cNvSpPr/>
              <p:nvPr/>
            </p:nvSpPr>
            <p:spPr>
              <a:xfrm>
                <a:off x="2234339" y="3581400"/>
                <a:ext cx="22860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add_one</a:t>
                </a:r>
                <a:endParaRPr lang="en-US" sz="24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68D867-5F15-B040-8F4F-32DA4AF6649F}"/>
                  </a:ext>
                </a:extLst>
              </p:cNvPr>
              <p:cNvSpPr/>
              <p:nvPr/>
            </p:nvSpPr>
            <p:spPr>
              <a:xfrm>
                <a:off x="5690461" y="3581400"/>
                <a:ext cx="6096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42F2DF-43C1-DA42-B8D6-3979DAEBA624}"/>
                  </a:ext>
                </a:extLst>
              </p:cNvPr>
              <p:cNvSpPr txBox="1"/>
              <p:nvPr/>
            </p:nvSpPr>
            <p:spPr>
              <a:xfrm>
                <a:off x="2335350" y="4267200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C12F6C-77D7-6B4D-A229-3B42D5452342}"/>
                  </a:ext>
                </a:extLst>
              </p:cNvPr>
              <p:cNvSpPr txBox="1"/>
              <p:nvPr/>
            </p:nvSpPr>
            <p:spPr>
              <a:xfrm>
                <a:off x="2335350" y="5467538"/>
                <a:ext cx="9893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return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2E03B0-7418-A24A-8D51-5F191E5AC044}"/>
                </a:ext>
              </a:extLst>
            </p:cNvPr>
            <p:cNvSpPr/>
            <p:nvPr/>
          </p:nvSpPr>
          <p:spPr>
            <a:xfrm>
              <a:off x="2767737" y="4347972"/>
              <a:ext cx="609601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46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AD0394-761C-EF4D-93CA-672696AA9E2D}"/>
                </a:ext>
              </a:extLst>
            </p:cNvPr>
            <p:cNvSpPr/>
            <p:nvPr/>
          </p:nvSpPr>
          <p:spPr>
            <a:xfrm>
              <a:off x="3347798" y="5562600"/>
              <a:ext cx="989373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None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FF9949-2EFD-D145-A168-6FCDDC1509A9}"/>
              </a:ext>
            </a:extLst>
          </p:cNvPr>
          <p:cNvGrpSpPr/>
          <p:nvPr/>
        </p:nvGrpSpPr>
        <p:grpSpPr>
          <a:xfrm>
            <a:off x="2652419" y="4067843"/>
            <a:ext cx="1041987" cy="461665"/>
            <a:chOff x="4747919" y="3759995"/>
            <a:chExt cx="1041987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010050-DD40-7842-8379-BB37650ABF4B}"/>
                </a:ext>
              </a:extLst>
            </p:cNvPr>
            <p:cNvSpPr txBox="1"/>
            <p:nvPr/>
          </p:nvSpPr>
          <p:spPr>
            <a:xfrm>
              <a:off x="4747919" y="375999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0B2D19-02F5-BF4F-9F8B-23946ADC7840}"/>
                </a:ext>
              </a:extLst>
            </p:cNvPr>
            <p:cNvSpPr/>
            <p:nvPr/>
          </p:nvSpPr>
          <p:spPr>
            <a:xfrm>
              <a:off x="5180305" y="3810000"/>
              <a:ext cx="609601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47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4117FB6-6B18-B648-B88C-6B462012D213}"/>
              </a:ext>
            </a:extLst>
          </p:cNvPr>
          <p:cNvSpPr/>
          <p:nvPr/>
        </p:nvSpPr>
        <p:spPr>
          <a:xfrm>
            <a:off x="6007529" y="2740085"/>
            <a:ext cx="6096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6D6E09-6097-8244-BDDD-1131A13B2929}"/>
              </a:ext>
            </a:extLst>
          </p:cNvPr>
          <p:cNvSpPr/>
          <p:nvPr/>
        </p:nvSpPr>
        <p:spPr>
          <a:xfrm>
            <a:off x="6012694" y="2733922"/>
            <a:ext cx="6096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8554E4-793E-804E-B706-25B3764E01A2}"/>
              </a:ext>
            </a:extLst>
          </p:cNvPr>
          <p:cNvSpPr/>
          <p:nvPr/>
        </p:nvSpPr>
        <p:spPr>
          <a:xfrm>
            <a:off x="3659703" y="4717623"/>
            <a:ext cx="989373" cy="376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2566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A6D7-357C-E54E-B6FF-271CAA6C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Rubber-Duck Debugging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32E501-2221-C141-9C6E-85401A3FE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0"/>
          <a:stretch/>
        </p:blipFill>
        <p:spPr>
          <a:xfrm>
            <a:off x="424543" y="2133600"/>
            <a:ext cx="8294914" cy="3629025"/>
          </a:xfrm>
        </p:spPr>
      </p:pic>
    </p:spTree>
    <p:extLst>
      <p:ext uri="{BB962C8B-B14F-4D97-AF65-F5344CB8AC3E}">
        <p14:creationId xmlns:p14="http://schemas.microsoft.com/office/powerpoint/2010/main" val="218175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C324-48FF-374A-B25B-E328A775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94A4C-8D65-6A49-9D76-8D62F6E4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move(steps, direction):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"""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Attempts to move the player &lt;steps&gt; steps in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direction &lt;direction&gt;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steps: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number of steps to move (may be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negative)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direction: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direction to move (a multiple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of 90)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:return: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number of steps successfully taken by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player (equal to steps if didn't hit a wall)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"""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if steps &lt; 0: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steps = -1*steps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direction = direction + 180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direction = direction % 360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forward_move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(steps, direction)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0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A69B-8E89-E44F-8006-BC38C1DF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77565F-1373-184C-A2FA-403E19734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5520"/>
            <a:ext cx="8229600" cy="3566160"/>
          </a:xfrm>
        </p:spPr>
      </p:pic>
    </p:spTree>
    <p:extLst>
      <p:ext uri="{BB962C8B-B14F-4D97-AF65-F5344CB8AC3E}">
        <p14:creationId xmlns:p14="http://schemas.microsoft.com/office/powerpoint/2010/main" val="400351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3D77-C277-384B-BD45-85018F6D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74C768-5821-1A45-8F3B-E32AF716F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/>
          <a:stretch/>
        </p:blipFill>
        <p:spPr>
          <a:xfrm>
            <a:off x="2514600" y="1371601"/>
            <a:ext cx="4267200" cy="5562599"/>
          </a:xfrm>
        </p:spPr>
      </p:pic>
    </p:spTree>
    <p:extLst>
      <p:ext uri="{BB962C8B-B14F-4D97-AF65-F5344CB8AC3E}">
        <p14:creationId xmlns:p14="http://schemas.microsoft.com/office/powerpoint/2010/main" val="429482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CC7EB30F-1872-AA43-B77F-661737553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638800" cy="4195267"/>
          </a:xfrm>
        </p:spPr>
      </p:pic>
    </p:spTree>
    <p:extLst>
      <p:ext uri="{BB962C8B-B14F-4D97-AF65-F5344CB8AC3E}">
        <p14:creationId xmlns:p14="http://schemas.microsoft.com/office/powerpoint/2010/main" val="285647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B4E6-EA97-054F-B1D5-D70B7A2D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8CFC-1135-0A41-A5F1-45BDEBB21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3434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Syntax Errors: </a:t>
            </a:r>
            <a:r>
              <a:rPr lang="en-US" dirty="0"/>
              <a:t>there is something wrong with the structure of the program, and Python doesn't understand it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Runtime Errors: </a:t>
            </a:r>
            <a:r>
              <a:rPr lang="en-US" dirty="0"/>
              <a:t>something goes wrong while the program is running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Semantic Errors: </a:t>
            </a:r>
            <a:r>
              <a:rPr lang="en-US" dirty="0"/>
              <a:t>the program runs, but it doesn't do what you want it to do</a:t>
            </a:r>
          </a:p>
        </p:txBody>
      </p:sp>
    </p:spTree>
    <p:extLst>
      <p:ext uri="{BB962C8B-B14F-4D97-AF65-F5344CB8AC3E}">
        <p14:creationId xmlns:p14="http://schemas.microsoft.com/office/powerpoint/2010/main" val="321162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5052-5170-1847-BBEE-47FC115B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CA12-5CD0-3D45-BD69-BA7F5E35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Find the bug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see the problem?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If yes, fix it!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If no, try running through the list of common syntax bugs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If still no, check your class notes, discuss the problem abstractly with a friend ("what's the right syntax for…"), or ask a TA/instructor (it's ok to get help!)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AE68A-ABC0-134D-ACB1-1751A1623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95"/>
          <a:stretch/>
        </p:blipFill>
        <p:spPr>
          <a:xfrm>
            <a:off x="0" y="2164492"/>
            <a:ext cx="9144000" cy="18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212F-35C4-514F-8DD2-D92857FD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9E3D-9FED-3042-8C55-9750CAD27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Misspelling a variable name or a function name</a:t>
            </a:r>
          </a:p>
          <a:p>
            <a:r>
              <a:rPr lang="en-US" dirty="0"/>
              <a:t>Missing quotation marks around a string</a:t>
            </a:r>
          </a:p>
          <a:p>
            <a:r>
              <a:rPr lang="en-US" dirty="0"/>
              <a:t>Mismatched parentheses or quotation marks</a:t>
            </a:r>
          </a:p>
          <a:p>
            <a:r>
              <a:rPr lang="en-US" dirty="0"/>
              <a:t>Missing a colon at the end of an if/while/for statement</a:t>
            </a:r>
          </a:p>
          <a:p>
            <a:r>
              <a:rPr lang="en-US" dirty="0"/>
              <a:t>Using = instead of ==</a:t>
            </a:r>
          </a:p>
          <a:p>
            <a:r>
              <a:rPr lang="en-US" dirty="0"/>
              <a:t>Using a Python keyword as a variable name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567D4-850F-844E-B243-9B37E973DD7D}"/>
              </a:ext>
            </a:extLst>
          </p:cNvPr>
          <p:cNvSpPr txBox="1"/>
          <p:nvPr/>
        </p:nvSpPr>
        <p:spPr>
          <a:xfrm>
            <a:off x="1181100" y="4842301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Make sure you remembered to save your file after making your changes!</a:t>
            </a:r>
          </a:p>
        </p:txBody>
      </p:sp>
    </p:spTree>
    <p:extLst>
      <p:ext uri="{BB962C8B-B14F-4D97-AF65-F5344CB8AC3E}">
        <p14:creationId xmlns:p14="http://schemas.microsoft.com/office/powerpoint/2010/main" val="8724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B937-C11E-5F40-9A46-62594060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18FA-796D-F845-869A-3E796270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A415AD-2D02-9A4C-929B-C19797048D47}"/>
              </a:ext>
            </a:extLst>
          </p:cNvPr>
          <p:cNvSpPr txBox="1">
            <a:spLocks/>
          </p:cNvSpPr>
          <p:nvPr/>
        </p:nvSpPr>
        <p:spPr>
          <a:xfrm>
            <a:off x="114300" y="1333500"/>
            <a:ext cx="8915400" cy="541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(input("Pick a number\n"))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in = 13: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print("I am also fond of the number 13!")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in &gt; 13: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print("I am fond of the number 13, which is "           		       +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(in-13) + " less than " +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print("I am fond of the number 13, which is "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+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(13-in) + " more than " +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in2 = input("Do you like tea?)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while in2 != "yes" and != "no":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in2 = input("Please answer yes or no. Do you like tea?")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in2 == "yes":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print("Great!")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print("That's too bad.")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print("Bye!) </a:t>
            </a:r>
            <a:endParaRPr lang="en-US" sz="2000" dirty="0">
              <a:latin typeface="Consolas" panose="020B0609020204030204" pitchFamily="49" charset="0"/>
              <a:ea typeface="Courier" charset="0"/>
              <a:cs typeface="Consolas" panose="020B06090202040302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AA366C-1469-9D40-AC8B-D1BAF166B93A}"/>
              </a:ext>
            </a:extLst>
          </p:cNvPr>
          <p:cNvGrpSpPr/>
          <p:nvPr/>
        </p:nvGrpSpPr>
        <p:grpSpPr>
          <a:xfrm>
            <a:off x="5248759" y="1333500"/>
            <a:ext cx="2083095" cy="400110"/>
            <a:chOff x="5257800" y="1323945"/>
            <a:chExt cx="2083095" cy="4001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F834B3-96B5-7945-9BD1-F08E631C04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47D943-540C-E948-B86D-B1F24B031E13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99ACE7-A6FB-8642-8244-4936D8F11DFC}"/>
              </a:ext>
            </a:extLst>
          </p:cNvPr>
          <p:cNvGrpSpPr/>
          <p:nvPr/>
        </p:nvGrpSpPr>
        <p:grpSpPr>
          <a:xfrm>
            <a:off x="5248759" y="3228945"/>
            <a:ext cx="2083095" cy="400110"/>
            <a:chOff x="5257800" y="1323945"/>
            <a:chExt cx="2083095" cy="40011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EB40D9-1AA1-3143-AE70-D21C753E7D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3F5F65-2C4D-1445-90EE-D5F7695B0068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97CD48-4A22-3E44-AF40-E457822E9C68}"/>
              </a:ext>
            </a:extLst>
          </p:cNvPr>
          <p:cNvGrpSpPr/>
          <p:nvPr/>
        </p:nvGrpSpPr>
        <p:grpSpPr>
          <a:xfrm>
            <a:off x="5241010" y="4151420"/>
            <a:ext cx="2083095" cy="400110"/>
            <a:chOff x="5257800" y="1323945"/>
            <a:chExt cx="2083095" cy="40011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39A8998-6470-C341-BD5B-3023DD416A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668BD8-5481-284E-B36A-651845A99DCC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6C204D-7F1A-CA41-8EBD-B988EFC5444B}"/>
              </a:ext>
            </a:extLst>
          </p:cNvPr>
          <p:cNvGrpSpPr/>
          <p:nvPr/>
        </p:nvGrpSpPr>
        <p:grpSpPr>
          <a:xfrm>
            <a:off x="5248759" y="4524862"/>
            <a:ext cx="2083095" cy="400110"/>
            <a:chOff x="5257800" y="1323945"/>
            <a:chExt cx="2083095" cy="40011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8AF887-8895-DB46-BA23-7A777E87D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951C62-A9AF-704F-B090-011DD9D26E01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138FF1-8065-4E48-8767-3E63F7BE5346}"/>
              </a:ext>
            </a:extLst>
          </p:cNvPr>
          <p:cNvGrpSpPr/>
          <p:nvPr/>
        </p:nvGrpSpPr>
        <p:grpSpPr>
          <a:xfrm>
            <a:off x="5248759" y="1655811"/>
            <a:ext cx="2083095" cy="400110"/>
            <a:chOff x="5257800" y="1323945"/>
            <a:chExt cx="2083095" cy="40011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CEA043F-27B7-CD4C-9908-7BFB83C57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E79292-AA8B-364E-9EE5-74D6D57B253F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830B35-E605-0E47-A251-105F9842DD84}"/>
              </a:ext>
            </a:extLst>
          </p:cNvPr>
          <p:cNvGrpSpPr/>
          <p:nvPr/>
        </p:nvGrpSpPr>
        <p:grpSpPr>
          <a:xfrm>
            <a:off x="5212596" y="6310600"/>
            <a:ext cx="2083095" cy="400110"/>
            <a:chOff x="5257800" y="1323945"/>
            <a:chExt cx="2083095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286C4FE-ED4D-0E42-A610-99BE97EC7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565D5B-C304-004B-9F21-6B39AEB3025A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97BA02-5D9A-4A40-9AAA-358A0F2D6E44}"/>
              </a:ext>
            </a:extLst>
          </p:cNvPr>
          <p:cNvGrpSpPr/>
          <p:nvPr/>
        </p:nvGrpSpPr>
        <p:grpSpPr>
          <a:xfrm>
            <a:off x="6965978" y="2855503"/>
            <a:ext cx="2083095" cy="400110"/>
            <a:chOff x="5257800" y="1323945"/>
            <a:chExt cx="2083095" cy="40011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1D0D5AD-A29E-6B47-908B-81F74D872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936393-648A-7441-A81E-869EF21C83A2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AD1D6D-2EA0-EB46-9BAD-582AB4338338}"/>
              </a:ext>
            </a:extLst>
          </p:cNvPr>
          <p:cNvGrpSpPr/>
          <p:nvPr/>
        </p:nvGrpSpPr>
        <p:grpSpPr>
          <a:xfrm>
            <a:off x="6963905" y="3911081"/>
            <a:ext cx="2083095" cy="400110"/>
            <a:chOff x="5257800" y="1323945"/>
            <a:chExt cx="2083095" cy="40011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86BACB4-666F-6A4A-BD7D-58DE70981E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1524000"/>
              <a:ext cx="45720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6E194B-1F27-0941-9AFD-C118B2893E39}"/>
                </a:ext>
              </a:extLst>
            </p:cNvPr>
            <p:cNvSpPr txBox="1"/>
            <p:nvPr/>
          </p:nvSpPr>
          <p:spPr>
            <a:xfrm>
              <a:off x="5687878" y="1323945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chemeClr val="accent4"/>
                  </a:solidFill>
                </a:rPr>
                <a:t>SyntaxError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FB1C83-314F-AE48-B7E2-849D14CD5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41500"/>
            <a:ext cx="5143500" cy="3416300"/>
          </a:xfrm>
        </p:spPr>
      </p:pic>
    </p:spTree>
    <p:extLst>
      <p:ext uri="{BB962C8B-B14F-4D97-AF65-F5344CB8AC3E}">
        <p14:creationId xmlns:p14="http://schemas.microsoft.com/office/powerpoint/2010/main" val="104525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C2A-ACA2-EA49-98D3-1E5AAAFD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Handling Runtime Errors: Program Hangs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E15A-14EE-EA48-99EF-A9F2A27B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/>
              <a:t>You are probably in an infinite loop!</a:t>
            </a:r>
          </a:p>
          <a:p>
            <a:r>
              <a:rPr lang="en-US" dirty="0"/>
              <a:t>Add print statements to figure out how far you got</a:t>
            </a:r>
          </a:p>
          <a:p>
            <a:r>
              <a:rPr lang="en-US" dirty="0"/>
              <a:t>Add print statements to find line(s) that repeat over and over</a:t>
            </a:r>
          </a:p>
          <a:p>
            <a:endParaRPr lang="en-US" dirty="0"/>
          </a:p>
          <a:p>
            <a:r>
              <a:rPr lang="en-US" dirty="0"/>
              <a:t>Your program might also just be waiting for an input</a:t>
            </a:r>
          </a:p>
        </p:txBody>
      </p:sp>
    </p:spTree>
    <p:extLst>
      <p:ext uri="{BB962C8B-B14F-4D97-AF65-F5344CB8AC3E}">
        <p14:creationId xmlns:p14="http://schemas.microsoft.com/office/powerpoint/2010/main" val="229507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12820</TotalTime>
  <Words>1117</Words>
  <Application>Microsoft Macintosh PowerPoint</Application>
  <PresentationFormat>On-screen Show (4:3)</PresentationFormat>
  <Paragraphs>207</Paragraphs>
  <Slides>24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Consolas</vt:lpstr>
      <vt:lpstr>Courier</vt:lpstr>
      <vt:lpstr>Wingdings</vt:lpstr>
      <vt:lpstr>Clarity</vt:lpstr>
      <vt:lpstr>Lecture 8: Debugging and Testing</vt:lpstr>
      <vt:lpstr>Announcements</vt:lpstr>
      <vt:lpstr>PowerPoint Presentation</vt:lpstr>
      <vt:lpstr>Common Types of Errors</vt:lpstr>
      <vt:lpstr>Handling Syntax Errors</vt:lpstr>
      <vt:lpstr>Common Syntax Errors</vt:lpstr>
      <vt:lpstr>Example</vt:lpstr>
      <vt:lpstr>PowerPoint Presentation</vt:lpstr>
      <vt:lpstr>Handling Runtime Errors: Program Hangs</vt:lpstr>
      <vt:lpstr>Handling Runtime Errors: Exceptions</vt:lpstr>
      <vt:lpstr>Scope</vt:lpstr>
      <vt:lpstr>Exercise</vt:lpstr>
      <vt:lpstr>Handling Runtime Errors: Exceptions</vt:lpstr>
      <vt:lpstr>Exercise</vt:lpstr>
      <vt:lpstr>Take a break</vt:lpstr>
      <vt:lpstr>When your code runs…</vt:lpstr>
      <vt:lpstr>Testing</vt:lpstr>
      <vt:lpstr>Testing in Python</vt:lpstr>
      <vt:lpstr>Example</vt:lpstr>
      <vt:lpstr>Code Tracing</vt:lpstr>
      <vt:lpstr>Rubber-Duck Debugging</vt:lpstr>
      <vt:lpstr>Exercise</vt:lpstr>
      <vt:lpstr>Debugging…</vt:lpstr>
      <vt:lpstr>Debugging…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Operators and Variables</dc:title>
  <dc:creator>eleanor@cs.cornell.edu</dc:creator>
  <cp:lastModifiedBy>Eleanor Birrell</cp:lastModifiedBy>
  <cp:revision>259</cp:revision>
  <cp:lastPrinted>2019-09-30T21:36:35Z</cp:lastPrinted>
  <dcterms:created xsi:type="dcterms:W3CDTF">2018-09-03T23:44:07Z</dcterms:created>
  <dcterms:modified xsi:type="dcterms:W3CDTF">2019-09-30T21:43:52Z</dcterms:modified>
</cp:coreProperties>
</file>