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9" r:id="rId2"/>
    <p:sldId id="320" r:id="rId3"/>
    <p:sldId id="323" r:id="rId4"/>
    <p:sldId id="321" r:id="rId5"/>
    <p:sldId id="324" r:id="rId6"/>
    <p:sldId id="387" r:id="rId7"/>
    <p:sldId id="322" r:id="rId8"/>
    <p:sldId id="325" r:id="rId9"/>
    <p:sldId id="326" r:id="rId10"/>
    <p:sldId id="305" r:id="rId11"/>
    <p:sldId id="32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257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BCCEF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8863" autoAdjust="0"/>
  </p:normalViewPr>
  <p:slideViewPr>
    <p:cSldViewPr>
      <p:cViewPr>
        <p:scale>
          <a:sx n="100" d="100"/>
          <a:sy n="100" d="100"/>
        </p:scale>
        <p:origin x="1784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leal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retq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shadowing</a:t>
            </a:r>
          </a:p>
          <a:p>
            <a:r>
              <a:rPr lang="en-US" dirty="0"/>
              <a:t>if comment out fav def the global!</a:t>
            </a:r>
          </a:p>
          <a:p>
            <a:r>
              <a:rPr lang="en-US" dirty="0"/>
              <a:t>try print </a:t>
            </a:r>
            <a:r>
              <a:rPr lang="en-US" dirty="0" err="1"/>
              <a:t>in_str</a:t>
            </a:r>
            <a:r>
              <a:rPr lang="en-US" dirty="0"/>
              <a:t> and b in opposite functions (will fail)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489826-36B8-834E-9CA7-B68E5F2BB95F}" type="datetime1">
              <a:rPr lang="en-US" smtClean="0"/>
              <a:t>9/24/19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			    	    September 25,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7: Memory and the Stack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5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109B-CD9B-5444-B436-BE68840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Require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EA16-5069-F14F-9B1A-96736FE2B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01000011 01010011 00110101 00110001</a:t>
            </a:r>
          </a:p>
          <a:p>
            <a:pPr marL="0" indent="0">
              <a:buNone/>
            </a:pPr>
            <a:r>
              <a:rPr lang="en-US" dirty="0"/>
              <a:t>might be interpreted 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integer 1129526577</a:t>
            </a:r>
            <a:r>
              <a:rPr lang="en-US" baseline="-25000" dirty="0"/>
              <a:t>10</a:t>
            </a:r>
            <a:endParaRPr lang="en-US" dirty="0"/>
          </a:p>
          <a:p>
            <a:pPr lvl="1"/>
            <a:r>
              <a:rPr lang="en-US" dirty="0"/>
              <a:t>A floating point number close to 211.207779</a:t>
            </a:r>
          </a:p>
          <a:p>
            <a:pPr lvl="1"/>
            <a:r>
              <a:rPr lang="en-US" dirty="0"/>
              <a:t>The string “CS51”</a:t>
            </a:r>
          </a:p>
          <a:p>
            <a:pPr lvl="1"/>
            <a:r>
              <a:rPr lang="en-US" dirty="0"/>
              <a:t>A portion of an image or video</a:t>
            </a:r>
          </a:p>
          <a:p>
            <a:pPr lvl="1"/>
            <a:r>
              <a:rPr lang="en-US" dirty="0"/>
              <a:t>A portion of code</a:t>
            </a:r>
          </a:p>
          <a:p>
            <a:pPr lvl="1"/>
            <a:r>
              <a:rPr lang="en-US" dirty="0"/>
              <a:t>An address in memory</a:t>
            </a:r>
          </a:p>
        </p:txBody>
      </p:sp>
    </p:spTree>
    <p:extLst>
      <p:ext uri="{BB962C8B-B14F-4D97-AF65-F5344CB8AC3E}">
        <p14:creationId xmlns:p14="http://schemas.microsoft.com/office/powerpoint/2010/main" val="19287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FA0C-4B61-1748-B678-5B3729C0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Information is Bits + Context</a:t>
            </a:r>
          </a:p>
        </p:txBody>
      </p:sp>
    </p:spTree>
    <p:extLst>
      <p:ext uri="{BB962C8B-B14F-4D97-AF65-F5344CB8AC3E}">
        <p14:creationId xmlns:p14="http://schemas.microsoft.com/office/powerpoint/2010/main" val="413548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44BF13-4761-3044-880A-8C6EDCC01FDB}"/>
              </a:ext>
            </a:extLst>
          </p:cNvPr>
          <p:cNvSpPr txBox="1"/>
          <p:nvPr/>
        </p:nvSpPr>
        <p:spPr>
          <a:xfrm>
            <a:off x="6172201" y="1143954"/>
            <a:ext cx="228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010010111101010101010101110101010101010100001111101010101010111010101010111010101010110101010101010111010100100000000110101011111010101010101010101110101010111010100010101000001111000111010101111010101101000001100111011101100100001110101010111100011001101010001100000101010110011100111010111101101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F26DE-7D1A-8842-83C0-CD3725C4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F16DFB-ABC3-DF49-84F8-EEB4D2903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memory is a sequence of bytes</a:t>
            </a:r>
          </a:p>
          <a:p>
            <a:endParaRPr lang="en-US" dirty="0"/>
          </a:p>
          <a:p>
            <a:r>
              <a:rPr lang="en-US" dirty="0"/>
              <a:t>different "sections" of memory are used for different purposes</a:t>
            </a:r>
          </a:p>
          <a:p>
            <a:endParaRPr lang="en-US" dirty="0"/>
          </a:p>
          <a:p>
            <a:r>
              <a:rPr lang="en-US" dirty="0"/>
              <a:t>code section stores your programs</a:t>
            </a:r>
          </a:p>
          <a:p>
            <a:endParaRPr lang="en-US" dirty="0"/>
          </a:p>
          <a:p>
            <a:r>
              <a:rPr lang="en-US" dirty="0"/>
              <a:t>the stack is used to store variables to keep track of functions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2BCD7-6A99-D944-980E-DAEE16DFB507}"/>
              </a:ext>
            </a:extLst>
          </p:cNvPr>
          <p:cNvSpPr/>
          <p:nvPr/>
        </p:nvSpPr>
        <p:spPr>
          <a:xfrm>
            <a:off x="6178644" y="1143973"/>
            <a:ext cx="2286000" cy="1971186"/>
          </a:xfrm>
          <a:prstGeom prst="rect">
            <a:avLst/>
          </a:prstGeom>
          <a:solidFill>
            <a:srgbClr val="BBCCEF">
              <a:alpha val="50196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DB43A4-5FDC-1E40-A583-2623BD16412A}"/>
              </a:ext>
            </a:extLst>
          </p:cNvPr>
          <p:cNvSpPr/>
          <p:nvPr/>
        </p:nvSpPr>
        <p:spPr>
          <a:xfrm>
            <a:off x="6178644" y="1143991"/>
            <a:ext cx="2286000" cy="55822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380BAC-7CFC-F34A-838B-AC264F897751}"/>
              </a:ext>
            </a:extLst>
          </p:cNvPr>
          <p:cNvSpPr/>
          <p:nvPr/>
        </p:nvSpPr>
        <p:spPr>
          <a:xfrm>
            <a:off x="6172201" y="5579390"/>
            <a:ext cx="2286000" cy="263471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87245-9927-4C47-A5A2-1DE9384AB9D5}"/>
              </a:ext>
            </a:extLst>
          </p:cNvPr>
          <p:cNvSpPr/>
          <p:nvPr/>
        </p:nvSpPr>
        <p:spPr>
          <a:xfrm>
            <a:off x="6178644" y="5842861"/>
            <a:ext cx="2286000" cy="883403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82759A-4D2D-054F-ABF6-4AAEC90FC7FE}"/>
              </a:ext>
            </a:extLst>
          </p:cNvPr>
          <p:cNvSpPr/>
          <p:nvPr/>
        </p:nvSpPr>
        <p:spPr>
          <a:xfrm>
            <a:off x="6165758" y="5315919"/>
            <a:ext cx="2286000" cy="263471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78DB4-D41F-8E42-96F5-612E0BCFB80E}"/>
              </a:ext>
            </a:extLst>
          </p:cNvPr>
          <p:cNvSpPr txBox="1"/>
          <p:nvPr/>
        </p:nvSpPr>
        <p:spPr>
          <a:xfrm rot="16200000">
            <a:off x="5126504" y="190487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The Stack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67221-2AF8-FE45-ABE7-240A433643E3}"/>
              </a:ext>
            </a:extLst>
          </p:cNvPr>
          <p:cNvSpPr txBox="1"/>
          <p:nvPr/>
        </p:nvSpPr>
        <p:spPr>
          <a:xfrm rot="16200000">
            <a:off x="5484774" y="606887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3362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B195-97CF-FA45-B564-09AB76DE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EAC-3B19-CC47-8688-34A44EB8F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229600" cy="1450848"/>
          </a:xfrm>
        </p:spPr>
        <p:txBody>
          <a:bodyPr/>
          <a:lstStyle/>
          <a:p>
            <a:r>
              <a:rPr lang="en-US" dirty="0"/>
              <a:t>each time a function is called, that function call gets its own section of the stack, known as a stack frame or function frame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154AB-A7EE-E74B-8211-3BA481DA39B6}"/>
              </a:ext>
            </a:extLst>
          </p:cNvPr>
          <p:cNvSpPr/>
          <p:nvPr/>
        </p:nvSpPr>
        <p:spPr>
          <a:xfrm>
            <a:off x="1447800" y="3886200"/>
            <a:ext cx="6477000" cy="243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89166-9831-8E43-A223-76F946D5EF54}"/>
              </a:ext>
            </a:extLst>
          </p:cNvPr>
          <p:cNvSpPr/>
          <p:nvPr/>
        </p:nvSpPr>
        <p:spPr>
          <a:xfrm>
            <a:off x="1447800" y="3886200"/>
            <a:ext cx="2286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7FFB0-8F8A-E841-B764-165B13247778}"/>
              </a:ext>
            </a:extLst>
          </p:cNvPr>
          <p:cNvSpPr/>
          <p:nvPr/>
        </p:nvSpPr>
        <p:spPr>
          <a:xfrm>
            <a:off x="5181600" y="3886200"/>
            <a:ext cx="27432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instruction 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B5B54-D257-E644-83F0-C05D158592F9}"/>
              </a:ext>
            </a:extLst>
          </p:cNvPr>
          <p:cNvSpPr txBox="1"/>
          <p:nvPr/>
        </p:nvSpPr>
        <p:spPr>
          <a:xfrm>
            <a:off x="1752600" y="4572000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 variables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2D092-D19B-8945-BA80-8538B5266163}"/>
              </a:ext>
            </a:extLst>
          </p:cNvPr>
          <p:cNvSpPr txBox="1"/>
          <p:nvPr/>
        </p:nvSpPr>
        <p:spPr>
          <a:xfrm>
            <a:off x="1752600" y="5183017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37689-D02F-D645-8DD2-DCBAB44FBA99}"/>
              </a:ext>
            </a:extLst>
          </p:cNvPr>
          <p:cNvSpPr txBox="1"/>
          <p:nvPr/>
        </p:nvSpPr>
        <p:spPr>
          <a:xfrm>
            <a:off x="1752600" y="579403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return value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4BFB0-BB7F-0F43-9D8B-A4B4491ED21B}"/>
              </a:ext>
            </a:extLst>
          </p:cNvPr>
          <p:cNvGrpSpPr/>
          <p:nvPr/>
        </p:nvGrpSpPr>
        <p:grpSpPr>
          <a:xfrm>
            <a:off x="152399" y="5410200"/>
            <a:ext cx="3581401" cy="1377434"/>
            <a:chOff x="152399" y="5410200"/>
            <a:chExt cx="3581401" cy="13774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A0D9F-E224-3A40-A6B5-74582558DC77}"/>
                </a:ext>
              </a:extLst>
            </p:cNvPr>
            <p:cNvSpPr txBox="1"/>
            <p:nvPr/>
          </p:nvSpPr>
          <p:spPr>
            <a:xfrm>
              <a:off x="152399" y="6418302"/>
              <a:ext cx="3581401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draw variables as named boxes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8A8BD8-6632-BA49-A3D2-58107D56CA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5410200"/>
              <a:ext cx="990600" cy="10081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564C8E-7228-C548-AF17-B6ED24A1D3A5}"/>
              </a:ext>
            </a:extLst>
          </p:cNvPr>
          <p:cNvGrpSpPr/>
          <p:nvPr/>
        </p:nvGrpSpPr>
        <p:grpSpPr>
          <a:xfrm>
            <a:off x="5791200" y="2743200"/>
            <a:ext cx="3352801" cy="1143000"/>
            <a:chOff x="5791200" y="2743200"/>
            <a:chExt cx="3352801" cy="1143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7E0357-8E14-2849-B630-449A3AB9CDE2}"/>
                </a:ext>
              </a:extLst>
            </p:cNvPr>
            <p:cNvSpPr txBox="1"/>
            <p:nvPr/>
          </p:nvSpPr>
          <p:spPr>
            <a:xfrm>
              <a:off x="5791200" y="2743200"/>
              <a:ext cx="3352801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line number of next statement in the function body to execute</a:t>
              </a:r>
            </a:p>
            <a:p>
              <a:r>
                <a:rPr lang="en-US" dirty="0"/>
                <a:t>initially first line of body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2D3AE3D-44C9-7F4D-BF74-2CC4F2AAF8C5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39001" y="3666530"/>
              <a:ext cx="228600" cy="2196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14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294E0E1-4842-E549-B081-851456710795}"/>
              </a:ext>
            </a:extLst>
          </p:cNvPr>
          <p:cNvSpPr txBox="1"/>
          <p:nvPr/>
        </p:nvSpPr>
        <p:spPr>
          <a:xfrm rot="1714143">
            <a:off x="4346642" y="3365214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ERASE WHOLE FRAME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5E0BA-3D13-834D-83D8-30FE4A67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7B23-197D-0843-B6E1-A45DBB33E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532" y="1673352"/>
            <a:ext cx="4038600" cy="47183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add_one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pPr marL="514350" indent="-514350"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n + 1</a:t>
            </a:r>
          </a:p>
          <a:p>
            <a:pPr marL="514350" indent="-514350"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x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86148-E15D-7441-BE8E-2428CABCC5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num</a:t>
            </a:r>
            <a:r>
              <a:rPr lang="en-US" dirty="0"/>
              <a:t> = </a:t>
            </a:r>
            <a:r>
              <a:rPr lang="en-US" dirty="0" err="1"/>
              <a:t>add_one</a:t>
            </a:r>
            <a:r>
              <a:rPr lang="en-US" dirty="0"/>
              <a:t>(46)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E1CD1F-7F52-5D41-B5A9-3471622678FC}"/>
              </a:ext>
            </a:extLst>
          </p:cNvPr>
          <p:cNvGrpSpPr/>
          <p:nvPr/>
        </p:nvGrpSpPr>
        <p:grpSpPr>
          <a:xfrm>
            <a:off x="4622369" y="2438400"/>
            <a:ext cx="4090261" cy="2438400"/>
            <a:chOff x="2209800" y="3581400"/>
            <a:chExt cx="4090261" cy="2438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081C40-AF7A-464B-896F-67C6F7B022D7}"/>
                </a:ext>
              </a:extLst>
            </p:cNvPr>
            <p:cNvGrpSpPr/>
            <p:nvPr/>
          </p:nvGrpSpPr>
          <p:grpSpPr>
            <a:xfrm>
              <a:off x="2209800" y="3581400"/>
              <a:ext cx="4090261" cy="2438400"/>
              <a:chOff x="2209800" y="3581400"/>
              <a:chExt cx="4090261" cy="2438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C362AA-CAAC-1443-9876-E2B098DFE810}"/>
                  </a:ext>
                </a:extLst>
              </p:cNvPr>
              <p:cNvSpPr/>
              <p:nvPr/>
            </p:nvSpPr>
            <p:spPr>
              <a:xfrm>
                <a:off x="2209800" y="3581400"/>
                <a:ext cx="4090261" cy="2438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84CB0E-92E0-1C4E-B1F7-6D163BDF3512}"/>
                  </a:ext>
                </a:extLst>
              </p:cNvPr>
              <p:cNvSpPr/>
              <p:nvPr/>
            </p:nvSpPr>
            <p:spPr>
              <a:xfrm>
                <a:off x="2234339" y="3581400"/>
                <a:ext cx="22860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add_one</a:t>
                </a:r>
                <a:endParaRPr lang="en-US" sz="24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EBC23C-3131-DB4A-987C-E2A333ECC68E}"/>
                  </a:ext>
                </a:extLst>
              </p:cNvPr>
              <p:cNvSpPr/>
              <p:nvPr/>
            </p:nvSpPr>
            <p:spPr>
              <a:xfrm>
                <a:off x="5690461" y="35814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73CE9B-694A-DA41-9DA0-F5A7CAB700A2}"/>
                  </a:ext>
                </a:extLst>
              </p:cNvPr>
              <p:cNvSpPr txBox="1"/>
              <p:nvPr/>
            </p:nvSpPr>
            <p:spPr>
              <a:xfrm>
                <a:off x="2335350" y="426720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C2F810-61D7-BD44-AD7C-0B9859524446}"/>
                  </a:ext>
                </a:extLst>
              </p:cNvPr>
              <p:cNvSpPr txBox="1"/>
              <p:nvPr/>
            </p:nvSpPr>
            <p:spPr>
              <a:xfrm>
                <a:off x="2335350" y="5467538"/>
                <a:ext cx="989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return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ADC34B-36F3-9944-8C01-DC82839663D2}"/>
                </a:ext>
              </a:extLst>
            </p:cNvPr>
            <p:cNvSpPr/>
            <p:nvPr/>
          </p:nvSpPr>
          <p:spPr>
            <a:xfrm>
              <a:off x="2767737" y="4347972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7C0D81-A1CF-E043-B723-CC231726C3FD}"/>
                </a:ext>
              </a:extLst>
            </p:cNvPr>
            <p:cNvSpPr/>
            <p:nvPr/>
          </p:nvSpPr>
          <p:spPr>
            <a:xfrm>
              <a:off x="3347798" y="5562600"/>
              <a:ext cx="989373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9ABE09-9FAB-9348-BF96-BF0A69AD698E}"/>
              </a:ext>
            </a:extLst>
          </p:cNvPr>
          <p:cNvGrpSpPr/>
          <p:nvPr/>
        </p:nvGrpSpPr>
        <p:grpSpPr>
          <a:xfrm>
            <a:off x="4747919" y="3759995"/>
            <a:ext cx="1041987" cy="461665"/>
            <a:chOff x="4747919" y="3759995"/>
            <a:chExt cx="1041987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9A6198-B2C6-5840-9FAB-C6FFE2A7288B}"/>
                </a:ext>
              </a:extLst>
            </p:cNvPr>
            <p:cNvSpPr txBox="1"/>
            <p:nvPr/>
          </p:nvSpPr>
          <p:spPr>
            <a:xfrm>
              <a:off x="4747919" y="375999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900BC5-21A0-484C-87BA-7738C1829DFF}"/>
                </a:ext>
              </a:extLst>
            </p:cNvPr>
            <p:cNvSpPr/>
            <p:nvPr/>
          </p:nvSpPr>
          <p:spPr>
            <a:xfrm>
              <a:off x="5180305" y="3810000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47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2A9DA9-CB78-9C41-9DFE-61237D541404}"/>
              </a:ext>
            </a:extLst>
          </p:cNvPr>
          <p:cNvSpPr/>
          <p:nvPr/>
        </p:nvSpPr>
        <p:spPr>
          <a:xfrm>
            <a:off x="8103029" y="2432237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1B975-FA52-2D4C-B99A-34082B542D22}"/>
              </a:ext>
            </a:extLst>
          </p:cNvPr>
          <p:cNvSpPr/>
          <p:nvPr/>
        </p:nvSpPr>
        <p:spPr>
          <a:xfrm>
            <a:off x="8108194" y="2426074"/>
            <a:ext cx="609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AEB419-CC43-C241-95C5-3B428D240736}"/>
              </a:ext>
            </a:extLst>
          </p:cNvPr>
          <p:cNvSpPr/>
          <p:nvPr/>
        </p:nvSpPr>
        <p:spPr>
          <a:xfrm>
            <a:off x="5755203" y="4409775"/>
            <a:ext cx="989373" cy="376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47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A2A4DC-FAE9-9A46-932A-CD99AE0821B0}"/>
              </a:ext>
            </a:extLst>
          </p:cNvPr>
          <p:cNvGrpSpPr/>
          <p:nvPr/>
        </p:nvGrpSpPr>
        <p:grpSpPr>
          <a:xfrm>
            <a:off x="5554098" y="1118867"/>
            <a:ext cx="1388458" cy="461665"/>
            <a:chOff x="4401448" y="3771229"/>
            <a:chExt cx="1388458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108005-66ED-7241-A49E-9C800FB17D08}"/>
                </a:ext>
              </a:extLst>
            </p:cNvPr>
            <p:cNvSpPr txBox="1"/>
            <p:nvPr/>
          </p:nvSpPr>
          <p:spPr>
            <a:xfrm>
              <a:off x="4401448" y="3771229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num</a:t>
              </a:r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A337D7-DFEC-A541-A773-F60336D63E9E}"/>
                </a:ext>
              </a:extLst>
            </p:cNvPr>
            <p:cNvSpPr/>
            <p:nvPr/>
          </p:nvSpPr>
          <p:spPr>
            <a:xfrm>
              <a:off x="5180305" y="3810000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3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23E6-F9B9-5E4D-8C38-1437712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AD86A-3F8F-FB40-A366-3E7AB68836E7}"/>
              </a:ext>
            </a:extLst>
          </p:cNvPr>
          <p:cNvSpPr txBox="1">
            <a:spLocks/>
          </p:cNvSpPr>
          <p:nvPr/>
        </p:nvSpPr>
        <p:spPr>
          <a:xfrm>
            <a:off x="329339" y="1828800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foo(a, b):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a + b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2 * b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2 * x + y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A335E1-B1DA-B846-AD51-852A4D270DB2}"/>
              </a:ext>
            </a:extLst>
          </p:cNvPr>
          <p:cNvSpPr txBox="1">
            <a:spLocks/>
          </p:cNvSpPr>
          <p:nvPr/>
        </p:nvSpPr>
        <p:spPr>
          <a:xfrm>
            <a:off x="4953000" y="1825752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foo(2, 3)</a:t>
            </a:r>
          </a:p>
        </p:txBody>
      </p:sp>
    </p:spTree>
    <p:extLst>
      <p:ext uri="{BB962C8B-B14F-4D97-AF65-F5344CB8AC3E}">
        <p14:creationId xmlns:p14="http://schemas.microsoft.com/office/powerpoint/2010/main" val="324139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23E6-F9B9-5E4D-8C38-1437712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and Nested Functions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AD86A-3F8F-FB40-A366-3E7AB68836E7}"/>
              </a:ext>
            </a:extLst>
          </p:cNvPr>
          <p:cNvSpPr txBox="1">
            <a:spLocks/>
          </p:cNvSpPr>
          <p:nvPr/>
        </p:nvSpPr>
        <p:spPr>
          <a:xfrm>
            <a:off x="329338" y="1825752"/>
            <a:ext cx="4242661" cy="471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square(n):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n &lt;= 0: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0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n**2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sum_squares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 = 0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 range(n):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sum += square(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sum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A335E1-B1DA-B846-AD51-852A4D270DB2}"/>
              </a:ext>
            </a:extLst>
          </p:cNvPr>
          <p:cNvSpPr txBox="1">
            <a:spLocks/>
          </p:cNvSpPr>
          <p:nvPr/>
        </p:nvSpPr>
        <p:spPr>
          <a:xfrm>
            <a:off x="4953000" y="1825752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/>
              <a:t>sum_squares</a:t>
            </a:r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85309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33B2-E22B-3343-ABFD-F950C28F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DEDE3-9F0F-CC4A-89B6-920020853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get_pos_int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assume user enters</a:t>
            </a:r>
          </a:p>
          <a:p>
            <a:pPr lvl="1"/>
            <a:r>
              <a:rPr lang="en-US" dirty="0"/>
              <a:t>hello</a:t>
            </a:r>
          </a:p>
          <a:p>
            <a:pPr lvl="1"/>
            <a:r>
              <a:rPr lang="en-US" dirty="0"/>
              <a:t>47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996284-46B1-5346-A429-6CBBECEC05C3}"/>
              </a:ext>
            </a:extLst>
          </p:cNvPr>
          <p:cNvSpPr txBox="1">
            <a:spLocks/>
          </p:cNvSpPr>
          <p:nvPr/>
        </p:nvSpPr>
        <p:spPr>
          <a:xfrm>
            <a:off x="329338" y="1825752"/>
            <a:ext cx="4776062" cy="471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is_pos_int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str.isdigit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 &gt; 0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False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get_pos_int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done = False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 not Done: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 = input()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done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is_pos_int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s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3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CBA5-61B6-474D-89A1-683F9364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41A74A-C597-2645-A3FC-0861B6D5CB7E}"/>
              </a:ext>
            </a:extLst>
          </p:cNvPr>
          <p:cNvSpPr txBox="1">
            <a:spLocks/>
          </p:cNvSpPr>
          <p:nvPr/>
        </p:nvSpPr>
        <p:spPr>
          <a:xfrm>
            <a:off x="329338" y="1673352"/>
            <a:ext cx="4166463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13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b =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fav)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return b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A82C3E-6303-1542-8FC0-E75BE3D0AEBE}"/>
              </a:ext>
            </a:extLst>
          </p:cNvPr>
          <p:cNvGrpSpPr/>
          <p:nvPr/>
        </p:nvGrpSpPr>
        <p:grpSpPr>
          <a:xfrm>
            <a:off x="4622369" y="2438400"/>
            <a:ext cx="4090261" cy="2438400"/>
            <a:chOff x="2209800" y="3581400"/>
            <a:chExt cx="4090261" cy="2438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DC68FA-4978-ED42-B646-CDC8652402FE}"/>
                </a:ext>
              </a:extLst>
            </p:cNvPr>
            <p:cNvGrpSpPr/>
            <p:nvPr/>
          </p:nvGrpSpPr>
          <p:grpSpPr>
            <a:xfrm>
              <a:off x="2209800" y="3581400"/>
              <a:ext cx="4090261" cy="2438400"/>
              <a:chOff x="2209800" y="3581400"/>
              <a:chExt cx="4090261" cy="2438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27CCD2-4284-8E4D-8D2E-CDD87B57640A}"/>
                  </a:ext>
                </a:extLst>
              </p:cNvPr>
              <p:cNvSpPr/>
              <p:nvPr/>
            </p:nvSpPr>
            <p:spPr>
              <a:xfrm>
                <a:off x="2209800" y="3581400"/>
                <a:ext cx="4090261" cy="2438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655128-0647-A54D-A545-44CC0556A79C}"/>
                  </a:ext>
                </a:extLst>
              </p:cNvPr>
              <p:cNvSpPr/>
              <p:nvPr/>
            </p:nvSpPr>
            <p:spPr>
              <a:xfrm>
                <a:off x="2234339" y="3581400"/>
                <a:ext cx="22860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/>
                  <a:t>good_choice</a:t>
                </a:r>
                <a:endParaRPr lang="en-US" sz="2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D1695D-F4F2-394B-AFD1-B08086A47286}"/>
                  </a:ext>
                </a:extLst>
              </p:cNvPr>
              <p:cNvSpPr/>
              <p:nvPr/>
            </p:nvSpPr>
            <p:spPr>
              <a:xfrm>
                <a:off x="5690461" y="35814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82C58A-96B7-9249-9E1C-2B8C51D4B6B1}"/>
                  </a:ext>
                </a:extLst>
              </p:cNvPr>
              <p:cNvSpPr txBox="1"/>
              <p:nvPr/>
            </p:nvSpPr>
            <p:spPr>
              <a:xfrm>
                <a:off x="2335350" y="4267200"/>
                <a:ext cx="784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num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0C307C-C29A-BB47-84B8-DF6BB30659EB}"/>
                  </a:ext>
                </a:extLst>
              </p:cNvPr>
              <p:cNvSpPr txBox="1"/>
              <p:nvPr/>
            </p:nvSpPr>
            <p:spPr>
              <a:xfrm>
                <a:off x="2335350" y="5467538"/>
                <a:ext cx="989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return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48102F-184E-0945-8C89-AA1CAEF2D58C}"/>
                </a:ext>
              </a:extLst>
            </p:cNvPr>
            <p:cNvSpPr/>
            <p:nvPr/>
          </p:nvSpPr>
          <p:spPr>
            <a:xfrm>
              <a:off x="3119539" y="4309818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263214-7793-5247-AAE4-C27A3D4632A2}"/>
                </a:ext>
              </a:extLst>
            </p:cNvPr>
            <p:cNvSpPr/>
            <p:nvPr/>
          </p:nvSpPr>
          <p:spPr>
            <a:xfrm>
              <a:off x="3347798" y="5562600"/>
              <a:ext cx="989373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None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C7613-4644-DB4A-BC4C-0F73F3D6C863}"/>
              </a:ext>
            </a:extLst>
          </p:cNvPr>
          <p:cNvGrpSpPr/>
          <p:nvPr/>
        </p:nvGrpSpPr>
        <p:grpSpPr>
          <a:xfrm>
            <a:off x="5554098" y="1371600"/>
            <a:ext cx="1388458" cy="461665"/>
            <a:chOff x="4401448" y="3771229"/>
            <a:chExt cx="1388458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3583FB-7EC1-A742-8C3F-E4AB2C4A4C9E}"/>
                </a:ext>
              </a:extLst>
            </p:cNvPr>
            <p:cNvSpPr txBox="1"/>
            <p:nvPr/>
          </p:nvSpPr>
          <p:spPr>
            <a:xfrm>
              <a:off x="4401448" y="3771229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fav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C7C710-785B-2B42-8FCD-143D289474D4}"/>
                </a:ext>
              </a:extLst>
            </p:cNvPr>
            <p:cNvSpPr/>
            <p:nvPr/>
          </p:nvSpPr>
          <p:spPr>
            <a:xfrm>
              <a:off x="5180305" y="3810000"/>
              <a:ext cx="609601" cy="376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37F688-ECD6-DF4E-94A8-0A65C9C3EC15}"/>
              </a:ext>
            </a:extLst>
          </p:cNvPr>
          <p:cNvSpPr txBox="1"/>
          <p:nvPr/>
        </p:nvSpPr>
        <p:spPr>
          <a:xfrm>
            <a:off x="4876800" y="37358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8941AC-63AD-6244-8096-7FE86681F20F}"/>
              </a:ext>
            </a:extLst>
          </p:cNvPr>
          <p:cNvSpPr/>
          <p:nvPr/>
        </p:nvSpPr>
        <p:spPr>
          <a:xfrm>
            <a:off x="5357521" y="3779639"/>
            <a:ext cx="975433" cy="376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False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88B0FB-1D7E-1644-A0AD-1F536980E896}"/>
              </a:ext>
            </a:extLst>
          </p:cNvPr>
          <p:cNvGrpSpPr/>
          <p:nvPr/>
        </p:nvGrpSpPr>
        <p:grpSpPr>
          <a:xfrm>
            <a:off x="5638799" y="152400"/>
            <a:ext cx="3352801" cy="1143001"/>
            <a:chOff x="5669632" y="2602195"/>
            <a:chExt cx="3352801" cy="1143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91A9C3-9F0F-B848-B49A-DFC1F56880E9}"/>
                </a:ext>
              </a:extLst>
            </p:cNvPr>
            <p:cNvSpPr txBox="1"/>
            <p:nvPr/>
          </p:nvSpPr>
          <p:spPr>
            <a:xfrm>
              <a:off x="5669632" y="2602195"/>
              <a:ext cx="3352801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global variables are outside of any stack frame. They are in a different section of memory!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0201A4-0070-204E-B91F-5D9D9B554338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7117433" y="3525525"/>
              <a:ext cx="228600" cy="2196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3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43BF-9A12-2F40-A98F-5D9A55AF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66CAA-A278-CA4B-AFAD-6AB5A7D6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965200"/>
            <a:ext cx="4776062" cy="5775960"/>
          </a:xfrm>
        </p:spPr>
        <p:txBody>
          <a:bodyPr>
            <a:noAutofit/>
          </a:bodyPr>
          <a:lstStyle/>
          <a:p>
            <a:r>
              <a:rPr lang="en-US" sz="2000" dirty="0"/>
              <a:t>Storing a value in a variable: </a:t>
            </a:r>
          </a:p>
          <a:p>
            <a:pPr lvl="1"/>
            <a:r>
              <a:rPr lang="en-US" sz="2000" dirty="0"/>
              <a:t>If there is a variable with that name in the current function's stack frame, store the value in that variable</a:t>
            </a:r>
          </a:p>
          <a:p>
            <a:pPr lvl="1"/>
            <a:r>
              <a:rPr lang="en-US" sz="2000" dirty="0"/>
              <a:t>Otherwise create a new variable in the current function's stack frame and store the value there</a:t>
            </a:r>
          </a:p>
          <a:p>
            <a:pPr lvl="1"/>
            <a:endParaRPr lang="en-US" sz="2000" dirty="0"/>
          </a:p>
          <a:p>
            <a:r>
              <a:rPr lang="en-US" sz="2000" dirty="0"/>
              <a:t>Using a variable</a:t>
            </a:r>
          </a:p>
          <a:p>
            <a:pPr lvl="1"/>
            <a:r>
              <a:rPr lang="en-US" sz="2000" dirty="0"/>
              <a:t>Check for a local variable with that name. If it exists, use the value stored in that variable</a:t>
            </a:r>
          </a:p>
          <a:p>
            <a:pPr lvl="1"/>
            <a:r>
              <a:rPr lang="en-US" sz="2000" dirty="0"/>
              <a:t>Else if there exists a global variable with that name, use the value stored in that global variable</a:t>
            </a:r>
          </a:p>
          <a:p>
            <a:pPr lvl="1"/>
            <a:r>
              <a:rPr lang="en-US" sz="2000" dirty="0"/>
              <a:t>Otherwise get a </a:t>
            </a:r>
            <a:r>
              <a:rPr lang="en-US" sz="2000" dirty="0" err="1"/>
              <a:t>NameError</a:t>
            </a:r>
            <a:r>
              <a:rPr lang="en-US" sz="20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D5C2-4991-E64A-91AC-F9164E7E0661}"/>
              </a:ext>
            </a:extLst>
          </p:cNvPr>
          <p:cNvSpPr txBox="1">
            <a:spLocks/>
          </p:cNvSpPr>
          <p:nvPr/>
        </p:nvSpPr>
        <p:spPr>
          <a:xfrm>
            <a:off x="329338" y="1673352"/>
            <a:ext cx="4166463" cy="4718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13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b =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fav)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return b</a:t>
            </a:r>
          </a:p>
          <a:p>
            <a:pPr marL="514350" indent="-514350">
              <a:buFont typeface="Arial" pitchFamily="34" charset="0"/>
              <a:buAutoNum type="arabicPlain"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def main():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input()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fav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in_str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good_choice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(fav):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print("yay")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print("boo")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14350" indent="-514350">
              <a:buFont typeface="Arial" pitchFamily="34" charset="0"/>
              <a:buAutoNum type="arabicPlain"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9E36-3E4F-F34D-9912-B332207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E3FD-8DC4-C347-9C79-BEE5D8D1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bit</a:t>
            </a:r>
            <a:r>
              <a:rPr lang="en-US" dirty="0"/>
              <a:t> is a binary digit that can have two possible values</a:t>
            </a:r>
          </a:p>
          <a:p>
            <a:endParaRPr lang="en-US" dirty="0"/>
          </a:p>
          <a:p>
            <a:r>
              <a:rPr lang="en-US" dirty="0"/>
              <a:t>can be physically represented with a two state device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696E5-F420-284D-B40A-6621A0957A3A}"/>
              </a:ext>
            </a:extLst>
          </p:cNvPr>
          <p:cNvGrpSpPr/>
          <p:nvPr/>
        </p:nvGrpSpPr>
        <p:grpSpPr>
          <a:xfrm>
            <a:off x="3923294" y="3327701"/>
            <a:ext cx="1364226" cy="2887740"/>
            <a:chOff x="3923294" y="3327701"/>
            <a:chExt cx="1364226" cy="28877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4D0854-62EB-4743-A8C0-E7D286F6C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44835" b="8542"/>
            <a:stretch/>
          </p:blipFill>
          <p:spPr>
            <a:xfrm>
              <a:off x="3923294" y="3327701"/>
              <a:ext cx="1362456" cy="13522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D70CA6-CA6E-274C-B649-868928D03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41"/>
            <a:stretch/>
          </p:blipFill>
          <p:spPr>
            <a:xfrm>
              <a:off x="3923294" y="4873784"/>
              <a:ext cx="1364226" cy="134165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68B1F-5A26-0E43-B8D1-FF66217353D9}"/>
              </a:ext>
            </a:extLst>
          </p:cNvPr>
          <p:cNvGrpSpPr/>
          <p:nvPr/>
        </p:nvGrpSpPr>
        <p:grpSpPr>
          <a:xfrm>
            <a:off x="5623819" y="3323434"/>
            <a:ext cx="1362456" cy="2896769"/>
            <a:chOff x="5623819" y="3323434"/>
            <a:chExt cx="1362456" cy="28967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3B35C7-6132-AE4F-B477-2711CDCD9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" b="4672"/>
            <a:stretch/>
          </p:blipFill>
          <p:spPr>
            <a:xfrm>
              <a:off x="5623819" y="3323434"/>
              <a:ext cx="1362456" cy="1356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EA401-12E6-F14F-8E31-1E2BC66D2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4" t="16315" r="21253" b="23096"/>
            <a:stretch/>
          </p:blipFill>
          <p:spPr>
            <a:xfrm>
              <a:off x="5623819" y="4858941"/>
              <a:ext cx="1354825" cy="136126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1437F1-6525-2D4F-A2E3-84E09994CD56}"/>
              </a:ext>
            </a:extLst>
          </p:cNvPr>
          <p:cNvGrpSpPr/>
          <p:nvPr/>
        </p:nvGrpSpPr>
        <p:grpSpPr>
          <a:xfrm>
            <a:off x="391300" y="3327701"/>
            <a:ext cx="1358900" cy="2887740"/>
            <a:chOff x="391300" y="3327701"/>
            <a:chExt cx="1358900" cy="28877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ED738C-5295-6F47-BE9F-0DF9A0C68EAF}"/>
                </a:ext>
              </a:extLst>
            </p:cNvPr>
            <p:cNvGrpSpPr/>
            <p:nvPr/>
          </p:nvGrpSpPr>
          <p:grpSpPr>
            <a:xfrm>
              <a:off x="391300" y="4858941"/>
              <a:ext cx="1358900" cy="1356500"/>
              <a:chOff x="391300" y="4858941"/>
              <a:chExt cx="1358900" cy="13565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D5CFEE5-F7A7-7540-9126-E1951F3AD49A}"/>
                  </a:ext>
                </a:extLst>
              </p:cNvPr>
              <p:cNvSpPr/>
              <p:nvPr/>
            </p:nvSpPr>
            <p:spPr>
              <a:xfrm>
                <a:off x="391300" y="4858941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04CCDB0-5514-D149-A06B-4ED6C4A09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21" t="-7" r="72871" b="90861"/>
              <a:stretch/>
            </p:blipFill>
            <p:spPr>
              <a:xfrm>
                <a:off x="640341" y="4953000"/>
                <a:ext cx="783726" cy="1200213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6C7E0-EA1F-D54D-8D9B-907535C72A15}"/>
                </a:ext>
              </a:extLst>
            </p:cNvPr>
            <p:cNvGrpSpPr/>
            <p:nvPr/>
          </p:nvGrpSpPr>
          <p:grpSpPr>
            <a:xfrm>
              <a:off x="391300" y="3327701"/>
              <a:ext cx="1358900" cy="1356500"/>
              <a:chOff x="332600" y="3429000"/>
              <a:chExt cx="1358900" cy="13565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B19367-38E8-504E-AFCC-0A5EEB827203}"/>
                  </a:ext>
                </a:extLst>
              </p:cNvPr>
              <p:cNvSpPr/>
              <p:nvPr/>
            </p:nvSpPr>
            <p:spPr>
              <a:xfrm>
                <a:off x="332600" y="3429000"/>
                <a:ext cx="1358900" cy="13565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218DF4-A11A-8345-892A-18DAAB7C48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0" t="-109" r="75851" b="90963"/>
              <a:stretch/>
            </p:blipFill>
            <p:spPr>
              <a:xfrm>
                <a:off x="720538" y="3524187"/>
                <a:ext cx="651062" cy="1200213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1604FF-F71E-234E-AC0B-BD555596C0B1}"/>
              </a:ext>
            </a:extLst>
          </p:cNvPr>
          <p:cNvGrpSpPr/>
          <p:nvPr/>
        </p:nvGrpSpPr>
        <p:grpSpPr>
          <a:xfrm>
            <a:off x="2086499" y="3329312"/>
            <a:ext cx="1588420" cy="2886129"/>
            <a:chOff x="2086499" y="3329312"/>
            <a:chExt cx="1588420" cy="2886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0A9AA-72C6-D84A-A0A7-9AF2EE1FB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2" t="37016" r="83215" b="41341"/>
            <a:stretch/>
          </p:blipFill>
          <p:spPr>
            <a:xfrm>
              <a:off x="2086499" y="4796866"/>
              <a:ext cx="1354824" cy="14185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490E95-DC63-EB43-B6B4-8FEE0955E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07" t="8281" r="4960" b="70076"/>
            <a:stretch/>
          </p:blipFill>
          <p:spPr>
            <a:xfrm>
              <a:off x="2320095" y="3329312"/>
              <a:ext cx="1354824" cy="14185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88B19D-E687-864F-A7DA-ADCAD44737FD}"/>
              </a:ext>
            </a:extLst>
          </p:cNvPr>
          <p:cNvGrpSpPr/>
          <p:nvPr/>
        </p:nvGrpSpPr>
        <p:grpSpPr>
          <a:xfrm>
            <a:off x="7265610" y="3323434"/>
            <a:ext cx="1404156" cy="2908278"/>
            <a:chOff x="7265610" y="3323434"/>
            <a:chExt cx="1404156" cy="290827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5A267D-427C-4842-86DC-2D73CE862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0" r="21831"/>
            <a:stretch/>
          </p:blipFill>
          <p:spPr>
            <a:xfrm>
              <a:off x="7314942" y="3323434"/>
              <a:ext cx="1354824" cy="135721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49AFA7-D4C8-A343-AAEF-ADCA68DD6213}"/>
                </a:ext>
              </a:extLst>
            </p:cNvPr>
            <p:cNvGrpSpPr/>
            <p:nvPr/>
          </p:nvGrpSpPr>
          <p:grpSpPr>
            <a:xfrm>
              <a:off x="7265610" y="4874499"/>
              <a:ext cx="1354824" cy="1357213"/>
              <a:chOff x="7265610" y="4874499"/>
              <a:chExt cx="1354824" cy="13572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FE99DE0-5BA5-8D48-BC7E-5FDE824CBC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0" r="21831"/>
              <a:stretch/>
            </p:blipFill>
            <p:spPr>
              <a:xfrm>
                <a:off x="7265610" y="4874499"/>
                <a:ext cx="1354824" cy="135721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676C0CE-4395-9642-A26F-B99545892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77" t="39471" r="38056" b="57160"/>
              <a:stretch/>
            </p:blipFill>
            <p:spPr>
              <a:xfrm>
                <a:off x="7546677" y="5400705"/>
                <a:ext cx="799916" cy="3555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44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700" y="1524000"/>
            <a:ext cx="4546599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def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(s4,s5):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  <a:sym typeface="Wingdings"/>
              </a:rPr>
              <a:t>  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3*s4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s2 = s4+s5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print(s1)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return s1+s2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s1 = '!'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s2 = '?'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print(s1)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s3 =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print_example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(s1,s2) print(s2) 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print(s3)  </a:t>
            </a: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print(s4)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CC05A-1A6C-B548-B4EC-B1F72C26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97619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50BC-4310-4C48-8F3F-0C6217FA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99E5AA-5925-6C48-92D6-569E23A4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27" y="1676400"/>
            <a:ext cx="5695545" cy="4461510"/>
          </a:xfrm>
        </p:spPr>
      </p:pic>
    </p:spTree>
    <p:extLst>
      <p:ext uri="{BB962C8B-B14F-4D97-AF65-F5344CB8AC3E}">
        <p14:creationId xmlns:p14="http://schemas.microsoft.com/office/powerpoint/2010/main" val="307883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0BD9-E2F5-7849-86CE-F2C126FA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BC03-837B-0B46-88DA-AB83CAB8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Static random access memory (SRAM): stores each bit of data in a flip-flop, a circuit with two stable states </a:t>
            </a:r>
          </a:p>
          <a:p>
            <a:r>
              <a:rPr lang="en-US" dirty="0"/>
              <a:t>Dynamic Memory (DRAM): stores each bit of data in a capacitor, which stores energy in an electric field (or not)</a:t>
            </a:r>
          </a:p>
          <a:p>
            <a:r>
              <a:rPr lang="en-US" dirty="0"/>
              <a:t>Magnetic Disk: regions of the platter are magnetized with either N-S polarity or   S-N polarity</a:t>
            </a:r>
          </a:p>
          <a:p>
            <a:r>
              <a:rPr lang="en-US" dirty="0"/>
              <a:t>Optical Disk: stores bits as tiny indentations (pits) or not (lands) that reflect light differently</a:t>
            </a:r>
          </a:p>
          <a:p>
            <a:r>
              <a:rPr lang="en-US" dirty="0"/>
              <a:t>Flash Disk: electrons are stored in one of two gates separated by oxide layers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194BF-EE63-3343-90C9-A0A17EDD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90500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8D51-8C81-7B4A-930A-B9E470C4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35" y="2629465"/>
            <a:ext cx="991729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29C7D-079A-5D44-AAD0-E28422DBA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4" y="3733801"/>
            <a:ext cx="1281286" cy="991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4E4A1-A89F-654D-80EA-9CA80D232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75" y="4872010"/>
            <a:ext cx="972425" cy="972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E9FD1-97E8-D842-BC2A-40D2742C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86" y="5942838"/>
            <a:ext cx="1144714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EC9-6B7C-DB4C-8A30-6EBF5C7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B79A-8286-AD43-9E50-30748D31C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1B79-194B-AE4B-A940-A70D0498D551}"/>
              </a:ext>
            </a:extLst>
          </p:cNvPr>
          <p:cNvSpPr txBox="1"/>
          <p:nvPr/>
        </p:nvSpPr>
        <p:spPr>
          <a:xfrm>
            <a:off x="3470841" y="1828800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4211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/>
              <p:nvPr/>
            </p:nvSpPr>
            <p:spPr>
              <a:xfrm>
                <a:off x="1525340" y="2646614"/>
                <a:ext cx="52465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=4211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40" y="2646614"/>
                <a:ext cx="524656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203E18-FAB7-B444-8726-54B4A0812F9D}"/>
              </a:ext>
            </a:extLst>
          </p:cNvPr>
          <p:cNvSpPr txBox="1"/>
          <p:nvPr/>
        </p:nvSpPr>
        <p:spPr>
          <a:xfrm>
            <a:off x="3470841" y="3825921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/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72FB58F-C26B-6243-86B5-B42FCD4B8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16" r="31773" b="10575"/>
          <a:stretch/>
        </p:blipFill>
        <p:spPr>
          <a:xfrm>
            <a:off x="6858001" y="4612771"/>
            <a:ext cx="2285999" cy="22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94F9-40C4-7F48-8D4F-745DEDD5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ADCC-1AEF-E44A-90FE-3B503BF4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(decimal) numbers are represented by the following (binary) values</a:t>
            </a:r>
          </a:p>
          <a:p>
            <a:endParaRPr lang="en-US" dirty="0"/>
          </a:p>
          <a:p>
            <a:pPr lvl="1"/>
            <a:r>
              <a:rPr lang="en-US" dirty="0"/>
              <a:t>101111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110011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11111100011</a:t>
            </a:r>
          </a:p>
        </p:txBody>
      </p:sp>
    </p:spTree>
    <p:extLst>
      <p:ext uri="{BB962C8B-B14F-4D97-AF65-F5344CB8AC3E}">
        <p14:creationId xmlns:p14="http://schemas.microsoft.com/office/powerpoint/2010/main" val="23915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C148-2AA5-F74E-BF69-979DA4ED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7510E-9121-D340-B36A-57A2B23A37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6185"/>
            <a:ext cx="3124200" cy="477213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36FC31-695E-B844-AAF7-C4B85B0F6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r="19761" b="8333"/>
          <a:stretch/>
        </p:blipFill>
        <p:spPr>
          <a:xfrm>
            <a:off x="5086379" y="1646185"/>
            <a:ext cx="3124200" cy="4772130"/>
          </a:xfrm>
        </p:spPr>
      </p:pic>
    </p:spTree>
    <p:extLst>
      <p:ext uri="{BB962C8B-B14F-4D97-AF65-F5344CB8AC3E}">
        <p14:creationId xmlns:p14="http://schemas.microsoft.com/office/powerpoint/2010/main" val="1071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2D521-0F5D-ED47-B6AD-53AB6719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294" r="84834" b="1294"/>
          <a:stretch/>
        </p:blipFill>
        <p:spPr>
          <a:xfrm>
            <a:off x="1676400" y="1371600"/>
            <a:ext cx="802037" cy="54102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29BF3B-188B-8C43-831E-B94A753B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1325" r="51719" b="1263"/>
          <a:stretch/>
        </p:blipFill>
        <p:spPr>
          <a:xfrm>
            <a:off x="4170981" y="1358900"/>
            <a:ext cx="802037" cy="54102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90AFFD3-3B98-6248-8359-3E98925F0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5" t="1173" r="18685" b="1415"/>
          <a:stretch/>
        </p:blipFill>
        <p:spPr>
          <a:xfrm>
            <a:off x="6665562" y="1358900"/>
            <a:ext cx="80203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0F02-067C-9741-BE68-D731E59A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290D87-8FA2-A444-A7FB-B44BDF6E0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 Code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899659-5119-0549-8B72-F9294EBE5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386012"/>
            <a:ext cx="3931920" cy="1271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def example1(n):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 x = n + 1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 return x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9336018-2B38-5640-87D4-0DC71E31D973}"/>
              </a:ext>
            </a:extLst>
          </p:cNvPr>
          <p:cNvSpPr txBox="1">
            <a:spLocks/>
          </p:cNvSpPr>
          <p:nvPr/>
        </p:nvSpPr>
        <p:spPr>
          <a:xfrm>
            <a:off x="5105400" y="1676400"/>
            <a:ext cx="3931920" cy="639762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Binary Representation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86F9276-8B1E-2C47-B569-64B25950819F}"/>
              </a:ext>
            </a:extLst>
          </p:cNvPr>
          <p:cNvSpPr txBox="1">
            <a:spLocks/>
          </p:cNvSpPr>
          <p:nvPr/>
        </p:nvSpPr>
        <p:spPr>
          <a:xfrm>
            <a:off x="4876800" y="2386012"/>
            <a:ext cx="438912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10001101 01000111 00000001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11000011</a:t>
            </a:r>
          </a:p>
        </p:txBody>
      </p:sp>
    </p:spTree>
    <p:extLst>
      <p:ext uri="{BB962C8B-B14F-4D97-AF65-F5344CB8AC3E}">
        <p14:creationId xmlns:p14="http://schemas.microsoft.com/office/powerpoint/2010/main" val="1573531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10243</TotalTime>
  <Words>858</Words>
  <Application>Microsoft Macintosh PowerPoint</Application>
  <PresentationFormat>On-screen Show (4:3)</PresentationFormat>
  <Paragraphs>197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Consolas</vt:lpstr>
      <vt:lpstr>Courier</vt:lpstr>
      <vt:lpstr>Wingdings</vt:lpstr>
      <vt:lpstr>Clarity</vt:lpstr>
      <vt:lpstr>Lecture 7: Memory and the Stack</vt:lpstr>
      <vt:lpstr>Bits</vt:lpstr>
      <vt:lpstr>Bits</vt:lpstr>
      <vt:lpstr>Storing bits</vt:lpstr>
      <vt:lpstr>Binary Numbers</vt:lpstr>
      <vt:lpstr>Exercise</vt:lpstr>
      <vt:lpstr>Binary Numbers</vt:lpstr>
      <vt:lpstr>ASCII characters</vt:lpstr>
      <vt:lpstr>Program Instructions</vt:lpstr>
      <vt:lpstr>Bits Require Interpretation</vt:lpstr>
      <vt:lpstr>Information is Bits + Context</vt:lpstr>
      <vt:lpstr>Memory</vt:lpstr>
      <vt:lpstr>Stack Frames</vt:lpstr>
      <vt:lpstr>Example</vt:lpstr>
      <vt:lpstr>Exercise</vt:lpstr>
      <vt:lpstr>Control Flow and Nested Functions</vt:lpstr>
      <vt:lpstr>Exercise</vt:lpstr>
      <vt:lpstr>Global Variables</vt:lpstr>
      <vt:lpstr>Scope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Birrell</cp:lastModifiedBy>
  <cp:revision>351</cp:revision>
  <cp:lastPrinted>2019-09-25T20:43:51Z</cp:lastPrinted>
  <dcterms:created xsi:type="dcterms:W3CDTF">2018-09-03T23:44:07Z</dcterms:created>
  <dcterms:modified xsi:type="dcterms:W3CDTF">2019-09-25T20:53:06Z</dcterms:modified>
</cp:coreProperties>
</file>