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69" r:id="rId2"/>
    <p:sldId id="349" r:id="rId3"/>
    <p:sldId id="352" r:id="rId4"/>
    <p:sldId id="383" r:id="rId5"/>
    <p:sldId id="382" r:id="rId6"/>
    <p:sldId id="345" r:id="rId7"/>
    <p:sldId id="385" r:id="rId8"/>
    <p:sldId id="350" r:id="rId9"/>
    <p:sldId id="372" r:id="rId10"/>
    <p:sldId id="373" r:id="rId11"/>
    <p:sldId id="386" r:id="rId12"/>
    <p:sldId id="387" r:id="rId13"/>
    <p:sldId id="361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89" autoAdjust="0"/>
    <p:restoredTop sz="88966" autoAdjust="0"/>
  </p:normalViewPr>
  <p:slideViewPr>
    <p:cSldViewPr>
      <p:cViewPr varScale="1">
        <p:scale>
          <a:sx n="83" d="100"/>
          <a:sy n="83" d="100"/>
        </p:scale>
        <p:origin x="184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9/22/19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9/22/19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04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77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94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dirty="0" err="1"/>
              <a:t>good_choice</a:t>
            </a:r>
            <a:r>
              <a:rPr lang="en-US" dirty="0"/>
              <a:t> do?</a:t>
            </a:r>
          </a:p>
          <a:p>
            <a:r>
              <a:rPr lang="en-US" dirty="0"/>
              <a:t>What does it have to evaluate to?</a:t>
            </a:r>
          </a:p>
          <a:p>
            <a:r>
              <a:rPr lang="en-US" dirty="0"/>
              <a:t>Show with conditional and with returning Boolean expression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3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85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calling other functions, indentation in </a:t>
            </a:r>
            <a:r>
              <a:rPr lang="en-US" dirty="0" err="1"/>
              <a:t>rectangle_area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65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Docstring def from https://</a:t>
            </a:r>
            <a:r>
              <a:rPr lang="en-US" sz="1200" dirty="0" err="1"/>
              <a:t>www.python.org</a:t>
            </a:r>
            <a:r>
              <a:rPr lang="en-US" sz="1200" dirty="0"/>
              <a:t>/dev/peps/pep-0257/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9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8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9/22/19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51P				September 23,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Lecture 6: Parameterized Functions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350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4FD81-B287-4748-AAA5-F3915FEAA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7B104-BFBF-7347-9D5D-5EB75C3F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function called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square </a:t>
            </a:r>
            <a:r>
              <a:rPr lang="en-US" dirty="0"/>
              <a:t>that takes a number n (an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dirty="0"/>
              <a:t> or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float</a:t>
            </a:r>
            <a:r>
              <a:rPr lang="en-US" dirty="0"/>
              <a:t>) as a parameter and returns that number squared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Define a function called </a:t>
            </a:r>
            <a:r>
              <a:rPr lang="en-US" dirty="0" err="1">
                <a:latin typeface="Courier" charset="0"/>
              </a:rPr>
              <a:t>sum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_squares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/>
              <a:t>that takes a number n (an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dirty="0"/>
              <a:t>). If the number is a positive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dirty="0"/>
              <a:t>, it returns the sum of the squares 1,…, n. Otherwise it returns 0.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4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7BD09-B4E0-7C46-9CC5-C220CB8C0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E1D89-29AA-0444-A296-DC388F6EB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Define a function </a:t>
            </a:r>
            <a:r>
              <a:rPr lang="en-US" dirty="0" err="1"/>
              <a:t>is_pos_int</a:t>
            </a:r>
            <a:r>
              <a:rPr lang="en-US" dirty="0"/>
              <a:t> that takes a string and returns True if the string represents an integer value and False otherwise</a:t>
            </a:r>
          </a:p>
          <a:p>
            <a:endParaRPr lang="en-US" dirty="0"/>
          </a:p>
          <a:p>
            <a:r>
              <a:rPr lang="en-US" dirty="0"/>
              <a:t>Write a main function that uses the functions </a:t>
            </a:r>
            <a:r>
              <a:rPr lang="en-US" dirty="0" err="1"/>
              <a:t>get_pos_int</a:t>
            </a:r>
            <a:r>
              <a:rPr lang="en-US" dirty="0"/>
              <a:t> and </a:t>
            </a:r>
            <a:r>
              <a:rPr lang="en-US" dirty="0" err="1"/>
              <a:t>sum_squares</a:t>
            </a:r>
            <a:r>
              <a:rPr lang="en-US" dirty="0"/>
              <a:t> to get a positive integer from the user and then print the sum of the squares from 1 to that number</a:t>
            </a:r>
          </a:p>
        </p:txBody>
      </p:sp>
    </p:spTree>
    <p:extLst>
      <p:ext uri="{BB962C8B-B14F-4D97-AF65-F5344CB8AC3E}">
        <p14:creationId xmlns:p14="http://schemas.microsoft.com/office/powerpoint/2010/main" val="759148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4BDA5-6DAA-F44E-B314-3D57CE6B4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Multi-parameter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6DD09-F17C-9B48-BC34-99F7C79E0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function called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area </a:t>
            </a:r>
            <a:r>
              <a:rPr lang="en-US" dirty="0"/>
              <a:t>that takes two numbers l and w (an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dirty="0"/>
              <a:t> or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float</a:t>
            </a:r>
            <a:r>
              <a:rPr lang="en-US" dirty="0"/>
              <a:t>) as parameters and returns the area of a rectangle with length l and width w</a:t>
            </a:r>
          </a:p>
          <a:p>
            <a:endParaRPr lang="en-US" dirty="0"/>
          </a:p>
          <a:p>
            <a:r>
              <a:rPr lang="en-US" dirty="0"/>
              <a:t>Note: parameters can also be optional!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04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31200" cy="4525963"/>
          </a:xfrm>
        </p:spPr>
        <p:txBody>
          <a:bodyPr>
            <a:normAutofit/>
          </a:bodyPr>
          <a:lstStyle/>
          <a:p>
            <a:r>
              <a:rPr lang="en-US" sz="2200" dirty="0"/>
              <a:t>"A docstring is a string literal that occurs as the first statement in a module, function, class, or method definition." </a:t>
            </a:r>
          </a:p>
          <a:p>
            <a:r>
              <a:rPr lang="en-US" sz="2200" dirty="0"/>
              <a:t>every file should start at the top with a multiline comment that gives the author, date, description of what the code does</a:t>
            </a:r>
          </a:p>
          <a:p>
            <a:r>
              <a:rPr lang="en-US" sz="2200" dirty="0"/>
              <a:t>every function header should be followed by a multiline comment that describes what the function does, specifies any input parameters, and specifies the return type/value  </a:t>
            </a:r>
          </a:p>
          <a:p>
            <a:pPr lvl="1"/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E94F61F-F087-1A4B-9FB5-E68D28F8BE96}"/>
              </a:ext>
            </a:extLst>
          </p:cNvPr>
          <p:cNvSpPr txBox="1">
            <a:spLocks/>
          </p:cNvSpPr>
          <p:nvPr/>
        </p:nvSpPr>
        <p:spPr>
          <a:xfrm>
            <a:off x="1689100" y="4267200"/>
            <a:ext cx="5867400" cy="2438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def square(n):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"""</a:t>
            </a:r>
            <a:b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Computes the square of n</a:t>
            </a:r>
            <a:b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i="1" dirty="0" err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</a:t>
            </a:r>
            <a: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 (</a:t>
            </a:r>
            <a:r>
              <a:rPr lang="en-US" sz="2000" i="1" dirty="0" err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or float): a number</a:t>
            </a:r>
            <a:b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:return</a:t>
            </a:r>
            <a: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i="1" dirty="0" err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or float): n*n</a:t>
            </a:r>
            <a:b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"""</a:t>
            </a:r>
            <a:br>
              <a:rPr lang="en-US" sz="2000" i="1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return n * n</a:t>
            </a:r>
          </a:p>
        </p:txBody>
      </p:sp>
    </p:spTree>
    <p:extLst>
      <p:ext uri="{BB962C8B-B14F-4D97-AF65-F5344CB8AC3E}">
        <p14:creationId xmlns:p14="http://schemas.microsoft.com/office/powerpoint/2010/main" val="219078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CB6F4E-B74A-7F48-940C-E7ED6C409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Defining Functions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8A74E-FF99-F346-8751-53FDE604D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2895600"/>
          </a:xfrm>
        </p:spPr>
        <p:txBody>
          <a:bodyPr>
            <a:normAutofit/>
          </a:bodyPr>
          <a:lstStyle/>
          <a:p>
            <a:r>
              <a:rPr lang="en-US" dirty="0"/>
              <a:t>Why?</a:t>
            </a:r>
          </a:p>
          <a:p>
            <a:pPr lvl="1"/>
            <a:r>
              <a:rPr lang="en-US" dirty="0"/>
              <a:t>There's some useful operation that you want to do over and over and over</a:t>
            </a:r>
          </a:p>
          <a:p>
            <a:pPr lvl="1"/>
            <a:r>
              <a:rPr lang="en-US" dirty="0"/>
              <a:t>Easier to read/understand</a:t>
            </a:r>
          </a:p>
          <a:p>
            <a:pPr lvl="1"/>
            <a:r>
              <a:rPr lang="en-US" dirty="0"/>
              <a:t>Easier to modify/change/debug</a:t>
            </a:r>
          </a:p>
          <a:p>
            <a:pPr lvl="1"/>
            <a:endParaRPr lang="en-US" dirty="0"/>
          </a:p>
          <a:p>
            <a:r>
              <a:rPr lang="en-US" dirty="0"/>
              <a:t>How?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3BF7CA-A9E3-5E4D-94A3-5B4840CE5503}"/>
              </a:ext>
            </a:extLst>
          </p:cNvPr>
          <p:cNvSpPr txBox="1"/>
          <p:nvPr/>
        </p:nvSpPr>
        <p:spPr>
          <a:xfrm>
            <a:off x="2362200" y="4296040"/>
            <a:ext cx="6475313" cy="23083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charset="0"/>
              </a:rPr>
              <a:t>def </a:t>
            </a:r>
            <a:r>
              <a:rPr lang="en-US" sz="2400" dirty="0" err="1">
                <a:latin typeface="Courier" charset="0"/>
              </a:rPr>
              <a:t>sum_squares</a:t>
            </a:r>
            <a:r>
              <a:rPr lang="en-US" sz="2400" dirty="0">
                <a:latin typeface="Courier" charset="0"/>
                <a:sym typeface="Wingdings"/>
              </a:rPr>
              <a:t>():</a:t>
            </a:r>
          </a:p>
          <a:p>
            <a:r>
              <a:rPr lang="en-US" sz="2400" dirty="0">
                <a:latin typeface="Courier" charset="0"/>
                <a:sym typeface="Wingdings"/>
              </a:rPr>
              <a:t>  </a:t>
            </a:r>
            <a:r>
              <a:rPr lang="en-US" sz="2400" dirty="0" err="1">
                <a:latin typeface="Courier" charset="0"/>
                <a:sym typeface="Wingdings"/>
              </a:rPr>
              <a:t>num</a:t>
            </a:r>
            <a:r>
              <a:rPr lang="en-US" sz="2400" dirty="0">
                <a:latin typeface="Courier" charset="0"/>
                <a:sym typeface="Wingdings"/>
              </a:rPr>
              <a:t> = </a:t>
            </a:r>
            <a:r>
              <a:rPr lang="en-US" sz="2400" dirty="0" err="1">
                <a:latin typeface="Courier" charset="0"/>
                <a:sym typeface="Wingdings"/>
              </a:rPr>
              <a:t>int</a:t>
            </a:r>
            <a:r>
              <a:rPr lang="en-US" sz="2400" dirty="0">
                <a:latin typeface="Courier" charset="0"/>
                <a:sym typeface="Wingdings"/>
              </a:rPr>
              <a:t>(input("</a:t>
            </a:r>
            <a:r>
              <a:rPr lang="en-US" sz="2400" dirty="0" err="1">
                <a:latin typeface="Courier" charset="0"/>
                <a:sym typeface="Wingdings"/>
              </a:rPr>
              <a:t>pos</a:t>
            </a:r>
            <a:r>
              <a:rPr lang="en-US" sz="2400" dirty="0">
                <a:latin typeface="Courier" charset="0"/>
                <a:sym typeface="Wingdings"/>
              </a:rPr>
              <a:t> </a:t>
            </a:r>
            <a:r>
              <a:rPr lang="en-US" sz="2400" dirty="0" err="1">
                <a:latin typeface="Courier" charset="0"/>
                <a:sym typeface="Wingdings"/>
              </a:rPr>
              <a:t>int</a:t>
            </a:r>
            <a:r>
              <a:rPr lang="en-US" sz="2400" dirty="0">
                <a:latin typeface="Courier" charset="0"/>
                <a:sym typeface="Wingdings"/>
              </a:rPr>
              <a:t>?\n"))</a:t>
            </a:r>
          </a:p>
          <a:p>
            <a:r>
              <a:rPr lang="en-US" sz="2400" dirty="0">
                <a:latin typeface="Courier" charset="0"/>
                <a:sym typeface="Wingdings"/>
              </a:rPr>
              <a:t>  sum = 0</a:t>
            </a:r>
          </a:p>
          <a:p>
            <a:r>
              <a:rPr lang="en-US" sz="2400" dirty="0">
                <a:latin typeface="Courier" charset="0"/>
                <a:sym typeface="Wingdings"/>
              </a:rPr>
              <a:t>  for </a:t>
            </a:r>
            <a:r>
              <a:rPr lang="en-US" sz="2400" dirty="0" err="1">
                <a:latin typeface="Courier" charset="0"/>
                <a:sym typeface="Wingdings"/>
              </a:rPr>
              <a:t>i</a:t>
            </a:r>
            <a:r>
              <a:rPr lang="en-US" sz="2400" dirty="0">
                <a:latin typeface="Courier" charset="0"/>
                <a:sym typeface="Wingdings"/>
              </a:rPr>
              <a:t> in range(1, num+1):</a:t>
            </a:r>
          </a:p>
          <a:p>
            <a:r>
              <a:rPr lang="en-US" sz="2400" dirty="0">
                <a:latin typeface="Courier" charset="0"/>
                <a:sym typeface="Wingdings"/>
              </a:rPr>
              <a:t>    sum = sum + </a:t>
            </a:r>
            <a:r>
              <a:rPr lang="en-US" sz="2400" dirty="0" err="1">
                <a:latin typeface="Courier" charset="0"/>
                <a:sym typeface="Wingdings"/>
              </a:rPr>
              <a:t>num</a:t>
            </a:r>
            <a:r>
              <a:rPr lang="en-US" sz="2400" dirty="0">
                <a:latin typeface="Courier" charset="0"/>
                <a:sym typeface="Wingdings"/>
              </a:rPr>
              <a:t>**2</a:t>
            </a:r>
          </a:p>
          <a:p>
            <a:r>
              <a:rPr lang="en-US" sz="2400" dirty="0">
                <a:latin typeface="Courier" charset="0"/>
                <a:sym typeface="Wingdings"/>
              </a:rPr>
              <a:t>  return </a:t>
            </a:r>
            <a:r>
              <a:rPr lang="en-US" sz="2400" dirty="0" err="1">
                <a:latin typeface="Courier" charset="0"/>
                <a:sym typeface="Wingdings"/>
              </a:rPr>
              <a:t>num</a:t>
            </a:r>
            <a:endParaRPr lang="en-US" sz="2400" dirty="0">
              <a:latin typeface="Courier" charset="0"/>
              <a:sym typeface="Wingding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40A6648-2819-8448-A702-C13D3F899F7D}"/>
              </a:ext>
            </a:extLst>
          </p:cNvPr>
          <p:cNvGrpSpPr/>
          <p:nvPr/>
        </p:nvGrpSpPr>
        <p:grpSpPr>
          <a:xfrm>
            <a:off x="494527" y="4266335"/>
            <a:ext cx="1939625" cy="461665"/>
            <a:chOff x="803576" y="4740733"/>
            <a:chExt cx="1939625" cy="46166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3AB07E2-4D53-644D-A675-BEBE0B098461}"/>
                </a:ext>
              </a:extLst>
            </p:cNvPr>
            <p:cNvSpPr txBox="1"/>
            <p:nvPr/>
          </p:nvSpPr>
          <p:spPr>
            <a:xfrm>
              <a:off x="803576" y="4740733"/>
              <a:ext cx="11448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header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263DB39-7234-8247-B183-F33265B609EA}"/>
                </a:ext>
              </a:extLst>
            </p:cNvPr>
            <p:cNvCxnSpPr>
              <a:cxnSpLocks/>
            </p:cNvCxnSpPr>
            <p:nvPr/>
          </p:nvCxnSpPr>
          <p:spPr>
            <a:xfrm>
              <a:off x="1905000" y="4977965"/>
              <a:ext cx="838201" cy="0"/>
            </a:xfrm>
            <a:prstGeom prst="straightConnector1">
              <a:avLst/>
            </a:prstGeom>
            <a:ln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2BF1B5C-A6A3-AA43-8234-31928F899063}"/>
              </a:ext>
            </a:extLst>
          </p:cNvPr>
          <p:cNvGrpSpPr/>
          <p:nvPr/>
        </p:nvGrpSpPr>
        <p:grpSpPr>
          <a:xfrm>
            <a:off x="494527" y="4727999"/>
            <a:ext cx="2159419" cy="1719295"/>
            <a:chOff x="1437449" y="5253839"/>
            <a:chExt cx="2159419" cy="171929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6D17F2A-4D9A-DD48-A2D4-3D559C01C738}"/>
                </a:ext>
              </a:extLst>
            </p:cNvPr>
            <p:cNvSpPr txBox="1"/>
            <p:nvPr/>
          </p:nvSpPr>
          <p:spPr>
            <a:xfrm>
              <a:off x="1437449" y="5851150"/>
              <a:ext cx="8531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body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A36A63E-4236-C64A-9C2C-7CED9161D3EF}"/>
                </a:ext>
              </a:extLst>
            </p:cNvPr>
            <p:cNvCxnSpPr>
              <a:cxnSpLocks/>
              <a:stCxn id="8" idx="3"/>
            </p:cNvCxnSpPr>
            <p:nvPr/>
          </p:nvCxnSpPr>
          <p:spPr>
            <a:xfrm>
              <a:off x="2290568" y="6081983"/>
              <a:ext cx="1086506" cy="0"/>
            </a:xfrm>
            <a:prstGeom prst="straightConnector1">
              <a:avLst/>
            </a:prstGeom>
            <a:ln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Left Brace 9">
              <a:extLst>
                <a:ext uri="{FF2B5EF4-FFF2-40B4-BE49-F238E27FC236}">
                  <a16:creationId xmlns:a16="http://schemas.microsoft.com/office/drawing/2014/main" id="{83FC983D-7669-9042-BC66-36078DA3C200}"/>
                </a:ext>
              </a:extLst>
            </p:cNvPr>
            <p:cNvSpPr/>
            <p:nvPr/>
          </p:nvSpPr>
          <p:spPr>
            <a:xfrm>
              <a:off x="3428999" y="5253839"/>
              <a:ext cx="167869" cy="1719295"/>
            </a:xfrm>
            <a:prstGeom prst="leftBrace">
              <a:avLst/>
            </a:prstGeom>
            <a:ln w="317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01429E-BAC4-EC41-8206-5C9BEB3974E3}"/>
              </a:ext>
            </a:extLst>
          </p:cNvPr>
          <p:cNvGrpSpPr/>
          <p:nvPr/>
        </p:nvGrpSpPr>
        <p:grpSpPr>
          <a:xfrm>
            <a:off x="494527" y="6153452"/>
            <a:ext cx="2283296" cy="461665"/>
            <a:chOff x="803576" y="4740733"/>
            <a:chExt cx="2283296" cy="46166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3736F63-5F10-7E4A-B742-A124E2FFE19C}"/>
                </a:ext>
              </a:extLst>
            </p:cNvPr>
            <p:cNvSpPr txBox="1"/>
            <p:nvPr/>
          </p:nvSpPr>
          <p:spPr>
            <a:xfrm>
              <a:off x="803576" y="4740733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return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693641C-0F17-654C-B97D-136879FC4A41}"/>
                </a:ext>
              </a:extLst>
            </p:cNvPr>
            <p:cNvCxnSpPr>
              <a:cxnSpLocks/>
              <a:stCxn id="15" idx="3"/>
            </p:cNvCxnSpPr>
            <p:nvPr/>
          </p:nvCxnSpPr>
          <p:spPr>
            <a:xfrm>
              <a:off x="1792949" y="4971566"/>
              <a:ext cx="1293923" cy="0"/>
            </a:xfrm>
            <a:prstGeom prst="straightConnector1">
              <a:avLst/>
            </a:prstGeom>
            <a:ln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895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C4BBAF-6574-614E-B554-6B96D3C35626}"/>
              </a:ext>
            </a:extLst>
          </p:cNvPr>
          <p:cNvSpPr txBox="1"/>
          <p:nvPr/>
        </p:nvSpPr>
        <p:spPr>
          <a:xfrm>
            <a:off x="457200" y="1600200"/>
            <a:ext cx="8229600" cy="489364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charset="0"/>
              </a:rPr>
              <a:t>def </a:t>
            </a:r>
            <a:r>
              <a:rPr lang="en-US" sz="2400" dirty="0" err="1">
                <a:latin typeface="Courier" charset="0"/>
              </a:rPr>
              <a:t>sum_squares</a:t>
            </a:r>
            <a:r>
              <a:rPr lang="en-US" sz="2400" dirty="0">
                <a:latin typeface="Courier" charset="0"/>
                <a:sym typeface="Wingdings"/>
              </a:rPr>
              <a:t>():</a:t>
            </a:r>
          </a:p>
          <a:p>
            <a:r>
              <a:rPr lang="en-US" sz="2400" dirty="0">
                <a:latin typeface="Courier" charset="0"/>
                <a:sym typeface="Wingdings"/>
              </a:rPr>
              <a:t>  </a:t>
            </a:r>
            <a:r>
              <a:rPr lang="en-US" sz="2400" dirty="0" err="1">
                <a:latin typeface="Courier" charset="0"/>
                <a:sym typeface="Wingdings"/>
              </a:rPr>
              <a:t>num</a:t>
            </a:r>
            <a:r>
              <a:rPr lang="en-US" sz="2400" dirty="0">
                <a:latin typeface="Courier" charset="0"/>
                <a:sym typeface="Wingdings"/>
              </a:rPr>
              <a:t> = </a:t>
            </a:r>
            <a:r>
              <a:rPr lang="en-US" sz="2400" dirty="0" err="1">
                <a:latin typeface="Courier" charset="0"/>
                <a:sym typeface="Wingdings"/>
              </a:rPr>
              <a:t>int</a:t>
            </a:r>
            <a:r>
              <a:rPr lang="en-US" sz="2400" dirty="0">
                <a:latin typeface="Courier" charset="0"/>
                <a:sym typeface="Wingdings"/>
              </a:rPr>
              <a:t>(input("</a:t>
            </a:r>
            <a:r>
              <a:rPr lang="en-US" sz="2400" dirty="0" err="1">
                <a:latin typeface="Courier" charset="0"/>
                <a:sym typeface="Wingdings"/>
              </a:rPr>
              <a:t>pos</a:t>
            </a:r>
            <a:r>
              <a:rPr lang="en-US" sz="2400" dirty="0">
                <a:latin typeface="Courier" charset="0"/>
                <a:sym typeface="Wingdings"/>
              </a:rPr>
              <a:t> </a:t>
            </a:r>
            <a:r>
              <a:rPr lang="en-US" sz="2400" dirty="0" err="1">
                <a:latin typeface="Courier" charset="0"/>
                <a:sym typeface="Wingdings"/>
              </a:rPr>
              <a:t>int</a:t>
            </a:r>
            <a:r>
              <a:rPr lang="en-US" sz="2400" dirty="0">
                <a:latin typeface="Courier" charset="0"/>
                <a:sym typeface="Wingdings"/>
              </a:rPr>
              <a:t>?\n"))</a:t>
            </a:r>
          </a:p>
          <a:p>
            <a:r>
              <a:rPr lang="en-US" sz="2400" dirty="0">
                <a:latin typeface="Courier" charset="0"/>
                <a:sym typeface="Wingdings"/>
              </a:rPr>
              <a:t>  sum = 0</a:t>
            </a:r>
          </a:p>
          <a:p>
            <a:r>
              <a:rPr lang="en-US" sz="2400" dirty="0">
                <a:latin typeface="Courier" charset="0"/>
                <a:sym typeface="Wingdings"/>
              </a:rPr>
              <a:t>  for </a:t>
            </a:r>
            <a:r>
              <a:rPr lang="en-US" sz="2400" dirty="0" err="1">
                <a:latin typeface="Courier" charset="0"/>
                <a:sym typeface="Wingdings"/>
              </a:rPr>
              <a:t>i</a:t>
            </a:r>
            <a:r>
              <a:rPr lang="en-US" sz="2400" dirty="0">
                <a:latin typeface="Courier" charset="0"/>
                <a:sym typeface="Wingdings"/>
              </a:rPr>
              <a:t> in range(1, num+1):</a:t>
            </a:r>
          </a:p>
          <a:p>
            <a:r>
              <a:rPr lang="en-US" sz="2400" dirty="0">
                <a:latin typeface="Courier" charset="0"/>
                <a:sym typeface="Wingdings"/>
              </a:rPr>
              <a:t>    sum = sum + </a:t>
            </a:r>
            <a:r>
              <a:rPr lang="en-US" sz="2400" dirty="0" err="1">
                <a:latin typeface="Courier" charset="0"/>
                <a:sym typeface="Wingdings"/>
              </a:rPr>
              <a:t>num</a:t>
            </a:r>
            <a:r>
              <a:rPr lang="en-US" sz="2400" dirty="0">
                <a:latin typeface="Courier" charset="0"/>
                <a:sym typeface="Wingdings"/>
              </a:rPr>
              <a:t>**2</a:t>
            </a:r>
          </a:p>
          <a:p>
            <a:r>
              <a:rPr lang="en-US" sz="2400" dirty="0">
                <a:latin typeface="Courier" charset="0"/>
                <a:sym typeface="Wingdings"/>
              </a:rPr>
              <a:t>  return </a:t>
            </a:r>
            <a:r>
              <a:rPr lang="en-US" sz="2400" dirty="0" err="1">
                <a:latin typeface="Courier" charset="0"/>
                <a:sym typeface="Wingdings"/>
              </a:rPr>
              <a:t>num</a:t>
            </a:r>
            <a:endParaRPr lang="en-US" sz="2400" dirty="0">
              <a:latin typeface="Courier" charset="0"/>
              <a:sym typeface="Wingdings"/>
            </a:endParaRPr>
          </a:p>
          <a:p>
            <a:endParaRPr lang="en-US" sz="2400" dirty="0">
              <a:latin typeface="Courier" charset="0"/>
            </a:endParaRPr>
          </a:p>
          <a:p>
            <a:r>
              <a:rPr lang="en-US" sz="2400" dirty="0">
                <a:latin typeface="Courier" charset="0"/>
              </a:rPr>
              <a:t>sum = </a:t>
            </a:r>
            <a:r>
              <a:rPr lang="en-US" sz="2400" dirty="0" err="1">
                <a:latin typeface="Courier" charset="0"/>
              </a:rPr>
              <a:t>sum_squares</a:t>
            </a:r>
            <a:r>
              <a:rPr lang="en-US" sz="2400" dirty="0">
                <a:latin typeface="Courier" charset="0"/>
              </a:rPr>
              <a:t>()</a:t>
            </a:r>
          </a:p>
          <a:p>
            <a:r>
              <a:rPr lang="en-US" sz="2400" dirty="0">
                <a:latin typeface="Courier" charset="0"/>
              </a:rPr>
              <a:t>print(sum)</a:t>
            </a:r>
          </a:p>
          <a:p>
            <a:endParaRPr lang="en-US" sz="2400" dirty="0">
              <a:latin typeface="Courier" charset="0"/>
            </a:endParaRPr>
          </a:p>
          <a:p>
            <a:r>
              <a:rPr lang="en-US" sz="2400" dirty="0">
                <a:latin typeface="Courier" charset="0"/>
              </a:rPr>
              <a:t># or</a:t>
            </a:r>
          </a:p>
          <a:p>
            <a:endParaRPr lang="en-US" sz="2400" dirty="0">
              <a:latin typeface="Courier" charset="0"/>
            </a:endParaRPr>
          </a:p>
          <a:p>
            <a:r>
              <a:rPr lang="en-US" sz="2400" dirty="0">
                <a:latin typeface="Courier" charset="0"/>
              </a:rPr>
              <a:t>print(</a:t>
            </a:r>
            <a:r>
              <a:rPr lang="en-US" sz="2400" dirty="0" err="1">
                <a:latin typeface="Courier" charset="0"/>
              </a:rPr>
              <a:t>sum_squares</a:t>
            </a:r>
            <a:r>
              <a:rPr lang="en-US" sz="2400" dirty="0">
                <a:latin typeface="Courier" charset="0"/>
              </a:rPr>
              <a:t>())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990EE7-BF0A-B34F-AC13-B071865E6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Calling Functions</a:t>
            </a:r>
          </a:p>
        </p:txBody>
      </p:sp>
    </p:spTree>
    <p:extLst>
      <p:ext uri="{BB962C8B-B14F-4D97-AF65-F5344CB8AC3E}">
        <p14:creationId xmlns:p14="http://schemas.microsoft.com/office/powerpoint/2010/main" val="843513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4B8FD-B025-1C45-91AD-978383B4E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00EE1-3DD3-3F4B-AECA-F722CC37CE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By convention, the only code that goes in the body of a Python file is the two-line program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rest of the program is defined in a function called main()</a:t>
            </a:r>
          </a:p>
          <a:p>
            <a:r>
              <a:rPr lang="en-US" dirty="0"/>
              <a:t>(or in other functions!)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4E4FB3-F273-FC40-92F4-D3EA93C46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5800" y="1673352"/>
            <a:ext cx="4495800" cy="47183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def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sum_squares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(input("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?\n"))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sum = 0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for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in range(1, num+1):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sum = sum +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**2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def main():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sum =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sum_squares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print(sum)</a:t>
            </a:r>
          </a:p>
          <a:p>
            <a:pPr marL="0" indent="0">
              <a:buNone/>
            </a:pP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if __name__ == "__main__":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main()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C4C65A-4883-524C-B9EE-EC1530A8DC00}"/>
              </a:ext>
            </a:extLst>
          </p:cNvPr>
          <p:cNvSpPr/>
          <p:nvPr/>
        </p:nvSpPr>
        <p:spPr>
          <a:xfrm>
            <a:off x="609600" y="304800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__name__ == "__main__":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main()</a:t>
            </a:r>
          </a:p>
        </p:txBody>
      </p:sp>
    </p:spTree>
    <p:extLst>
      <p:ext uri="{BB962C8B-B14F-4D97-AF65-F5344CB8AC3E}">
        <p14:creationId xmlns:p14="http://schemas.microsoft.com/office/powerpoint/2010/main" val="203497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6D012-57E4-D54A-851A-1E6C70BDB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84D85-A492-8A47-8411-255B68242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can evaluate to a value of any type</a:t>
            </a:r>
          </a:p>
          <a:p>
            <a:r>
              <a:rPr lang="en-US" dirty="0"/>
              <a:t>…So functions can be Boolean expressions</a:t>
            </a:r>
          </a:p>
          <a:p>
            <a:r>
              <a:rPr lang="en-US" dirty="0"/>
              <a:t>…So functions can be conditions!</a:t>
            </a:r>
          </a:p>
          <a:p>
            <a:endParaRPr lang="en-US" dirty="0"/>
          </a:p>
          <a:p>
            <a:r>
              <a:rPr lang="en-US" dirty="0"/>
              <a:t>We've actually seen this before </a:t>
            </a:r>
          </a:p>
          <a:p>
            <a:pPr lvl="1"/>
            <a:r>
              <a:rPr lang="en-US" dirty="0"/>
              <a:t>e.g., if </a:t>
            </a:r>
            <a:r>
              <a:rPr lang="en-US" dirty="0" err="1"/>
              <a:t>str.isdigit</a:t>
            </a:r>
            <a:r>
              <a:rPr lang="en-US" dirty="0"/>
              <a:t>(</a:t>
            </a:r>
            <a:r>
              <a:rPr lang="en-US" dirty="0" err="1"/>
              <a:t>input_string</a:t>
            </a:r>
            <a:r>
              <a:rPr lang="en-US" dirty="0"/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3479892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CB6F4E-B74A-7F48-940C-E7ED6C409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8A74E-FF99-F346-8751-53FDE604D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>
            <a:noAutofit/>
          </a:bodyPr>
          <a:lstStyle/>
          <a:p>
            <a:r>
              <a:rPr lang="en-US" dirty="0"/>
              <a:t>Define a function called </a:t>
            </a:r>
            <a:r>
              <a:rPr lang="en-US" dirty="0" err="1"/>
              <a:t>good_choice</a:t>
            </a:r>
            <a:r>
              <a:rPr lang="en-US" dirty="0"/>
              <a:t>() that asks the user for a positive integer and evaluates to True if the user enters 13 and False if they enter anything else?</a:t>
            </a:r>
          </a:p>
          <a:p>
            <a:endParaRPr lang="en-US" dirty="0"/>
          </a:p>
          <a:p>
            <a:r>
              <a:rPr lang="en-US" dirty="0"/>
              <a:t>We want to be able to use the function as follows: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8EDB04-2EEA-1E4B-9169-E293DB306EB7}"/>
              </a:ext>
            </a:extLst>
          </p:cNvPr>
          <p:cNvSpPr txBox="1"/>
          <p:nvPr/>
        </p:nvSpPr>
        <p:spPr>
          <a:xfrm>
            <a:off x="2152650" y="3900409"/>
            <a:ext cx="48387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def main():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if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good_choice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():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print("yay")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else: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print("boo")</a:t>
            </a:r>
          </a:p>
        </p:txBody>
      </p:sp>
    </p:spTree>
    <p:extLst>
      <p:ext uri="{BB962C8B-B14F-4D97-AF65-F5344CB8AC3E}">
        <p14:creationId xmlns:p14="http://schemas.microsoft.com/office/powerpoint/2010/main" val="153621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2B157-E940-8947-9D83-3910EED02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FA345-076F-7B4D-B6C2-5BED0E3975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1673352"/>
            <a:ext cx="4724400" cy="47183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def mystery():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x = input()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m = 1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n = 0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for c in x: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if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== 0 and c == '-':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  m = 2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elif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c == '.':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  n = n+1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elif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not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str.isdigit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(c):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  return False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+ 1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&gt;= m and n &lt;=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D94733-6368-6946-B5F4-82430B5B3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7800" y="2057400"/>
            <a:ext cx="3810000" cy="4334256"/>
          </a:xfrm>
        </p:spPr>
        <p:txBody>
          <a:bodyPr>
            <a:normAutofit/>
          </a:bodyPr>
          <a:lstStyle/>
          <a:p>
            <a:r>
              <a:rPr lang="en-US" sz="2400" dirty="0">
                <a:cs typeface="Consolas" panose="020B0609020204030204" pitchFamily="49" charset="0"/>
              </a:rPr>
              <a:t>What does the function mystery() do? </a:t>
            </a:r>
          </a:p>
          <a:p>
            <a:endParaRPr lang="en-US" sz="2400" dirty="0">
              <a:cs typeface="Consolas" panose="020B0609020204030204" pitchFamily="49" charset="0"/>
            </a:endParaRPr>
          </a:p>
          <a:p>
            <a:r>
              <a:rPr lang="en-US" sz="2400" dirty="0">
                <a:cs typeface="Consolas" panose="020B0609020204030204" pitchFamily="49" charset="0"/>
              </a:rPr>
              <a:t>What would be better names for the variables x, </a:t>
            </a:r>
            <a:r>
              <a:rPr lang="en-US" sz="2400" dirty="0" err="1">
                <a:cs typeface="Consolas" panose="020B0609020204030204" pitchFamily="49" charset="0"/>
              </a:rPr>
              <a:t>i</a:t>
            </a:r>
            <a:r>
              <a:rPr lang="en-US" sz="2400" dirty="0">
                <a:cs typeface="Consolas" panose="020B0609020204030204" pitchFamily="49" charset="0"/>
              </a:rPr>
              <a:t>, m, and n?</a:t>
            </a:r>
          </a:p>
          <a:p>
            <a:endParaRPr lang="en-US" sz="2400" dirty="0"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4304DAD-1F47-3143-8BDA-E451307B021E}"/>
              </a:ext>
            </a:extLst>
          </p:cNvPr>
          <p:cNvSpPr txBox="1">
            <a:spLocks/>
          </p:cNvSpPr>
          <p:nvPr/>
        </p:nvSpPr>
        <p:spPr>
          <a:xfrm>
            <a:off x="492071" y="1556288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12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8A74E-FF99-F346-8751-53FDE604D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667000"/>
            <a:ext cx="7162800" cy="12192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What if you wanted your </a:t>
            </a:r>
            <a:r>
              <a:rPr lang="en-US" dirty="0" err="1"/>
              <a:t>good_choice</a:t>
            </a:r>
            <a:r>
              <a:rPr lang="en-US" dirty="0"/>
              <a:t> function to be able to check for numbers other than 13?</a:t>
            </a:r>
          </a:p>
        </p:txBody>
      </p:sp>
    </p:spTree>
    <p:extLst>
      <p:ext uri="{BB962C8B-B14F-4D97-AF65-F5344CB8AC3E}">
        <p14:creationId xmlns:p14="http://schemas.microsoft.com/office/powerpoint/2010/main" val="1505523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95903-323C-C743-AA23-8DFC48E6B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Parameterized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84F0B-5F8B-6740-A581-909758B11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can be defined with </a:t>
            </a:r>
            <a:r>
              <a:rPr lang="en-US" b="1" dirty="0">
                <a:solidFill>
                  <a:schemeClr val="accent2"/>
                </a:solidFill>
              </a:rPr>
              <a:t>parameters</a:t>
            </a:r>
            <a:r>
              <a:rPr lang="en-US" dirty="0"/>
              <a:t>, special variables that can be used inside the function and that are defined when the function is called</a:t>
            </a:r>
          </a:p>
          <a:p>
            <a:endParaRPr lang="en-US" dirty="0"/>
          </a:p>
          <a:p>
            <a:r>
              <a:rPr lang="en-US" dirty="0"/>
              <a:t>Defining a parameterized function: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Calling a parameterized function: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11AFB2-87B1-014E-B8D4-BD9054840DE1}"/>
              </a:ext>
            </a:extLst>
          </p:cNvPr>
          <p:cNvSpPr txBox="1"/>
          <p:nvPr/>
        </p:nvSpPr>
        <p:spPr>
          <a:xfrm>
            <a:off x="2133600" y="3736031"/>
            <a:ext cx="4724399" cy="14278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def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good_choice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  <a:sym typeface="Wingdings"/>
              </a:rPr>
              <a:t>(n):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  <a:sym typeface="Wingdings"/>
              </a:rPr>
              <a:t>    x =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  <a:sym typeface="Wingdings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  <a:sym typeface="Wingdings"/>
              </a:rPr>
              <a:t>(input("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  <a:sym typeface="Wingdings"/>
              </a:rPr>
              <a:t>pos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  <a:sym typeface="Wingdings"/>
              </a:rPr>
              <a:t>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  <a:sym typeface="Wingdings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  <a:sym typeface="Wingdings"/>
              </a:rPr>
              <a:t>?\n"))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  <a:sym typeface="Wingdings"/>
              </a:rPr>
              <a:t>    return x == 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755342-AB0A-6F4E-8A4F-064339B5C0D5}"/>
              </a:ext>
            </a:extLst>
          </p:cNvPr>
          <p:cNvSpPr txBox="1"/>
          <p:nvPr/>
        </p:nvSpPr>
        <p:spPr>
          <a:xfrm>
            <a:off x="5354351" y="3566306"/>
            <a:ext cx="1758815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/>
              <a:t> parameter </a:t>
            </a:r>
            <a:endParaRPr lang="en-US" sz="24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6A24D74-DBC6-B843-87C5-9C9F76C391E5}"/>
              </a:ext>
            </a:extLst>
          </p:cNvPr>
          <p:cNvCxnSpPr>
            <a:stCxn id="5" idx="1"/>
          </p:cNvCxnSpPr>
          <p:nvPr/>
        </p:nvCxnSpPr>
        <p:spPr>
          <a:xfrm flipH="1">
            <a:off x="4578215" y="3797139"/>
            <a:ext cx="776136" cy="230832"/>
          </a:xfrm>
          <a:prstGeom prst="straightConnector1">
            <a:avLst/>
          </a:prstGeom>
          <a:ln>
            <a:headEnd w="lg" len="lg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FB0F114-3FCD-7D46-A93A-7BE452C741EA}"/>
              </a:ext>
            </a:extLst>
          </p:cNvPr>
          <p:cNvSpPr txBox="1"/>
          <p:nvPr/>
        </p:nvSpPr>
        <p:spPr>
          <a:xfrm>
            <a:off x="2127385" y="5972503"/>
            <a:ext cx="4724399" cy="5044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b =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good_choice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(13)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53DCD9-53BD-B34A-B476-7B495C80F757}"/>
              </a:ext>
            </a:extLst>
          </p:cNvPr>
          <p:cNvSpPr txBox="1"/>
          <p:nvPr/>
        </p:nvSpPr>
        <p:spPr>
          <a:xfrm>
            <a:off x="5992115" y="5847841"/>
            <a:ext cx="165622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 argument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A74BF73-1D50-DE4A-BA06-B82CF623D913}"/>
              </a:ext>
            </a:extLst>
          </p:cNvPr>
          <p:cNvCxnSpPr>
            <a:stCxn id="11" idx="1"/>
          </p:cNvCxnSpPr>
          <p:nvPr/>
        </p:nvCxnSpPr>
        <p:spPr>
          <a:xfrm flipH="1">
            <a:off x="4724400" y="6078674"/>
            <a:ext cx="1267715" cy="169172"/>
          </a:xfrm>
          <a:prstGeom prst="straightConnector1">
            <a:avLst/>
          </a:prstGeom>
          <a:ln>
            <a:headEnd w="lg" len="lg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50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9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Exam">
      <a:dk1>
        <a:sysClr val="windowText" lastClr="000000"/>
      </a:dk1>
      <a:lt1>
        <a:sysClr val="window" lastClr="FFFFFF"/>
      </a:lt1>
      <a:dk2>
        <a:srgbClr val="000000"/>
      </a:dk2>
      <a:lt2>
        <a:srgbClr val="A5A5A5"/>
      </a:lt2>
      <a:accent1>
        <a:srgbClr val="A5A5A5"/>
      </a:accent1>
      <a:accent2>
        <a:srgbClr val="0070C0"/>
      </a:accent2>
      <a:accent3>
        <a:srgbClr val="00B050"/>
      </a:accent3>
      <a:accent4>
        <a:srgbClr val="FF0000"/>
      </a:accent4>
      <a:accent5>
        <a:srgbClr val="FFFFFF"/>
      </a:accent5>
      <a:accent6>
        <a:srgbClr val="FFFFFF"/>
      </a:accent6>
      <a:hlink>
        <a:srgbClr val="0070C0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495FFB3-5D92-074E-B89D-542AE82BF1BE}" vid="{19B8E867-9DEE-184C-A40C-B4D7506C62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AExam</Template>
  <TotalTime>7456</TotalTime>
  <Words>822</Words>
  <Application>Microsoft Macintosh PowerPoint</Application>
  <PresentationFormat>On-screen Show (4:3)</PresentationFormat>
  <Paragraphs>122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Consolas</vt:lpstr>
      <vt:lpstr>Courier</vt:lpstr>
      <vt:lpstr>Wingdings</vt:lpstr>
      <vt:lpstr>Clarity</vt:lpstr>
      <vt:lpstr>Lecture 6: Parameterized Functions</vt:lpstr>
      <vt:lpstr>Review: Defining Functions</vt:lpstr>
      <vt:lpstr>Review: Calling Functions</vt:lpstr>
      <vt:lpstr>Main functions</vt:lpstr>
      <vt:lpstr>Boolean Return Values</vt:lpstr>
      <vt:lpstr>Example</vt:lpstr>
      <vt:lpstr>Exercise</vt:lpstr>
      <vt:lpstr>PowerPoint Presentation</vt:lpstr>
      <vt:lpstr>Parameterized Functions</vt:lpstr>
      <vt:lpstr>Example</vt:lpstr>
      <vt:lpstr>Exercise</vt:lpstr>
      <vt:lpstr>Multi-parameter Functions</vt:lpstr>
      <vt:lpstr>Docstrings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Operators and Variables</dc:title>
  <dc:creator>eleanor@cs.cornell.edu</dc:creator>
  <cp:lastModifiedBy>Eleanor Birrell</cp:lastModifiedBy>
  <cp:revision>309</cp:revision>
  <cp:lastPrinted>2018-09-12T19:25:21Z</cp:lastPrinted>
  <dcterms:created xsi:type="dcterms:W3CDTF">2018-09-03T23:44:07Z</dcterms:created>
  <dcterms:modified xsi:type="dcterms:W3CDTF">2019-09-23T00:30:40Z</dcterms:modified>
</cp:coreProperties>
</file>