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7" r:id="rId3"/>
    <p:sldId id="341" r:id="rId4"/>
    <p:sldId id="349" r:id="rId5"/>
    <p:sldId id="352" r:id="rId6"/>
    <p:sldId id="356" r:id="rId7"/>
    <p:sldId id="386" r:id="rId8"/>
    <p:sldId id="368" r:id="rId9"/>
    <p:sldId id="381" r:id="rId10"/>
    <p:sldId id="387" r:id="rId11"/>
    <p:sldId id="378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2" autoAdjust="0"/>
    <p:restoredTop sz="88966" autoAdjust="0"/>
  </p:normalViewPr>
  <p:slideViewPr>
    <p:cSldViewPr>
      <p:cViewPr varScale="1">
        <p:scale>
          <a:sx n="83" d="100"/>
          <a:sy n="83" d="100"/>
        </p:scale>
        <p:origin x="10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8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easier to read, also makes it possible to change something once in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2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6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put code on slide, demo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 September 18,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0010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5: </a:t>
            </a:r>
            <a:r>
              <a:rPr lang="en-US" dirty="0"/>
              <a:t>F</a:t>
            </a:r>
            <a:r>
              <a:rPr lang="en-US" sz="4000" dirty="0"/>
              <a:t>unctions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3644-A4F6-AA4E-A64E-EFC977C9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013F8-B5C9-1C42-9EA8-152E5900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get_pos_int</a:t>
            </a:r>
            <a:r>
              <a:rPr lang="en-US" dirty="0"/>
              <a:t>() that repeatedly asks the user for an input until the user enters a positive integer and then returns that number as an int.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 a program that gets a positive integer from the user (using </a:t>
            </a:r>
            <a:r>
              <a:rPr lang="en-US" dirty="0" err="1"/>
              <a:t>get_pos_int</a:t>
            </a:r>
            <a:r>
              <a:rPr lang="en-US" dirty="0"/>
              <a:t>()) and then prints that number of flags (using </a:t>
            </a:r>
            <a:r>
              <a:rPr lang="en-US" dirty="0" err="1"/>
              <a:t>print_flag</a:t>
            </a:r>
            <a:r>
              <a:rPr lang="en-US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3604488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8096-2797-F74E-9E17-0C7DAA90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D8EA-0598-AC4C-8228-8E15ADDB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print_diamond</a:t>
            </a:r>
            <a:r>
              <a:rPr lang="en-US" dirty="0"/>
              <a:t>() that constructs	           a string that will print a diamond as shown and 	           then prints that string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 a program that asks the user for a positive </a:t>
            </a:r>
            <a:r>
              <a:rPr lang="en-US" dirty="0" err="1"/>
              <a:t>int</a:t>
            </a:r>
            <a:r>
              <a:rPr lang="en-US" dirty="0"/>
              <a:t> and then prints that number of diamonds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5A8A20-E675-7C4A-A8B0-7CBB1374F5AA}"/>
              </a:ext>
            </a:extLst>
          </p:cNvPr>
          <p:cNvSpPr txBox="1"/>
          <p:nvPr/>
        </p:nvSpPr>
        <p:spPr>
          <a:xfrm>
            <a:off x="7543800" y="1600200"/>
            <a:ext cx="16002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/\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//\\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\\//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\/</a:t>
            </a:r>
          </a:p>
        </p:txBody>
      </p:sp>
    </p:spTree>
    <p:extLst>
      <p:ext uri="{BB962C8B-B14F-4D97-AF65-F5344CB8AC3E}">
        <p14:creationId xmlns:p14="http://schemas.microsoft.com/office/powerpoint/2010/main" val="425947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AC64-01EB-9440-B18D-8D0A6E85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7C6C-18C7-9147-8CBB-88DCE43513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Values</a:t>
            </a:r>
          </a:p>
          <a:p>
            <a:pPr lvl="1"/>
            <a:r>
              <a:rPr lang="en-US" dirty="0"/>
              <a:t>47</a:t>
            </a:r>
          </a:p>
          <a:p>
            <a:pPr lvl="1"/>
            <a:r>
              <a:rPr lang="en-US" dirty="0"/>
              <a:t>"hello, world!\n"</a:t>
            </a:r>
          </a:p>
          <a:p>
            <a:pPr lvl="1"/>
            <a:r>
              <a:rPr lang="en-US" dirty="0"/>
              <a:t>True</a:t>
            </a:r>
          </a:p>
          <a:p>
            <a:pPr lvl="1"/>
            <a:endParaRPr lang="en-US" dirty="0"/>
          </a:p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x</a:t>
            </a:r>
          </a:p>
          <a:p>
            <a:pPr lvl="1"/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char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CE032-0E49-4945-9987-8061EE343F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Operations on values or variables</a:t>
            </a:r>
          </a:p>
          <a:p>
            <a:pPr lvl="1"/>
            <a:r>
              <a:rPr lang="en-US" dirty="0"/>
              <a:t>1 * 2 * 3</a:t>
            </a:r>
          </a:p>
          <a:p>
            <a:pPr lvl="1"/>
            <a:r>
              <a:rPr lang="en-US" dirty="0"/>
              <a:t>"hello" + "world</a:t>
            </a:r>
          </a:p>
          <a:p>
            <a:pPr lvl="1"/>
            <a:r>
              <a:rPr lang="en-US" dirty="0"/>
              <a:t>x % 2</a:t>
            </a:r>
          </a:p>
          <a:p>
            <a:r>
              <a:rPr lang="en-US" dirty="0"/>
              <a:t>Function calls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("32")</a:t>
            </a:r>
          </a:p>
          <a:p>
            <a:pPr lvl="1"/>
            <a:r>
              <a:rPr lang="en-US" dirty="0"/>
              <a:t>print("hello, world")</a:t>
            </a:r>
          </a:p>
          <a:p>
            <a:pPr lvl="1"/>
            <a:r>
              <a:rPr lang="en-US" dirty="0" err="1"/>
              <a:t>str.isdigit</a:t>
            </a:r>
            <a:r>
              <a:rPr lang="en-US" dirty="0"/>
              <a:t>("12345678")</a:t>
            </a:r>
          </a:p>
        </p:txBody>
      </p:sp>
    </p:spTree>
    <p:extLst>
      <p:ext uri="{BB962C8B-B14F-4D97-AF65-F5344CB8AC3E}">
        <p14:creationId xmlns:p14="http://schemas.microsoft.com/office/powerpoint/2010/main" val="22158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CB6F4E-B74A-7F48-940C-E7ED6C40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8A74E-FF99-F346-8751-53FDE604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A function is a named sequence of instructions that performs some useful operation</a:t>
            </a:r>
          </a:p>
          <a:p>
            <a:endParaRPr lang="en-US" sz="2600" dirty="0"/>
          </a:p>
          <a:p>
            <a:r>
              <a:rPr lang="en-US" sz="2600" dirty="0"/>
              <a:t>When you call a function, the sequence of instructions executes.</a:t>
            </a:r>
          </a:p>
          <a:p>
            <a:endParaRPr lang="en-US" sz="2600" dirty="0"/>
          </a:p>
          <a:p>
            <a:r>
              <a:rPr lang="en-US" sz="2600" dirty="0"/>
              <a:t>A function call is an expression (it evaluates to a value)</a:t>
            </a:r>
          </a:p>
          <a:p>
            <a:endParaRPr lang="en-US" sz="2600" dirty="0"/>
          </a:p>
          <a:p>
            <a:r>
              <a:rPr lang="en-US" sz="2600" dirty="0"/>
              <a:t>When should you define a function?</a:t>
            </a:r>
          </a:p>
          <a:p>
            <a:r>
              <a:rPr lang="en-US" sz="2600" dirty="0"/>
              <a:t>How can you define your own functions?</a:t>
            </a:r>
          </a:p>
          <a:p>
            <a:r>
              <a:rPr lang="en-US" sz="2600" dirty="0"/>
              <a:t>How do you use (call) your own functions?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4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CB6F4E-B74A-7F48-940C-E7ED6C409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Functions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8A74E-FF99-F346-8751-53FDE604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2895600"/>
          </a:xfrm>
        </p:spPr>
        <p:txBody>
          <a:bodyPr>
            <a:normAutofit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There's some useful operation that you want to do over and over and over</a:t>
            </a:r>
          </a:p>
          <a:p>
            <a:pPr lvl="1"/>
            <a:r>
              <a:rPr lang="en-US" dirty="0"/>
              <a:t>Easier to read/understand</a:t>
            </a:r>
          </a:p>
          <a:p>
            <a:pPr lvl="1"/>
            <a:r>
              <a:rPr lang="en-US" dirty="0"/>
              <a:t>Easier to modify/change/debug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BF7CA-A9E3-5E4D-94A3-5B4840CE5503}"/>
              </a:ext>
            </a:extLst>
          </p:cNvPr>
          <p:cNvSpPr txBox="1"/>
          <p:nvPr/>
        </p:nvSpPr>
        <p:spPr>
          <a:xfrm>
            <a:off x="2819400" y="4754940"/>
            <a:ext cx="4572000" cy="156966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charset="0"/>
              </a:rPr>
              <a:t>def</a:t>
            </a:r>
            <a:r>
              <a:rPr lang="en-US" sz="2400" dirty="0">
                <a:latin typeface="Courier" charset="0"/>
              </a:rPr>
              <a:t> </a:t>
            </a:r>
            <a:r>
              <a:rPr lang="en-US" sz="2400" dirty="0" err="1">
                <a:latin typeface="Courier" charset="0"/>
              </a:rPr>
              <a:t>print_logo</a:t>
            </a:r>
            <a:r>
              <a:rPr lang="en-US" sz="2400" dirty="0">
                <a:latin typeface="Courier" charset="0"/>
                <a:sym typeface="Wingdings"/>
              </a:rPr>
              <a:t>():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	</a:t>
            </a:r>
            <a:r>
              <a:rPr lang="en-US" sz="2400">
                <a:latin typeface="Courier" charset="0"/>
              </a:rPr>
              <a:t>s1 = (8*'+')+'\n'</a:t>
            </a:r>
          </a:p>
          <a:p>
            <a:r>
              <a:rPr lang="en-US" sz="2400">
                <a:latin typeface="Courier" charset="0"/>
              </a:rPr>
              <a:t>	s2 = '++ ** ++\n'</a:t>
            </a:r>
          </a:p>
          <a:p>
            <a:r>
              <a:rPr lang="en-US" sz="2400">
                <a:latin typeface="Courier" charset="0"/>
              </a:rPr>
              <a:t>	print(s1+s2+s2+s1)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0A6648-2819-8448-A702-C13D3F899F7D}"/>
              </a:ext>
            </a:extLst>
          </p:cNvPr>
          <p:cNvGrpSpPr/>
          <p:nvPr/>
        </p:nvGrpSpPr>
        <p:grpSpPr>
          <a:xfrm>
            <a:off x="803576" y="4678740"/>
            <a:ext cx="1939625" cy="461665"/>
            <a:chOff x="803576" y="4678740"/>
            <a:chExt cx="1939625" cy="46166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3AB07E2-4D53-644D-A675-BEBE0B098461}"/>
                </a:ext>
              </a:extLst>
            </p:cNvPr>
            <p:cNvSpPr txBox="1"/>
            <p:nvPr/>
          </p:nvSpPr>
          <p:spPr>
            <a:xfrm>
              <a:off x="803576" y="4678740"/>
              <a:ext cx="1144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header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263DB39-7234-8247-B183-F33265B609EA}"/>
                </a:ext>
              </a:extLst>
            </p:cNvPr>
            <p:cNvCxnSpPr>
              <a:cxnSpLocks/>
            </p:cNvCxnSpPr>
            <p:nvPr/>
          </p:nvCxnSpPr>
          <p:spPr>
            <a:xfrm>
              <a:off x="1905000" y="4977965"/>
              <a:ext cx="838201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BF1B5C-A6A3-AA43-8234-31928F899063}"/>
              </a:ext>
            </a:extLst>
          </p:cNvPr>
          <p:cNvGrpSpPr/>
          <p:nvPr/>
        </p:nvGrpSpPr>
        <p:grpSpPr>
          <a:xfrm>
            <a:off x="1095322" y="5288340"/>
            <a:ext cx="2486078" cy="990600"/>
            <a:chOff x="1095322" y="5288340"/>
            <a:chExt cx="2486078" cy="99060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6D17F2A-4D9A-DD48-A2D4-3D559C01C738}"/>
                </a:ext>
              </a:extLst>
            </p:cNvPr>
            <p:cNvSpPr txBox="1"/>
            <p:nvPr/>
          </p:nvSpPr>
          <p:spPr>
            <a:xfrm>
              <a:off x="1095322" y="5516940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body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A36A63E-4236-C64A-9C2C-7CED9161D3EF}"/>
                </a:ext>
              </a:extLst>
            </p:cNvPr>
            <p:cNvCxnSpPr>
              <a:cxnSpLocks/>
            </p:cNvCxnSpPr>
            <p:nvPr/>
          </p:nvCxnSpPr>
          <p:spPr>
            <a:xfrm>
              <a:off x="1905000" y="5783640"/>
              <a:ext cx="1447801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>
              <a:extLst>
                <a:ext uri="{FF2B5EF4-FFF2-40B4-BE49-F238E27FC236}">
                  <a16:creationId xmlns:a16="http://schemas.microsoft.com/office/drawing/2014/main" id="{83FC983D-7669-9042-BC66-36078DA3C200}"/>
                </a:ext>
              </a:extLst>
            </p:cNvPr>
            <p:cNvSpPr/>
            <p:nvPr/>
          </p:nvSpPr>
          <p:spPr>
            <a:xfrm>
              <a:off x="3429000" y="5288340"/>
              <a:ext cx="152400" cy="990600"/>
            </a:xfrm>
            <a:prstGeom prst="leftBrace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6FEBD1C-39B4-9346-B92C-CD99337D9BC0}"/>
              </a:ext>
            </a:extLst>
          </p:cNvPr>
          <p:cNvSpPr/>
          <p:nvPr/>
        </p:nvSpPr>
        <p:spPr>
          <a:xfrm>
            <a:off x="5562600" y="2375118"/>
            <a:ext cx="2098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urier" pitchFamily="2" charset="0"/>
              </a:rPr>
              <a:t>++++++++</a:t>
            </a:r>
          </a:p>
          <a:p>
            <a:r>
              <a:rPr lang="en-US" sz="2800" dirty="0">
                <a:latin typeface="Courier" pitchFamily="2" charset="0"/>
              </a:rPr>
              <a:t>++ ** ++</a:t>
            </a:r>
          </a:p>
          <a:p>
            <a:r>
              <a:rPr lang="en-US" sz="2800" dirty="0">
                <a:latin typeface="Courier" pitchFamily="2" charset="0"/>
              </a:rPr>
              <a:t>++ ** ++</a:t>
            </a:r>
          </a:p>
          <a:p>
            <a:r>
              <a:rPr lang="en-US" sz="2800" dirty="0">
                <a:latin typeface="Courier" pitchFamily="2" charset="0"/>
              </a:rPr>
              <a:t>++++++++</a:t>
            </a:r>
          </a:p>
        </p:txBody>
      </p:sp>
    </p:spTree>
    <p:extLst>
      <p:ext uri="{BB962C8B-B14F-4D97-AF65-F5344CB8AC3E}">
        <p14:creationId xmlns:p14="http://schemas.microsoft.com/office/powerpoint/2010/main" val="9812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C4BBAF-6574-614E-B554-6B96D3C35626}"/>
              </a:ext>
            </a:extLst>
          </p:cNvPr>
          <p:cNvSpPr txBox="1"/>
          <p:nvPr/>
        </p:nvSpPr>
        <p:spPr>
          <a:xfrm>
            <a:off x="457200" y="2169616"/>
            <a:ext cx="8229600" cy="378565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 charset="0"/>
              </a:rPr>
              <a:t>def</a:t>
            </a:r>
            <a:r>
              <a:rPr lang="en-US" sz="2400" dirty="0">
                <a:latin typeface="Courier" charset="0"/>
              </a:rPr>
              <a:t> </a:t>
            </a:r>
            <a:r>
              <a:rPr lang="en-US" sz="2400" dirty="0" err="1">
                <a:latin typeface="Courier" charset="0"/>
              </a:rPr>
              <a:t>print_logo</a:t>
            </a:r>
            <a:r>
              <a:rPr lang="en-US" sz="2400" dirty="0">
                <a:latin typeface="Courier" charset="0"/>
                <a:sym typeface="Wingdings"/>
              </a:rPr>
              <a:t>():</a:t>
            </a:r>
          </a:p>
          <a:p>
            <a:r>
              <a:rPr lang="en-US" sz="2400" dirty="0">
                <a:latin typeface="Courier" charset="0"/>
                <a:sym typeface="Wingdings"/>
              </a:rPr>
              <a:t>	</a:t>
            </a:r>
            <a:r>
              <a:rPr lang="en-US" sz="2400" dirty="0">
                <a:latin typeface="Courier" charset="0"/>
              </a:rPr>
              <a:t>s1 = (8*'+')+'\n'</a:t>
            </a:r>
          </a:p>
          <a:p>
            <a:r>
              <a:rPr lang="en-US" sz="2400" dirty="0">
                <a:latin typeface="Courier" charset="0"/>
              </a:rPr>
              <a:t>	s2 = '++ ** ++\n'</a:t>
            </a:r>
          </a:p>
          <a:p>
            <a:r>
              <a:rPr lang="en-US" sz="2400" dirty="0">
                <a:latin typeface="Courier" charset="0"/>
              </a:rPr>
              <a:t>	print(s1+s2+s2+s1)</a:t>
            </a:r>
          </a:p>
          <a:p>
            <a:endParaRPr lang="en-US" sz="2400" dirty="0">
              <a:latin typeface="Courier" charset="0"/>
            </a:endParaRPr>
          </a:p>
          <a:p>
            <a:r>
              <a:rPr lang="en-US" sz="2400" dirty="0">
                <a:latin typeface="Courier" charset="0"/>
              </a:rPr>
              <a:t>print("Here's my company logo:")</a:t>
            </a:r>
          </a:p>
          <a:p>
            <a:r>
              <a:rPr lang="en-US" sz="2400" dirty="0" err="1">
                <a:latin typeface="Courier" charset="0"/>
              </a:rPr>
              <a:t>print_logo</a:t>
            </a:r>
            <a:r>
              <a:rPr lang="en-US" sz="2400" dirty="0">
                <a:latin typeface="Courier" charset="0"/>
              </a:rPr>
              <a:t>()</a:t>
            </a:r>
          </a:p>
          <a:p>
            <a:r>
              <a:rPr lang="en-US" sz="2400" dirty="0">
                <a:latin typeface="Courier" charset="0"/>
              </a:rPr>
              <a:t>print("I can easily print it as many times"</a:t>
            </a:r>
          </a:p>
          <a:p>
            <a:r>
              <a:rPr lang="en-US" sz="2400" dirty="0">
                <a:latin typeface="Courier" charset="0"/>
              </a:rPr>
              <a:t>      + "as I need to")</a:t>
            </a:r>
          </a:p>
          <a:p>
            <a:r>
              <a:rPr lang="en-US" sz="2400" dirty="0" err="1">
                <a:latin typeface="Courier" charset="0"/>
              </a:rPr>
              <a:t>print_logo</a:t>
            </a:r>
            <a:r>
              <a:rPr lang="en-US" sz="2400" dirty="0">
                <a:latin typeface="Courier" charset="0"/>
              </a:rPr>
              <a:t>()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990EE7-BF0A-B34F-AC13-B071865E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Functions</a:t>
            </a:r>
          </a:p>
        </p:txBody>
      </p:sp>
    </p:spTree>
    <p:extLst>
      <p:ext uri="{BB962C8B-B14F-4D97-AF65-F5344CB8AC3E}">
        <p14:creationId xmlns:p14="http://schemas.microsoft.com/office/powerpoint/2010/main" val="100155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C491F1-F688-8443-8203-BE72B99AFCBA}"/>
              </a:ext>
            </a:extLst>
          </p:cNvPr>
          <p:cNvSpPr txBox="1"/>
          <p:nvPr/>
        </p:nvSpPr>
        <p:spPr>
          <a:xfrm>
            <a:off x="3238500" y="2438400"/>
            <a:ext cx="266700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9::::=======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|::::======= 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|=========== 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|===========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69209C-4401-9548-AD55-7F1FDABA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Defining a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3B682-2F44-A446-9381-B662E999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Define a function </a:t>
            </a:r>
            <a:r>
              <a:rPr lang="en-US" dirty="0" err="1">
                <a:latin typeface="Courier" pitchFamily="2" charset="0"/>
              </a:rPr>
              <a:t>print_flag</a:t>
            </a:r>
            <a:r>
              <a:rPr lang="en-US" dirty="0">
                <a:latin typeface="Courier" pitchFamily="2" charset="0"/>
              </a:rPr>
              <a:t>() </a:t>
            </a:r>
            <a:r>
              <a:rPr lang="en-US" dirty="0"/>
              <a:t>that prints the following image: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1D4C335-BF80-824C-A1B7-83BE0AF9B3CC}"/>
              </a:ext>
            </a:extLst>
          </p:cNvPr>
          <p:cNvSpPr txBox="1">
            <a:spLocks/>
          </p:cNvSpPr>
          <p:nvPr/>
        </p:nvSpPr>
        <p:spPr>
          <a:xfrm>
            <a:off x="457200" y="5334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Write a program that asks the user for a positive integer and then prints that number of flags</a:t>
            </a:r>
          </a:p>
        </p:txBody>
      </p:sp>
    </p:spTree>
    <p:extLst>
      <p:ext uri="{BB962C8B-B14F-4D97-AF65-F5344CB8AC3E}">
        <p14:creationId xmlns:p14="http://schemas.microsoft.com/office/powerpoint/2010/main" val="252112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8024-7CDE-F14A-B0BB-DDB4A00E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11E0-812F-BF45-A326-D23CB989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Functions calls are expressions, i.e. they evaluate to a value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("47") evaluates to 47</a:t>
            </a:r>
          </a:p>
          <a:p>
            <a:pPr lvl="1"/>
            <a:r>
              <a:rPr lang="en-US" dirty="0" err="1"/>
              <a:t>str.isdigit</a:t>
            </a:r>
            <a:r>
              <a:rPr lang="en-US" dirty="0"/>
              <a:t>("hello") evaluates to False</a:t>
            </a:r>
          </a:p>
          <a:p>
            <a:pPr lvl="1"/>
            <a:r>
              <a:rPr lang="en-US" dirty="0"/>
              <a:t>input() evaluates to the string the user enters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We can store the value that an expression evaluates to in a variable </a:t>
            </a:r>
          </a:p>
          <a:p>
            <a:pPr lvl="1"/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/>
              <a:t>int</a:t>
            </a:r>
            <a:r>
              <a:rPr lang="en-US" dirty="0"/>
              <a:t>("47")</a:t>
            </a:r>
          </a:p>
          <a:p>
            <a:pPr lvl="1"/>
            <a:r>
              <a:rPr lang="en-US" dirty="0" err="1"/>
              <a:t>is_pos_int</a:t>
            </a:r>
            <a:r>
              <a:rPr lang="en-US" dirty="0"/>
              <a:t> = </a:t>
            </a:r>
            <a:r>
              <a:rPr lang="en-US" dirty="0" err="1"/>
              <a:t>str.isdigit</a:t>
            </a:r>
            <a:r>
              <a:rPr lang="en-US" dirty="0"/>
              <a:t>("hello")</a:t>
            </a:r>
          </a:p>
          <a:p>
            <a:pPr lvl="1"/>
            <a:r>
              <a:rPr lang="en-US" dirty="0" err="1"/>
              <a:t>input_str</a:t>
            </a:r>
            <a:r>
              <a:rPr lang="en-US" dirty="0"/>
              <a:t> = input()</a:t>
            </a:r>
          </a:p>
          <a:p>
            <a:pPr lvl="1"/>
            <a:endParaRPr lang="en-US" dirty="0"/>
          </a:p>
          <a:p>
            <a:r>
              <a:rPr lang="en-US" dirty="0"/>
              <a:t>What value does the expression </a:t>
            </a:r>
            <a:r>
              <a:rPr lang="en-US" dirty="0" err="1"/>
              <a:t>print_flag</a:t>
            </a:r>
            <a:r>
              <a:rPr lang="en-US" dirty="0"/>
              <a:t>() evaluate to?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7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B826-7FB4-774C-BB16-3B784758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F01AE-D7F9-9146-B03B-01F1C422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keyword </a:t>
            </a:r>
            <a:r>
              <a:rPr lang="en-US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dirty="0"/>
              <a:t> defines a value for the function to     evaluate to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function immediately terminates ("returns") when a return statement is executed</a:t>
            </a:r>
          </a:p>
          <a:p>
            <a:r>
              <a:rPr lang="en-US" dirty="0"/>
              <a:t>if a function terminates without executing a return statement, it evaluates to the default value None (type is </a:t>
            </a:r>
            <a:r>
              <a:rPr lang="en-US" dirty="0" err="1"/>
              <a:t>NoneType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513E2-5DCC-7646-AD6E-53402E850508}"/>
              </a:ext>
            </a:extLst>
          </p:cNvPr>
          <p:cNvSpPr txBox="1"/>
          <p:nvPr/>
        </p:nvSpPr>
        <p:spPr>
          <a:xfrm>
            <a:off x="1066800" y="2590800"/>
            <a:ext cx="7010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def one():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1</a:t>
            </a:r>
          </a:p>
          <a:p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print(one())</a:t>
            </a:r>
          </a:p>
          <a:p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three = 2*one()+one() </a:t>
            </a:r>
          </a:p>
        </p:txBody>
      </p:sp>
    </p:spTree>
    <p:extLst>
      <p:ext uri="{BB962C8B-B14F-4D97-AF65-F5344CB8AC3E}">
        <p14:creationId xmlns:p14="http://schemas.microsoft.com/office/powerpoint/2010/main" val="12039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A520-79F2-C340-90A8-4214BF54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CF812-C5EA-CD45-88A4-EA4F1EF1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a function </a:t>
            </a:r>
            <a:r>
              <a:rPr lang="en-US" dirty="0" err="1"/>
              <a:t>get_string_with_upper</a:t>
            </a:r>
            <a:r>
              <a:rPr lang="en-US" dirty="0"/>
              <a:t>() that repeatedly asks the user for a string until the user enters a string with at least one upper case letter and then returns that string.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Define a function get_string_with_2_upper() that gets two strings from the user, each of which must contain at least one upper case letter, and then returns the concatenation of those two strings. </a:t>
            </a:r>
          </a:p>
          <a:p>
            <a:endParaRPr lang="en-US" dirty="0"/>
          </a:p>
          <a:p>
            <a:r>
              <a:rPr lang="en-US" dirty="0"/>
              <a:t>Write a program that calls get_string_with_2_upper and prints the value that function evaluates to.</a:t>
            </a:r>
          </a:p>
        </p:txBody>
      </p:sp>
    </p:spTree>
    <p:extLst>
      <p:ext uri="{BB962C8B-B14F-4D97-AF65-F5344CB8AC3E}">
        <p14:creationId xmlns:p14="http://schemas.microsoft.com/office/powerpoint/2010/main" val="396821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8852</TotalTime>
  <Words>582</Words>
  <Application>Microsoft Macintosh PowerPoint</Application>
  <PresentationFormat>On-screen Show (4:3)</PresentationFormat>
  <Paragraphs>124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Courier</vt:lpstr>
      <vt:lpstr>Wingdings</vt:lpstr>
      <vt:lpstr>Clarity</vt:lpstr>
      <vt:lpstr>Lecture 5: Functions</vt:lpstr>
      <vt:lpstr>Review: Expressions</vt:lpstr>
      <vt:lpstr>Functions</vt:lpstr>
      <vt:lpstr>Defining Functions</vt:lpstr>
      <vt:lpstr>Calling Functions</vt:lpstr>
      <vt:lpstr>Exercise: Defining a Function</vt:lpstr>
      <vt:lpstr>Function Evaluation</vt:lpstr>
      <vt:lpstr>Return Values</vt:lpstr>
      <vt:lpstr>Example</vt:lpstr>
      <vt:lpstr>Exercise</vt:lpstr>
      <vt:lpstr>Practice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309</cp:revision>
  <cp:lastPrinted>2019-09-18T23:35:11Z</cp:lastPrinted>
  <dcterms:created xsi:type="dcterms:W3CDTF">2018-09-03T23:44:07Z</dcterms:created>
  <dcterms:modified xsi:type="dcterms:W3CDTF">2019-09-23T17:25:27Z</dcterms:modified>
</cp:coreProperties>
</file>