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0" r:id="rId3"/>
    <p:sldId id="351" r:id="rId4"/>
    <p:sldId id="332" r:id="rId5"/>
    <p:sldId id="342" r:id="rId6"/>
    <p:sldId id="352" r:id="rId7"/>
    <p:sldId id="359" r:id="rId8"/>
    <p:sldId id="346" r:id="rId9"/>
    <p:sldId id="361" r:id="rId10"/>
    <p:sldId id="362" r:id="rId11"/>
    <p:sldId id="363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 autoAdjust="0"/>
    <p:restoredTop sz="88940" autoAdjust="0"/>
  </p:normalViewPr>
  <p:slideViewPr>
    <p:cSldViewPr>
      <p:cViewPr varScale="1">
        <p:scale>
          <a:sx n="93" d="100"/>
          <a:sy n="93" d="100"/>
        </p:scale>
        <p:origin x="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both examples line by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2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printing sequence of squares (on board)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9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8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 on board (sequence, range, variable, rest of code)</a:t>
            </a:r>
          </a:p>
          <a:p>
            <a:r>
              <a:rPr lang="en-US" dirty="0"/>
              <a:t>run through line-by-line what would happen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9/15/19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3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    September 16,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2375"/>
            <a:ext cx="8001000" cy="631825"/>
          </a:xfrm>
        </p:spPr>
        <p:txBody>
          <a:bodyPr>
            <a:normAutofit fontScale="90000"/>
          </a:bodyPr>
          <a:lstStyle/>
          <a:p>
            <a:r>
              <a:rPr lang="en-US" sz="4000"/>
              <a:t>Lecture </a:t>
            </a:r>
            <a:r>
              <a:rPr lang="en-US"/>
              <a:t>4</a:t>
            </a:r>
            <a:r>
              <a:rPr lang="en-US" sz="4000"/>
              <a:t>: </a:t>
            </a:r>
            <a:r>
              <a:rPr lang="en-US" sz="4000" dirty="0"/>
              <a:t>For </a:t>
            </a:r>
            <a:r>
              <a:rPr lang="en-US" dirty="0"/>
              <a:t>L</a:t>
            </a:r>
            <a:r>
              <a:rPr lang="en-US" sz="4000" dirty="0"/>
              <a:t>oops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8B49-D122-4240-B289-6496337B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as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7D884-7ECC-8E48-B967-6C1254737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is a sequence of characters!</a:t>
            </a:r>
          </a:p>
          <a:p>
            <a:r>
              <a:rPr lang="en-US" dirty="0"/>
              <a:t>Example: write a program that asks the user for a string and then prints each letter of the string on a new 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4031F1-18D9-BB4A-AFD1-7054BDA04AD8}"/>
              </a:ext>
            </a:extLst>
          </p:cNvPr>
          <p:cNvSpPr txBox="1">
            <a:spLocks/>
          </p:cNvSpPr>
          <p:nvPr/>
        </p:nvSpPr>
        <p:spPr>
          <a:xfrm>
            <a:off x="838200" y="3124200"/>
            <a:ext cx="7467600" cy="3429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string?</a:t>
            </a:r>
          </a:p>
          <a:p>
            <a:pPr marL="0" indent="0">
              <a:buFont typeface="Arial"/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hello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h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e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l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l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0228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A21F-5496-0640-9D76-431414BA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541DB-122D-2341-8107-132D6B7E9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a program that asks the user for a string and then prints that string backwards.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C78D7F-FDDD-9543-A877-F26AA716B29A}"/>
              </a:ext>
            </a:extLst>
          </p:cNvPr>
          <p:cNvSpPr txBox="1">
            <a:spLocks/>
          </p:cNvSpPr>
          <p:nvPr/>
        </p:nvSpPr>
        <p:spPr>
          <a:xfrm>
            <a:off x="838200" y="3124200"/>
            <a:ext cx="7467600" cy="15097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string?</a:t>
            </a:r>
          </a:p>
          <a:p>
            <a:pPr marL="0" indent="0">
              <a:buFont typeface="Arial"/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hello</a:t>
            </a:r>
          </a:p>
          <a:p>
            <a:pPr marL="0" indent="0">
              <a:buFont typeface="Arial"/>
              <a:buNone/>
            </a:pP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olleh</a:t>
            </a:r>
            <a:endParaRPr 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24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0371C0A-417C-4249-9B2B-022C314A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Loops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BB3EC09-2E2F-A94B-8049-0AC9E09BD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765" y="1673352"/>
            <a:ext cx="4343400" cy="471830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Write a program that prompts user for a password, repeating until the correct password is entered, then prints "got it!"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E16095-945A-9947-AC71-464322F5F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4958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Write a program that asks the user for a positive integer and then counts down from that value to </a:t>
            </a:r>
            <a:r>
              <a:rPr lang="en-US" sz="2400" dirty="0">
                <a:latin typeface="Courier" pitchFamily="2" charset="0"/>
              </a:rPr>
              <a:t>1</a:t>
            </a:r>
            <a:r>
              <a:rPr lang="en-US" sz="2400" dirty="0"/>
              <a:t> (all on one line!) and then prints "GO!"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8392FB7-6350-264C-92C7-23586B99AC3A}"/>
              </a:ext>
            </a:extLst>
          </p:cNvPr>
          <p:cNvSpPr txBox="1">
            <a:spLocks/>
          </p:cNvSpPr>
          <p:nvPr/>
        </p:nvSpPr>
        <p:spPr>
          <a:xfrm>
            <a:off x="228600" y="3774948"/>
            <a:ext cx="4185834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pw = input("?")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while pw != "123456":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print("incorrect")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pw = input("?")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print("got it!")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892FB5B-8451-9A42-A9D1-7669E06EF5D1}"/>
              </a:ext>
            </a:extLst>
          </p:cNvPr>
          <p:cNvSpPr txBox="1">
            <a:spLocks/>
          </p:cNvSpPr>
          <p:nvPr/>
        </p:nvSpPr>
        <p:spPr>
          <a:xfrm>
            <a:off x="4724400" y="3774948"/>
            <a:ext cx="4185835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(input("?"))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s = ""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while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&gt; 0: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s = s +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if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&gt; 1: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	s = s + ", "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- 1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print(s + "\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nGO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!")</a:t>
            </a:r>
          </a:p>
        </p:txBody>
      </p:sp>
    </p:spTree>
    <p:extLst>
      <p:ext uri="{BB962C8B-B14F-4D97-AF65-F5344CB8AC3E}">
        <p14:creationId xmlns:p14="http://schemas.microsoft.com/office/powerpoint/2010/main" val="307855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63E99-E92A-734B-87E0-8121166E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6E7F3C0-C958-8F4A-88CA-3317D10D56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Write a program that asks the user for a positive integer and then prints the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example, if the user enters 5, it would print 55 (since 1+4+9+16+25 == 55)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6E7F3C0-C958-8F4A-88CA-3317D10D56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37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19AE-B199-9C47-A62E-486AD27D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7A80C-B4F7-E243-B54E-BAD224CE9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want some set of statements to execute repeatedly . . . once for each element in a sequence.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92206F-295D-7E4D-886B-0913B9A205B5}"/>
              </a:ext>
            </a:extLst>
          </p:cNvPr>
          <p:cNvGrpSpPr/>
          <p:nvPr/>
        </p:nvGrpSpPr>
        <p:grpSpPr>
          <a:xfrm>
            <a:off x="1752600" y="3048000"/>
            <a:ext cx="8229600" cy="1981200"/>
            <a:chOff x="457200" y="3048000"/>
            <a:chExt cx="8229600" cy="1981200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7D079521-5C64-F840-8B43-78D50D5B2A7B}"/>
                </a:ext>
              </a:extLst>
            </p:cNvPr>
            <p:cNvSpPr txBox="1">
              <a:spLocks/>
            </p:cNvSpPr>
            <p:nvPr/>
          </p:nvSpPr>
          <p:spPr>
            <a:xfrm>
              <a:off x="457200" y="3048000"/>
              <a:ext cx="8229600" cy="19812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for &lt;</a:t>
              </a:r>
              <a:r>
                <a:rPr lang="en-US" dirty="0" err="1">
                  <a:latin typeface="Consolas" charset="0"/>
                  <a:ea typeface="Consolas" charset="0"/>
                  <a:cs typeface="Consolas" charset="0"/>
                </a:rPr>
                <a:t>var</a:t>
              </a: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&gt; in &lt;sequence&gt;:</a:t>
              </a:r>
            </a:p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   </a:t>
              </a:r>
            </a:p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endParaRPr lang="en-US" dirty="0">
                <a:latin typeface="Consolas" charset="0"/>
                <a:ea typeface="Consolas" charset="0"/>
                <a:cs typeface="Consolas" charset="0"/>
              </a:endParaRPr>
            </a:p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endParaRPr 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A68F9D1-7CA6-C841-926C-4D37DC9AFA09}"/>
                </a:ext>
              </a:extLst>
            </p:cNvPr>
            <p:cNvSpPr/>
            <p:nvPr/>
          </p:nvSpPr>
          <p:spPr>
            <a:xfrm>
              <a:off x="1066800" y="3505200"/>
              <a:ext cx="3581400" cy="990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2A181-6112-064B-BB7E-9CD0F543A42A}"/>
              </a:ext>
            </a:extLst>
          </p:cNvPr>
          <p:cNvGrpSpPr/>
          <p:nvPr/>
        </p:nvGrpSpPr>
        <p:grpSpPr>
          <a:xfrm>
            <a:off x="1426086" y="4572000"/>
            <a:ext cx="1338828" cy="841713"/>
            <a:chOff x="130686" y="4572000"/>
            <a:chExt cx="1338828" cy="841713"/>
          </a:xfrm>
        </p:grpSpPr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75B9710C-600D-F841-925A-4CCB2D9E5B67}"/>
                </a:ext>
              </a:extLst>
            </p:cNvPr>
            <p:cNvSpPr/>
            <p:nvPr/>
          </p:nvSpPr>
          <p:spPr>
            <a:xfrm rot="16200000">
              <a:off x="685800" y="4419600"/>
              <a:ext cx="228600" cy="533400"/>
            </a:xfrm>
            <a:prstGeom prst="lef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678132-66EA-C941-86B1-22CFF3BE12FA}"/>
                </a:ext>
              </a:extLst>
            </p:cNvPr>
            <p:cNvSpPr txBox="1"/>
            <p:nvPr/>
          </p:nvSpPr>
          <p:spPr>
            <a:xfrm>
              <a:off x="130686" y="4767382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whitespace</a:t>
              </a:r>
            </a:p>
            <a:p>
              <a:pPr algn="ctr"/>
              <a:r>
                <a:rPr lang="en-US" dirty="0"/>
                <a:t>matters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53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86C8-5157-2048-87F9-6AEEB728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" pitchFamily="2" charset="0"/>
              </a:rPr>
              <a:t>range([start,] stop [, step])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CF81-FE30-6643-9B42-9110B12FB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dirty="0"/>
              <a:t>generates an value of type </a:t>
            </a:r>
            <a:r>
              <a:rPr lang="en-US" dirty="0">
                <a:latin typeface="Courier" pitchFamily="2" charset="0"/>
              </a:rPr>
              <a:t>range </a:t>
            </a:r>
            <a:r>
              <a:rPr lang="en-US" dirty="0"/>
              <a:t>(a sequence of numbers)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to see the elements, call the function </a:t>
            </a:r>
            <a:r>
              <a:rPr lang="en-US" dirty="0">
                <a:latin typeface="Courier" pitchFamily="2" charset="0"/>
              </a:rPr>
              <a:t>list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B637C3-5DC1-2B4F-8C9A-776EB92F3897}"/>
              </a:ext>
            </a:extLst>
          </p:cNvPr>
          <p:cNvSpPr txBox="1">
            <a:spLocks/>
          </p:cNvSpPr>
          <p:nvPr/>
        </p:nvSpPr>
        <p:spPr>
          <a:xfrm>
            <a:off x="762000" y="3200400"/>
            <a:ext cx="79248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range(5)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range(1,10)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range(1,15,2)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range(1,15,-1)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range(10,-5,-3)</a:t>
            </a:r>
          </a:p>
        </p:txBody>
      </p:sp>
    </p:spTree>
    <p:extLst>
      <p:ext uri="{BB962C8B-B14F-4D97-AF65-F5344CB8AC3E}">
        <p14:creationId xmlns:p14="http://schemas.microsoft.com/office/powerpoint/2010/main" val="365307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AE34A-5C1B-C646-BA25-98D56A89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F1D59-4DE3-E348-9A2D-419E3F1A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range(3)</a:t>
            </a:r>
          </a:p>
          <a:p>
            <a:endParaRPr lang="en-US" dirty="0"/>
          </a:p>
          <a:p>
            <a:r>
              <a:rPr lang="en-US" dirty="0"/>
              <a:t>range(5, 10)</a:t>
            </a:r>
          </a:p>
          <a:p>
            <a:endParaRPr lang="en-US" dirty="0"/>
          </a:p>
          <a:p>
            <a:r>
              <a:rPr lang="en-US" dirty="0"/>
              <a:t>range(5, 0, -1)</a:t>
            </a:r>
          </a:p>
          <a:p>
            <a:endParaRPr lang="en-US" dirty="0"/>
          </a:p>
          <a:p>
            <a:r>
              <a:rPr lang="en-US" dirty="0"/>
              <a:t>range(0,10, 2)</a:t>
            </a:r>
          </a:p>
          <a:p>
            <a:endParaRPr lang="en-US" dirty="0"/>
          </a:p>
          <a:p>
            <a:r>
              <a:rPr lang="en-US" dirty="0"/>
              <a:t>range(10, 0, 2)</a:t>
            </a:r>
          </a:p>
        </p:txBody>
      </p:sp>
    </p:spTree>
    <p:extLst>
      <p:ext uri="{BB962C8B-B14F-4D97-AF65-F5344CB8AC3E}">
        <p14:creationId xmlns:p14="http://schemas.microsoft.com/office/powerpoint/2010/main" val="154807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8B30-C037-AB46-91DA-5116D333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	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354F8C-3D34-8243-91EB-A898A9646DBE}"/>
              </a:ext>
            </a:extLst>
          </p:cNvPr>
          <p:cNvSpPr txBox="1">
            <a:spLocks/>
          </p:cNvSpPr>
          <p:nvPr/>
        </p:nvSpPr>
        <p:spPr>
          <a:xfrm>
            <a:off x="457200" y="5274391"/>
            <a:ext cx="8229600" cy="164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FF1301-7C7F-4D4A-A49C-AD7EC835120F}"/>
              </a:ext>
            </a:extLst>
          </p:cNvPr>
          <p:cNvSpPr txBox="1">
            <a:spLocks/>
          </p:cNvSpPr>
          <p:nvPr/>
        </p:nvSpPr>
        <p:spPr>
          <a:xfrm>
            <a:off x="476250" y="1547812"/>
            <a:ext cx="8229600" cy="2667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Write a program using a for-loop that asks the user for a positive integer and then counts down from that value to </a:t>
            </a:r>
            <a:r>
              <a:rPr lang="en-US" sz="2400" dirty="0">
                <a:latin typeface="Courier" pitchFamily="2" charset="0"/>
              </a:rPr>
              <a:t>1</a:t>
            </a:r>
            <a:r>
              <a:rPr lang="en-US" sz="2400" dirty="0"/>
              <a:t> (all on one line!) and then prints "GO!" on the next line.  For example, if the user enters 5, it should print: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5, 4, 3, 2, 1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9563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C7D5-0905-B048-B9BD-A24116F9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8EABC-CA34-A040-8419-F58F59B031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Write a program using a for-loop that asks the user for a positive integer and then prints the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example, if the user enters 5, it would print 55 (since 1+4+9+16+25 == 55)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8EABC-CA34-A040-8419-F58F59B031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46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86C8-5157-2048-87F9-6AEEB728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CF81-FE30-6643-9B42-9110B12FB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a program that asks the user for two inputs (a width and a height) and then prints a rectangle of plus signs that is </a:t>
            </a:r>
            <a:r>
              <a:rPr lang="en-US" dirty="0">
                <a:latin typeface="Courier" pitchFamily="2" charset="0"/>
              </a:rPr>
              <a:t>width</a:t>
            </a:r>
            <a:r>
              <a:rPr lang="en-US" dirty="0"/>
              <a:t> across and </a:t>
            </a:r>
            <a:r>
              <a:rPr lang="en-US" dirty="0">
                <a:latin typeface="Courier" pitchFamily="2" charset="0"/>
              </a:rPr>
              <a:t>height</a:t>
            </a:r>
            <a:r>
              <a:rPr lang="en-US" dirty="0"/>
              <a:t> high. 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83177D-0906-DD48-A0E6-61C5AEE4D817}"/>
              </a:ext>
            </a:extLst>
          </p:cNvPr>
          <p:cNvSpPr txBox="1">
            <a:spLocks/>
          </p:cNvSpPr>
          <p:nvPr/>
        </p:nvSpPr>
        <p:spPr>
          <a:xfrm>
            <a:off x="838200" y="3124200"/>
            <a:ext cx="7467600" cy="3429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width?</a:t>
            </a:r>
          </a:p>
          <a:p>
            <a:pPr marL="0" indent="0">
              <a:buFont typeface="Arial"/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height?</a:t>
            </a:r>
          </a:p>
          <a:p>
            <a:pPr marL="0" indent="0">
              <a:buFont typeface="Arial"/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+++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+++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+++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+++</a:t>
            </a:r>
          </a:p>
        </p:txBody>
      </p:sp>
    </p:spTree>
    <p:extLst>
      <p:ext uri="{BB962C8B-B14F-4D97-AF65-F5344CB8AC3E}">
        <p14:creationId xmlns:p14="http://schemas.microsoft.com/office/powerpoint/2010/main" val="4184736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11696</TotalTime>
  <Words>519</Words>
  <Application>Microsoft Macintosh PowerPoint</Application>
  <PresentationFormat>On-screen Show (4:3)</PresentationFormat>
  <Paragraphs>96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Consolas</vt:lpstr>
      <vt:lpstr>Courier</vt:lpstr>
      <vt:lpstr>Clarity</vt:lpstr>
      <vt:lpstr>Lecture 4: For Loops</vt:lpstr>
      <vt:lpstr>Last Time: Loops</vt:lpstr>
      <vt:lpstr>Review Exercise</vt:lpstr>
      <vt:lpstr>for loops</vt:lpstr>
      <vt:lpstr>range([start,] stop [, step])</vt:lpstr>
      <vt:lpstr>Exercise</vt:lpstr>
      <vt:lpstr>Example </vt:lpstr>
      <vt:lpstr>Exercise</vt:lpstr>
      <vt:lpstr>Nested loops</vt:lpstr>
      <vt:lpstr>Strings as sequences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214</cp:revision>
  <cp:lastPrinted>2019-09-16T17:10:28Z</cp:lastPrinted>
  <dcterms:created xsi:type="dcterms:W3CDTF">2018-09-03T23:44:07Z</dcterms:created>
  <dcterms:modified xsi:type="dcterms:W3CDTF">2019-09-16T21:32:01Z</dcterms:modified>
</cp:coreProperties>
</file>