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66" r:id="rId4"/>
    <p:sldId id="260" r:id="rId5"/>
    <p:sldId id="358" r:id="rId6"/>
    <p:sldId id="295" r:id="rId7"/>
    <p:sldId id="296" r:id="rId8"/>
    <p:sldId id="327" r:id="rId9"/>
    <p:sldId id="316" r:id="rId10"/>
    <p:sldId id="323" r:id="rId11"/>
    <p:sldId id="324" r:id="rId12"/>
    <p:sldId id="325" r:id="rId13"/>
    <p:sldId id="326" r:id="rId14"/>
    <p:sldId id="328" r:id="rId15"/>
    <p:sldId id="329" r:id="rId16"/>
    <p:sldId id="33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52" autoAdjust="0"/>
    <p:restoredTop sz="94655" autoAdjust="0"/>
  </p:normalViewPr>
  <p:slideViewPr>
    <p:cSldViewPr>
      <p:cViewPr varScale="1">
        <p:scale>
          <a:sx n="89" d="100"/>
          <a:sy n="89" d="100"/>
        </p:scale>
        <p:origin x="176" y="176"/>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9/9/19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9/9/19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244594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4249385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3247431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Demo input</a:t>
            </a:r>
          </a:p>
          <a:p>
            <a:endParaRPr lang="en-US" dirty="0"/>
          </a:p>
        </p:txBody>
      </p:sp>
      <p:sp>
        <p:nvSpPr>
          <p:cNvPr id="4" name="Slide Number Placeholder 3"/>
          <p:cNvSpPr>
            <a:spLocks noGrp="1"/>
          </p:cNvSpPr>
          <p:nvPr>
            <p:ph type="sldNum" sz="quarter" idx="5"/>
          </p:nvPr>
        </p:nvSpPr>
        <p:spPr/>
        <p:txBody>
          <a:bodyPr/>
          <a:lstStyle/>
          <a:p>
            <a:fld id="{BFE031AF-CC19-4E5A-831F-2BAAD17F6D1A}" type="slidenum">
              <a:rPr lang="en-US" smtClean="0"/>
              <a:t>5</a:t>
            </a:fld>
            <a:endParaRPr lang="en-US"/>
          </a:p>
        </p:txBody>
      </p:sp>
    </p:spTree>
    <p:extLst>
      <p:ext uri="{BB962C8B-B14F-4D97-AF65-F5344CB8AC3E}">
        <p14:creationId xmlns:p14="http://schemas.microsoft.com/office/powerpoint/2010/main" val="111335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6</a:t>
            </a:fld>
            <a:endParaRPr lang="en-US"/>
          </a:p>
        </p:txBody>
      </p:sp>
    </p:spTree>
    <p:extLst>
      <p:ext uri="{BB962C8B-B14F-4D97-AF65-F5344CB8AC3E}">
        <p14:creationId xmlns:p14="http://schemas.microsoft.com/office/powerpoint/2010/main" val="3375515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794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3824382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144597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a little careful mixing ints and floats</a:t>
            </a:r>
          </a:p>
          <a:p>
            <a:endParaRPr lang="en-US" dirty="0"/>
          </a:p>
          <a:p>
            <a:r>
              <a:rPr lang="en-US" dirty="0"/>
              <a:t>1 == 1.0000000000000001</a:t>
            </a:r>
          </a:p>
          <a:p>
            <a:r>
              <a:rPr lang="en-US" dirty="0"/>
              <a:t>True</a:t>
            </a:r>
          </a:p>
          <a:p>
            <a:r>
              <a:rPr lang="en-US" dirty="0"/>
              <a:t>1 == 1.0000000000001</a:t>
            </a:r>
          </a:p>
          <a:p>
            <a:r>
              <a:rPr lang="en-US" dirty="0"/>
              <a:t>False</a:t>
            </a:r>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156849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13</a:t>
            </a:fld>
            <a:endParaRPr lang="en-US"/>
          </a:p>
        </p:txBody>
      </p:sp>
    </p:spTree>
    <p:extLst>
      <p:ext uri="{BB962C8B-B14F-4D97-AF65-F5344CB8AC3E}">
        <p14:creationId xmlns:p14="http://schemas.microsoft.com/office/powerpoint/2010/main" val="411457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9489826-36B8-834E-9CA7-B68E5F2BB95F}" type="datetime1">
              <a:rPr lang="en-US" smtClean="0"/>
              <a:t>9/9/19</a:t>
            </a:fld>
            <a:endParaRPr lang="en-US"/>
          </a:p>
        </p:txBody>
      </p:sp>
    </p:spTree>
    <p:extLst>
      <p:ext uri="{BB962C8B-B14F-4D97-AF65-F5344CB8AC3E}">
        <p14:creationId xmlns:p14="http://schemas.microsoft.com/office/powerpoint/2010/main" val="268889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9/9/19</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9/9/19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9/9/19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accent1">
                  <a:shade val="30000"/>
                  <a:satMod val="115000"/>
                </a:schemeClr>
              </a:gs>
              <a:gs pos="8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9/9/19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Eleanor Birrell 		       	      September 9, 2019</a:t>
            </a:r>
          </a:p>
        </p:txBody>
      </p:sp>
      <p:sp>
        <p:nvSpPr>
          <p:cNvPr id="2" name="Title 1"/>
          <p:cNvSpPr>
            <a:spLocks noGrp="1"/>
          </p:cNvSpPr>
          <p:nvPr>
            <p:ph type="title"/>
          </p:nvPr>
        </p:nvSpPr>
        <p:spPr>
          <a:xfrm>
            <a:off x="685800" y="2667000"/>
            <a:ext cx="7848600" cy="631825"/>
          </a:xfrm>
        </p:spPr>
        <p:txBody>
          <a:bodyPr>
            <a:normAutofit fontScale="90000"/>
          </a:bodyPr>
          <a:lstStyle/>
          <a:p>
            <a:r>
              <a:rPr lang="en-US" sz="4000" dirty="0"/>
              <a:t>Lecture 2: Input and Conditionals</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bool datatype - values</a:t>
            </a:r>
            <a:endParaRPr lang="en-US" dirty="0"/>
          </a:p>
        </p:txBody>
      </p:sp>
      <p:sp>
        <p:nvSpPr>
          <p:cNvPr id="3" name="Content Placeholder 2"/>
          <p:cNvSpPr>
            <a:spLocks noGrp="1"/>
          </p:cNvSpPr>
          <p:nvPr>
            <p:ph idx="1"/>
          </p:nvPr>
        </p:nvSpPr>
        <p:spPr>
          <a:xfrm>
            <a:off x="457200" y="1600200"/>
            <a:ext cx="8229600" cy="4991100"/>
          </a:xfrm>
        </p:spPr>
        <p:txBody>
          <a:bodyPr>
            <a:normAutofit/>
          </a:bodyPr>
          <a:lstStyle/>
          <a:p>
            <a:r>
              <a:rPr lang="en-US" dirty="0"/>
              <a:t>Values: True and False</a:t>
            </a:r>
          </a:p>
          <a:p>
            <a:endParaRPr lang="en-US" dirty="0"/>
          </a:p>
          <a:p>
            <a:r>
              <a:rPr lang="en-US" dirty="0"/>
              <a:t>Operators: and, or, not</a:t>
            </a:r>
          </a:p>
          <a:p>
            <a:endParaRPr lang="en-US" dirty="0"/>
          </a:p>
          <a:p>
            <a:r>
              <a:rPr lang="en-US" dirty="0"/>
              <a:t>&lt;bool expression&gt; </a:t>
            </a:r>
            <a:r>
              <a:rPr lang="en-US" b="1" dirty="0"/>
              <a:t>and</a:t>
            </a:r>
            <a:r>
              <a:rPr lang="en-US" dirty="0"/>
              <a:t> &lt;bool expression&gt;</a:t>
            </a:r>
          </a:p>
          <a:p>
            <a:pPr lvl="1"/>
            <a:r>
              <a:rPr lang="en-US" dirty="0"/>
              <a:t>True if both expressions True, False otherwise</a:t>
            </a:r>
          </a:p>
          <a:p>
            <a:r>
              <a:rPr lang="en-US" dirty="0"/>
              <a:t>&lt;bool expression&gt; </a:t>
            </a:r>
            <a:r>
              <a:rPr lang="en-US" b="1" dirty="0"/>
              <a:t>or</a:t>
            </a:r>
            <a:r>
              <a:rPr lang="en-US" dirty="0"/>
              <a:t> &lt;bool expression&gt;</a:t>
            </a:r>
          </a:p>
          <a:p>
            <a:pPr lvl="1"/>
            <a:r>
              <a:rPr lang="en-US" dirty="0"/>
              <a:t>True if at least one expression True, False otherwise</a:t>
            </a:r>
          </a:p>
          <a:p>
            <a:r>
              <a:rPr lang="en-US" b="1" dirty="0"/>
              <a:t>not</a:t>
            </a:r>
            <a:r>
              <a:rPr lang="en-US" dirty="0"/>
              <a:t> &lt;bool expression&gt;</a:t>
            </a:r>
          </a:p>
          <a:p>
            <a:pPr lvl="1"/>
            <a:r>
              <a:rPr lang="en-US" dirty="0"/>
              <a:t>returns True if expression is False, False otherwise</a:t>
            </a:r>
          </a:p>
          <a:p>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22059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A52DE83-2613-EE49-9714-50C5DE94281F}"/>
              </a:ext>
            </a:extLst>
          </p:cNvPr>
          <p:cNvSpPr>
            <a:spLocks noGrp="1"/>
          </p:cNvSpPr>
          <p:nvPr>
            <p:ph idx="1"/>
          </p:nvPr>
        </p:nvSpPr>
        <p:spPr/>
        <p:txBody>
          <a:bodyPr/>
          <a:lstStyle/>
          <a:p>
            <a:r>
              <a:rPr lang="en-US" dirty="0"/>
              <a:t>Examples of operations that return a bool:</a:t>
            </a:r>
          </a:p>
          <a:p>
            <a:pPr lvl="1"/>
            <a:r>
              <a:rPr lang="en-US" dirty="0"/>
              <a:t>relational operators: ==, !=, &gt;, &lt;, &gt;=, &lt;=</a:t>
            </a:r>
          </a:p>
          <a:p>
            <a:endParaRPr lang="en-US" dirty="0"/>
          </a:p>
        </p:txBody>
      </p:sp>
      <p:sp>
        <p:nvSpPr>
          <p:cNvPr id="2" name="Title 1">
            <a:extLst>
              <a:ext uri="{FF2B5EF4-FFF2-40B4-BE49-F238E27FC236}">
                <a16:creationId xmlns:a16="http://schemas.microsoft.com/office/drawing/2014/main" id="{22CD8CE8-BE6E-0E45-AE7C-32EA18E01CFE}"/>
              </a:ext>
            </a:extLst>
          </p:cNvPr>
          <p:cNvSpPr>
            <a:spLocks noGrp="1"/>
          </p:cNvSpPr>
          <p:nvPr>
            <p:ph type="title"/>
          </p:nvPr>
        </p:nvSpPr>
        <p:spPr/>
        <p:txBody>
          <a:bodyPr/>
          <a:lstStyle/>
          <a:p>
            <a:r>
              <a:rPr lang="en-US" dirty="0"/>
              <a:t>Boolean Expressions</a:t>
            </a:r>
          </a:p>
        </p:txBody>
      </p:sp>
      <p:sp>
        <p:nvSpPr>
          <p:cNvPr id="7" name="TextBox 6">
            <a:extLst>
              <a:ext uri="{FF2B5EF4-FFF2-40B4-BE49-F238E27FC236}">
                <a16:creationId xmlns:a16="http://schemas.microsoft.com/office/drawing/2014/main" id="{F5C94B3E-F488-C942-9B4B-D35829BF8B15}"/>
              </a:ext>
            </a:extLst>
          </p:cNvPr>
          <p:cNvSpPr txBox="1"/>
          <p:nvPr/>
        </p:nvSpPr>
        <p:spPr>
          <a:xfrm>
            <a:off x="1930400" y="3124200"/>
            <a:ext cx="2222500" cy="2308324"/>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400">
                <a:latin typeface="Courier" charset="0"/>
                <a:ea typeface="Courier" charset="0"/>
                <a:cs typeface="Courier" charset="0"/>
              </a:rPr>
              <a:t>10 &lt; 0</a:t>
            </a:r>
            <a:r>
              <a:rPr lang="en-US" sz="2400" dirty="0">
                <a:latin typeface="Courier" charset="0"/>
                <a:ea typeface="Courier" charset="0"/>
                <a:cs typeface="Courier" charset="0"/>
              </a:rPr>
              <a:t>	</a:t>
            </a:r>
          </a:p>
          <a:p>
            <a:pPr>
              <a:lnSpc>
                <a:spcPct val="150000"/>
              </a:lnSpc>
            </a:pPr>
            <a:r>
              <a:rPr lang="en-US" sz="2400">
                <a:latin typeface="Courier" charset="0"/>
                <a:ea typeface="Courier" charset="0"/>
                <a:cs typeface="Courier" charset="0"/>
              </a:rPr>
              <a:t>11 &gt;= 11</a:t>
            </a:r>
            <a:endParaRPr lang="en-US" sz="2400" dirty="0">
              <a:latin typeface="Courier" charset="0"/>
              <a:ea typeface="Courier" charset="0"/>
              <a:cs typeface="Courier" charset="0"/>
            </a:endParaRPr>
          </a:p>
          <a:p>
            <a:pPr>
              <a:lnSpc>
                <a:spcPct val="150000"/>
              </a:lnSpc>
            </a:pPr>
            <a:r>
              <a:rPr lang="en-US" sz="2400">
                <a:latin typeface="Courier" charset="0"/>
                <a:ea typeface="Courier" charset="0"/>
                <a:cs typeface="Courier" charset="0"/>
              </a:rPr>
              <a:t>11 &gt; 11.0</a:t>
            </a:r>
            <a:endParaRPr lang="en-US" sz="2400" dirty="0">
              <a:latin typeface="Courier" charset="0"/>
              <a:ea typeface="Courier" charset="0"/>
              <a:cs typeface="Courier" charset="0"/>
            </a:endParaRPr>
          </a:p>
          <a:p>
            <a:pPr>
              <a:lnSpc>
                <a:spcPct val="150000"/>
              </a:lnSpc>
            </a:pPr>
            <a:r>
              <a:rPr lang="en-US" sz="2400" dirty="0">
                <a:latin typeface="Courier" charset="0"/>
                <a:ea typeface="Courier" charset="0"/>
                <a:cs typeface="Courier" charset="0"/>
              </a:rPr>
              <a:t>10 == 10.1</a:t>
            </a:r>
          </a:p>
        </p:txBody>
      </p:sp>
      <p:sp>
        <p:nvSpPr>
          <p:cNvPr id="8" name="TextBox 7">
            <a:extLst>
              <a:ext uri="{FF2B5EF4-FFF2-40B4-BE49-F238E27FC236}">
                <a16:creationId xmlns:a16="http://schemas.microsoft.com/office/drawing/2014/main" id="{6974EBC7-C2B4-E243-9BBE-6863562D90BD}"/>
              </a:ext>
            </a:extLst>
          </p:cNvPr>
          <p:cNvSpPr txBox="1"/>
          <p:nvPr/>
        </p:nvSpPr>
        <p:spPr>
          <a:xfrm>
            <a:off x="4921250" y="3429000"/>
            <a:ext cx="2114550" cy="1706686"/>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400" dirty="0">
                <a:latin typeface="Courier" charset="0"/>
                <a:ea typeface="Courier" charset="0"/>
                <a:cs typeface="Courier" charset="0"/>
              </a:rPr>
              <a:t>x != 3</a:t>
            </a:r>
          </a:p>
          <a:p>
            <a:pPr>
              <a:lnSpc>
                <a:spcPct val="150000"/>
              </a:lnSpc>
            </a:pPr>
            <a:r>
              <a:rPr lang="en-US" sz="2400" dirty="0">
                <a:latin typeface="Courier" charset="0"/>
                <a:ea typeface="Courier" charset="0"/>
                <a:cs typeface="Courier" charset="0"/>
              </a:rPr>
              <a:t>y &lt;= x</a:t>
            </a:r>
          </a:p>
          <a:p>
            <a:pPr>
              <a:lnSpc>
                <a:spcPct val="150000"/>
              </a:lnSpc>
            </a:pPr>
            <a:r>
              <a:rPr lang="en-US" sz="2400" dirty="0">
                <a:latin typeface="Courier" charset="0"/>
                <a:ea typeface="Courier" charset="0"/>
                <a:cs typeface="Courier" charset="0"/>
              </a:rPr>
              <a:t>x = 5</a:t>
            </a:r>
          </a:p>
        </p:txBody>
      </p:sp>
      <p:cxnSp>
        <p:nvCxnSpPr>
          <p:cNvPr id="11" name="Straight Connector 10">
            <a:extLst>
              <a:ext uri="{FF2B5EF4-FFF2-40B4-BE49-F238E27FC236}">
                <a16:creationId xmlns:a16="http://schemas.microsoft.com/office/drawing/2014/main" id="{D060C229-274D-F04D-8C02-09756A575594}"/>
              </a:ext>
            </a:extLst>
          </p:cNvPr>
          <p:cNvCxnSpPr/>
          <p:nvPr/>
        </p:nvCxnSpPr>
        <p:spPr>
          <a:xfrm>
            <a:off x="4800600" y="4876800"/>
            <a:ext cx="2362200"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368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600201"/>
            <a:ext cx="8064500" cy="1142999"/>
          </a:xfrm>
        </p:spPr>
        <p:txBody>
          <a:bodyPr>
            <a:noAutofit/>
          </a:bodyPr>
          <a:lstStyle/>
          <a:p>
            <a:pPr marL="0" indent="0">
              <a:buNone/>
            </a:pPr>
            <a:r>
              <a:rPr lang="en-US" dirty="0"/>
              <a:t>Assume the variable n currently stores the value 25. </a:t>
            </a:r>
          </a:p>
          <a:p>
            <a:pPr marL="0" indent="0">
              <a:buNone/>
            </a:pPr>
            <a:r>
              <a:rPr lang="en-US" dirty="0"/>
              <a:t>What will the following expressions evaluate to?</a:t>
            </a:r>
          </a:p>
          <a:p>
            <a:endParaRPr lang="en-US" dirty="0"/>
          </a:p>
        </p:txBody>
      </p:sp>
      <p:sp>
        <p:nvSpPr>
          <p:cNvPr id="4" name="TextBox 3"/>
          <p:cNvSpPr txBox="1"/>
          <p:nvPr/>
        </p:nvSpPr>
        <p:spPr>
          <a:xfrm>
            <a:off x="1981200" y="2819401"/>
            <a:ext cx="4480714" cy="3108543"/>
          </a:xfrm>
          <a:prstGeom prst="rect">
            <a:avLst/>
          </a:prstGeom>
          <a:noFill/>
        </p:spPr>
        <p:txBody>
          <a:bodyPr wrap="none" rtlCol="0">
            <a:spAutoFit/>
          </a:bodyPr>
          <a:lstStyle/>
          <a:p>
            <a:r>
              <a:rPr lang="en-US" sz="2800" dirty="0">
                <a:latin typeface="Courier" charset="0"/>
                <a:ea typeface="Courier" charset="0"/>
                <a:cs typeface="Courier" charset="0"/>
              </a:rPr>
              <a:t>2 &lt; n and n &lt; 30</a:t>
            </a:r>
          </a:p>
          <a:p>
            <a:endParaRPr lang="en-US" sz="2800" dirty="0">
              <a:latin typeface="Courier" charset="0"/>
              <a:ea typeface="Courier" charset="0"/>
              <a:cs typeface="Courier" charset="0"/>
            </a:endParaRPr>
          </a:p>
          <a:p>
            <a:r>
              <a:rPr lang="en-US" sz="2800" dirty="0">
                <a:latin typeface="Courier" charset="0"/>
                <a:ea typeface="Courier" charset="0"/>
                <a:cs typeface="Courier" charset="0"/>
              </a:rPr>
              <a:t>(2 &gt; n) or (n == 25)</a:t>
            </a:r>
          </a:p>
          <a:p>
            <a:endParaRPr lang="en-US" sz="2800" dirty="0">
              <a:latin typeface="Courier" charset="0"/>
              <a:ea typeface="Courier" charset="0"/>
              <a:cs typeface="Courier" charset="0"/>
            </a:endParaRPr>
          </a:p>
          <a:p>
            <a:r>
              <a:rPr lang="en-US" sz="2800" dirty="0">
                <a:latin typeface="Courier" charset="0"/>
                <a:ea typeface="Courier" charset="0"/>
                <a:cs typeface="Courier" charset="0"/>
              </a:rPr>
              <a:t>not (n == n)</a:t>
            </a:r>
          </a:p>
          <a:p>
            <a:endParaRPr lang="en-US" sz="2800" dirty="0">
              <a:latin typeface="Courier" charset="0"/>
              <a:ea typeface="Courier" charset="0"/>
              <a:cs typeface="Courier" charset="0"/>
            </a:endParaRPr>
          </a:p>
          <a:p>
            <a:r>
              <a:rPr lang="en-US" sz="2800" dirty="0">
                <a:latin typeface="Courier" charset="0"/>
                <a:ea typeface="Courier" charset="0"/>
                <a:cs typeface="Courier" charset="0"/>
              </a:rPr>
              <a:t>not (n != 3)</a:t>
            </a:r>
          </a:p>
        </p:txBody>
      </p:sp>
    </p:spTree>
    <p:extLst>
      <p:ext uri="{BB962C8B-B14F-4D97-AF65-F5344CB8AC3E}">
        <p14:creationId xmlns:p14="http://schemas.microsoft.com/office/powerpoint/2010/main" val="26083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a:xfrm>
            <a:off x="457200" y="1676401"/>
            <a:ext cx="8229600" cy="1066799"/>
          </a:xfrm>
        </p:spPr>
        <p:txBody>
          <a:bodyPr>
            <a:noAutofit/>
          </a:bodyPr>
          <a:lstStyle/>
          <a:p>
            <a:pPr marL="0" indent="0">
              <a:buNone/>
            </a:pPr>
            <a:r>
              <a:rPr lang="en-US" dirty="0"/>
              <a:t>After executing each snippet of code, the variable </a:t>
            </a:r>
            <a:r>
              <a:rPr lang="en-US" dirty="0" err="1">
                <a:latin typeface="Courier" charset="0"/>
                <a:ea typeface="Courier" charset="0"/>
                <a:cs typeface="Courier" charset="0"/>
              </a:rPr>
              <a:t>val</a:t>
            </a:r>
            <a:r>
              <a:rPr lang="en-US" dirty="0"/>
              <a:t> stores a value of type </a:t>
            </a:r>
            <a:r>
              <a:rPr lang="en-US" dirty="0">
                <a:latin typeface="Courier" charset="0"/>
                <a:ea typeface="Courier" charset="0"/>
                <a:cs typeface="Courier" charset="0"/>
              </a:rPr>
              <a:t>bool</a:t>
            </a:r>
            <a:r>
              <a:rPr lang="en-US" dirty="0"/>
              <a:t>.  What value does it store?</a:t>
            </a:r>
          </a:p>
        </p:txBody>
      </p:sp>
      <p:sp>
        <p:nvSpPr>
          <p:cNvPr id="4" name="TextBox 3"/>
          <p:cNvSpPr txBox="1"/>
          <p:nvPr/>
        </p:nvSpPr>
        <p:spPr>
          <a:xfrm>
            <a:off x="1219200" y="2938464"/>
            <a:ext cx="7005444" cy="3416320"/>
          </a:xfrm>
          <a:prstGeom prst="rect">
            <a:avLst/>
          </a:prstGeom>
          <a:noFill/>
        </p:spPr>
        <p:txBody>
          <a:bodyPr wrap="none" rtlCol="0">
            <a:spAutoFit/>
          </a:bodyPr>
          <a:lstStyle/>
          <a:p>
            <a:r>
              <a:rPr lang="en-US" sz="2400" dirty="0">
                <a:latin typeface="Courier" charset="0"/>
                <a:ea typeface="Courier" charset="0"/>
                <a:cs typeface="Courier" charset="0"/>
              </a:rPr>
              <a:t>A)   	</a:t>
            </a:r>
            <a:r>
              <a:rPr lang="en-US" sz="2400" dirty="0" err="1">
                <a:latin typeface="Courier" charset="0"/>
                <a:ea typeface="Courier" charset="0"/>
                <a:cs typeface="Courier" charset="0"/>
              </a:rPr>
              <a:t>val</a:t>
            </a:r>
            <a:r>
              <a:rPr lang="en-US" sz="2400" dirty="0">
                <a:latin typeface="Courier" charset="0"/>
                <a:ea typeface="Courier" charset="0"/>
                <a:cs typeface="Courier" charset="0"/>
              </a:rPr>
              <a:t> = (5</a:t>
            </a:r>
            <a:r>
              <a:rPr lang="mr-IN" sz="2400" dirty="0">
                <a:latin typeface="Courier" charset="0"/>
                <a:ea typeface="Courier" charset="0"/>
                <a:cs typeface="Courier" charset="0"/>
              </a:rPr>
              <a:t> &gt; 0 </a:t>
            </a:r>
            <a:r>
              <a:rPr lang="mr-IN" sz="2400" dirty="0" err="1">
                <a:latin typeface="Courier" charset="0"/>
                <a:ea typeface="Courier" charset="0"/>
                <a:cs typeface="Courier" charset="0"/>
              </a:rPr>
              <a:t>and</a:t>
            </a:r>
            <a:r>
              <a:rPr lang="mr-IN" sz="2400" dirty="0">
                <a:latin typeface="Courier" charset="0"/>
                <a:ea typeface="Courier" charset="0"/>
                <a:cs typeface="Courier" charset="0"/>
              </a:rPr>
              <a:t> </a:t>
            </a:r>
            <a:r>
              <a:rPr lang="en-US" sz="2400" dirty="0" err="1">
                <a:latin typeface="Courier" charset="0"/>
                <a:ea typeface="Courier" charset="0"/>
                <a:cs typeface="Courier" charset="0"/>
              </a:rPr>
              <a:t>5</a:t>
            </a:r>
            <a:r>
              <a:rPr lang="mr-IN" sz="2400" dirty="0">
                <a:latin typeface="Courier" charset="0"/>
                <a:ea typeface="Courier" charset="0"/>
                <a:cs typeface="Courier" charset="0"/>
              </a:rPr>
              <a:t> &lt; 10</a:t>
            </a:r>
            <a:r>
              <a:rPr lang="en-US" sz="2400" dirty="0">
                <a:latin typeface="Courier" charset="0"/>
                <a:ea typeface="Courier" charset="0"/>
                <a:cs typeface="Courier" charset="0"/>
              </a:rPr>
              <a:t>)</a:t>
            </a:r>
          </a:p>
          <a:p>
            <a:endParaRPr lang="en-US" sz="2400" dirty="0">
              <a:latin typeface="Courier" charset="0"/>
              <a:ea typeface="Courier" charset="0"/>
              <a:cs typeface="Courier" charset="0"/>
            </a:endParaRPr>
          </a:p>
          <a:p>
            <a:r>
              <a:rPr lang="en-US" sz="2400" dirty="0">
                <a:latin typeface="Courier" charset="0"/>
                <a:ea typeface="Courier" charset="0"/>
                <a:cs typeface="Courier" charset="0"/>
              </a:rPr>
              <a:t>B) 	</a:t>
            </a:r>
            <a:r>
              <a:rPr lang="mr-IN" sz="2400" dirty="0" err="1">
                <a:latin typeface="Courier" charset="0"/>
                <a:ea typeface="Courier" charset="0"/>
                <a:cs typeface="Courier" charset="0"/>
              </a:rPr>
              <a:t>n</a:t>
            </a:r>
            <a:r>
              <a:rPr lang="mr-IN" sz="2400" dirty="0">
                <a:latin typeface="Courier" charset="0"/>
                <a:ea typeface="Courier" charset="0"/>
                <a:cs typeface="Courier" charset="0"/>
              </a:rPr>
              <a:t> = </a:t>
            </a:r>
            <a:r>
              <a:rPr lang="en-US" sz="2400" dirty="0">
                <a:latin typeface="Courier" charset="0"/>
                <a:ea typeface="Courier" charset="0"/>
                <a:cs typeface="Courier" charset="0"/>
              </a:rPr>
              <a:t>25</a:t>
            </a:r>
          </a:p>
          <a:p>
            <a:r>
              <a:rPr lang="en-US" sz="2400" dirty="0">
                <a:latin typeface="Courier" charset="0"/>
                <a:ea typeface="Courier" charset="0"/>
                <a:cs typeface="Courier" charset="0"/>
              </a:rPr>
              <a:t>     </a:t>
            </a:r>
            <a:r>
              <a:rPr lang="en-US" sz="2400" dirty="0" err="1">
                <a:latin typeface="Courier" charset="0"/>
                <a:ea typeface="Courier" charset="0"/>
                <a:cs typeface="Courier" charset="0"/>
              </a:rPr>
              <a:t>val</a:t>
            </a:r>
            <a:r>
              <a:rPr lang="en-US" sz="2400" dirty="0">
                <a:latin typeface="Courier" charset="0"/>
                <a:ea typeface="Courier" charset="0"/>
                <a:cs typeface="Courier" charset="0"/>
              </a:rPr>
              <a:t> = (</a:t>
            </a:r>
            <a:r>
              <a:rPr lang="mr-IN" sz="2400" dirty="0" err="1">
                <a:latin typeface="Courier" charset="0"/>
                <a:ea typeface="Courier" charset="0"/>
                <a:cs typeface="Courier" charset="0"/>
              </a:rPr>
              <a:t>n</a:t>
            </a:r>
            <a:r>
              <a:rPr lang="mr-IN" sz="2400" dirty="0">
                <a:latin typeface="Courier" charset="0"/>
                <a:ea typeface="Courier" charset="0"/>
                <a:cs typeface="Courier" charset="0"/>
              </a:rPr>
              <a:t> % 2 == 0 </a:t>
            </a:r>
            <a:r>
              <a:rPr lang="mr-IN" sz="2400" dirty="0" err="1">
                <a:latin typeface="Courier" charset="0"/>
                <a:ea typeface="Courier" charset="0"/>
                <a:cs typeface="Courier" charset="0"/>
              </a:rPr>
              <a:t>or</a:t>
            </a:r>
            <a:r>
              <a:rPr lang="mr-IN" sz="2400" dirty="0">
                <a:latin typeface="Courier" charset="0"/>
                <a:ea typeface="Courier" charset="0"/>
                <a:cs typeface="Courier" charset="0"/>
              </a:rPr>
              <a:t> </a:t>
            </a:r>
            <a:r>
              <a:rPr lang="mr-IN" sz="2400" dirty="0" err="1">
                <a:latin typeface="Courier" charset="0"/>
                <a:ea typeface="Courier" charset="0"/>
                <a:cs typeface="Courier" charset="0"/>
              </a:rPr>
              <a:t>n</a:t>
            </a:r>
            <a:r>
              <a:rPr lang="mr-IN" sz="2400" dirty="0">
                <a:latin typeface="Courier" charset="0"/>
                <a:ea typeface="Courier" charset="0"/>
                <a:cs typeface="Courier" charset="0"/>
              </a:rPr>
              <a:t> % 3 == 0</a:t>
            </a:r>
            <a:r>
              <a:rPr lang="en-US" sz="2400" dirty="0">
                <a:latin typeface="Courier" charset="0"/>
                <a:ea typeface="Courier" charset="0"/>
                <a:cs typeface="Courier" charset="0"/>
              </a:rPr>
              <a:t>)</a:t>
            </a:r>
          </a:p>
          <a:p>
            <a:endParaRPr lang="en-US" sz="2400" dirty="0">
              <a:latin typeface="Courier" charset="0"/>
              <a:ea typeface="Courier" charset="0"/>
              <a:cs typeface="Courier" charset="0"/>
            </a:endParaRPr>
          </a:p>
          <a:p>
            <a:r>
              <a:rPr lang="en-US" sz="2400" dirty="0">
                <a:latin typeface="Courier" charset="0"/>
                <a:ea typeface="Courier" charset="0"/>
                <a:cs typeface="Courier" charset="0"/>
              </a:rPr>
              <a:t>C)  	s = "string"</a:t>
            </a:r>
          </a:p>
          <a:p>
            <a:r>
              <a:rPr lang="en-US" sz="2400" dirty="0">
                <a:latin typeface="Courier" charset="0"/>
                <a:ea typeface="Courier" charset="0"/>
                <a:cs typeface="Courier" charset="0"/>
              </a:rPr>
              <a:t>     </a:t>
            </a:r>
            <a:r>
              <a:rPr lang="en-US" sz="2400" dirty="0" err="1">
                <a:latin typeface="Courier" charset="0"/>
                <a:ea typeface="Courier" charset="0"/>
                <a:cs typeface="Courier" charset="0"/>
              </a:rPr>
              <a:t>val</a:t>
            </a:r>
            <a:r>
              <a:rPr lang="en-US" sz="2400" dirty="0">
                <a:latin typeface="Courier" charset="0"/>
                <a:ea typeface="Courier" charset="0"/>
                <a:cs typeface="Courier" charset="0"/>
              </a:rPr>
              <a:t> = ("String" != s)</a:t>
            </a:r>
          </a:p>
          <a:p>
            <a:endParaRPr lang="en-US" sz="2400" dirty="0">
              <a:latin typeface="Courier" charset="0"/>
              <a:ea typeface="Courier" charset="0"/>
              <a:cs typeface="Courier" charset="0"/>
            </a:endParaRPr>
          </a:p>
          <a:p>
            <a:r>
              <a:rPr lang="en-US" sz="2400" dirty="0">
                <a:latin typeface="Courier" charset="0"/>
                <a:ea typeface="Courier" charset="0"/>
                <a:cs typeface="Courier" charset="0"/>
              </a:rPr>
              <a:t>D) 	</a:t>
            </a:r>
            <a:r>
              <a:rPr lang="en-US" sz="2400" dirty="0" err="1">
                <a:latin typeface="Courier" charset="0"/>
                <a:ea typeface="Courier" charset="0"/>
                <a:cs typeface="Courier" charset="0"/>
              </a:rPr>
              <a:t>val</a:t>
            </a:r>
            <a:r>
              <a:rPr lang="en-US" sz="2400" dirty="0">
                <a:latin typeface="Courier" charset="0"/>
                <a:ea typeface="Courier" charset="0"/>
                <a:cs typeface="Courier" charset="0"/>
              </a:rPr>
              <a:t> </a:t>
            </a:r>
            <a:r>
              <a:rPr lang="en-US" sz="2400">
                <a:latin typeface="Courier" charset="0"/>
                <a:ea typeface="Courier" charset="0"/>
                <a:cs typeface="Courier" charset="0"/>
              </a:rPr>
              <a:t>= not(</a:t>
            </a:r>
            <a:r>
              <a:rPr lang="en-US" sz="2400" dirty="0">
                <a:latin typeface="Courier" charset="0"/>
                <a:ea typeface="Courier" charset="0"/>
                <a:cs typeface="Courier" charset="0"/>
              </a:rPr>
              <a:t>True and False)</a:t>
            </a:r>
          </a:p>
        </p:txBody>
      </p:sp>
    </p:spTree>
    <p:extLst>
      <p:ext uri="{BB962C8B-B14F-4D97-AF65-F5344CB8AC3E}">
        <p14:creationId xmlns:p14="http://schemas.microsoft.com/office/powerpoint/2010/main" val="3584942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if-statements</a:t>
            </a:r>
          </a:p>
        </p:txBody>
      </p:sp>
      <p:sp>
        <p:nvSpPr>
          <p:cNvPr id="3" name="Content Placeholder 2"/>
          <p:cNvSpPr>
            <a:spLocks noGrp="1"/>
          </p:cNvSpPr>
          <p:nvPr>
            <p:ph idx="1"/>
          </p:nvPr>
        </p:nvSpPr>
        <p:spPr>
          <a:xfrm>
            <a:off x="457200" y="1600200"/>
            <a:ext cx="8229600" cy="4991100"/>
          </a:xfrm>
        </p:spPr>
        <p:txBody>
          <a:bodyPr/>
          <a:lstStyle/>
          <a:p>
            <a:r>
              <a:rPr lang="en-US" dirty="0"/>
              <a:t>syntax</a:t>
            </a:r>
          </a:p>
          <a:p>
            <a:endParaRPr lang="en-US" dirty="0"/>
          </a:p>
          <a:p>
            <a:endParaRPr lang="en-US" dirty="0"/>
          </a:p>
          <a:p>
            <a:endParaRPr lang="en-US" sz="2000" dirty="0"/>
          </a:p>
          <a:p>
            <a:endParaRPr lang="en-US" dirty="0"/>
          </a:p>
          <a:p>
            <a:endParaRPr lang="en-US" dirty="0"/>
          </a:p>
          <a:p>
            <a:r>
              <a:rPr lang="en-US" dirty="0"/>
              <a:t>condition must be an expression that evaluates to True or False (type bool)</a:t>
            </a:r>
          </a:p>
          <a:p>
            <a:pPr lvl="1"/>
            <a:r>
              <a:rPr lang="en-US" dirty="0"/>
              <a:t>Booleans: True, False</a:t>
            </a:r>
          </a:p>
          <a:p>
            <a:pPr lvl="1"/>
            <a:r>
              <a:rPr lang="en-US" dirty="0"/>
              <a:t>relational operators: ==, !=, &gt;, &lt;, &gt;=, &lt;=</a:t>
            </a:r>
          </a:p>
          <a:p>
            <a:pPr lvl="1"/>
            <a:r>
              <a:rPr lang="en-US" dirty="0"/>
              <a:t>logical operators: and, or, not</a:t>
            </a:r>
          </a:p>
          <a:p>
            <a:pPr lvl="1"/>
            <a:r>
              <a:rPr lang="en-US" dirty="0"/>
              <a:t>functions that evaluate to type bool</a:t>
            </a:r>
          </a:p>
        </p:txBody>
      </p:sp>
      <p:sp>
        <p:nvSpPr>
          <p:cNvPr id="4" name="TextBox 3"/>
          <p:cNvSpPr txBox="1"/>
          <p:nvPr/>
        </p:nvSpPr>
        <p:spPr>
          <a:xfrm>
            <a:off x="609600" y="2826603"/>
            <a:ext cx="84455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charset="0"/>
                <a:ea typeface="Courier" charset="0"/>
                <a:cs typeface="Courier" charset="0"/>
              </a:rPr>
              <a:t>if x == 13 :</a:t>
            </a:r>
          </a:p>
          <a:p>
            <a:r>
              <a:rPr lang="en-US" sz="2400" dirty="0">
                <a:latin typeface="Courier" charset="0"/>
                <a:ea typeface="Courier" charset="0"/>
                <a:cs typeface="Courier" charset="0"/>
              </a:rPr>
              <a:t>	print("that's my favorite number too!")</a:t>
            </a:r>
          </a:p>
        </p:txBody>
      </p:sp>
      <p:grpSp>
        <p:nvGrpSpPr>
          <p:cNvPr id="8" name="Group 7">
            <a:extLst>
              <a:ext uri="{FF2B5EF4-FFF2-40B4-BE49-F238E27FC236}">
                <a16:creationId xmlns:a16="http://schemas.microsoft.com/office/drawing/2014/main" id="{611BBA99-955D-3E4C-83DE-B5F81F1264CC}"/>
              </a:ext>
            </a:extLst>
          </p:cNvPr>
          <p:cNvGrpSpPr/>
          <p:nvPr/>
        </p:nvGrpSpPr>
        <p:grpSpPr>
          <a:xfrm>
            <a:off x="1085850" y="2042825"/>
            <a:ext cx="4229096" cy="1278040"/>
            <a:chOff x="2546350" y="1628091"/>
            <a:chExt cx="4229096" cy="1278040"/>
          </a:xfrm>
        </p:grpSpPr>
        <p:sp>
          <p:nvSpPr>
            <p:cNvPr id="5" name="Oval 4"/>
            <p:cNvSpPr/>
            <p:nvPr/>
          </p:nvSpPr>
          <p:spPr>
            <a:xfrm>
              <a:off x="2546350" y="2348347"/>
              <a:ext cx="1568450" cy="55778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extBox 5"/>
            <p:cNvSpPr txBox="1"/>
            <p:nvPr/>
          </p:nvSpPr>
          <p:spPr>
            <a:xfrm>
              <a:off x="5410200" y="1628091"/>
              <a:ext cx="1365246" cy="461665"/>
            </a:xfrm>
            <a:prstGeom prst="rect">
              <a:avLst/>
            </a:prstGeom>
            <a:noFill/>
          </p:spPr>
          <p:txBody>
            <a:bodyPr wrap="none" rtlCol="0">
              <a:spAutoFit/>
            </a:bodyPr>
            <a:lstStyle/>
            <a:p>
              <a:r>
                <a:rPr lang="en-US" sz="2400" dirty="0"/>
                <a:t>condition</a:t>
              </a:r>
            </a:p>
          </p:txBody>
        </p:sp>
        <p:cxnSp>
          <p:nvCxnSpPr>
            <p:cNvPr id="7" name="Straight Arrow Connector 6"/>
            <p:cNvCxnSpPr/>
            <p:nvPr/>
          </p:nvCxnSpPr>
          <p:spPr>
            <a:xfrm flipH="1">
              <a:off x="3718133" y="1926357"/>
              <a:ext cx="1707734" cy="478856"/>
            </a:xfrm>
            <a:prstGeom prst="straightConnector1">
              <a:avLst/>
            </a:prstGeom>
            <a:ln>
              <a:solidFill>
                <a:schemeClr val="accent2"/>
              </a:solidFill>
              <a:headEnd w="lg" len="lg"/>
              <a:tailEnd type="triangle" w="lg" len="lg"/>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08955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if-else statements</a:t>
            </a:r>
          </a:p>
        </p:txBody>
      </p:sp>
      <p:sp>
        <p:nvSpPr>
          <p:cNvPr id="3" name="Content Placeholder 2"/>
          <p:cNvSpPr>
            <a:spLocks noGrp="1"/>
          </p:cNvSpPr>
          <p:nvPr>
            <p:ph idx="1"/>
          </p:nvPr>
        </p:nvSpPr>
        <p:spPr/>
        <p:txBody>
          <a:bodyPr/>
          <a:lstStyle/>
          <a:p>
            <a:r>
              <a:rPr lang="en-US" dirty="0"/>
              <a:t>syntax</a:t>
            </a:r>
          </a:p>
        </p:txBody>
      </p:sp>
      <p:sp>
        <p:nvSpPr>
          <p:cNvPr id="4" name="TextBox 3"/>
          <p:cNvSpPr txBox="1"/>
          <p:nvPr/>
        </p:nvSpPr>
        <p:spPr>
          <a:xfrm>
            <a:off x="457200" y="2209800"/>
            <a:ext cx="82296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charset="0"/>
                <a:ea typeface="Courier" charset="0"/>
                <a:cs typeface="Courier" charset="0"/>
              </a:rPr>
              <a:t>if x == 13:</a:t>
            </a:r>
          </a:p>
          <a:p>
            <a:r>
              <a:rPr lang="en-US" sz="2400" dirty="0">
                <a:latin typeface="Courier" charset="0"/>
                <a:ea typeface="Courier" charset="0"/>
                <a:cs typeface="Courier" charset="0"/>
              </a:rPr>
              <a:t>    print("that's my favorite number too!")</a:t>
            </a:r>
          </a:p>
          <a:p>
            <a:r>
              <a:rPr lang="en-US" sz="2400" dirty="0">
                <a:latin typeface="Courier" charset="0"/>
                <a:ea typeface="Courier" charset="0"/>
                <a:cs typeface="Courier" charset="0"/>
              </a:rPr>
              <a:t>else:</a:t>
            </a:r>
          </a:p>
          <a:p>
            <a:r>
              <a:rPr lang="en-US" sz="2400" dirty="0">
                <a:latin typeface="Courier" charset="0"/>
                <a:ea typeface="Courier" charset="0"/>
                <a:cs typeface="Courier" charset="0"/>
              </a:rPr>
              <a:t>    print("mine is 13")</a:t>
            </a:r>
          </a:p>
        </p:txBody>
      </p:sp>
    </p:spTree>
    <p:extLst>
      <p:ext uri="{BB962C8B-B14F-4D97-AF65-F5344CB8AC3E}">
        <p14:creationId xmlns:p14="http://schemas.microsoft.com/office/powerpoint/2010/main" val="3671527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a:xfrm>
            <a:off x="990600" y="1722438"/>
            <a:ext cx="5590083" cy="330676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latin typeface="Courier" charset="0"/>
                <a:ea typeface="Courier" charset="0"/>
                <a:cs typeface="Courier" charset="0"/>
              </a:rPr>
              <a:t>s1 = </a:t>
            </a:r>
            <a:r>
              <a:rPr lang="en-US" sz="2400" dirty="0" err="1">
                <a:latin typeface="Courier" charset="0"/>
                <a:ea typeface="Courier" charset="0"/>
                <a:cs typeface="Courier" charset="0"/>
              </a:rPr>
              <a:t>int</a:t>
            </a:r>
            <a:r>
              <a:rPr lang="en-US" sz="2400" dirty="0">
                <a:latin typeface="Courier" charset="0"/>
                <a:ea typeface="Courier" charset="0"/>
                <a:cs typeface="Courier" charset="0"/>
              </a:rPr>
              <a:t>(input())</a:t>
            </a:r>
          </a:p>
          <a:p>
            <a:pPr marL="0" indent="0">
              <a:buNone/>
            </a:pPr>
            <a:r>
              <a:rPr lang="en-US" sz="2400" dirty="0">
                <a:latin typeface="Courier" charset="0"/>
                <a:ea typeface="Courier" charset="0"/>
                <a:cs typeface="Courier" charset="0"/>
              </a:rPr>
              <a:t>if s1 % 4 == 0:</a:t>
            </a:r>
          </a:p>
          <a:p>
            <a:pPr marL="0" indent="0">
              <a:buNone/>
            </a:pPr>
            <a:r>
              <a:rPr lang="en-US" dirty="0">
                <a:latin typeface="Courier" charset="0"/>
                <a:ea typeface="Courier" charset="0"/>
                <a:cs typeface="Courier" charset="0"/>
              </a:rPr>
              <a:t>	</a:t>
            </a:r>
            <a:r>
              <a:rPr lang="en-US" sz="2400" dirty="0">
                <a:latin typeface="Courier" charset="0"/>
                <a:ea typeface="Courier" charset="0"/>
                <a:cs typeface="Courier" charset="0"/>
              </a:rPr>
              <a:t>print(4*s1)</a:t>
            </a:r>
          </a:p>
          <a:p>
            <a:pPr marL="0" indent="0">
              <a:buNone/>
            </a:pPr>
            <a:r>
              <a:rPr lang="en-US" sz="2400" dirty="0">
                <a:latin typeface="Courier" charset="0"/>
                <a:ea typeface="Courier" charset="0"/>
                <a:cs typeface="Courier" charset="0"/>
              </a:rPr>
              <a:t>if s1 % 2 == 0: </a:t>
            </a:r>
          </a:p>
          <a:p>
            <a:pPr marL="0" indent="0">
              <a:buNone/>
            </a:pPr>
            <a:r>
              <a:rPr lang="en-US" sz="2400" dirty="0">
                <a:latin typeface="Courier" charset="0"/>
                <a:ea typeface="Courier" charset="0"/>
                <a:cs typeface="Courier" charset="0"/>
              </a:rPr>
              <a:t>	print(2*s1)</a:t>
            </a:r>
          </a:p>
          <a:p>
            <a:pPr marL="0" indent="0">
              <a:buNone/>
            </a:pPr>
            <a:r>
              <a:rPr lang="en-US" sz="2400" dirty="0">
                <a:latin typeface="Courier" charset="0"/>
                <a:ea typeface="Courier" charset="0"/>
                <a:cs typeface="Courier" charset="0"/>
              </a:rPr>
              <a:t>else:</a:t>
            </a:r>
          </a:p>
          <a:p>
            <a:pPr marL="0" indent="0">
              <a:buNone/>
            </a:pPr>
            <a:r>
              <a:rPr lang="en-US" dirty="0">
                <a:latin typeface="Courier" charset="0"/>
                <a:ea typeface="Courier" charset="0"/>
                <a:cs typeface="Courier" charset="0"/>
              </a:rPr>
              <a:t>	</a:t>
            </a:r>
            <a:r>
              <a:rPr lang="en-US" sz="2400" dirty="0">
                <a:latin typeface="Courier" charset="0"/>
                <a:ea typeface="Courier" charset="0"/>
                <a:cs typeface="Courier" charset="0"/>
              </a:rPr>
              <a:t>print(s1)</a:t>
            </a:r>
          </a:p>
        </p:txBody>
      </p:sp>
      <p:sp>
        <p:nvSpPr>
          <p:cNvPr id="4" name="TextBox 3">
            <a:extLst>
              <a:ext uri="{FF2B5EF4-FFF2-40B4-BE49-F238E27FC236}">
                <a16:creationId xmlns:a16="http://schemas.microsoft.com/office/drawing/2014/main" id="{B83E1C99-8BF5-9046-834F-7E5119C6A248}"/>
              </a:ext>
            </a:extLst>
          </p:cNvPr>
          <p:cNvSpPr txBox="1"/>
          <p:nvPr/>
        </p:nvSpPr>
        <p:spPr>
          <a:xfrm>
            <a:off x="838200" y="5257800"/>
            <a:ext cx="7467600" cy="1569660"/>
          </a:xfrm>
          <a:prstGeom prst="rect">
            <a:avLst/>
          </a:prstGeom>
          <a:noFill/>
        </p:spPr>
        <p:txBody>
          <a:bodyPr wrap="square" rtlCol="0">
            <a:spAutoFit/>
          </a:bodyPr>
          <a:lstStyle/>
          <a:p>
            <a:r>
              <a:rPr lang="en-US" sz="2400" dirty="0"/>
              <a:t>What gets printed if the user inputs 2? </a:t>
            </a:r>
          </a:p>
          <a:p>
            <a:r>
              <a:rPr lang="en-US" sz="2400" dirty="0"/>
              <a:t>If they input 3? </a:t>
            </a:r>
          </a:p>
          <a:p>
            <a:r>
              <a:rPr lang="en-US" sz="2400" dirty="0"/>
              <a:t>If they input 4? </a:t>
            </a:r>
          </a:p>
          <a:p>
            <a:r>
              <a:rPr lang="en-US" sz="2400" dirty="0"/>
              <a:t>If they input 5.0?</a:t>
            </a:r>
          </a:p>
        </p:txBody>
      </p:sp>
    </p:spTree>
    <p:extLst>
      <p:ext uri="{BB962C8B-B14F-4D97-AF65-F5344CB8AC3E}">
        <p14:creationId xmlns:p14="http://schemas.microsoft.com/office/powerpoint/2010/main" val="115000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C131A-BE32-8E46-BD97-FD48D4A3B2E3}"/>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9D9B4A6C-F30B-5F4C-AF05-96B3FBB6764A}"/>
              </a:ext>
            </a:extLst>
          </p:cNvPr>
          <p:cNvSpPr>
            <a:spLocks noGrp="1"/>
          </p:cNvSpPr>
          <p:nvPr>
            <p:ph idx="1"/>
          </p:nvPr>
        </p:nvSpPr>
        <p:spPr>
          <a:xfrm>
            <a:off x="457200" y="1600200"/>
            <a:ext cx="8229600" cy="5257800"/>
          </a:xfrm>
        </p:spPr>
        <p:txBody>
          <a:bodyPr>
            <a:normAutofit fontScale="92500" lnSpcReduction="10000"/>
          </a:bodyPr>
          <a:lstStyle/>
          <a:p>
            <a:r>
              <a:rPr lang="en-US" dirty="0"/>
              <a:t>A0 has been graded</a:t>
            </a:r>
          </a:p>
          <a:p>
            <a:pPr lvl="1"/>
            <a:r>
              <a:rPr lang="en-US" dirty="0"/>
              <a:t>Remember to check your filenames</a:t>
            </a:r>
          </a:p>
          <a:p>
            <a:pPr lvl="1"/>
            <a:r>
              <a:rPr lang="en-US" dirty="0"/>
              <a:t>Remember to check that you've included your name</a:t>
            </a:r>
          </a:p>
          <a:p>
            <a:pPr lvl="1"/>
            <a:r>
              <a:rPr lang="en-US" dirty="0"/>
              <a:t>You must submit all files together in the same submission</a:t>
            </a:r>
          </a:p>
          <a:p>
            <a:pPr lvl="1"/>
            <a:r>
              <a:rPr lang="en-US" dirty="0"/>
              <a:t>You may submit as many times as you like; only the last submission will be graded</a:t>
            </a:r>
          </a:p>
          <a:p>
            <a:pPr lvl="1"/>
            <a:endParaRPr lang="en-US" dirty="0"/>
          </a:p>
          <a:p>
            <a:r>
              <a:rPr lang="en-US" dirty="0"/>
              <a:t>Lab tonight/tomorrow in Edmunds 229. Attend the lab you are enrolled in</a:t>
            </a:r>
          </a:p>
          <a:p>
            <a:r>
              <a:rPr lang="en-US" dirty="0"/>
              <a:t>A1 has been posted</a:t>
            </a:r>
          </a:p>
          <a:p>
            <a:endParaRPr lang="en-US" dirty="0"/>
          </a:p>
          <a:p>
            <a:r>
              <a:rPr lang="en-US" dirty="0"/>
              <a:t>Slides are posted before class, handouts and demos are posted after</a:t>
            </a:r>
          </a:p>
          <a:p>
            <a:r>
              <a:rPr lang="en-US" dirty="0"/>
              <a:t>Optional readings are listed</a:t>
            </a:r>
          </a:p>
          <a:p>
            <a:r>
              <a:rPr lang="en-US" dirty="0"/>
              <a:t>Links to (free) textbook, Piazza, Submit, </a:t>
            </a:r>
            <a:r>
              <a:rPr lang="en-US" dirty="0" err="1"/>
              <a:t>Gradescope</a:t>
            </a:r>
            <a:endParaRPr lang="en-US" dirty="0"/>
          </a:p>
          <a:p>
            <a:endParaRPr lang="en-US" dirty="0"/>
          </a:p>
          <a:p>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37285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EC2C-D626-6547-AD28-44B7846D9959}"/>
              </a:ext>
            </a:extLst>
          </p:cNvPr>
          <p:cNvSpPr>
            <a:spLocks noGrp="1"/>
          </p:cNvSpPr>
          <p:nvPr>
            <p:ph type="title"/>
          </p:nvPr>
        </p:nvSpPr>
        <p:spPr>
          <a:xfrm>
            <a:off x="457200" y="762000"/>
            <a:ext cx="8229600" cy="990600"/>
          </a:xfrm>
        </p:spPr>
        <p:txBody>
          <a:bodyPr>
            <a:noAutofit/>
          </a:bodyPr>
          <a:lstStyle/>
          <a:p>
            <a:r>
              <a:rPr lang="en-US" sz="3600" dirty="0"/>
              <a:t>Review: Values, Types, Operations, Expressions, Variables</a:t>
            </a:r>
          </a:p>
        </p:txBody>
      </p:sp>
      <p:pic>
        <p:nvPicPr>
          <p:cNvPr id="9" name="Content Placeholder 8">
            <a:extLst>
              <a:ext uri="{FF2B5EF4-FFF2-40B4-BE49-F238E27FC236}">
                <a16:creationId xmlns:a16="http://schemas.microsoft.com/office/drawing/2014/main" id="{CF499F9D-F69A-224C-8A3D-8E935A51261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0560" y="1905000"/>
            <a:ext cx="7802880" cy="4876800"/>
          </a:xfrm>
        </p:spPr>
      </p:pic>
    </p:spTree>
    <p:extLst>
      <p:ext uri="{BB962C8B-B14F-4D97-AF65-F5344CB8AC3E}">
        <p14:creationId xmlns:p14="http://schemas.microsoft.com/office/powerpoint/2010/main" val="333093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Useful (simple) Functions</a:t>
            </a:r>
          </a:p>
        </p:txBody>
      </p:sp>
      <p:sp>
        <p:nvSpPr>
          <p:cNvPr id="3" name="Content Placeholder 2"/>
          <p:cNvSpPr>
            <a:spLocks noGrp="1"/>
          </p:cNvSpPr>
          <p:nvPr>
            <p:ph idx="1"/>
          </p:nvPr>
        </p:nvSpPr>
        <p:spPr>
          <a:xfrm>
            <a:off x="457200" y="1600201"/>
            <a:ext cx="5105400" cy="4152900"/>
          </a:xfrm>
        </p:spPr>
        <p:txBody>
          <a:bodyPr/>
          <a:lstStyle/>
          <a:p>
            <a:r>
              <a:rPr lang="en-US" dirty="0"/>
              <a:t>Example Functions</a:t>
            </a:r>
          </a:p>
          <a:p>
            <a:pPr lvl="1"/>
            <a:r>
              <a:rPr lang="en-US" dirty="0"/>
              <a:t>print( )</a:t>
            </a:r>
          </a:p>
          <a:p>
            <a:pPr lvl="1"/>
            <a:r>
              <a:rPr lang="en-US" dirty="0"/>
              <a:t>type( )</a:t>
            </a:r>
          </a:p>
          <a:p>
            <a:pPr lvl="1"/>
            <a:r>
              <a:rPr lang="en-US" dirty="0" err="1"/>
              <a:t>str</a:t>
            </a:r>
            <a:r>
              <a:rPr lang="en-US" dirty="0"/>
              <a:t>( ), </a:t>
            </a:r>
            <a:r>
              <a:rPr lang="en-US" dirty="0" err="1"/>
              <a:t>int</a:t>
            </a:r>
            <a:r>
              <a:rPr lang="en-US" dirty="0"/>
              <a:t>( ), float( )</a:t>
            </a:r>
          </a:p>
          <a:p>
            <a:endParaRPr lang="en-US" dirty="0"/>
          </a:p>
          <a:p>
            <a:endParaRPr lang="en-US" dirty="0"/>
          </a:p>
          <a:p>
            <a:endParaRPr lang="en-US" dirty="0"/>
          </a:p>
          <a:p>
            <a:endParaRPr lang="en-US" dirty="0"/>
          </a:p>
        </p:txBody>
      </p:sp>
      <p:sp>
        <p:nvSpPr>
          <p:cNvPr id="6" name="Rectangle 5"/>
          <p:cNvSpPr/>
          <p:nvPr/>
        </p:nvSpPr>
        <p:spPr>
          <a:xfrm>
            <a:off x="4572000" y="5376793"/>
            <a:ext cx="3400792" cy="113184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400" dirty="0"/>
              <a:t>print(1*2 + </a:t>
            </a:r>
            <a:r>
              <a:rPr lang="en-US" sz="2400" dirty="0" err="1"/>
              <a:t>int</a:t>
            </a:r>
            <a:r>
              <a:rPr lang="en-US" sz="2400" dirty="0"/>
              <a:t>("2")*2)</a:t>
            </a:r>
          </a:p>
          <a:p>
            <a:pPr>
              <a:lnSpc>
                <a:spcPct val="150000"/>
              </a:lnSpc>
            </a:pPr>
            <a:r>
              <a:rPr lang="en-US" sz="2400" dirty="0"/>
              <a:t>print(</a:t>
            </a:r>
            <a:r>
              <a:rPr lang="en-US" sz="2400" dirty="0" err="1"/>
              <a:t>str</a:t>
            </a:r>
            <a:r>
              <a:rPr lang="en-US" sz="2400" dirty="0"/>
              <a:t>(1)*2 + "2"*2) </a:t>
            </a:r>
          </a:p>
        </p:txBody>
      </p:sp>
      <p:sp>
        <p:nvSpPr>
          <p:cNvPr id="7" name="TextBox 6"/>
          <p:cNvSpPr txBox="1"/>
          <p:nvPr/>
        </p:nvSpPr>
        <p:spPr>
          <a:xfrm>
            <a:off x="4572000" y="1524000"/>
            <a:ext cx="3814946" cy="279384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400" dirty="0"/>
              <a:t>print(1+2.001)</a:t>
            </a:r>
          </a:p>
          <a:p>
            <a:pPr>
              <a:lnSpc>
                <a:spcPct val="150000"/>
              </a:lnSpc>
            </a:pPr>
            <a:r>
              <a:rPr lang="en-US" sz="2400" dirty="0"/>
              <a:t>print(1*3)</a:t>
            </a:r>
          </a:p>
          <a:p>
            <a:pPr>
              <a:lnSpc>
                <a:spcPct val="150000"/>
              </a:lnSpc>
            </a:pPr>
            <a:r>
              <a:rPr lang="en-US" sz="2400" dirty="0"/>
              <a:t>print("1.0"+"2.0")</a:t>
            </a:r>
          </a:p>
          <a:p>
            <a:pPr>
              <a:lnSpc>
                <a:spcPct val="150000"/>
              </a:lnSpc>
            </a:pPr>
            <a:r>
              <a:rPr lang="en-US" sz="2400" dirty="0"/>
              <a:t>print("Happy"*2 + "?!"*3)</a:t>
            </a:r>
          </a:p>
          <a:p>
            <a:pPr>
              <a:lnSpc>
                <a:spcPct val="150000"/>
              </a:lnSpc>
            </a:pPr>
            <a:r>
              <a:rPr lang="en-US" sz="2400" dirty="0"/>
              <a:t>print(1*2 + "2"*2)</a:t>
            </a:r>
          </a:p>
        </p:txBody>
      </p:sp>
      <p:sp>
        <p:nvSpPr>
          <p:cNvPr id="8" name="Rectangle 7">
            <a:extLst>
              <a:ext uri="{FF2B5EF4-FFF2-40B4-BE49-F238E27FC236}">
                <a16:creationId xmlns:a16="http://schemas.microsoft.com/office/drawing/2014/main" id="{986E366D-2F4E-A346-AEF6-38F71509F12C}"/>
              </a:ext>
            </a:extLst>
          </p:cNvPr>
          <p:cNvSpPr/>
          <p:nvPr/>
        </p:nvSpPr>
        <p:spPr>
          <a:xfrm>
            <a:off x="4578927" y="4608629"/>
            <a:ext cx="3400792" cy="5778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400" dirty="0"/>
              <a:t>print(type("2"))</a:t>
            </a:r>
          </a:p>
        </p:txBody>
      </p:sp>
    </p:spTree>
    <p:extLst>
      <p:ext uri="{BB962C8B-B14F-4D97-AF65-F5344CB8AC3E}">
        <p14:creationId xmlns:p14="http://schemas.microsoft.com/office/powerpoint/2010/main" val="384779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B89B-59A2-5348-A318-4334F56DED4E}"/>
              </a:ext>
            </a:extLst>
          </p:cNvPr>
          <p:cNvSpPr>
            <a:spLocks noGrp="1"/>
          </p:cNvSpPr>
          <p:nvPr>
            <p:ph type="title"/>
          </p:nvPr>
        </p:nvSpPr>
        <p:spPr/>
        <p:txBody>
          <a:bodyPr/>
          <a:lstStyle/>
          <a:p>
            <a:r>
              <a:rPr lang="en-US" dirty="0"/>
              <a:t>Input</a:t>
            </a:r>
          </a:p>
        </p:txBody>
      </p:sp>
      <p:sp>
        <p:nvSpPr>
          <p:cNvPr id="3" name="Content Placeholder 2">
            <a:extLst>
              <a:ext uri="{FF2B5EF4-FFF2-40B4-BE49-F238E27FC236}">
                <a16:creationId xmlns:a16="http://schemas.microsoft.com/office/drawing/2014/main" id="{F3546C51-872F-F840-BE3A-36F3D4FD793A}"/>
              </a:ext>
            </a:extLst>
          </p:cNvPr>
          <p:cNvSpPr>
            <a:spLocks noGrp="1"/>
          </p:cNvSpPr>
          <p:nvPr>
            <p:ph idx="1"/>
          </p:nvPr>
        </p:nvSpPr>
        <p:spPr/>
        <p:txBody>
          <a:bodyPr/>
          <a:lstStyle/>
          <a:p>
            <a:r>
              <a:rPr lang="en-US" dirty="0"/>
              <a:t>input() is a function that allows you to get a value from your user</a:t>
            </a:r>
          </a:p>
        </p:txBody>
      </p:sp>
    </p:spTree>
    <p:extLst>
      <p:ext uri="{BB962C8B-B14F-4D97-AF65-F5344CB8AC3E}">
        <p14:creationId xmlns:p14="http://schemas.microsoft.com/office/powerpoint/2010/main" val="78078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2DFE70-5E02-CE48-89DC-46A603E029F0}"/>
              </a:ext>
            </a:extLst>
          </p:cNvPr>
          <p:cNvSpPr txBox="1"/>
          <p:nvPr/>
        </p:nvSpPr>
        <p:spPr>
          <a:xfrm>
            <a:off x="762000" y="3352800"/>
            <a:ext cx="75438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miles = </a:t>
            </a:r>
            <a:r>
              <a:rPr lang="en-US" dirty="0"/>
              <a:t>10</a:t>
            </a:r>
            <a:r>
              <a:rPr lang="en-US" sz="2400" dirty="0"/>
              <a:t>/</a:t>
            </a:r>
            <a:r>
              <a:rPr lang="en-US" dirty="0"/>
              <a:t>1.61</a:t>
            </a:r>
            <a:br>
              <a:rPr lang="en-US" dirty="0"/>
            </a:br>
            <a:r>
              <a:rPr lang="en-US" sz="2400" dirty="0" err="1"/>
              <a:t>time_in_minutes</a:t>
            </a:r>
            <a:r>
              <a:rPr lang="en-US" sz="2400" dirty="0"/>
              <a:t> = </a:t>
            </a:r>
            <a:r>
              <a:rPr lang="en-US" dirty="0"/>
              <a:t>43 </a:t>
            </a:r>
            <a:r>
              <a:rPr lang="en-US" sz="2400" dirty="0"/>
              <a:t>+ </a:t>
            </a:r>
            <a:r>
              <a:rPr lang="en-US" dirty="0"/>
              <a:t>30</a:t>
            </a:r>
            <a:r>
              <a:rPr lang="en-US" sz="2400" dirty="0"/>
              <a:t>/</a:t>
            </a:r>
            <a:r>
              <a:rPr lang="en-US" dirty="0"/>
              <a:t>60</a:t>
            </a:r>
            <a:br>
              <a:rPr lang="en-US" dirty="0"/>
            </a:br>
            <a:r>
              <a:rPr lang="en-US" sz="2400" dirty="0"/>
              <a:t>pace = </a:t>
            </a:r>
            <a:r>
              <a:rPr lang="en-US" sz="2400" dirty="0" err="1"/>
              <a:t>time_in_minutes</a:t>
            </a:r>
            <a:r>
              <a:rPr lang="en-US" sz="2400" dirty="0"/>
              <a:t>/miles</a:t>
            </a:r>
            <a:br>
              <a:rPr lang="en-US" sz="2400" dirty="0"/>
            </a:br>
            <a:r>
              <a:rPr lang="en-US" dirty="0"/>
              <a:t>print</a:t>
            </a:r>
            <a:r>
              <a:rPr lang="en-US" sz="2400" dirty="0"/>
              <a:t>(</a:t>
            </a:r>
            <a:r>
              <a:rPr lang="en-US" dirty="0"/>
              <a:t>"Your pace is: " </a:t>
            </a:r>
            <a:r>
              <a:rPr lang="en-US" sz="2400" dirty="0"/>
              <a:t>+ </a:t>
            </a:r>
            <a:r>
              <a:rPr lang="en-US" dirty="0" err="1"/>
              <a:t>str</a:t>
            </a:r>
            <a:r>
              <a:rPr lang="en-US" sz="2400" dirty="0"/>
              <a:t>(pace))</a:t>
            </a:r>
            <a:br>
              <a:rPr lang="en-US" sz="2400" dirty="0"/>
            </a:br>
            <a:br>
              <a:rPr lang="en-US" sz="2400" dirty="0"/>
            </a:br>
            <a:r>
              <a:rPr lang="en-US" sz="2400" dirty="0" err="1"/>
              <a:t>time_in_hours</a:t>
            </a:r>
            <a:r>
              <a:rPr lang="en-US" sz="2400" dirty="0"/>
              <a:t> = </a:t>
            </a:r>
            <a:r>
              <a:rPr lang="en-US" sz="2400" dirty="0" err="1"/>
              <a:t>time_in_minutes</a:t>
            </a:r>
            <a:r>
              <a:rPr lang="en-US" sz="2400" dirty="0"/>
              <a:t>/</a:t>
            </a:r>
            <a:r>
              <a:rPr lang="en-US" dirty="0"/>
              <a:t>60</a:t>
            </a:r>
            <a:br>
              <a:rPr lang="en-US" dirty="0"/>
            </a:br>
            <a:r>
              <a:rPr lang="en-US" sz="2400" dirty="0"/>
              <a:t>speed = miles/</a:t>
            </a:r>
            <a:r>
              <a:rPr lang="en-US" sz="2400" dirty="0" err="1"/>
              <a:t>time_in_hours</a:t>
            </a:r>
            <a:br>
              <a:rPr lang="en-US" sz="2400" dirty="0"/>
            </a:br>
            <a:r>
              <a:rPr lang="en-US" dirty="0"/>
              <a:t>print</a:t>
            </a:r>
            <a:r>
              <a:rPr lang="en-US" sz="2400" dirty="0"/>
              <a:t>(</a:t>
            </a:r>
            <a:r>
              <a:rPr lang="en-US" dirty="0"/>
              <a:t>"Your speed is: " </a:t>
            </a:r>
            <a:r>
              <a:rPr lang="en-US" sz="2400" dirty="0"/>
              <a:t>+ </a:t>
            </a:r>
            <a:r>
              <a:rPr lang="en-US" dirty="0" err="1"/>
              <a:t>str</a:t>
            </a:r>
            <a:r>
              <a:rPr lang="en-US" sz="2400" dirty="0"/>
              <a:t>(speed))</a:t>
            </a:r>
          </a:p>
        </p:txBody>
      </p:sp>
      <p:sp>
        <p:nvSpPr>
          <p:cNvPr id="7" name="Content Placeholder 2">
            <a:extLst>
              <a:ext uri="{FF2B5EF4-FFF2-40B4-BE49-F238E27FC236}">
                <a16:creationId xmlns:a16="http://schemas.microsoft.com/office/drawing/2014/main" id="{9FC1039F-DE14-5548-BC32-7F21A5B3FA68}"/>
              </a:ext>
            </a:extLst>
          </p:cNvPr>
          <p:cNvSpPr txBox="1">
            <a:spLocks/>
          </p:cNvSpPr>
          <p:nvPr/>
        </p:nvSpPr>
        <p:spPr>
          <a:xfrm>
            <a:off x="457200" y="1600201"/>
            <a:ext cx="8229600" cy="1498600"/>
          </a:xfrm>
          <a:prstGeom prst="rect">
            <a:avLst/>
          </a:prstGeom>
        </p:spPr>
        <p:txBody>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dirty="0"/>
              <a:t>How would you change this program so that it asks the user for their time in minutes and seconds and then prints out their average time per mile for the 10K race?</a:t>
            </a:r>
          </a:p>
        </p:txBody>
      </p:sp>
      <p:sp>
        <p:nvSpPr>
          <p:cNvPr id="2" name="Title 1">
            <a:extLst>
              <a:ext uri="{FF2B5EF4-FFF2-40B4-BE49-F238E27FC236}">
                <a16:creationId xmlns:a16="http://schemas.microsoft.com/office/drawing/2014/main" id="{E4731BD5-7F79-0B40-9F2E-9A5995EDBCC3}"/>
              </a:ext>
            </a:extLst>
          </p:cNvPr>
          <p:cNvSpPr>
            <a:spLocks noGrp="1"/>
          </p:cNvSpPr>
          <p:nvPr>
            <p:ph type="title"/>
          </p:nvPr>
        </p:nvSpPr>
        <p:spPr/>
        <p:txBody>
          <a:bodyPr/>
          <a:lstStyle/>
          <a:p>
            <a:r>
              <a:rPr lang="en-US" dirty="0"/>
              <a:t>Example</a:t>
            </a:r>
          </a:p>
        </p:txBody>
      </p:sp>
    </p:spTree>
    <p:extLst>
      <p:ext uri="{BB962C8B-B14F-4D97-AF65-F5344CB8AC3E}">
        <p14:creationId xmlns:p14="http://schemas.microsoft.com/office/powerpoint/2010/main" val="27354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a:xfrm>
            <a:off x="457200" y="1600201"/>
            <a:ext cx="8229600" cy="1498600"/>
          </a:xfrm>
        </p:spPr>
        <p:txBody>
          <a:bodyPr/>
          <a:lstStyle/>
          <a:p>
            <a:pPr marL="0" indent="0">
              <a:buNone/>
            </a:pPr>
            <a:r>
              <a:rPr lang="en-US" dirty="0"/>
              <a:t>Write a program that asks the user for word and a number, then prints the word followed by an exclamation point and a space that many times.  For example:</a:t>
            </a:r>
          </a:p>
        </p:txBody>
      </p:sp>
      <p:sp>
        <p:nvSpPr>
          <p:cNvPr id="5" name="Content Placeholder 2"/>
          <p:cNvSpPr txBox="1">
            <a:spLocks/>
          </p:cNvSpPr>
          <p:nvPr/>
        </p:nvSpPr>
        <p:spPr>
          <a:xfrm>
            <a:off x="2219324" y="3255964"/>
            <a:ext cx="4778376" cy="29162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t>Enter a word:</a:t>
            </a:r>
          </a:p>
          <a:p>
            <a:pPr marL="0" indent="0">
              <a:buNone/>
            </a:pPr>
            <a:r>
              <a:rPr lang="en-US" sz="2800" dirty="0">
                <a:solidFill>
                  <a:schemeClr val="accent5"/>
                </a:solidFill>
              </a:rPr>
              <a:t>	</a:t>
            </a:r>
            <a:r>
              <a:rPr lang="en-US" sz="2800" dirty="0">
                <a:solidFill>
                  <a:srgbClr val="FF0000"/>
                </a:solidFill>
              </a:rPr>
              <a:t>happy</a:t>
            </a:r>
          </a:p>
          <a:p>
            <a:pPr marL="0" indent="0">
              <a:buNone/>
            </a:pPr>
            <a:r>
              <a:rPr lang="en-US" sz="2800" dirty="0"/>
              <a:t>Enter a positive integer:</a:t>
            </a:r>
          </a:p>
          <a:p>
            <a:pPr marL="0" indent="0">
              <a:buNone/>
            </a:pPr>
            <a:r>
              <a:rPr lang="en-US" sz="2800" dirty="0"/>
              <a:t>	</a:t>
            </a:r>
            <a:r>
              <a:rPr lang="en-US" sz="2800" dirty="0">
                <a:solidFill>
                  <a:srgbClr val="FF0000"/>
                </a:solidFill>
              </a:rPr>
              <a:t>3</a:t>
            </a:r>
            <a:endParaRPr lang="en-US" sz="2800" dirty="0">
              <a:solidFill>
                <a:schemeClr val="accent5"/>
              </a:solidFill>
            </a:endParaRPr>
          </a:p>
          <a:p>
            <a:pPr marL="0" indent="0">
              <a:buNone/>
            </a:pPr>
            <a:endParaRPr lang="en-US" sz="1200" dirty="0"/>
          </a:p>
          <a:p>
            <a:pPr marL="0" indent="0">
              <a:buNone/>
            </a:pPr>
            <a:r>
              <a:rPr lang="en-US" sz="2800" dirty="0"/>
              <a:t>happy! happy! happy!</a:t>
            </a:r>
          </a:p>
        </p:txBody>
      </p:sp>
    </p:spTree>
    <p:extLst>
      <p:ext uri="{BB962C8B-B14F-4D97-AF65-F5344CB8AC3E}">
        <p14:creationId xmlns:p14="http://schemas.microsoft.com/office/powerpoint/2010/main" val="413645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23C77-9F50-084E-A8E5-F08EB3713CE6}"/>
              </a:ext>
            </a:extLst>
          </p:cNvPr>
          <p:cNvSpPr>
            <a:spLocks noGrp="1"/>
          </p:cNvSpPr>
          <p:nvPr>
            <p:ph type="title"/>
          </p:nvPr>
        </p:nvSpPr>
        <p:spPr/>
        <p:txBody>
          <a:bodyPr/>
          <a:lstStyle/>
          <a:p>
            <a:r>
              <a:rPr lang="en-US"/>
              <a:t>What about?</a:t>
            </a:r>
          </a:p>
        </p:txBody>
      </p:sp>
      <p:sp>
        <p:nvSpPr>
          <p:cNvPr id="4" name="TextBox 3"/>
          <p:cNvSpPr txBox="1"/>
          <p:nvPr/>
        </p:nvSpPr>
        <p:spPr>
          <a:xfrm>
            <a:off x="1219200" y="1981200"/>
            <a:ext cx="7188200" cy="1200329"/>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charset="0"/>
                <a:ea typeface="Courier" charset="0"/>
                <a:cs typeface="Courier" charset="0"/>
              </a:rPr>
              <a:t>what's your favorite positive integer?</a:t>
            </a:r>
          </a:p>
          <a:p>
            <a:r>
              <a:rPr lang="en-US" sz="2400" dirty="0">
                <a:latin typeface="Courier" charset="0"/>
                <a:ea typeface="Courier" charset="0"/>
                <a:cs typeface="Courier" charset="0"/>
              </a:rPr>
              <a:t>	</a:t>
            </a:r>
            <a:r>
              <a:rPr lang="en-US" sz="2400" dirty="0">
                <a:solidFill>
                  <a:schemeClr val="accent2"/>
                </a:solidFill>
                <a:latin typeface="Courier" charset="0"/>
                <a:ea typeface="Courier" charset="0"/>
                <a:cs typeface="Courier" charset="0"/>
              </a:rPr>
              <a:t>13</a:t>
            </a:r>
          </a:p>
          <a:p>
            <a:r>
              <a:rPr lang="en-US" sz="2400" dirty="0">
                <a:latin typeface="Courier" charset="0"/>
                <a:ea typeface="Courier" charset="0"/>
                <a:cs typeface="Courier" charset="0"/>
              </a:rPr>
              <a:t>that's my favorite number too!</a:t>
            </a:r>
          </a:p>
        </p:txBody>
      </p:sp>
      <p:sp>
        <p:nvSpPr>
          <p:cNvPr id="5" name="TextBox 4"/>
          <p:cNvSpPr txBox="1"/>
          <p:nvPr/>
        </p:nvSpPr>
        <p:spPr>
          <a:xfrm>
            <a:off x="1219200" y="3505200"/>
            <a:ext cx="7188200" cy="1200329"/>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charset="0"/>
                <a:ea typeface="Courier" charset="0"/>
                <a:cs typeface="Courier" charset="0"/>
              </a:rPr>
              <a:t>what's your favorite positive integer?</a:t>
            </a:r>
          </a:p>
          <a:p>
            <a:r>
              <a:rPr lang="en-US" sz="2400" dirty="0">
                <a:latin typeface="Courier" charset="0"/>
                <a:ea typeface="Courier" charset="0"/>
                <a:cs typeface="Courier" charset="0"/>
              </a:rPr>
              <a:t>	</a:t>
            </a:r>
            <a:r>
              <a:rPr lang="en-US" sz="2400" dirty="0">
                <a:solidFill>
                  <a:schemeClr val="accent2"/>
                </a:solidFill>
                <a:latin typeface="Courier" charset="0"/>
                <a:ea typeface="Courier" charset="0"/>
                <a:cs typeface="Courier" charset="0"/>
              </a:rPr>
              <a:t>20</a:t>
            </a:r>
          </a:p>
          <a:p>
            <a:r>
              <a:rPr lang="en-US" sz="2400" dirty="0">
                <a:latin typeface="Courier" charset="0"/>
                <a:ea typeface="Courier" charset="0"/>
                <a:cs typeface="Courier" charset="0"/>
              </a:rPr>
              <a:t>mine is 13.</a:t>
            </a:r>
          </a:p>
        </p:txBody>
      </p:sp>
    </p:spTree>
    <p:extLst>
      <p:ext uri="{BB962C8B-B14F-4D97-AF65-F5344CB8AC3E}">
        <p14:creationId xmlns:p14="http://schemas.microsoft.com/office/powerpoint/2010/main" val="102832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if-statements</a:t>
            </a:r>
          </a:p>
        </p:txBody>
      </p:sp>
      <p:sp>
        <p:nvSpPr>
          <p:cNvPr id="3" name="Content Placeholder 2"/>
          <p:cNvSpPr>
            <a:spLocks noGrp="1"/>
          </p:cNvSpPr>
          <p:nvPr>
            <p:ph idx="1"/>
          </p:nvPr>
        </p:nvSpPr>
        <p:spPr>
          <a:xfrm>
            <a:off x="457200" y="1600200"/>
            <a:ext cx="8229600" cy="4991100"/>
          </a:xfrm>
        </p:spPr>
        <p:txBody>
          <a:bodyPr/>
          <a:lstStyle/>
          <a:p>
            <a:r>
              <a:rPr lang="en-US" dirty="0"/>
              <a:t>syntax</a:t>
            </a:r>
          </a:p>
          <a:p>
            <a:endParaRPr lang="en-US" dirty="0"/>
          </a:p>
          <a:p>
            <a:endParaRPr lang="en-US" dirty="0"/>
          </a:p>
          <a:p>
            <a:endParaRPr lang="en-US" sz="2000" dirty="0"/>
          </a:p>
          <a:p>
            <a:endParaRPr lang="en-US" dirty="0"/>
          </a:p>
          <a:p>
            <a:endParaRPr lang="en-US" dirty="0"/>
          </a:p>
          <a:p>
            <a:pPr marL="0" indent="0">
              <a:buNone/>
            </a:pPr>
            <a:endParaRPr lang="en-US" dirty="0"/>
          </a:p>
          <a:p>
            <a:r>
              <a:rPr lang="en-US" dirty="0"/>
              <a:t>condition must be an expression that evaluates to True or False (type bool)</a:t>
            </a:r>
          </a:p>
        </p:txBody>
      </p:sp>
      <p:sp>
        <p:nvSpPr>
          <p:cNvPr id="4" name="TextBox 3"/>
          <p:cNvSpPr txBox="1"/>
          <p:nvPr/>
        </p:nvSpPr>
        <p:spPr>
          <a:xfrm>
            <a:off x="762000" y="2750403"/>
            <a:ext cx="8229600" cy="830997"/>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latin typeface="Courier" charset="0"/>
                <a:ea typeface="Courier" charset="0"/>
                <a:cs typeface="Courier" charset="0"/>
              </a:rPr>
              <a:t>if x == 13 :</a:t>
            </a:r>
          </a:p>
          <a:p>
            <a:r>
              <a:rPr lang="en-US" sz="2400" dirty="0">
                <a:latin typeface="Courier" charset="0"/>
                <a:ea typeface="Courier" charset="0"/>
                <a:cs typeface="Courier" charset="0"/>
              </a:rPr>
              <a:t>	print("that's my favorite number too!")</a:t>
            </a:r>
          </a:p>
        </p:txBody>
      </p:sp>
      <p:grpSp>
        <p:nvGrpSpPr>
          <p:cNvPr id="8" name="Group 7">
            <a:extLst>
              <a:ext uri="{FF2B5EF4-FFF2-40B4-BE49-F238E27FC236}">
                <a16:creationId xmlns:a16="http://schemas.microsoft.com/office/drawing/2014/main" id="{611BBA99-955D-3E4C-83DE-B5F81F1264CC}"/>
              </a:ext>
            </a:extLst>
          </p:cNvPr>
          <p:cNvGrpSpPr/>
          <p:nvPr/>
        </p:nvGrpSpPr>
        <p:grpSpPr>
          <a:xfrm>
            <a:off x="1238250" y="1966625"/>
            <a:ext cx="4229096" cy="1278040"/>
            <a:chOff x="2546350" y="1628091"/>
            <a:chExt cx="4229096" cy="1278040"/>
          </a:xfrm>
        </p:grpSpPr>
        <p:sp>
          <p:nvSpPr>
            <p:cNvPr id="5" name="Oval 4"/>
            <p:cNvSpPr/>
            <p:nvPr/>
          </p:nvSpPr>
          <p:spPr>
            <a:xfrm>
              <a:off x="2546350" y="2348347"/>
              <a:ext cx="1568450" cy="55778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extBox 5"/>
            <p:cNvSpPr txBox="1"/>
            <p:nvPr/>
          </p:nvSpPr>
          <p:spPr>
            <a:xfrm>
              <a:off x="5410200" y="1628091"/>
              <a:ext cx="1365246" cy="461665"/>
            </a:xfrm>
            <a:prstGeom prst="rect">
              <a:avLst/>
            </a:prstGeom>
            <a:noFill/>
          </p:spPr>
          <p:txBody>
            <a:bodyPr wrap="none" rtlCol="0">
              <a:spAutoFit/>
            </a:bodyPr>
            <a:lstStyle/>
            <a:p>
              <a:r>
                <a:rPr lang="en-US" sz="2400" dirty="0"/>
                <a:t>condition</a:t>
              </a:r>
            </a:p>
          </p:txBody>
        </p:sp>
        <p:cxnSp>
          <p:nvCxnSpPr>
            <p:cNvPr id="7" name="Straight Arrow Connector 6"/>
            <p:cNvCxnSpPr/>
            <p:nvPr/>
          </p:nvCxnSpPr>
          <p:spPr>
            <a:xfrm flipH="1">
              <a:off x="3718133" y="1926357"/>
              <a:ext cx="1707734" cy="478856"/>
            </a:xfrm>
            <a:prstGeom prst="straightConnector1">
              <a:avLst/>
            </a:prstGeom>
            <a:ln>
              <a:solidFill>
                <a:schemeClr val="accent2"/>
              </a:solidFill>
              <a:headEnd w="lg" len="lg"/>
              <a:tailEnd type="triangle" w="lg" len="lg"/>
            </a:ln>
          </p:spPr>
          <p:style>
            <a:lnRef idx="2">
              <a:schemeClr val="accent1"/>
            </a:lnRef>
            <a:fillRef idx="0">
              <a:schemeClr val="accent1"/>
            </a:fillRef>
            <a:effectRef idx="1">
              <a:schemeClr val="accent1"/>
            </a:effectRef>
            <a:fontRef idx="minor">
              <a:schemeClr val="tx1"/>
            </a:fontRef>
          </p:style>
        </p:cxnSp>
      </p:grpSp>
      <p:grpSp>
        <p:nvGrpSpPr>
          <p:cNvPr id="9" name="Group 8">
            <a:extLst>
              <a:ext uri="{FF2B5EF4-FFF2-40B4-BE49-F238E27FC236}">
                <a16:creationId xmlns:a16="http://schemas.microsoft.com/office/drawing/2014/main" id="{8C8FE7F9-B54F-7243-B6A9-7E8D79972917}"/>
              </a:ext>
            </a:extLst>
          </p:cNvPr>
          <p:cNvGrpSpPr/>
          <p:nvPr/>
        </p:nvGrpSpPr>
        <p:grpSpPr>
          <a:xfrm>
            <a:off x="785149" y="3154863"/>
            <a:ext cx="4605398" cy="1069637"/>
            <a:chOff x="2093249" y="3154863"/>
            <a:chExt cx="4605398" cy="1069637"/>
          </a:xfrm>
        </p:grpSpPr>
        <p:sp>
          <p:nvSpPr>
            <p:cNvPr id="11" name="Oval 10">
              <a:extLst>
                <a:ext uri="{FF2B5EF4-FFF2-40B4-BE49-F238E27FC236}">
                  <a16:creationId xmlns:a16="http://schemas.microsoft.com/office/drawing/2014/main" id="{0F74143E-5056-FA4F-88E3-4598C45BD82A}"/>
                </a:ext>
              </a:extLst>
            </p:cNvPr>
            <p:cNvSpPr/>
            <p:nvPr/>
          </p:nvSpPr>
          <p:spPr>
            <a:xfrm>
              <a:off x="2093249" y="3154863"/>
              <a:ext cx="1030951" cy="411915"/>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9406B478-BFE1-E84E-B11E-8799A3E3FBFC}"/>
                </a:ext>
              </a:extLst>
            </p:cNvPr>
            <p:cNvSpPr txBox="1"/>
            <p:nvPr/>
          </p:nvSpPr>
          <p:spPr>
            <a:xfrm>
              <a:off x="4495800" y="3762835"/>
              <a:ext cx="2202847" cy="461665"/>
            </a:xfrm>
            <a:prstGeom prst="rect">
              <a:avLst/>
            </a:prstGeom>
            <a:noFill/>
          </p:spPr>
          <p:txBody>
            <a:bodyPr wrap="none" rtlCol="0">
              <a:spAutoFit/>
            </a:bodyPr>
            <a:lstStyle/>
            <a:p>
              <a:r>
                <a:rPr lang="en-US" sz="2400" dirty="0"/>
                <a:t>spaces matter!</a:t>
              </a:r>
            </a:p>
          </p:txBody>
        </p:sp>
        <p:cxnSp>
          <p:nvCxnSpPr>
            <p:cNvPr id="13" name="Straight Arrow Connector 12">
              <a:extLst>
                <a:ext uri="{FF2B5EF4-FFF2-40B4-BE49-F238E27FC236}">
                  <a16:creationId xmlns:a16="http://schemas.microsoft.com/office/drawing/2014/main" id="{55C2FE5D-979A-C249-BC9A-C0DCBD4E5416}"/>
                </a:ext>
              </a:extLst>
            </p:cNvPr>
            <p:cNvCxnSpPr>
              <a:cxnSpLocks/>
              <a:endCxn id="11" idx="5"/>
            </p:cNvCxnSpPr>
            <p:nvPr/>
          </p:nvCxnSpPr>
          <p:spPr>
            <a:xfrm flipH="1" flipV="1">
              <a:off x="2973221" y="3506454"/>
              <a:ext cx="1522579" cy="479406"/>
            </a:xfrm>
            <a:prstGeom prst="straightConnector1">
              <a:avLst/>
            </a:prstGeom>
            <a:ln>
              <a:solidFill>
                <a:schemeClr val="accent2"/>
              </a:solidFill>
              <a:headEnd w="lg" len="lg"/>
              <a:tailEnd type="triangle" w="lg" len="lg"/>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8856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Exam">
      <a:dk1>
        <a:sysClr val="windowText" lastClr="000000"/>
      </a:dk1>
      <a:lt1>
        <a:sysClr val="window" lastClr="FFFFFF"/>
      </a:lt1>
      <a:dk2>
        <a:srgbClr val="000000"/>
      </a:dk2>
      <a:lt2>
        <a:srgbClr val="A5A5A5"/>
      </a:lt2>
      <a:accent1>
        <a:srgbClr val="A5A5A5"/>
      </a:accent1>
      <a:accent2>
        <a:srgbClr val="0070C0"/>
      </a:accent2>
      <a:accent3>
        <a:srgbClr val="00B050"/>
      </a:accent3>
      <a:accent4>
        <a:srgbClr val="FF0000"/>
      </a:accent4>
      <a:accent5>
        <a:srgbClr val="FFFFFF"/>
      </a:accent5>
      <a:accent6>
        <a:srgbClr val="FFFFFF"/>
      </a:accent6>
      <a:hlink>
        <a:srgbClr val="0070C0"/>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6495FFB3-5D92-074E-B89D-542AE82BF1BE}" vid="{19B8E867-9DEE-184C-A40C-B4D7506C62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1344</TotalTime>
  <Words>641</Words>
  <Application>Microsoft Macintosh PowerPoint</Application>
  <PresentationFormat>On-screen Show (4:3)</PresentationFormat>
  <Paragraphs>162</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vt:lpstr>
      <vt:lpstr>Clarity</vt:lpstr>
      <vt:lpstr>Lecture 2: Input and Conditionals</vt:lpstr>
      <vt:lpstr>Announcements</vt:lpstr>
      <vt:lpstr>Review: Values, Types, Operations, Expressions, Variables</vt:lpstr>
      <vt:lpstr>Review: Useful (simple) Functions</vt:lpstr>
      <vt:lpstr>Input</vt:lpstr>
      <vt:lpstr>Example</vt:lpstr>
      <vt:lpstr>Exercise</vt:lpstr>
      <vt:lpstr>What about?</vt:lpstr>
      <vt:lpstr>if-statements</vt:lpstr>
      <vt:lpstr>bool datatype - values</vt:lpstr>
      <vt:lpstr>Boolean Expressions</vt:lpstr>
      <vt:lpstr>Example</vt:lpstr>
      <vt:lpstr>Exercise</vt:lpstr>
      <vt:lpstr>if-statements</vt:lpstr>
      <vt:lpstr>if-else statements</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Birrell</dc:creator>
  <cp:lastModifiedBy>Eleanor Birrell</cp:lastModifiedBy>
  <cp:revision>33</cp:revision>
  <cp:lastPrinted>2019-09-09T17:15:10Z</cp:lastPrinted>
  <dcterms:created xsi:type="dcterms:W3CDTF">2019-09-08T23:14:20Z</dcterms:created>
  <dcterms:modified xsi:type="dcterms:W3CDTF">2019-09-09T23:53:28Z</dcterms:modified>
</cp:coreProperties>
</file>