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7" r:id="rId3"/>
    <p:sldId id="260" r:id="rId4"/>
    <p:sldId id="278" r:id="rId5"/>
    <p:sldId id="280" r:id="rId6"/>
    <p:sldId id="279" r:id="rId7"/>
    <p:sldId id="272" r:id="rId8"/>
    <p:sldId id="273" r:id="rId9"/>
    <p:sldId id="275" r:id="rId10"/>
    <p:sldId id="298" r:id="rId11"/>
    <p:sldId id="270" r:id="rId12"/>
    <p:sldId id="271" r:id="rId13"/>
    <p:sldId id="297" r:id="rId14"/>
    <p:sldId id="305" r:id="rId15"/>
    <p:sldId id="307" r:id="rId16"/>
    <p:sldId id="300" r:id="rId17"/>
    <p:sldId id="301" r:id="rId18"/>
    <p:sldId id="302" r:id="rId19"/>
    <p:sldId id="294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51" autoAdjust="0"/>
    <p:restoredTop sz="80887" autoAdjust="0"/>
  </p:normalViewPr>
  <p:slideViewPr>
    <p:cSldViewPr>
      <p:cViewPr varScale="1">
        <p:scale>
          <a:sx n="79" d="100"/>
          <a:sy n="79" d="100"/>
        </p:scale>
        <p:origin x="2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Discussion: What is 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9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738515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5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669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variables</a:t>
            </a:r>
            <a:r>
              <a:rPr lang="en-US" baseline="0" dirty="0"/>
              <a:t> don't have types type(x) ; x = 10; type(x); x = "10"; type(x)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66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8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these areas have in common?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7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Computational Thinking </a:t>
            </a:r>
            <a:r>
              <a:rPr lang="en-US" sz="1200" dirty="0"/>
              <a:t>is the thought processes involved in formulating a problem and expressing its solution(s) in such a way that a computer—human or machine—can effectively carry out.</a:t>
            </a:r>
          </a:p>
          <a:p>
            <a:endParaRPr lang="en-US" sz="1200" dirty="0"/>
          </a:p>
          <a:p>
            <a:r>
              <a:rPr lang="en-US" sz="2800" dirty="0"/>
              <a:t>Computational Thinking is an iterative process based on three stages:</a:t>
            </a:r>
          </a:p>
          <a:p>
            <a:pPr lvl="1"/>
            <a:r>
              <a:rPr lang="en-US" sz="2400" dirty="0"/>
              <a:t>Problem formulation (abstraction)</a:t>
            </a:r>
          </a:p>
          <a:p>
            <a:pPr lvl="1"/>
            <a:r>
              <a:rPr lang="en-US" sz="2400" dirty="0"/>
              <a:t>Solution expression (automation)</a:t>
            </a:r>
          </a:p>
          <a:p>
            <a:pPr lvl="1"/>
            <a:r>
              <a:rPr lang="en-US" sz="2400" dirty="0"/>
              <a:t>Solution execution and evaluation (analyses)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Computational_thinking</a:t>
            </a:r>
            <a:endParaRPr lang="en-US" sz="1200" dirty="0"/>
          </a:p>
          <a:p>
            <a:r>
              <a:rPr lang="en-US" sz="1200" dirty="0"/>
              <a:t>checked 1/16/2018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BC19A-F939-4C44-B90D-563355583ED0}" type="datetime1">
              <a:rPr lang="en-US" smtClean="0"/>
              <a:t>9/3/19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9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</a:t>
            </a:r>
            <a:r>
              <a:rPr lang="en-US" sz="1200" b="1" dirty="0"/>
              <a:t>program </a:t>
            </a:r>
            <a:r>
              <a:rPr lang="en-US" sz="1200" dirty="0"/>
              <a:t>is a sequence of instructions that specifies how to perform a computation, in a language that a computer can execute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</a:t>
            </a:r>
            <a:r>
              <a:rPr lang="en-US" sz="1200" b="1" dirty="0"/>
              <a:t>programming language </a:t>
            </a:r>
            <a:r>
              <a:rPr lang="en-US" sz="1200" dirty="0"/>
              <a:t>is a set of instructions that are used to write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50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Dorothy Vaughan, computer at Nasa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78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assembly</a:t>
            </a:r>
            <a:r>
              <a:rPr lang="en-US" baseline="0" dirty="0"/>
              <a:t> compiled from C</a:t>
            </a:r>
          </a:p>
          <a:p>
            <a:r>
              <a:rPr lang="en-US" baseline="0" dirty="0"/>
              <a:t>Note: </a:t>
            </a:r>
            <a:r>
              <a:rPr lang="en-US" dirty="0"/>
              <a:t>omitted</a:t>
            </a:r>
            <a:r>
              <a:rPr lang="en-US" baseline="0" dirty="0"/>
              <a:t> stack pointer/base pointer adjustments, byte spill, and compiler commands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D0FA56A-3847-C547-A413-74B8391A8493}" type="datetime1">
              <a:rPr lang="en-US" smtClean="0"/>
              <a:t>9/3/19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32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citation: </a:t>
            </a:r>
            <a:r>
              <a:rPr lang="en-US" sz="1200" dirty="0"/>
              <a:t>page 2, Think Python 2</a:t>
            </a:r>
            <a:r>
              <a:rPr lang="en-US" sz="1200" baseline="30000" dirty="0"/>
              <a:t>nd</a:t>
            </a:r>
            <a:r>
              <a:rPr lang="en-US" sz="1200" dirty="0"/>
              <a:t> edition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A865B7B-3D24-4B4D-9F08-D6191496A27B}" type="datetime1">
              <a:rPr lang="en-US" smtClean="0"/>
              <a:t>9/4/19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D809F2B-4BB1-7C41-A05C-F395B46DCAA7}" type="datetime1">
              <a:rPr lang="en-US" smtClean="0"/>
              <a:t>9/3/19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value is one of the basic things a program works with, like a letter or a number (e.g., 47, 2.0, "Hello, World!")</a:t>
            </a:r>
          </a:p>
          <a:p>
            <a:r>
              <a:rPr lang="en-US" dirty="0"/>
              <a:t>Every value has a type</a:t>
            </a:r>
          </a:p>
          <a:p>
            <a:endParaRPr lang="en-US" dirty="0"/>
          </a:p>
          <a:p>
            <a:r>
              <a:rPr lang="en-US" dirty="0"/>
              <a:t>A type is a set of values + a set of operations on those values</a:t>
            </a:r>
          </a:p>
          <a:p>
            <a:endParaRPr lang="en-US" dirty="0"/>
          </a:p>
          <a:p>
            <a:r>
              <a:rPr lang="en-US" dirty="0"/>
              <a:t>Operators are special symbols that represent computations like addition, subtraction, and multiplication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int</a:t>
            </a:r>
            <a:r>
              <a:rPr lang="en-US" dirty="0"/>
              <a:t>, float: +,-,/,*,** (exponentiation), % (remainder), // (integer division)</a:t>
            </a:r>
          </a:p>
          <a:p>
            <a:pPr marL="171450" indent="-171450">
              <a:buFontTx/>
              <a:buChar char="-"/>
            </a:pPr>
            <a:r>
              <a:rPr lang="en-US" dirty="0"/>
              <a:t>string: +, *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119A58-6EC1-A14C-99BB-A82BEE1BF995}" type="datetime1">
              <a:rPr lang="en-US" smtClean="0"/>
              <a:t>9/3/19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2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8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pomona.edu/~ebirrell/classes/cs51p/2019f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51P 		       		      September 4,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rmAutofit/>
          </a:bodyPr>
          <a:lstStyle/>
          <a:p>
            <a:r>
              <a:rPr lang="en-US" sz="3200" dirty="0"/>
              <a:t>Lecture 1: Introduction to Computer Science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1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int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114800" cy="3951288"/>
          </a:xfrm>
        </p:spPr>
        <p:txBody>
          <a:bodyPr/>
          <a:lstStyle/>
          <a:p>
            <a:r>
              <a:rPr lang="en-US" dirty="0"/>
              <a:t>Values: 0, 1, -10, 34022, </a:t>
            </a:r>
            <a:r>
              <a:rPr lang="mr-IN" dirty="0"/>
              <a:t>…</a:t>
            </a:r>
            <a:r>
              <a:rPr lang="en-US" dirty="0"/>
              <a:t> </a:t>
            </a:r>
          </a:p>
          <a:p>
            <a:pPr marL="182880" lvl="2">
              <a:buSzPct val="85000"/>
            </a:pPr>
            <a:r>
              <a:rPr lang="en-US" sz="2400" dirty="0"/>
              <a:t>Operations: </a:t>
            </a:r>
            <a:r>
              <a:rPr lang="mr-IN" sz="2200" dirty="0"/>
              <a:t>+, -, /, *</a:t>
            </a:r>
            <a:endParaRPr lang="en-US" sz="2200" dirty="0"/>
          </a:p>
          <a:p>
            <a:pPr marL="822960" lvl="6" indent="0">
              <a:buSzPct val="85000"/>
              <a:buNone/>
            </a:pPr>
            <a:r>
              <a:rPr lang="mr-IN" sz="2200" dirty="0"/>
              <a:t>** (</a:t>
            </a:r>
            <a:r>
              <a:rPr lang="mr-IN" sz="2200" dirty="0" err="1"/>
              <a:t>exponent</a:t>
            </a:r>
            <a:r>
              <a:rPr lang="mr-IN" sz="2200" dirty="0"/>
              <a:t>),  </a:t>
            </a:r>
            <a:endParaRPr lang="en-US" sz="2200" dirty="0"/>
          </a:p>
          <a:p>
            <a:pPr marL="822960" lvl="6" indent="0">
              <a:buSzPct val="85000"/>
              <a:buNone/>
            </a:pPr>
            <a:r>
              <a:rPr lang="mr-IN" sz="2200" dirty="0"/>
              <a:t>% (</a:t>
            </a:r>
            <a:r>
              <a:rPr lang="mr-IN" sz="2200" dirty="0" err="1"/>
              <a:t>remainder</a:t>
            </a:r>
            <a:r>
              <a:rPr lang="mr-IN" sz="2200" dirty="0"/>
              <a:t>)</a:t>
            </a:r>
          </a:p>
          <a:p>
            <a:pPr marL="822960" lvl="6" indent="0">
              <a:buSzPct val="85000"/>
              <a:buNone/>
            </a:pPr>
            <a:r>
              <a:rPr lang="mr-IN" sz="2200" dirty="0"/>
              <a:t>//  (</a:t>
            </a:r>
            <a:r>
              <a:rPr lang="mr-IN" sz="2200" dirty="0" err="1"/>
              <a:t>truncated</a:t>
            </a:r>
            <a:r>
              <a:rPr lang="mr-IN" sz="2200" dirty="0"/>
              <a:t> </a:t>
            </a:r>
            <a:r>
              <a:rPr lang="mr-IN" sz="2200" dirty="0" err="1"/>
              <a:t>division</a:t>
            </a:r>
            <a:r>
              <a:rPr lang="mr-IN" sz="2200" dirty="0"/>
              <a:t>)</a:t>
            </a:r>
          </a:p>
          <a:p>
            <a:pPr marL="182880" lvl="2">
              <a:buSzPct val="85000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389120" cy="3951288"/>
          </a:xfrm>
        </p:spPr>
        <p:txBody>
          <a:bodyPr/>
          <a:lstStyle/>
          <a:p>
            <a:r>
              <a:rPr lang="en-US" dirty="0"/>
              <a:t>Values: "Hi!", "", "2.0",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Operations: </a:t>
            </a:r>
            <a:r>
              <a:rPr lang="en-US" sz="2200" dirty="0"/>
              <a:t>+ (concatenation)</a:t>
            </a:r>
          </a:p>
          <a:p>
            <a:pPr marL="822960" lvl="6" indent="0">
              <a:buSzPct val="85000"/>
              <a:buNone/>
            </a:pPr>
            <a:r>
              <a:rPr lang="en-US" sz="2200" dirty="0"/>
              <a:t>		*</a:t>
            </a:r>
            <a:r>
              <a:rPr lang="mr-IN" sz="2200" dirty="0"/>
              <a:t> (</a:t>
            </a:r>
            <a:r>
              <a:rPr lang="en-US" sz="2200" dirty="0"/>
              <a:t>duplication</a:t>
            </a:r>
            <a:r>
              <a:rPr lang="mr-IN" sz="2200" dirty="0"/>
              <a:t>),  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540" y="1275736"/>
            <a:ext cx="8122920" cy="462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A </a:t>
            </a:r>
            <a:r>
              <a:rPr lang="en-US" b="1">
                <a:solidFill>
                  <a:schemeClr val="accent2"/>
                </a:solidFill>
              </a:rPr>
              <a:t>type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is a set of values and operations on those values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2528" y="4684693"/>
            <a:ext cx="551894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All values have types</a:t>
            </a:r>
          </a:p>
          <a:p>
            <a:pPr algn="ctr"/>
            <a:r>
              <a:rPr lang="en-US" sz="2800" dirty="0"/>
              <a:t>Common types: </a:t>
            </a:r>
            <a:r>
              <a:rPr lang="en-US" sz="2800" dirty="0" err="1"/>
              <a:t>int</a:t>
            </a:r>
            <a:r>
              <a:rPr lang="en-US" sz="2800" dirty="0"/>
              <a:t>, float, </a:t>
            </a:r>
            <a:r>
              <a:rPr lang="en-US" sz="2800" dirty="0" err="1"/>
              <a:t>str</a:t>
            </a:r>
            <a:r>
              <a:rPr lang="en-US" sz="2800" dirty="0"/>
              <a:t>, bool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7450" y="5751493"/>
            <a:ext cx="630909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/>
              <a:t>You can determine the type of a value </a:t>
            </a:r>
          </a:p>
          <a:p>
            <a:pPr algn="ctr"/>
            <a:r>
              <a:rPr lang="en-US" sz="2800" dirty="0"/>
              <a:t>using the command 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type(&lt;value&gt;) </a:t>
            </a:r>
          </a:p>
        </p:txBody>
      </p:sp>
    </p:spTree>
    <p:extLst>
      <p:ext uri="{BB962C8B-B14F-4D97-AF65-F5344CB8AC3E}">
        <p14:creationId xmlns:p14="http://schemas.microsoft.com/office/powerpoint/2010/main" val="34522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19200" y="1676400"/>
            <a:ext cx="7010400" cy="4419600"/>
            <a:chOff x="0" y="533400"/>
            <a:chExt cx="7010400" cy="4419600"/>
          </a:xfrm>
        </p:grpSpPr>
        <p:grpSp>
          <p:nvGrpSpPr>
            <p:cNvPr id="8" name="Group 7"/>
            <p:cNvGrpSpPr/>
            <p:nvPr/>
          </p:nvGrpSpPr>
          <p:grpSpPr>
            <a:xfrm>
              <a:off x="91768" y="762000"/>
              <a:ext cx="6766232" cy="4016478"/>
              <a:chOff x="91768" y="762000"/>
              <a:chExt cx="6766232" cy="401647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" r="36363" b="70947"/>
              <a:stretch/>
            </p:blipFill>
            <p:spPr>
              <a:xfrm>
                <a:off x="101600" y="762000"/>
                <a:ext cx="5689600" cy="1730478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9" t="55224" r="23956"/>
              <a:stretch/>
            </p:blipFill>
            <p:spPr>
              <a:xfrm>
                <a:off x="744794" y="2111478"/>
                <a:ext cx="6113206" cy="26670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69" r="91761" b="37314"/>
              <a:stretch/>
            </p:blipFill>
            <p:spPr>
              <a:xfrm>
                <a:off x="91768" y="3252019"/>
                <a:ext cx="736600" cy="30480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0" y="533400"/>
              <a:ext cx="7010400" cy="44196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139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Expressions represent a value</a:t>
            </a:r>
          </a:p>
          <a:p>
            <a:r>
              <a:rPr lang="en-US" dirty="0"/>
              <a:t>Python evaluates expressions (similar to a calculator)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2838767"/>
            <a:ext cx="3708400" cy="33478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1+2.001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1/3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 "1.0"+"2.0"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Hi!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"Happy"*2 + "?!"*3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1*2 + "2"*2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362200" y="2315547"/>
            <a:ext cx="5186516" cy="1874766"/>
            <a:chOff x="2362200" y="2544834"/>
            <a:chExt cx="5186516" cy="1874766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2362200" y="2819400"/>
              <a:ext cx="3810000" cy="50901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352800" y="2829427"/>
              <a:ext cx="2819400" cy="49898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590800" y="2848797"/>
              <a:ext cx="3581400" cy="149460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3352800" y="2848797"/>
              <a:ext cx="2819400" cy="157080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224827" y="2544834"/>
              <a:ext cx="13238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</a:rPr>
                <a:t>Values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90802" y="3318387"/>
            <a:ext cx="5484483" cy="1262800"/>
            <a:chOff x="2590802" y="3547674"/>
            <a:chExt cx="5484483" cy="1262800"/>
          </a:xfrm>
        </p:grpSpPr>
        <p:cxnSp>
          <p:nvCxnSpPr>
            <p:cNvPr id="23" name="Straight Arrow Connector 22"/>
            <p:cNvCxnSpPr>
              <a:stCxn id="30" idx="1"/>
            </p:cNvCxnSpPr>
            <p:nvPr/>
          </p:nvCxnSpPr>
          <p:spPr>
            <a:xfrm flipH="1" flipV="1">
              <a:off x="2590802" y="3547674"/>
              <a:ext cx="3581398" cy="100119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0" idx="1"/>
            </p:cNvCxnSpPr>
            <p:nvPr/>
          </p:nvCxnSpPr>
          <p:spPr>
            <a:xfrm flipH="1">
              <a:off x="2971800" y="4548864"/>
              <a:ext cx="3200400" cy="137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172200" y="4287254"/>
              <a:ext cx="19030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3"/>
                  </a:solidFill>
                </a:rPr>
                <a:t>Operators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90801" y="4740193"/>
            <a:ext cx="4843283" cy="1414516"/>
            <a:chOff x="2590801" y="3547674"/>
            <a:chExt cx="4843283" cy="1414516"/>
          </a:xfrm>
        </p:grpSpPr>
        <p:cxnSp>
          <p:nvCxnSpPr>
            <p:cNvPr id="33" name="Straight Arrow Connector 32"/>
            <p:cNvCxnSpPr/>
            <p:nvPr/>
          </p:nvCxnSpPr>
          <p:spPr>
            <a:xfrm flipH="1" flipV="1">
              <a:off x="2590801" y="3547674"/>
              <a:ext cx="3581399" cy="11586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3810000" y="4706287"/>
              <a:ext cx="2362200" cy="3909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172200" y="443897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accent4"/>
                  </a:solidFill>
                </a:rPr>
                <a:t>Errors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632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1"/>
            <a:ext cx="5105400" cy="167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Two types of errors:</a:t>
            </a:r>
          </a:p>
          <a:p>
            <a:pPr lvl="1"/>
            <a:r>
              <a:rPr lang="en-US" dirty="0" err="1"/>
              <a:t>SyntaxError</a:t>
            </a:r>
            <a:r>
              <a:rPr lang="en-US" dirty="0"/>
              <a:t>: invalid syntax</a:t>
            </a:r>
          </a:p>
          <a:p>
            <a:pPr lvl="1"/>
            <a:r>
              <a:rPr lang="en-US" dirty="0" err="1"/>
              <a:t>TypeError</a:t>
            </a:r>
            <a:r>
              <a:rPr lang="en-US" dirty="0"/>
              <a:t>: unsupported operand type(s) for +: '</a:t>
            </a:r>
            <a:r>
              <a:rPr lang="en-US" dirty="0" err="1"/>
              <a:t>int</a:t>
            </a:r>
            <a:r>
              <a:rPr lang="en-US" dirty="0"/>
              <a:t>' and '</a:t>
            </a:r>
            <a:r>
              <a:rPr lang="en-US" dirty="0" err="1"/>
              <a:t>str</a:t>
            </a:r>
            <a:r>
              <a:rPr lang="en-US" dirty="0"/>
              <a:t>'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766960"/>
            <a:ext cx="3814946" cy="33478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1+2.001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1*3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"1.0"+"2.0"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Hi!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"Happy"*2 + "?!"*3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1*2 + "2"*2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2" y="4371486"/>
            <a:ext cx="8229600" cy="25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45EF-F1D6-8943-A074-98DC9C37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506"/>
            <a:ext cx="8229600" cy="464649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How to find out the type?</a:t>
            </a:r>
          </a:p>
          <a:p>
            <a:endParaRPr lang="en-US" dirty="0"/>
          </a:p>
          <a:p>
            <a:r>
              <a:rPr lang="en-US" dirty="0"/>
              <a:t>What if you want to change the type?</a:t>
            </a:r>
          </a:p>
          <a:p>
            <a:endParaRPr lang="en-US" dirty="0"/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type( )</a:t>
            </a:r>
          </a:p>
          <a:p>
            <a:pPr lvl="1"/>
            <a:r>
              <a:rPr lang="en-US" dirty="0" err="1"/>
              <a:t>str</a:t>
            </a:r>
            <a:r>
              <a:rPr lang="en-US" dirty="0"/>
              <a:t>( ), </a:t>
            </a:r>
            <a:r>
              <a:rPr lang="en-US" dirty="0" err="1"/>
              <a:t>int</a:t>
            </a:r>
            <a:r>
              <a:rPr lang="en-US" dirty="0"/>
              <a:t>( ), float( 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0454" y="4105354"/>
            <a:ext cx="3400792" cy="1685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type(3.0)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1*2 + </a:t>
            </a:r>
            <a:r>
              <a:rPr lang="en-US" sz="2400" dirty="0" err="1"/>
              <a:t>int</a:t>
            </a:r>
            <a:r>
              <a:rPr lang="en-US" sz="2400" dirty="0"/>
              <a:t>("2")*2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str</a:t>
            </a:r>
            <a:r>
              <a:rPr lang="en-US" sz="2400" dirty="0"/>
              <a:t>(1)*2 + "2"*2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0454" y="1830506"/>
            <a:ext cx="3814946" cy="11318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"Happy"*2 + "?!"*3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1*2 + "2"*2 </a:t>
            </a:r>
          </a:p>
        </p:txBody>
      </p:sp>
    </p:spTree>
    <p:extLst>
      <p:ext uri="{BB962C8B-B14F-4D97-AF65-F5344CB8AC3E}">
        <p14:creationId xmlns:p14="http://schemas.microsoft.com/office/powerpoint/2010/main" val="329340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18B1-BC13-7646-9434-BFB47589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6CCE3-A2A9-2B4E-A81A-C1339FE97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1E8328B-7338-1441-9DB5-C080CAD1B5C9}"/>
              </a:ext>
            </a:extLst>
          </p:cNvPr>
          <p:cNvSpPr txBox="1"/>
          <p:nvPr/>
        </p:nvSpPr>
        <p:spPr>
          <a:xfrm>
            <a:off x="1555750" y="2032000"/>
            <a:ext cx="6032500" cy="401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sz="2400" kern="12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3 * 2.001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( "A"*2 + "?"*3 ) * 2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1/2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 "1.0"+2.0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1.0*2 + 2*2 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14 % 5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1.1 ** 2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936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743200"/>
            <a:ext cx="67183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i="1" dirty="0"/>
              <a:t>If you run a 10 kilometer race in 43 minutes 30 seconds, what is your average time per mile? (Hint: there are 1.61 kilometers in a mile).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4114800"/>
            <a:ext cx="18201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variables!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34FF1-A0DA-8C43-9006-2F9F0D27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Programs</a:t>
            </a:r>
          </a:p>
        </p:txBody>
      </p:sp>
    </p:spTree>
    <p:extLst>
      <p:ext uri="{BB962C8B-B14F-4D97-AF65-F5344CB8AC3E}">
        <p14:creationId xmlns:p14="http://schemas.microsoft.com/office/powerpoint/2010/main" val="251882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76835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 variable is a name that refers to a value</a:t>
            </a:r>
            <a:endParaRPr lang="en-US" sz="4000" dirty="0"/>
          </a:p>
          <a:p>
            <a:pPr lvl="1"/>
            <a:r>
              <a:rPr lang="en-US" sz="2400" dirty="0"/>
              <a:t>names should be meaningful</a:t>
            </a:r>
          </a:p>
          <a:p>
            <a:pPr lvl="1"/>
            <a:r>
              <a:rPr lang="en-US" sz="2400" dirty="0"/>
              <a:t>by convention words separated by an underscore</a:t>
            </a:r>
          </a:p>
          <a:p>
            <a:pPr lvl="1"/>
            <a:r>
              <a:rPr lang="en-US" sz="2400" dirty="0"/>
              <a:t>names cannot be a keyword (e.g. </a:t>
            </a:r>
            <a:r>
              <a:rPr lang="en-US" sz="2400" i="1" dirty="0"/>
              <a:t>print</a:t>
            </a:r>
            <a:r>
              <a:rPr lang="en-US" sz="2400" dirty="0"/>
              <a:t>), cannot include spaces, must begin with a letter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735673"/>
            <a:ext cx="5275869" cy="18424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311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 assign a value to a variable</a:t>
            </a:r>
          </a:p>
          <a:p>
            <a:r>
              <a:rPr lang="en-US" sz="2800" dirty="0"/>
              <a:t>Right hand side can be any expression (anything that is, or that evaluates to, a value)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8948" y="3171805"/>
            <a:ext cx="5829652" cy="1685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x = 12.001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a_string</a:t>
            </a:r>
            <a:r>
              <a:rPr lang="en-US" sz="2400" dirty="0"/>
              <a:t> = 1*</a:t>
            </a:r>
            <a:r>
              <a:rPr lang="en-US" sz="2400" dirty="0" err="1"/>
              <a:t>str</a:t>
            </a:r>
            <a:r>
              <a:rPr lang="en-US" sz="2400" dirty="0"/>
              <a:t>(2) + "2"*2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x_type</a:t>
            </a:r>
            <a:r>
              <a:rPr lang="en-US" sz="2400" dirty="0"/>
              <a:t> = type(1+2.001)</a:t>
            </a:r>
          </a:p>
        </p:txBody>
      </p:sp>
    </p:spTree>
    <p:extLst>
      <p:ext uri="{BB962C8B-B14F-4D97-AF65-F5344CB8AC3E}">
        <p14:creationId xmlns:p14="http://schemas.microsoft.com/office/powerpoint/2010/main" val="19344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6CBF-9400-F940-9B68-5D370E0A2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Writing a Python Program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95DC9-293F-E94D-ADD3-CC717DB452A3}"/>
              </a:ext>
            </a:extLst>
          </p:cNvPr>
          <p:cNvSpPr/>
          <p:nvPr/>
        </p:nvSpPr>
        <p:spPr>
          <a:xfrm>
            <a:off x="720725" y="2286000"/>
            <a:ext cx="770255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/>
              <a:t>If you run a 10 kilometer race in 43 minutes 30 seconds, what is your average time per mile? (Hint: there are 1.61 kilometers in a mile).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87B544B-2CEF-0544-B231-071631DA5133}"/>
              </a:ext>
            </a:extLst>
          </p:cNvPr>
          <p:cNvSpPr txBox="1">
            <a:spLocks/>
          </p:cNvSpPr>
          <p:nvPr/>
        </p:nvSpPr>
        <p:spPr>
          <a:xfrm>
            <a:off x="460917" y="3962400"/>
            <a:ext cx="8225883" cy="13827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/>
              <a:t>If you run a 10 kilometer race in 43 minutes 30 seconds, what is your average speed in miles per hour? (Hint: there are 1.61 kilometers in a mile).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033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6666" b="10000"/>
          <a:stretch/>
        </p:blipFill>
        <p:spPr>
          <a:xfrm>
            <a:off x="0" y="1371600"/>
            <a:ext cx="914400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6666" b="3334"/>
          <a:stretch/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information is on the Course website: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http://www.cs.pomona.edu/~ebirrell/classes/cs51p/2019fa/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9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Thinking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1704C30-A497-684A-A847-38056C4B6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0" y="1524000"/>
            <a:ext cx="4800600" cy="4800600"/>
          </a:xfrm>
        </p:spPr>
      </p:pic>
    </p:spTree>
    <p:extLst>
      <p:ext uri="{BB962C8B-B14F-4D97-AF65-F5344CB8AC3E}">
        <p14:creationId xmlns:p14="http://schemas.microsoft.com/office/powerpoint/2010/main" val="269065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F6907-D9B0-DB41-82E3-BFF64941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566ED9-E27B-5E43-AC84-A225CBFFD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2098"/>
            <a:ext cx="8229600" cy="4613004"/>
          </a:xfrm>
        </p:spPr>
      </p:pic>
    </p:spTree>
    <p:extLst>
      <p:ext uri="{BB962C8B-B14F-4D97-AF65-F5344CB8AC3E}">
        <p14:creationId xmlns:p14="http://schemas.microsoft.com/office/powerpoint/2010/main" val="136493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3C43D-9EFA-8242-B095-F3149740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A5F9F5-A995-C943-B3AB-E24144487E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1628"/>
            <a:ext cx="4038600" cy="4521244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33827-DACB-0E4D-A987-FFE6EADB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49552"/>
            <a:ext cx="4038600" cy="26700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If you run a 10 kilometer race in 43 minutes 30 seconds, what is your average time per mile? (Hint: there are 1.61 kilometers in a mile).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A8066-94A1-3A47-8E03-816292FA55FB}"/>
              </a:ext>
            </a:extLst>
          </p:cNvPr>
          <p:cNvSpPr/>
          <p:nvPr/>
        </p:nvSpPr>
        <p:spPr>
          <a:xfrm>
            <a:off x="4648200" y="4876800"/>
            <a:ext cx="40386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/>
              <a:t>What is your average speed in miles per hour?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412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Language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5000" y="5728015"/>
            <a:ext cx="533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if (x&gt;0):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print ("x is a positive number")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406" y="1564481"/>
            <a:ext cx="5070619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lcfi2: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movl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	%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edi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-4(%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rbp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cmpl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$0, -4(%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rbp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jle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LBB0_2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## BB#1: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leaq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	L_.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(%rip), %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rdi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movb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$0, %al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callq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_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LBB0_2: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xorl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%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eax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, %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eax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retq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L_.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	.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asciz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"x is a positive number"</a:t>
            </a:r>
          </a:p>
        </p:txBody>
      </p:sp>
    </p:spTree>
    <p:extLst>
      <p:ext uri="{BB962C8B-B14F-4D97-AF65-F5344CB8AC3E}">
        <p14:creationId xmlns:p14="http://schemas.microsoft.com/office/powerpoint/2010/main" val="36602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languages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752599"/>
            <a:ext cx="7061200" cy="3576751"/>
          </a:xfrm>
        </p:spPr>
      </p:pic>
    </p:spTree>
    <p:extLst>
      <p:ext uri="{BB962C8B-B14F-4D97-AF65-F5344CB8AC3E}">
        <p14:creationId xmlns:p14="http://schemas.microsoft.com/office/powerpoint/2010/main" val="333199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03700" cy="2997199"/>
          </a:xfrm>
        </p:spPr>
        <p:txBody>
          <a:bodyPr>
            <a:normAutofit/>
          </a:bodyPr>
          <a:lstStyle/>
          <a:p>
            <a:r>
              <a:rPr lang="en-US" dirty="0"/>
              <a:t>Python 3.7</a:t>
            </a:r>
          </a:p>
          <a:p>
            <a:endParaRPr lang="en-US" dirty="0"/>
          </a:p>
          <a:p>
            <a:r>
              <a:rPr lang="en-US" dirty="0"/>
              <a:t>PyCharm CE</a:t>
            </a:r>
          </a:p>
          <a:p>
            <a:pPr lvl="1"/>
            <a:r>
              <a:rPr lang="en-US" dirty="0"/>
              <a:t>projects</a:t>
            </a:r>
          </a:p>
          <a:p>
            <a:pPr lvl="1"/>
            <a:r>
              <a:rPr lang="en-US" dirty="0"/>
              <a:t>editor window</a:t>
            </a:r>
          </a:p>
          <a:p>
            <a:pPr lvl="1"/>
            <a:r>
              <a:rPr lang="en-US" dirty="0"/>
              <a:t>console at bottom</a:t>
            </a:r>
          </a:p>
          <a:p>
            <a:endParaRPr lang="en-US" sz="120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70CA669-55F0-B447-B458-ACC72D2D9B43}"/>
              </a:ext>
            </a:extLst>
          </p:cNvPr>
          <p:cNvSpPr txBox="1">
            <a:spLocks/>
          </p:cNvSpPr>
          <p:nvPr/>
        </p:nvSpPr>
        <p:spPr>
          <a:xfrm>
            <a:off x="4648200" y="1749552"/>
            <a:ext cx="4038600" cy="2670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i="1" dirty="0"/>
              <a:t>If you run a 10 kilometer race in 43 minutes 30 seconds, what is your average time per mile? (Hint: there are 1.61 kilometers in a mile). 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6BFB3C-9CCB-FE46-9462-D92C3118FC69}"/>
              </a:ext>
            </a:extLst>
          </p:cNvPr>
          <p:cNvSpPr/>
          <p:nvPr/>
        </p:nvSpPr>
        <p:spPr>
          <a:xfrm>
            <a:off x="4648200" y="4876800"/>
            <a:ext cx="40386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i="1" dirty="0"/>
              <a:t>What is your average speed in miles per hour?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81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  <a:p>
            <a:endParaRPr lang="en-US" dirty="0"/>
          </a:p>
          <a:p>
            <a:r>
              <a:rPr lang="en-US" dirty="0"/>
              <a:t>Type</a:t>
            </a:r>
          </a:p>
          <a:p>
            <a:endParaRPr lang="en-US" dirty="0"/>
          </a:p>
          <a:p>
            <a:r>
              <a:rPr lang="en-US" dirty="0"/>
              <a:t>Operator</a:t>
            </a:r>
          </a:p>
          <a:p>
            <a:endParaRPr lang="en-US" dirty="0"/>
          </a:p>
          <a:p>
            <a:r>
              <a:rPr lang="en-US" dirty="0"/>
              <a:t>Expression</a:t>
            </a:r>
          </a:p>
          <a:p>
            <a:endParaRPr lang="en-US" dirty="0"/>
          </a:p>
          <a:p>
            <a:r>
              <a:rPr lang="en-US" dirty="0"/>
              <a:t>Error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02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2806</TotalTime>
  <Words>952</Words>
  <Application>Microsoft Macintosh PowerPoint</Application>
  <PresentationFormat>On-screen Show (4:3)</PresentationFormat>
  <Paragraphs>168</Paragraphs>
  <Slides>20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MS Mincho</vt:lpstr>
      <vt:lpstr>Arial</vt:lpstr>
      <vt:lpstr>Calibri</vt:lpstr>
      <vt:lpstr>Consolas</vt:lpstr>
      <vt:lpstr>Mangal</vt:lpstr>
      <vt:lpstr>Times New Roman</vt:lpstr>
      <vt:lpstr>Clarity</vt:lpstr>
      <vt:lpstr>Lecture 1: Introduction to Computer Science</vt:lpstr>
      <vt:lpstr>Computer Science</vt:lpstr>
      <vt:lpstr>Computational Thinking</vt:lpstr>
      <vt:lpstr>Programming</vt:lpstr>
      <vt:lpstr>Example</vt:lpstr>
      <vt:lpstr>Machine Language</vt:lpstr>
      <vt:lpstr>High-level languages</vt:lpstr>
      <vt:lpstr>Python</vt:lpstr>
      <vt:lpstr>Terminology</vt:lpstr>
      <vt:lpstr>Types</vt:lpstr>
      <vt:lpstr>Expressions</vt:lpstr>
      <vt:lpstr>Python Expressions</vt:lpstr>
      <vt:lpstr>Errors</vt:lpstr>
      <vt:lpstr>Types and Functions</vt:lpstr>
      <vt:lpstr>Exercise</vt:lpstr>
      <vt:lpstr>Python Programs</vt:lpstr>
      <vt:lpstr>Variables</vt:lpstr>
      <vt:lpstr>Assigning variables</vt:lpstr>
      <vt:lpstr>Example: Writing a Python Program</vt:lpstr>
      <vt:lpstr>Course Logistics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Science</dc:title>
  <dc:creator>Eleanor Birrell</dc:creator>
  <cp:lastModifiedBy>Eleanor Birrell</cp:lastModifiedBy>
  <cp:revision>18</cp:revision>
  <dcterms:created xsi:type="dcterms:W3CDTF">2019-09-03T22:05:03Z</dcterms:created>
  <dcterms:modified xsi:type="dcterms:W3CDTF">2019-09-05T20:51:13Z</dcterms:modified>
</cp:coreProperties>
</file>