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8" r:id="rId3"/>
    <p:sldId id="331" r:id="rId4"/>
    <p:sldId id="304" r:id="rId5"/>
    <p:sldId id="308" r:id="rId6"/>
    <p:sldId id="332" r:id="rId7"/>
    <p:sldId id="334" r:id="rId8"/>
    <p:sldId id="335" r:id="rId9"/>
    <p:sldId id="284" r:id="rId10"/>
    <p:sldId id="285" r:id="rId11"/>
    <p:sldId id="321" r:id="rId12"/>
    <p:sldId id="322" r:id="rId13"/>
    <p:sldId id="336" r:id="rId14"/>
    <p:sldId id="323" r:id="rId15"/>
    <p:sldId id="324" r:id="rId16"/>
    <p:sldId id="325" r:id="rId17"/>
    <p:sldId id="326" r:id="rId18"/>
    <p:sldId id="327" r:id="rId19"/>
    <p:sldId id="328" r:id="rId20"/>
    <p:sldId id="32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8" autoAdjust="0"/>
    <p:restoredTop sz="75705" autoAdjust="0"/>
  </p:normalViewPr>
  <p:slideViewPr>
    <p:cSldViewPr>
      <p:cViewPr varScale="1">
        <p:scale>
          <a:sx n="69" d="100"/>
          <a:sy n="69" d="100"/>
        </p:scale>
        <p:origin x="1112" y="184"/>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2150906483911734"/>
          <c:y val="2.8645833333333332E-2"/>
          <c:w val="0.65382655293088365"/>
          <c:h val="0.90079847440944882"/>
        </c:manualLayout>
      </c:layout>
      <c:barChart>
        <c:barDir val="bar"/>
        <c:grouping val="clustered"/>
        <c:varyColors val="0"/>
        <c:ser>
          <c:idx val="0"/>
          <c:order val="0"/>
          <c:tx>
            <c:strRef>
              <c:f>Sheet1!$B$1</c:f>
              <c:strCache>
                <c:ptCount val="1"/>
                <c:pt idx="0">
                  <c:v>2013</c:v>
                </c:pt>
              </c:strCache>
            </c:strRef>
          </c:tx>
          <c:spPr>
            <a:solidFill>
              <a:schemeClr val="accent2">
                <a:tint val="54000"/>
              </a:schemeClr>
            </a:solidFill>
            <a:ln>
              <a:noFill/>
            </a:ln>
            <a:effectLst/>
          </c:spPr>
          <c:invertIfNegative val="0"/>
          <c:cat>
            <c:strRef>
              <c:f>Sheet1!$A$2:$A$6</c:f>
              <c:strCache>
                <c:ptCount val="5"/>
                <c:pt idx="0">
                  <c:v>SQL Injection </c:v>
                </c:pt>
                <c:pt idx="1">
                  <c:v>Cross Site Request Forgery (CSRF)</c:v>
                </c:pt>
                <c:pt idx="2">
                  <c:v>Web Server Vulnerabilities</c:v>
                </c:pt>
                <c:pt idx="3">
                  <c:v>Cross Site Scripting (XSS)</c:v>
                </c:pt>
                <c:pt idx="4">
                  <c:v>Session Management</c:v>
                </c:pt>
              </c:strCache>
            </c:strRef>
          </c:cat>
          <c:val>
            <c:numRef>
              <c:f>Sheet1!$B$2:$B$6</c:f>
              <c:numCache>
                <c:formatCode>General</c:formatCode>
                <c:ptCount val="5"/>
                <c:pt idx="0">
                  <c:v>28</c:v>
                </c:pt>
                <c:pt idx="1">
                  <c:v>24</c:v>
                </c:pt>
                <c:pt idx="2">
                  <c:v>33</c:v>
                </c:pt>
                <c:pt idx="3">
                  <c:v>62</c:v>
                </c:pt>
                <c:pt idx="4">
                  <c:v>72</c:v>
                </c:pt>
              </c:numCache>
            </c:numRef>
          </c:val>
          <c:extLst>
            <c:ext xmlns:c16="http://schemas.microsoft.com/office/drawing/2014/chart" uri="{C3380CC4-5D6E-409C-BE32-E72D297353CC}">
              <c16:uniqueId val="{00000000-BBA4-C343-BE27-D654DF7B5F5A}"/>
            </c:ext>
          </c:extLst>
        </c:ser>
        <c:ser>
          <c:idx val="1"/>
          <c:order val="1"/>
          <c:tx>
            <c:strRef>
              <c:f>Sheet1!$C$1</c:f>
              <c:strCache>
                <c:ptCount val="1"/>
                <c:pt idx="0">
                  <c:v>2014</c:v>
                </c:pt>
              </c:strCache>
            </c:strRef>
          </c:tx>
          <c:spPr>
            <a:solidFill>
              <a:schemeClr val="accent2">
                <a:tint val="77000"/>
              </a:schemeClr>
            </a:solidFill>
            <a:ln>
              <a:noFill/>
            </a:ln>
            <a:effectLst/>
          </c:spPr>
          <c:invertIfNegative val="0"/>
          <c:cat>
            <c:strRef>
              <c:f>Sheet1!$A$2:$A$6</c:f>
              <c:strCache>
                <c:ptCount val="5"/>
                <c:pt idx="0">
                  <c:v>SQL Injection </c:v>
                </c:pt>
                <c:pt idx="1">
                  <c:v>Cross Site Request Forgery (CSRF)</c:v>
                </c:pt>
                <c:pt idx="2">
                  <c:v>Web Server Vulnerabilities</c:v>
                </c:pt>
                <c:pt idx="3">
                  <c:v>Cross Site Scripting (XSS)</c:v>
                </c:pt>
                <c:pt idx="4">
                  <c:v>Session Management</c:v>
                </c:pt>
              </c:strCache>
            </c:strRef>
          </c:cat>
          <c:val>
            <c:numRef>
              <c:f>Sheet1!$C$2:$C$6</c:f>
              <c:numCache>
                <c:formatCode>General</c:formatCode>
                <c:ptCount val="5"/>
                <c:pt idx="0">
                  <c:v>29</c:v>
                </c:pt>
                <c:pt idx="1">
                  <c:v>23</c:v>
                </c:pt>
                <c:pt idx="2">
                  <c:v>31</c:v>
                </c:pt>
                <c:pt idx="3">
                  <c:v>68</c:v>
                </c:pt>
                <c:pt idx="4">
                  <c:v>58</c:v>
                </c:pt>
              </c:numCache>
            </c:numRef>
          </c:val>
          <c:extLst>
            <c:ext xmlns:c16="http://schemas.microsoft.com/office/drawing/2014/chart" uri="{C3380CC4-5D6E-409C-BE32-E72D297353CC}">
              <c16:uniqueId val="{00000001-BBA4-C343-BE27-D654DF7B5F5A}"/>
            </c:ext>
          </c:extLst>
        </c:ser>
        <c:ser>
          <c:idx val="2"/>
          <c:order val="2"/>
          <c:tx>
            <c:strRef>
              <c:f>Sheet1!$D$1</c:f>
              <c:strCache>
                <c:ptCount val="1"/>
                <c:pt idx="0">
                  <c:v>2015</c:v>
                </c:pt>
              </c:strCache>
            </c:strRef>
          </c:tx>
          <c:spPr>
            <a:solidFill>
              <a:schemeClr val="accent2"/>
            </a:solidFill>
            <a:ln>
              <a:noFill/>
            </a:ln>
            <a:effectLst/>
          </c:spPr>
          <c:invertIfNegative val="0"/>
          <c:cat>
            <c:strRef>
              <c:f>Sheet1!$A$2:$A$6</c:f>
              <c:strCache>
                <c:ptCount val="5"/>
                <c:pt idx="0">
                  <c:v>SQL Injection </c:v>
                </c:pt>
                <c:pt idx="1">
                  <c:v>Cross Site Request Forgery (CSRF)</c:v>
                </c:pt>
                <c:pt idx="2">
                  <c:v>Web Server Vulnerabilities</c:v>
                </c:pt>
                <c:pt idx="3">
                  <c:v>Cross Site Scripting (XSS)</c:v>
                </c:pt>
                <c:pt idx="4">
                  <c:v>Session Management</c:v>
                </c:pt>
              </c:strCache>
            </c:strRef>
          </c:cat>
          <c:val>
            <c:numRef>
              <c:f>Sheet1!$D$2:$D$6</c:f>
              <c:numCache>
                <c:formatCode>General</c:formatCode>
                <c:ptCount val="5"/>
                <c:pt idx="0">
                  <c:v>14</c:v>
                </c:pt>
                <c:pt idx="1">
                  <c:v>16</c:v>
                </c:pt>
                <c:pt idx="2">
                  <c:v>41</c:v>
                </c:pt>
                <c:pt idx="3">
                  <c:v>51</c:v>
                </c:pt>
                <c:pt idx="4">
                  <c:v>64</c:v>
                </c:pt>
              </c:numCache>
            </c:numRef>
          </c:val>
          <c:extLst>
            <c:ext xmlns:c16="http://schemas.microsoft.com/office/drawing/2014/chart" uri="{C3380CC4-5D6E-409C-BE32-E72D297353CC}">
              <c16:uniqueId val="{00000002-BBA4-C343-BE27-D654DF7B5F5A}"/>
            </c:ext>
          </c:extLst>
        </c:ser>
        <c:ser>
          <c:idx val="3"/>
          <c:order val="3"/>
          <c:tx>
            <c:strRef>
              <c:f>Sheet1!$E$1</c:f>
              <c:strCache>
                <c:ptCount val="1"/>
                <c:pt idx="0">
                  <c:v>2016</c:v>
                </c:pt>
              </c:strCache>
            </c:strRef>
          </c:tx>
          <c:spPr>
            <a:solidFill>
              <a:schemeClr val="accent2">
                <a:shade val="76000"/>
              </a:schemeClr>
            </a:solidFill>
            <a:ln>
              <a:noFill/>
            </a:ln>
            <a:effectLst/>
          </c:spPr>
          <c:invertIfNegative val="0"/>
          <c:cat>
            <c:strRef>
              <c:f>Sheet1!$A$2:$A$6</c:f>
              <c:strCache>
                <c:ptCount val="5"/>
                <c:pt idx="0">
                  <c:v>SQL Injection </c:v>
                </c:pt>
                <c:pt idx="1">
                  <c:v>Cross Site Request Forgery (CSRF)</c:v>
                </c:pt>
                <c:pt idx="2">
                  <c:v>Web Server Vulnerabilities</c:v>
                </c:pt>
                <c:pt idx="3">
                  <c:v>Cross Site Scripting (XSS)</c:v>
                </c:pt>
                <c:pt idx="4">
                  <c:v>Session Management</c:v>
                </c:pt>
              </c:strCache>
            </c:strRef>
          </c:cat>
          <c:val>
            <c:numRef>
              <c:f>Sheet1!$E$2:$E$6</c:f>
              <c:numCache>
                <c:formatCode>General</c:formatCode>
                <c:ptCount val="5"/>
                <c:pt idx="0">
                  <c:v>1.8</c:v>
                </c:pt>
                <c:pt idx="1">
                  <c:v>18.8</c:v>
                </c:pt>
                <c:pt idx="2">
                  <c:v>25.3</c:v>
                </c:pt>
                <c:pt idx="3">
                  <c:v>27</c:v>
                </c:pt>
                <c:pt idx="4">
                  <c:v>77.2</c:v>
                </c:pt>
              </c:numCache>
            </c:numRef>
          </c:val>
          <c:extLst>
            <c:ext xmlns:c16="http://schemas.microsoft.com/office/drawing/2014/chart" uri="{C3380CC4-5D6E-409C-BE32-E72D297353CC}">
              <c16:uniqueId val="{00000005-BBA4-C343-BE27-D654DF7B5F5A}"/>
            </c:ext>
          </c:extLst>
        </c:ser>
        <c:ser>
          <c:idx val="4"/>
          <c:order val="4"/>
          <c:tx>
            <c:strRef>
              <c:f>Sheet1!$F$1</c:f>
              <c:strCache>
                <c:ptCount val="1"/>
                <c:pt idx="0">
                  <c:v>2017</c:v>
                </c:pt>
              </c:strCache>
            </c:strRef>
          </c:tx>
          <c:spPr>
            <a:solidFill>
              <a:schemeClr val="accent2">
                <a:shade val="53000"/>
              </a:schemeClr>
            </a:solidFill>
            <a:ln>
              <a:noFill/>
            </a:ln>
            <a:effectLst/>
          </c:spPr>
          <c:invertIfNegative val="0"/>
          <c:cat>
            <c:strRef>
              <c:f>Sheet1!$A$2:$A$6</c:f>
              <c:strCache>
                <c:ptCount val="5"/>
                <c:pt idx="0">
                  <c:v>SQL Injection </c:v>
                </c:pt>
                <c:pt idx="1">
                  <c:v>Cross Site Request Forgery (CSRF)</c:v>
                </c:pt>
                <c:pt idx="2">
                  <c:v>Web Server Vulnerabilities</c:v>
                </c:pt>
                <c:pt idx="3">
                  <c:v>Cross Site Scripting (XSS)</c:v>
                </c:pt>
                <c:pt idx="4">
                  <c:v>Session Management</c:v>
                </c:pt>
              </c:strCache>
            </c:strRef>
          </c:cat>
          <c:val>
            <c:numRef>
              <c:f>Sheet1!$F$2:$F$6</c:f>
              <c:numCache>
                <c:formatCode>General</c:formatCode>
                <c:ptCount val="5"/>
                <c:pt idx="0">
                  <c:v>8</c:v>
                </c:pt>
                <c:pt idx="1">
                  <c:v>11.8</c:v>
                </c:pt>
                <c:pt idx="2">
                  <c:v>24.6</c:v>
                </c:pt>
                <c:pt idx="3">
                  <c:v>21</c:v>
                </c:pt>
                <c:pt idx="4">
                  <c:v>85.9</c:v>
                </c:pt>
              </c:numCache>
            </c:numRef>
          </c:val>
          <c:extLst>
            <c:ext xmlns:c16="http://schemas.microsoft.com/office/drawing/2014/chart" uri="{C3380CC4-5D6E-409C-BE32-E72D297353CC}">
              <c16:uniqueId val="{00000006-BBA4-C343-BE27-D654DF7B5F5A}"/>
            </c:ext>
          </c:extLst>
        </c:ser>
        <c:dLbls>
          <c:showLegendKey val="0"/>
          <c:showVal val="0"/>
          <c:showCatName val="0"/>
          <c:showSerName val="0"/>
          <c:showPercent val="0"/>
          <c:showBubbleSize val="0"/>
        </c:dLbls>
        <c:gapWidth val="150"/>
        <c:axId val="2118443343"/>
        <c:axId val="2115054031"/>
      </c:barChart>
      <c:catAx>
        <c:axId val="2118443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15054031"/>
        <c:crosses val="autoZero"/>
        <c:auto val="1"/>
        <c:lblAlgn val="ctr"/>
        <c:lblOffset val="100"/>
        <c:noMultiLvlLbl val="0"/>
      </c:catAx>
      <c:valAx>
        <c:axId val="21150540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8443343"/>
        <c:crosses val="autoZero"/>
        <c:crossBetween val="between"/>
      </c:valAx>
      <c:spPr>
        <a:noFill/>
        <a:ln>
          <a:noFill/>
        </a:ln>
        <a:effectLst/>
      </c:spPr>
    </c:plotArea>
    <c:legend>
      <c:legendPos val="r"/>
      <c:layout>
        <c:manualLayout>
          <c:xMode val="edge"/>
          <c:yMode val="edge"/>
          <c:x val="0.81336674929522701"/>
          <c:y val="0.48674233103674541"/>
          <c:w val="0.11898725800300604"/>
          <c:h val="0.423722522965879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12/3/18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12/3/18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course website w/ web inspector + </a:t>
            </a:r>
            <a:r>
              <a:rPr lang="en-US" dirty="0" err="1"/>
              <a:t>wireshark</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7</a:t>
            </a:fld>
            <a:endParaRPr lang="en-US"/>
          </a:p>
        </p:txBody>
      </p:sp>
    </p:spTree>
    <p:extLst>
      <p:ext uri="{BB962C8B-B14F-4D97-AF65-F5344CB8AC3E}">
        <p14:creationId xmlns:p14="http://schemas.microsoft.com/office/powerpoint/2010/main" val="233653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www.cvedetails.com</a:t>
            </a:r>
            <a:r>
              <a:rPr lang="en-US" dirty="0"/>
              <a:t>/vulnerabilities-by-</a:t>
            </a:r>
            <a:r>
              <a:rPr lang="en-US" dirty="0" err="1"/>
              <a:t>types.php</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9</a:t>
            </a:fld>
            <a:endParaRPr lang="en-US"/>
          </a:p>
        </p:txBody>
      </p:sp>
    </p:spTree>
    <p:extLst>
      <p:ext uri="{BB962C8B-B14F-4D97-AF65-F5344CB8AC3E}">
        <p14:creationId xmlns:p14="http://schemas.microsoft.com/office/powerpoint/2010/main" val="91339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https://www2.trustwave.com/</a:t>
            </a:r>
            <a:r>
              <a:rPr lang="en-US" dirty="0" err="1"/>
              <a:t>rs</a:t>
            </a:r>
            <a:r>
              <a:rPr lang="en-US" dirty="0"/>
              <a:t>/815-RFM-693/images/2016%20Trustwave%20Global%20Security%20Report.pdf</a:t>
            </a:r>
          </a:p>
          <a:p>
            <a:r>
              <a:rPr lang="en-US" dirty="0"/>
              <a:t>https://www2.trustwave.com/</a:t>
            </a:r>
            <a:r>
              <a:rPr lang="en-US" dirty="0" err="1"/>
              <a:t>rs</a:t>
            </a:r>
            <a:r>
              <a:rPr lang="en-US" dirty="0"/>
              <a:t>/815-RFM-693/images/Trustwave_2018-GSR_20180329_Interactive.pdf</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10</a:t>
            </a:fld>
            <a:endParaRPr lang="en-US"/>
          </a:p>
        </p:txBody>
      </p:sp>
    </p:spTree>
    <p:extLst>
      <p:ext uri="{BB962C8B-B14F-4D97-AF65-F5344CB8AC3E}">
        <p14:creationId xmlns:p14="http://schemas.microsoft.com/office/powerpoint/2010/main" val="126121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show </a:t>
            </a:r>
            <a:r>
              <a:rPr lang="en-US" dirty="0" err="1"/>
              <a:t>nytimes</a:t>
            </a:r>
            <a:r>
              <a:rPr lang="en-US" dirty="0"/>
              <a:t> cookies in browser </a:t>
            </a:r>
            <a:r>
              <a:rPr lang="en-US" dirty="0" err="1"/>
              <a:t>inspectkor</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13</a:t>
            </a:fld>
            <a:endParaRPr lang="en-US"/>
          </a:p>
        </p:txBody>
      </p:sp>
    </p:spTree>
    <p:extLst>
      <p:ext uri="{BB962C8B-B14F-4D97-AF65-F5344CB8AC3E}">
        <p14:creationId xmlns:p14="http://schemas.microsoft.com/office/powerpoint/2010/main" val="29455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side-jacking has historically been common because it is easy to achieve; applications that implement side-jacking have been made available as Firefox extensions (</a:t>
            </a:r>
            <a:r>
              <a:rPr lang="en-US" dirty="0" err="1"/>
              <a:t>FireSheep</a:t>
            </a:r>
            <a:r>
              <a:rPr lang="en-US" dirty="0"/>
              <a:t>), Android applications (</a:t>
            </a:r>
            <a:r>
              <a:rPr lang="en-US" dirty="0" err="1"/>
              <a:t>WhatsAppSniffer</a:t>
            </a:r>
            <a:r>
              <a:rPr lang="en-US" dirty="0"/>
              <a:t>, </a:t>
            </a:r>
            <a:r>
              <a:rPr lang="en-US" dirty="0" err="1"/>
              <a:t>DroidSheep</a:t>
            </a:r>
            <a:r>
              <a:rPr lang="en-US" dirty="0"/>
              <a:t>), and Java applications (</a:t>
            </a:r>
            <a:r>
              <a:rPr lang="en-US" dirty="0" err="1"/>
              <a:t>CookieCadger</a:t>
            </a:r>
            <a:r>
              <a:rPr lang="en-US" dirty="0"/>
              <a:t>). </a:t>
            </a: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15</a:t>
            </a:fld>
            <a:endParaRPr lang="en-US"/>
          </a:p>
        </p:txBody>
      </p:sp>
    </p:spTree>
    <p:extLst>
      <p:ext uri="{BB962C8B-B14F-4D97-AF65-F5344CB8AC3E}">
        <p14:creationId xmlns:p14="http://schemas.microsoft.com/office/powerpoint/2010/main" val="16629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trends.builtwith.com</a:t>
            </a:r>
            <a:r>
              <a:rPr lang="en-US" dirty="0"/>
              <a:t>/</a:t>
            </a:r>
            <a:r>
              <a:rPr lang="en-US" dirty="0" err="1"/>
              <a:t>ssl</a:t>
            </a:r>
            <a:r>
              <a:rPr lang="en-US" dirty="0"/>
              <a:t>/SSL-by-Default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common strategy for mitigating session side-jacking is to always run HTTP over a secure (SSL) channel. Since 2010 (when </a:t>
            </a:r>
            <a:r>
              <a:rPr lang="en-US" dirty="0" err="1"/>
              <a:t>FireSheep</a:t>
            </a:r>
            <a:r>
              <a:rPr lang="en-US" dirty="0"/>
              <a:t> was released), major sites have started allowing users to opt-in to always using SSL or just adopting SSL by default; as of March 2017, 18.9\% of the top 10,000 sites have adopted SSL by default. More recently, Google announced plans to have its Chrome browser label all unencrypted websites as insecure.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Secure cookies as solution</a:t>
            </a:r>
          </a:p>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16</a:t>
            </a:fld>
            <a:endParaRPr lang="en-US"/>
          </a:p>
        </p:txBody>
      </p:sp>
    </p:spTree>
    <p:extLst>
      <p:ext uri="{BB962C8B-B14F-4D97-AF65-F5344CB8AC3E}">
        <p14:creationId xmlns:p14="http://schemas.microsoft.com/office/powerpoint/2010/main" val="244362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If session cookies are predictable, an attacker can simply guess the session cookie and send a request with that cookie value, thereby gaining access to any resources authorized for the account that corresponds to the forged (guessed) cookie. This attack strategy has been successfully used in practice; in February 2017, Yahoo announced that 32 million accounts had been compromised by successful cookie forging. Best practice calls for using long, random numbers or strings as session ids to minimize the probability of successful cookie forging. </a:t>
            </a:r>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18</a:t>
            </a:fld>
            <a:endParaRPr lang="en-US"/>
          </a:p>
        </p:txBody>
      </p:sp>
    </p:spTree>
    <p:extLst>
      <p:ext uri="{BB962C8B-B14F-4D97-AF65-F5344CB8AC3E}">
        <p14:creationId xmlns:p14="http://schemas.microsoft.com/office/powerpoint/2010/main" val="590120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2017: malware in </a:t>
            </a:r>
            <a:r>
              <a:rPr lang="en-US" dirty="0" err="1"/>
              <a:t>javascript</a:t>
            </a:r>
            <a:r>
              <a:rPr lang="en-US" dirty="0"/>
              <a:t> file hijacked </a:t>
            </a:r>
            <a:r>
              <a:rPr lang="en-US" dirty="0" err="1"/>
              <a:t>wordpress</a:t>
            </a:r>
            <a:r>
              <a:rPr lang="en-US" dirty="0"/>
              <a:t> cookies</a:t>
            </a:r>
          </a:p>
          <a:p>
            <a:r>
              <a:rPr lang="en-US" dirty="0"/>
              <a:t>https://</a:t>
            </a:r>
            <a:r>
              <a:rPr lang="en-US" dirty="0" err="1"/>
              <a:t>threatpost.com</a:t>
            </a:r>
            <a:r>
              <a:rPr lang="en-US" dirty="0"/>
              <a:t>/session-hijacking-cookie-stealing-</a:t>
            </a:r>
            <a:r>
              <a:rPr lang="en-US" dirty="0" err="1"/>
              <a:t>wordpress</a:t>
            </a:r>
            <a:r>
              <a:rPr lang="en-US" dirty="0"/>
              <a:t>-malware-spotted/125586/</a:t>
            </a:r>
          </a:p>
          <a:p>
            <a:endParaRPr lang="en-US" dirty="0"/>
          </a:p>
          <a:p>
            <a:r>
              <a:rPr lang="en-US" dirty="0"/>
              <a:t>April 2018: trojan called </a:t>
            </a:r>
            <a:r>
              <a:rPr lang="en-US" dirty="0" err="1"/>
              <a:t>stresspaint</a:t>
            </a:r>
            <a:r>
              <a:rPr lang="en-US" dirty="0"/>
              <a:t> stole stored session cookies</a:t>
            </a:r>
          </a:p>
          <a:p>
            <a:endParaRPr lang="en-US" dirty="0"/>
          </a:p>
          <a:p>
            <a:r>
              <a:rPr lang="en-US" dirty="0"/>
              <a:t>September 2018: bug in view-as feature allowed </a:t>
            </a:r>
            <a:r>
              <a:rPr lang="en-US" dirty="0" err="1"/>
              <a:t>facebook</a:t>
            </a:r>
            <a:r>
              <a:rPr lang="en-US" dirty="0"/>
              <a:t> session cookies to be stolen</a:t>
            </a:r>
          </a:p>
        </p:txBody>
      </p:sp>
      <p:sp>
        <p:nvSpPr>
          <p:cNvPr id="4" name="Slide Number Placeholder 3"/>
          <p:cNvSpPr>
            <a:spLocks noGrp="1"/>
          </p:cNvSpPr>
          <p:nvPr>
            <p:ph type="sldNum" sz="quarter" idx="5"/>
          </p:nvPr>
        </p:nvSpPr>
        <p:spPr/>
        <p:txBody>
          <a:bodyPr/>
          <a:lstStyle/>
          <a:p>
            <a:fld id="{BFE031AF-CC19-4E5A-831F-2BAAD17F6D1A}" type="slidenum">
              <a:rPr lang="en-US" smtClean="0"/>
              <a:t>19</a:t>
            </a:fld>
            <a:endParaRPr lang="en-US"/>
          </a:p>
        </p:txBody>
      </p:sp>
    </p:spTree>
    <p:extLst>
      <p:ext uri="{BB962C8B-B14F-4D97-AF65-F5344CB8AC3E}">
        <p14:creationId xmlns:p14="http://schemas.microsoft.com/office/powerpoint/2010/main" val="1956817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12/3/18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12/3/18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12/3/18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12/3/18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12/3/18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w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a:t>CS 181S		       		       December 5, 2018</a:t>
            </a:r>
          </a:p>
        </p:txBody>
      </p:sp>
      <p:sp>
        <p:nvSpPr>
          <p:cNvPr id="2" name="Title 1"/>
          <p:cNvSpPr>
            <a:spLocks noGrp="1"/>
          </p:cNvSpPr>
          <p:nvPr>
            <p:ph type="title"/>
          </p:nvPr>
        </p:nvSpPr>
        <p:spPr>
          <a:xfrm>
            <a:off x="685800" y="2667002"/>
            <a:ext cx="7848600" cy="631825"/>
          </a:xfrm>
        </p:spPr>
        <p:txBody>
          <a:bodyPr>
            <a:normAutofit/>
          </a:bodyPr>
          <a:lstStyle/>
          <a:p>
            <a:r>
              <a:rPr lang="en-US" sz="3400" dirty="0"/>
              <a:t>Lecture 23: Web Security</a:t>
            </a:r>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Vulnerability Occurrence in Applications</a:t>
            </a:r>
          </a:p>
        </p:txBody>
      </p:sp>
      <p:graphicFrame>
        <p:nvGraphicFramePr>
          <p:cNvPr id="7" name="Content Placeholder 6">
            <a:extLst>
              <a:ext uri="{FF2B5EF4-FFF2-40B4-BE49-F238E27FC236}">
                <a16:creationId xmlns:a16="http://schemas.microsoft.com/office/drawing/2014/main" id="{9A31DA69-BC43-A741-87BE-A05CA4A7EB05}"/>
              </a:ext>
            </a:extLst>
          </p:cNvPr>
          <p:cNvGraphicFramePr>
            <a:graphicFrameLocks noGrp="1"/>
          </p:cNvGraphicFramePr>
          <p:nvPr>
            <p:ph idx="1"/>
            <p:extLst>
              <p:ext uri="{D42A27DB-BD31-4B8C-83A1-F6EECF244321}">
                <p14:modId xmlns:p14="http://schemas.microsoft.com/office/powerpoint/2010/main" val="1772851084"/>
              </p:ext>
            </p:extLst>
          </p:nvPr>
        </p:nvGraphicFramePr>
        <p:xfrm>
          <a:off x="0" y="1752600"/>
          <a:ext cx="89154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82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 is stateless</a:t>
            </a:r>
          </a:p>
        </p:txBody>
      </p:sp>
      <p:grpSp>
        <p:nvGrpSpPr>
          <p:cNvPr id="3" name="Group 2">
            <a:extLst>
              <a:ext uri="{FF2B5EF4-FFF2-40B4-BE49-F238E27FC236}">
                <a16:creationId xmlns:a16="http://schemas.microsoft.com/office/drawing/2014/main" id="{173E247A-F702-A444-97F3-F0E49BD5695B}"/>
              </a:ext>
            </a:extLst>
          </p:cNvPr>
          <p:cNvGrpSpPr/>
          <p:nvPr/>
        </p:nvGrpSpPr>
        <p:grpSpPr>
          <a:xfrm>
            <a:off x="685800" y="1493520"/>
            <a:ext cx="8001000" cy="5171599"/>
            <a:chOff x="685800" y="1493520"/>
            <a:chExt cx="8001000" cy="5171599"/>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752600"/>
              <a:ext cx="2377440" cy="25786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513" y="1493520"/>
              <a:ext cx="1999488" cy="2011680"/>
            </a:xfrm>
            <a:prstGeom prst="rect">
              <a:avLst/>
            </a:prstGeom>
          </p:spPr>
        </p:pic>
        <p:cxnSp>
          <p:nvCxnSpPr>
            <p:cNvPr id="6" name="Straight Arrow Connector 5"/>
            <p:cNvCxnSpPr/>
            <p:nvPr/>
          </p:nvCxnSpPr>
          <p:spPr>
            <a:xfrm>
              <a:off x="3352800" y="2514600"/>
              <a:ext cx="2895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3352800" y="2940736"/>
              <a:ext cx="28956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3200400" y="1765299"/>
              <a:ext cx="4572000" cy="646331"/>
            </a:xfrm>
            <a:prstGeom prst="rect">
              <a:avLst/>
            </a:prstGeom>
          </p:spPr>
          <p:txBody>
            <a:bodyPr>
              <a:spAutoFit/>
            </a:bodyPr>
            <a:lstStyle/>
            <a:p>
              <a:r>
                <a:rPr lang="en-US" dirty="0">
                  <a:solidFill>
                    <a:srgbClr val="0000FF"/>
                  </a:solidFill>
                  <a:latin typeface="Courier" charset="0"/>
                </a:rPr>
                <a:t>GET</a:t>
              </a:r>
              <a:r>
                <a:rPr lang="en-US" dirty="0">
                  <a:solidFill>
                    <a:srgbClr val="1A1A1A"/>
                  </a:solidFill>
                  <a:latin typeface="Courier" charset="0"/>
                </a:rPr>
                <a:t> </a:t>
              </a:r>
              <a:r>
                <a:rPr lang="en-US" b="1" dirty="0">
                  <a:solidFill>
                    <a:srgbClr val="0000FF"/>
                  </a:solidFill>
                  <a:latin typeface="Courier-Bold" charset="0"/>
                </a:rPr>
                <a:t>/</a:t>
              </a:r>
              <a:r>
                <a:rPr lang="en-US" b="1" dirty="0" err="1">
                  <a:solidFill>
                    <a:srgbClr val="0000FF"/>
                  </a:solidFill>
                  <a:latin typeface="Courier-Bold" charset="0"/>
                </a:rPr>
                <a:t>index.html</a:t>
              </a:r>
              <a:r>
                <a:rPr lang="en-US" dirty="0">
                  <a:solidFill>
                    <a:srgbClr val="1A1A1A"/>
                  </a:solidFill>
                  <a:latin typeface="Courier" charset="0"/>
                </a:rPr>
                <a:t> </a:t>
              </a:r>
              <a:r>
                <a:rPr lang="en-US" b="1" dirty="0">
                  <a:solidFill>
                    <a:srgbClr val="0F7001"/>
                  </a:solidFill>
                  <a:latin typeface="Courier-Bold" charset="0"/>
                </a:rPr>
                <a:t>HTTP</a:t>
              </a:r>
              <a:r>
                <a:rPr lang="en-US" dirty="0">
                  <a:solidFill>
                    <a:srgbClr val="535353"/>
                  </a:solidFill>
                  <a:latin typeface="Courier" charset="0"/>
                </a:rPr>
                <a:t>/1.1</a:t>
              </a:r>
              <a:endParaRPr lang="en-US" dirty="0">
                <a:solidFill>
                  <a:srgbClr val="1A1A1A"/>
                </a:solidFill>
                <a:latin typeface="Courier" charset="0"/>
              </a:endParaRPr>
            </a:p>
            <a:p>
              <a:r>
                <a:rPr lang="en-US" dirty="0">
                  <a:solidFill>
                    <a:srgbClr val="6A801F"/>
                  </a:solidFill>
                  <a:latin typeface="Courier" charset="0"/>
                </a:rPr>
                <a:t>Host</a:t>
              </a:r>
              <a:r>
                <a:rPr lang="en-US" dirty="0">
                  <a:solidFill>
                    <a:srgbClr val="535353"/>
                  </a:solidFill>
                  <a:latin typeface="Courier" charset="0"/>
                </a:rPr>
                <a:t>:</a:t>
              </a:r>
              <a:r>
                <a:rPr lang="en-US" dirty="0">
                  <a:solidFill>
                    <a:srgbClr val="1A1A1A"/>
                  </a:solidFill>
                  <a:latin typeface="Courier" charset="0"/>
                </a:rPr>
                <a:t> </a:t>
              </a:r>
              <a:r>
                <a:rPr lang="en-US" dirty="0" err="1">
                  <a:solidFill>
                    <a:srgbClr val="1A1A1A"/>
                  </a:solidFill>
                  <a:latin typeface="Courier" charset="0"/>
                </a:rPr>
                <a:t>www.example.com</a:t>
              </a:r>
              <a:endParaRPr lang="en-US" dirty="0"/>
            </a:p>
          </p:txBody>
        </p:sp>
        <p:sp>
          <p:nvSpPr>
            <p:cNvPr id="9" name="Rectangle 8"/>
            <p:cNvSpPr/>
            <p:nvPr/>
          </p:nvSpPr>
          <p:spPr>
            <a:xfrm>
              <a:off x="3063240" y="2971800"/>
              <a:ext cx="5623560" cy="3693319"/>
            </a:xfrm>
            <a:prstGeom prst="rect">
              <a:avLst/>
            </a:prstGeom>
          </p:spPr>
          <p:txBody>
            <a:bodyPr wrap="square">
              <a:spAutoFit/>
            </a:bodyPr>
            <a:lstStyle/>
            <a:p>
              <a:r>
                <a:rPr lang="en-US" b="1" dirty="0">
                  <a:solidFill>
                    <a:srgbClr val="0F7001"/>
                  </a:solidFill>
                  <a:latin typeface="Courier-Bold" charset="0"/>
                </a:rPr>
                <a:t>HTTP</a:t>
              </a:r>
              <a:r>
                <a:rPr lang="en-US" dirty="0">
                  <a:solidFill>
                    <a:srgbClr val="535353"/>
                  </a:solidFill>
                  <a:latin typeface="Courier" charset="0"/>
                </a:rPr>
                <a:t>/1.1</a:t>
              </a:r>
              <a:r>
                <a:rPr lang="en-US" dirty="0">
                  <a:solidFill>
                    <a:srgbClr val="1A1A1A"/>
                  </a:solidFill>
                  <a:latin typeface="Courier" charset="0"/>
                </a:rPr>
                <a:t> </a:t>
              </a:r>
              <a:r>
                <a:rPr lang="en-US" dirty="0">
                  <a:solidFill>
                    <a:srgbClr val="535353"/>
                  </a:solidFill>
                  <a:latin typeface="Courier" charset="0"/>
                </a:rPr>
                <a:t>200</a:t>
              </a:r>
              <a:r>
                <a:rPr lang="en-US" dirty="0">
                  <a:solidFill>
                    <a:srgbClr val="1A1A1A"/>
                  </a:solidFill>
                  <a:latin typeface="Courier" charset="0"/>
                </a:rPr>
                <a:t> </a:t>
              </a:r>
              <a:r>
                <a:rPr lang="en-US" b="1" dirty="0">
                  <a:solidFill>
                    <a:srgbClr val="C52B2D"/>
                  </a:solidFill>
                  <a:latin typeface="Courier-Bold" charset="0"/>
                </a:rPr>
                <a:t>OK</a:t>
              </a:r>
              <a:endParaRPr lang="en-US" dirty="0">
                <a:solidFill>
                  <a:srgbClr val="1A1A1A"/>
                </a:solidFill>
                <a:latin typeface="Courier" charset="0"/>
              </a:endParaRPr>
            </a:p>
            <a:p>
              <a:r>
                <a:rPr lang="en-US" dirty="0">
                  <a:solidFill>
                    <a:srgbClr val="6A801F"/>
                  </a:solidFill>
                  <a:latin typeface="Courier" charset="0"/>
                </a:rPr>
                <a:t>Date</a:t>
              </a:r>
              <a:r>
                <a:rPr lang="en-US" dirty="0">
                  <a:solidFill>
                    <a:srgbClr val="535353"/>
                  </a:solidFill>
                  <a:latin typeface="Courier" charset="0"/>
                </a:rPr>
                <a:t>:</a:t>
              </a:r>
              <a:r>
                <a:rPr lang="en-US" dirty="0">
                  <a:solidFill>
                    <a:srgbClr val="1A1A1A"/>
                  </a:solidFill>
                  <a:latin typeface="Courier" charset="0"/>
                </a:rPr>
                <a:t> Fri, 17 March 2017 10:10:00 EDT</a:t>
              </a:r>
            </a:p>
            <a:p>
              <a:r>
                <a:rPr lang="en-US" dirty="0">
                  <a:solidFill>
                    <a:srgbClr val="6A801F"/>
                  </a:solidFill>
                  <a:latin typeface="Courier" charset="0"/>
                </a:rPr>
                <a:t>Content-Type</a:t>
              </a:r>
              <a:r>
                <a:rPr lang="en-US" dirty="0">
                  <a:solidFill>
                    <a:srgbClr val="535353"/>
                  </a:solidFill>
                  <a:latin typeface="Courier" charset="0"/>
                </a:rPr>
                <a:t>:</a:t>
              </a:r>
              <a:r>
                <a:rPr lang="en-US" dirty="0">
                  <a:solidFill>
                    <a:srgbClr val="1A1A1A"/>
                  </a:solidFill>
                  <a:latin typeface="Courier" charset="0"/>
                </a:rPr>
                <a:t> text/html; charset=UTF-8</a:t>
              </a:r>
            </a:p>
            <a:p>
              <a:r>
                <a:rPr lang="en-US" dirty="0">
                  <a:solidFill>
                    <a:srgbClr val="6A801F"/>
                  </a:solidFill>
                  <a:latin typeface="Courier" charset="0"/>
                </a:rPr>
                <a:t>Content-Length</a:t>
              </a:r>
              <a:r>
                <a:rPr lang="en-US" dirty="0">
                  <a:solidFill>
                    <a:srgbClr val="535353"/>
                  </a:solidFill>
                  <a:latin typeface="Courier" charset="0"/>
                </a:rPr>
                <a:t>:</a:t>
              </a:r>
              <a:r>
                <a:rPr lang="en-US" dirty="0">
                  <a:solidFill>
                    <a:srgbClr val="1A1A1A"/>
                  </a:solidFill>
                  <a:latin typeface="Courier" charset="0"/>
                </a:rPr>
                <a:t> 138</a:t>
              </a:r>
            </a:p>
            <a:p>
              <a:r>
                <a:rPr lang="de-DE" dirty="0">
                  <a:solidFill>
                    <a:srgbClr val="6A801F"/>
                  </a:solidFill>
                  <a:latin typeface="Courier" charset="0"/>
                </a:rPr>
                <a:t>Connection</a:t>
              </a:r>
              <a:r>
                <a:rPr lang="de-DE" dirty="0">
                  <a:solidFill>
                    <a:srgbClr val="535353"/>
                  </a:solidFill>
                  <a:latin typeface="Courier" charset="0"/>
                </a:rPr>
                <a:t>:</a:t>
              </a:r>
              <a:r>
                <a:rPr lang="de-DE" dirty="0">
                  <a:solidFill>
                    <a:srgbClr val="1A1A1A"/>
                  </a:solidFill>
                  <a:latin typeface="Courier" charset="0"/>
                </a:rPr>
                <a:t> </a:t>
              </a:r>
              <a:r>
                <a:rPr lang="de-DE" dirty="0" err="1">
                  <a:solidFill>
                    <a:srgbClr val="1A1A1A"/>
                  </a:solidFill>
                  <a:latin typeface="Courier" charset="0"/>
                </a:rPr>
                <a:t>close</a:t>
              </a:r>
              <a:endParaRPr lang="de-DE" dirty="0">
                <a:solidFill>
                  <a:srgbClr val="1A1A1A"/>
                </a:solidFill>
                <a:latin typeface="Courier" charset="0"/>
              </a:endParaRPr>
            </a:p>
            <a:p>
              <a:endParaRPr lang="de-DE" dirty="0">
                <a:solidFill>
                  <a:srgbClr val="1A1A1A"/>
                </a:solidFill>
                <a:latin typeface="Courier" charset="0"/>
              </a:endParaRPr>
            </a:p>
            <a:p>
              <a:r>
                <a:rPr lang="de-DE" dirty="0">
                  <a:solidFill>
                    <a:srgbClr val="1A1A1A"/>
                  </a:solidFill>
                  <a:latin typeface="Courier" charset="0"/>
                </a:rPr>
                <a:t>&lt;</a:t>
              </a:r>
              <a:r>
                <a:rPr lang="de-DE" b="1" dirty="0" err="1">
                  <a:solidFill>
                    <a:srgbClr val="0F7001"/>
                  </a:solidFill>
                  <a:latin typeface="Courier-Bold" charset="0"/>
                </a:rPr>
                <a:t>html</a:t>
              </a:r>
              <a:r>
                <a:rPr lang="de-DE" dirty="0">
                  <a:solidFill>
                    <a:srgbClr val="1A1A1A"/>
                  </a:solidFill>
                  <a:latin typeface="Courier" charset="0"/>
                </a:rPr>
                <a:t>&gt;</a:t>
              </a:r>
            </a:p>
            <a:p>
              <a:r>
                <a:rPr lang="de-DE" dirty="0">
                  <a:solidFill>
                    <a:srgbClr val="1A1A1A"/>
                  </a:solidFill>
                  <a:latin typeface="Courier" charset="0"/>
                </a:rPr>
                <a:t>&lt;</a:t>
              </a:r>
              <a:r>
                <a:rPr lang="de-DE" b="1" dirty="0" err="1">
                  <a:solidFill>
                    <a:srgbClr val="0F7001"/>
                  </a:solidFill>
                  <a:latin typeface="Courier-Bold" charset="0"/>
                </a:rPr>
                <a:t>head</a:t>
              </a:r>
              <a:r>
                <a:rPr lang="de-DE" dirty="0">
                  <a:solidFill>
                    <a:srgbClr val="1A1A1A"/>
                  </a:solidFill>
                  <a:latin typeface="Courier" charset="0"/>
                </a:rPr>
                <a:t>&gt;&lt;</a:t>
              </a:r>
              <a:r>
                <a:rPr lang="de-DE" b="1" dirty="0">
                  <a:solidFill>
                    <a:srgbClr val="0F7001"/>
                  </a:solidFill>
                  <a:latin typeface="Courier-Bold" charset="0"/>
                </a:rPr>
                <a:t>title</a:t>
              </a:r>
              <a:r>
                <a:rPr lang="de-DE" dirty="0">
                  <a:solidFill>
                    <a:srgbClr val="1A1A1A"/>
                  </a:solidFill>
                  <a:latin typeface="Courier" charset="0"/>
                </a:rPr>
                <a:t>&gt;An </a:t>
              </a:r>
              <a:r>
                <a:rPr lang="de-DE" dirty="0" err="1">
                  <a:solidFill>
                    <a:srgbClr val="1A1A1A"/>
                  </a:solidFill>
                  <a:latin typeface="Courier" charset="0"/>
                </a:rPr>
                <a:t>Example</a:t>
              </a:r>
              <a:r>
                <a:rPr lang="de-DE" dirty="0">
                  <a:solidFill>
                    <a:srgbClr val="1A1A1A"/>
                  </a:solidFill>
                  <a:latin typeface="Courier" charset="0"/>
                </a:rPr>
                <a:t> Page&lt;/</a:t>
              </a:r>
              <a:r>
                <a:rPr lang="de-DE" b="1" dirty="0">
                  <a:solidFill>
                    <a:srgbClr val="0F7001"/>
                  </a:solidFill>
                  <a:latin typeface="Courier-Bold" charset="0"/>
                </a:rPr>
                <a:t>title</a:t>
              </a:r>
              <a:r>
                <a:rPr lang="de-DE" dirty="0">
                  <a:solidFill>
                    <a:srgbClr val="1A1A1A"/>
                  </a:solidFill>
                  <a:latin typeface="Courier" charset="0"/>
                </a:rPr>
                <a:t>&gt;</a:t>
              </a:r>
            </a:p>
            <a:p>
              <a:r>
                <a:rPr lang="en-US" dirty="0">
                  <a:solidFill>
                    <a:srgbClr val="1A1A1A"/>
                  </a:solidFill>
                  <a:latin typeface="Courier" charset="0"/>
                </a:rPr>
                <a:t>&lt;/</a:t>
              </a:r>
              <a:r>
                <a:rPr lang="en-US" b="1" dirty="0">
                  <a:solidFill>
                    <a:srgbClr val="0F7001"/>
                  </a:solidFill>
                  <a:latin typeface="Courier-Bold" charset="0"/>
                </a:rPr>
                <a:t>head</a:t>
              </a:r>
              <a:r>
                <a:rPr lang="en-US" dirty="0">
                  <a:solidFill>
                    <a:srgbClr val="1A1A1A"/>
                  </a:solidFill>
                  <a:latin typeface="Courier" charset="0"/>
                </a:rPr>
                <a:t>&gt;</a:t>
              </a:r>
            </a:p>
            <a:p>
              <a:r>
                <a:rPr lang="en-US" dirty="0">
                  <a:solidFill>
                    <a:srgbClr val="1A1A1A"/>
                  </a:solidFill>
                  <a:latin typeface="Courier" charset="0"/>
                </a:rPr>
                <a:t>&lt;</a:t>
              </a:r>
              <a:r>
                <a:rPr lang="en-US" b="1" dirty="0">
                  <a:solidFill>
                    <a:srgbClr val="0F7001"/>
                  </a:solidFill>
                  <a:latin typeface="Courier-Bold" charset="0"/>
                </a:rPr>
                <a:t>body</a:t>
              </a:r>
              <a:r>
                <a:rPr lang="en-US" dirty="0">
                  <a:solidFill>
                    <a:srgbClr val="1A1A1A"/>
                  </a:solidFill>
                  <a:latin typeface="Courier" charset="0"/>
                </a:rPr>
                <a:t>&gt;</a:t>
              </a:r>
            </a:p>
            <a:p>
              <a:r>
                <a:rPr lang="en-US" dirty="0">
                  <a:solidFill>
                    <a:srgbClr val="1A1A1A"/>
                  </a:solidFill>
                  <a:latin typeface="Courier" charset="0"/>
                </a:rPr>
                <a:t>  Hello World!</a:t>
              </a:r>
            </a:p>
            <a:p>
              <a:r>
                <a:rPr lang="en-US" dirty="0">
                  <a:solidFill>
                    <a:srgbClr val="1A1A1A"/>
                  </a:solidFill>
                  <a:latin typeface="Courier" charset="0"/>
                </a:rPr>
                <a:t>&lt;/</a:t>
              </a:r>
              <a:r>
                <a:rPr lang="en-US" b="1" dirty="0">
                  <a:solidFill>
                    <a:srgbClr val="0F7001"/>
                  </a:solidFill>
                  <a:latin typeface="Courier-Bold" charset="0"/>
                </a:rPr>
                <a:t>body</a:t>
              </a:r>
              <a:r>
                <a:rPr lang="en-US" dirty="0">
                  <a:solidFill>
                    <a:srgbClr val="1A1A1A"/>
                  </a:solidFill>
                  <a:latin typeface="Courier" charset="0"/>
                </a:rPr>
                <a:t>&gt;</a:t>
              </a:r>
            </a:p>
            <a:p>
              <a:r>
                <a:rPr lang="en-US" dirty="0">
                  <a:solidFill>
                    <a:srgbClr val="1A1A1A"/>
                  </a:solidFill>
                  <a:latin typeface="Courier" charset="0"/>
                </a:rPr>
                <a:t>&lt;/</a:t>
              </a:r>
              <a:r>
                <a:rPr lang="en-US" b="1" dirty="0">
                  <a:solidFill>
                    <a:srgbClr val="0F7001"/>
                  </a:solidFill>
                  <a:latin typeface="Courier-Bold" charset="0"/>
                </a:rPr>
                <a:t>html</a:t>
              </a:r>
              <a:r>
                <a:rPr lang="en-US" dirty="0">
                  <a:solidFill>
                    <a:srgbClr val="1A1A1A"/>
                  </a:solidFill>
                  <a:latin typeface="Courier" charset="0"/>
                </a:rPr>
                <a:t>&gt;</a:t>
              </a:r>
              <a:endParaRPr lang="en-US" dirty="0"/>
            </a:p>
          </p:txBody>
        </p:sp>
      </p:grpSp>
      <p:pic>
        <p:nvPicPr>
          <p:cNvPr id="11" name="Picture 10">
            <a:extLst>
              <a:ext uri="{FF2B5EF4-FFF2-40B4-BE49-F238E27FC236}">
                <a16:creationId xmlns:a16="http://schemas.microsoft.com/office/drawing/2014/main" id="{F8D6BA85-06AC-5147-B85F-3193119C48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51370"/>
            <a:ext cx="9144000" cy="2577830"/>
          </a:xfrm>
          <a:prstGeom prst="rect">
            <a:avLst/>
          </a:prstGeom>
        </p:spPr>
      </p:pic>
    </p:spTree>
    <p:extLst>
      <p:ext uri="{BB962C8B-B14F-4D97-AF65-F5344CB8AC3E}">
        <p14:creationId xmlns:p14="http://schemas.microsoft.com/office/powerpoint/2010/main" val="92217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Management </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752600"/>
            <a:ext cx="2377440" cy="25786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036064"/>
            <a:ext cx="1999488" cy="2011680"/>
          </a:xfrm>
          <a:prstGeom prst="rect">
            <a:avLst/>
          </a:prstGeom>
        </p:spPr>
      </p:pic>
      <p:cxnSp>
        <p:nvCxnSpPr>
          <p:cNvPr id="6" name="Straight Arrow Connector 5"/>
          <p:cNvCxnSpPr/>
          <p:nvPr/>
        </p:nvCxnSpPr>
        <p:spPr>
          <a:xfrm>
            <a:off x="3352800" y="2514600"/>
            <a:ext cx="2895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4157882" y="2145268"/>
            <a:ext cx="1381789" cy="369332"/>
          </a:xfrm>
          <a:prstGeom prst="rect">
            <a:avLst/>
          </a:prstGeom>
          <a:noFill/>
        </p:spPr>
        <p:txBody>
          <a:bodyPr wrap="none" rtlCol="0">
            <a:spAutoFit/>
          </a:bodyPr>
          <a:lstStyle/>
          <a:p>
            <a:r>
              <a:rPr lang="en-US" dirty="0"/>
              <a:t>HTTP GET </a:t>
            </a:r>
          </a:p>
        </p:txBody>
      </p:sp>
      <p:cxnSp>
        <p:nvCxnSpPr>
          <p:cNvPr id="8" name="Straight Arrow Connector 7"/>
          <p:cNvCxnSpPr/>
          <p:nvPr/>
        </p:nvCxnSpPr>
        <p:spPr>
          <a:xfrm>
            <a:off x="3352800" y="2940736"/>
            <a:ext cx="28956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4191000" y="2571404"/>
            <a:ext cx="1180772" cy="369332"/>
          </a:xfrm>
          <a:prstGeom prst="rect">
            <a:avLst/>
          </a:prstGeom>
          <a:noFill/>
        </p:spPr>
        <p:txBody>
          <a:bodyPr wrap="none" rtlCol="0">
            <a:spAutoFit/>
          </a:bodyPr>
          <a:lstStyle/>
          <a:p>
            <a:r>
              <a:rPr lang="en-US" dirty="0"/>
              <a:t>HTTP OK</a:t>
            </a:r>
          </a:p>
        </p:txBody>
      </p:sp>
      <p:cxnSp>
        <p:nvCxnSpPr>
          <p:cNvPr id="12" name="Straight Arrow Connector 11"/>
          <p:cNvCxnSpPr/>
          <p:nvPr/>
        </p:nvCxnSpPr>
        <p:spPr>
          <a:xfrm>
            <a:off x="3368040" y="3494116"/>
            <a:ext cx="2895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4173122" y="3124784"/>
            <a:ext cx="1381789" cy="369332"/>
          </a:xfrm>
          <a:prstGeom prst="rect">
            <a:avLst/>
          </a:prstGeom>
          <a:noFill/>
        </p:spPr>
        <p:txBody>
          <a:bodyPr wrap="none" rtlCol="0">
            <a:spAutoFit/>
          </a:bodyPr>
          <a:lstStyle/>
          <a:p>
            <a:r>
              <a:rPr lang="en-US" dirty="0"/>
              <a:t>HTTP GET </a:t>
            </a:r>
          </a:p>
        </p:txBody>
      </p:sp>
      <p:cxnSp>
        <p:nvCxnSpPr>
          <p:cNvPr id="14" name="Straight Arrow Connector 13"/>
          <p:cNvCxnSpPr/>
          <p:nvPr/>
        </p:nvCxnSpPr>
        <p:spPr>
          <a:xfrm>
            <a:off x="3368040" y="3920252"/>
            <a:ext cx="28956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4229428" y="3550920"/>
            <a:ext cx="1180772" cy="369332"/>
          </a:xfrm>
          <a:prstGeom prst="rect">
            <a:avLst/>
          </a:prstGeom>
          <a:noFill/>
        </p:spPr>
        <p:txBody>
          <a:bodyPr wrap="none" rtlCol="0">
            <a:spAutoFit/>
          </a:bodyPr>
          <a:lstStyle/>
          <a:p>
            <a:r>
              <a:rPr lang="en-US" dirty="0"/>
              <a:t>HTTP OK</a:t>
            </a:r>
          </a:p>
        </p:txBody>
      </p:sp>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9804" b="92157" l="9967" r="89869">
                        <a14:foregroundMark x1="77778" y1="53676" x2="77778" y2="53676"/>
                        <a14:foregroundMark x1="78431" y1="46324" x2="78431" y2="46324"/>
                        <a14:foregroundMark x1="78922" y1="50980" x2="78922" y2="50980"/>
                        <a14:foregroundMark x1="51961" y1="92157" x2="51961" y2="92157"/>
                        <a14:foregroundMark x1="79248" y1="48039" x2="79248" y2="48039"/>
                      </a14:backgroundRemoval>
                    </a14:imgEffect>
                  </a14:imgLayer>
                </a14:imgProps>
              </a:ext>
              <a:ext uri="{28A0092B-C50C-407E-A947-70E740481C1C}">
                <a14:useLocalDpi xmlns:a14="http://schemas.microsoft.com/office/drawing/2010/main" val="0"/>
              </a:ext>
            </a:extLst>
          </a:blip>
          <a:stretch>
            <a:fillRect/>
          </a:stretch>
        </p:blipFill>
        <p:spPr>
          <a:xfrm>
            <a:off x="5195822" y="2512232"/>
            <a:ext cx="687697" cy="458464"/>
          </a:xfrm>
          <a:prstGeom prst="rect">
            <a:avLst/>
          </a:prstGeom>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9804" b="92157" l="9967" r="89869">
                        <a14:foregroundMark x1="77778" y1="53676" x2="77778" y2="53676"/>
                        <a14:foregroundMark x1="78431" y1="46324" x2="78431" y2="46324"/>
                        <a14:foregroundMark x1="78922" y1="50980" x2="78922" y2="50980"/>
                        <a14:foregroundMark x1="51961" y1="92157" x2="51961" y2="92157"/>
                        <a14:foregroundMark x1="79248" y1="48039" x2="79248" y2="48039"/>
                      </a14:backgroundRemoval>
                    </a14:imgEffect>
                  </a14:imgLayer>
                </a14:imgProps>
              </a:ext>
              <a:ext uri="{28A0092B-C50C-407E-A947-70E740481C1C}">
                <a14:useLocalDpi xmlns:a14="http://schemas.microsoft.com/office/drawing/2010/main" val="0"/>
              </a:ext>
            </a:extLst>
          </a:blip>
          <a:stretch>
            <a:fillRect/>
          </a:stretch>
        </p:blipFill>
        <p:spPr>
          <a:xfrm>
            <a:off x="2079398" y="2007544"/>
            <a:ext cx="1009736" cy="673157"/>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6">
                    <a14:imgEffect>
                      <a14:backgroundRemoval t="9804" b="92157" l="9967" r="89869">
                        <a14:foregroundMark x1="77778" y1="53676" x2="77778" y2="53676"/>
                        <a14:foregroundMark x1="78431" y1="46324" x2="78431" y2="46324"/>
                        <a14:foregroundMark x1="78922" y1="50980" x2="78922" y2="50980"/>
                        <a14:foregroundMark x1="51961" y1="92157" x2="51961" y2="92157"/>
                        <a14:foregroundMark x1="79248" y1="48039" x2="79248" y2="48039"/>
                      </a14:backgroundRemoval>
                    </a14:imgEffect>
                  </a14:imgLayer>
                </a14:imgProps>
              </a:ext>
              <a:ext uri="{28A0092B-C50C-407E-A947-70E740481C1C}">
                <a14:useLocalDpi xmlns:a14="http://schemas.microsoft.com/office/drawing/2010/main" val="0"/>
              </a:ext>
            </a:extLst>
          </a:blip>
          <a:stretch>
            <a:fillRect/>
          </a:stretch>
        </p:blipFill>
        <p:spPr>
          <a:xfrm>
            <a:off x="5288301" y="3031437"/>
            <a:ext cx="693399" cy="462266"/>
          </a:xfrm>
          <a:prstGeom prst="rect">
            <a:avLst/>
          </a:prstGeom>
        </p:spPr>
      </p:pic>
    </p:spTree>
    <p:extLst>
      <p:ext uri="{BB962C8B-B14F-4D97-AF65-F5344CB8AC3E}">
        <p14:creationId xmlns:p14="http://schemas.microsoft.com/office/powerpoint/2010/main" val="61823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02BC-0F5D-DC43-9BDA-736954CCBBD4}"/>
              </a:ext>
            </a:extLst>
          </p:cNvPr>
          <p:cNvSpPr>
            <a:spLocks noGrp="1"/>
          </p:cNvSpPr>
          <p:nvPr>
            <p:ph type="title"/>
          </p:nvPr>
        </p:nvSpPr>
        <p:spPr/>
        <p:txBody>
          <a:bodyPr/>
          <a:lstStyle/>
          <a:p>
            <a:r>
              <a:rPr lang="en-US" dirty="0"/>
              <a:t>Cookies</a:t>
            </a:r>
          </a:p>
        </p:txBody>
      </p:sp>
      <p:pic>
        <p:nvPicPr>
          <p:cNvPr id="5" name="Content Placeholder 4">
            <a:extLst>
              <a:ext uri="{FF2B5EF4-FFF2-40B4-BE49-F238E27FC236}">
                <a16:creationId xmlns:a16="http://schemas.microsoft.com/office/drawing/2014/main" id="{2C532D2B-C72D-1E49-A29A-9C82B7CB6C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6900" y="4876800"/>
            <a:ext cx="7950200" cy="1066800"/>
          </a:xfrm>
        </p:spPr>
      </p:pic>
      <p:pic>
        <p:nvPicPr>
          <p:cNvPr id="7" name="Picture 6">
            <a:extLst>
              <a:ext uri="{FF2B5EF4-FFF2-40B4-BE49-F238E27FC236}">
                <a16:creationId xmlns:a16="http://schemas.microsoft.com/office/drawing/2014/main" id="{C022397A-F3AA-CF45-8D7F-346E9177F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645" y="2982101"/>
            <a:ext cx="7962900" cy="1308100"/>
          </a:xfrm>
          <a:prstGeom prst="rect">
            <a:avLst/>
          </a:prstGeom>
        </p:spPr>
      </p:pic>
      <p:pic>
        <p:nvPicPr>
          <p:cNvPr id="9" name="Picture 8">
            <a:extLst>
              <a:ext uri="{FF2B5EF4-FFF2-40B4-BE49-F238E27FC236}">
                <a16:creationId xmlns:a16="http://schemas.microsoft.com/office/drawing/2014/main" id="{2BFA1006-1EFE-E945-8C7B-C79FAF74C0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00" y="1640700"/>
            <a:ext cx="8039100" cy="927100"/>
          </a:xfrm>
          <a:prstGeom prst="rect">
            <a:avLst/>
          </a:prstGeom>
        </p:spPr>
      </p:pic>
      <p:sp>
        <p:nvSpPr>
          <p:cNvPr id="10" name="Rectangle 9">
            <a:extLst>
              <a:ext uri="{FF2B5EF4-FFF2-40B4-BE49-F238E27FC236}">
                <a16:creationId xmlns:a16="http://schemas.microsoft.com/office/drawing/2014/main" id="{A6FBDD70-FF61-454C-92F0-AB2EA0A0CFF8}"/>
              </a:ext>
            </a:extLst>
          </p:cNvPr>
          <p:cNvSpPr/>
          <p:nvPr/>
        </p:nvSpPr>
        <p:spPr>
          <a:xfrm>
            <a:off x="2895600" y="4290201"/>
            <a:ext cx="250581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a:t>Optional: path, domain</a:t>
            </a:r>
          </a:p>
        </p:txBody>
      </p:sp>
    </p:spTree>
    <p:extLst>
      <p:ext uri="{BB962C8B-B14F-4D97-AF65-F5344CB8AC3E}">
        <p14:creationId xmlns:p14="http://schemas.microsoft.com/office/powerpoint/2010/main" val="83790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 Side-jacking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52600"/>
            <a:ext cx="2377440" cy="257860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036064"/>
            <a:ext cx="1999488" cy="20116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1376" y="3542607"/>
            <a:ext cx="1834896" cy="1962912"/>
          </a:xfrm>
          <a:prstGeom prst="rect">
            <a:avLst/>
          </a:prstGeom>
        </p:spPr>
      </p:pic>
      <p:cxnSp>
        <p:nvCxnSpPr>
          <p:cNvPr id="8" name="Straight Arrow Connector 7"/>
          <p:cNvCxnSpPr/>
          <p:nvPr/>
        </p:nvCxnSpPr>
        <p:spPr>
          <a:xfrm>
            <a:off x="3352800" y="2514600"/>
            <a:ext cx="2895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4157882" y="2145268"/>
            <a:ext cx="1261884" cy="369332"/>
          </a:xfrm>
          <a:prstGeom prst="rect">
            <a:avLst/>
          </a:prstGeom>
          <a:noFill/>
        </p:spPr>
        <p:txBody>
          <a:bodyPr wrap="none" rtlCol="0">
            <a:spAutoFit/>
          </a:bodyPr>
          <a:lstStyle/>
          <a:p>
            <a:r>
              <a:rPr lang="en-US"/>
              <a:t>SSL(login)</a:t>
            </a:r>
          </a:p>
        </p:txBody>
      </p:sp>
      <p:cxnSp>
        <p:nvCxnSpPr>
          <p:cNvPr id="10" name="Straight Arrow Connector 9"/>
          <p:cNvCxnSpPr/>
          <p:nvPr/>
        </p:nvCxnSpPr>
        <p:spPr>
          <a:xfrm>
            <a:off x="3352800" y="2907485"/>
            <a:ext cx="28956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3524577" y="2538153"/>
            <a:ext cx="2723823" cy="369332"/>
          </a:xfrm>
          <a:prstGeom prst="rect">
            <a:avLst/>
          </a:prstGeom>
          <a:noFill/>
        </p:spPr>
        <p:txBody>
          <a:bodyPr wrap="none" rtlCol="0">
            <a:spAutoFit/>
          </a:bodyPr>
          <a:lstStyle/>
          <a:p>
            <a:r>
              <a:rPr lang="en-US" dirty="0"/>
              <a:t>SSL(redirect; set-cookie)</a:t>
            </a:r>
          </a:p>
        </p:txBody>
      </p:sp>
      <p:cxnSp>
        <p:nvCxnSpPr>
          <p:cNvPr id="12" name="Straight Arrow Connector 11"/>
          <p:cNvCxnSpPr/>
          <p:nvPr/>
        </p:nvCxnSpPr>
        <p:spPr>
          <a:xfrm>
            <a:off x="3368040" y="3311162"/>
            <a:ext cx="2895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3661462" y="2941830"/>
            <a:ext cx="2358338" cy="369332"/>
          </a:xfrm>
          <a:prstGeom prst="rect">
            <a:avLst/>
          </a:prstGeom>
          <a:noFill/>
        </p:spPr>
        <p:txBody>
          <a:bodyPr wrap="none" rtlCol="0">
            <a:spAutoFit/>
          </a:bodyPr>
          <a:lstStyle/>
          <a:p>
            <a:r>
              <a:rPr lang="en-US"/>
              <a:t>Request; cookie=SID</a:t>
            </a:r>
            <a:endParaRPr lang="en-US" dirty="0"/>
          </a:p>
        </p:txBody>
      </p:sp>
    </p:spTree>
    <p:extLst>
      <p:ext uri="{BB962C8B-B14F-4D97-AF65-F5344CB8AC3E}">
        <p14:creationId xmlns:p14="http://schemas.microsoft.com/office/powerpoint/2010/main" val="110273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FireSheep</a:t>
            </a:r>
            <a:r>
              <a:rPr lang="en-US" dirty="0"/>
              <a:t> (October 2010)</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4212" y="1600200"/>
            <a:ext cx="7335576" cy="4876800"/>
          </a:xfrm>
        </p:spPr>
      </p:pic>
    </p:spTree>
    <p:extLst>
      <p:ext uri="{BB962C8B-B14F-4D97-AF65-F5344CB8AC3E}">
        <p14:creationId xmlns:p14="http://schemas.microsoft.com/office/powerpoint/2010/main" val="880380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 by Default (top 10k)</a:t>
            </a:r>
          </a:p>
        </p:txBody>
      </p:sp>
      <p:pic>
        <p:nvPicPr>
          <p:cNvPr id="7" name="Content Placeholder 6">
            <a:extLst>
              <a:ext uri="{FF2B5EF4-FFF2-40B4-BE49-F238E27FC236}">
                <a16:creationId xmlns:a16="http://schemas.microsoft.com/office/drawing/2014/main" id="{18083BD2-EC78-9E47-BA38-14BD7EE6FA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8731" y="1600200"/>
            <a:ext cx="6666538" cy="4876800"/>
          </a:xfrm>
        </p:spPr>
      </p:pic>
    </p:spTree>
    <p:extLst>
      <p:ext uri="{BB962C8B-B14F-4D97-AF65-F5344CB8AC3E}">
        <p14:creationId xmlns:p14="http://schemas.microsoft.com/office/powerpoint/2010/main" val="394181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 Forgery</a:t>
            </a:r>
          </a:p>
        </p:txBody>
      </p:sp>
      <p:pic>
        <p:nvPicPr>
          <p:cNvPr id="4" name="Picture 2" descr="C:\Users\eleanor\AppData\Local\Microsoft\Windows\Temporary Internet Files\Content.IE5\SJXY5CEI\MC9004359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312" y="2180410"/>
            <a:ext cx="1838325" cy="1454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512" y="2036064"/>
            <a:ext cx="1999488" cy="2011680"/>
          </a:xfrm>
          <a:prstGeom prst="rect">
            <a:avLst/>
          </a:prstGeom>
        </p:spPr>
      </p:pic>
      <p:cxnSp>
        <p:nvCxnSpPr>
          <p:cNvPr id="7" name="Straight Arrow Connector 6"/>
          <p:cNvCxnSpPr/>
          <p:nvPr/>
        </p:nvCxnSpPr>
        <p:spPr>
          <a:xfrm>
            <a:off x="3182112" y="2514600"/>
            <a:ext cx="2895600" cy="0"/>
          </a:xfrm>
          <a:prstGeom prst="straightConnector1">
            <a:avLst/>
          </a:prstGeom>
          <a:ln>
            <a:solidFill>
              <a:srgbClr val="0070C0">
                <a:alpha val="25098"/>
              </a:srgbClr>
            </a:solidFill>
            <a:tailEnd type="triangle"/>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3987194" y="2145268"/>
            <a:ext cx="1261884" cy="369332"/>
          </a:xfrm>
          <a:prstGeom prst="rect">
            <a:avLst/>
          </a:prstGeom>
          <a:noFill/>
          <a:ln>
            <a:noFill/>
          </a:ln>
        </p:spPr>
        <p:txBody>
          <a:bodyPr wrap="none" rtlCol="0">
            <a:spAutoFit/>
          </a:bodyPr>
          <a:lstStyle/>
          <a:p>
            <a:r>
              <a:rPr lang="en-US" dirty="0">
                <a:solidFill>
                  <a:srgbClr val="C1C1C1"/>
                </a:solidFill>
              </a:rPr>
              <a:t>SSL(login)</a:t>
            </a:r>
          </a:p>
        </p:txBody>
      </p:sp>
      <p:cxnSp>
        <p:nvCxnSpPr>
          <p:cNvPr id="9" name="Straight Arrow Connector 8"/>
          <p:cNvCxnSpPr/>
          <p:nvPr/>
        </p:nvCxnSpPr>
        <p:spPr>
          <a:xfrm>
            <a:off x="3182112" y="2907485"/>
            <a:ext cx="2895600" cy="0"/>
          </a:xfrm>
          <a:prstGeom prst="straightConnector1">
            <a:avLst/>
          </a:prstGeom>
          <a:ln>
            <a:solidFill>
              <a:srgbClr val="0070C0">
                <a:alpha val="25098"/>
              </a:srgbClr>
            </a:solidFill>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353889" y="2538153"/>
            <a:ext cx="2723823" cy="369332"/>
          </a:xfrm>
          <a:prstGeom prst="rect">
            <a:avLst/>
          </a:prstGeom>
          <a:noFill/>
          <a:ln>
            <a:noFill/>
          </a:ln>
        </p:spPr>
        <p:txBody>
          <a:bodyPr wrap="none" rtlCol="0">
            <a:spAutoFit/>
          </a:bodyPr>
          <a:lstStyle/>
          <a:p>
            <a:r>
              <a:rPr lang="en-US" dirty="0">
                <a:solidFill>
                  <a:srgbClr val="C1C1C1"/>
                </a:solidFill>
              </a:rPr>
              <a:t>SSL(redirect; set-cookie)</a:t>
            </a:r>
          </a:p>
        </p:txBody>
      </p:sp>
      <p:cxnSp>
        <p:nvCxnSpPr>
          <p:cNvPr id="11" name="Straight Arrow Connector 10"/>
          <p:cNvCxnSpPr/>
          <p:nvPr/>
        </p:nvCxnSpPr>
        <p:spPr>
          <a:xfrm>
            <a:off x="3197352" y="3311162"/>
            <a:ext cx="2895600"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3410712" y="2941830"/>
            <a:ext cx="2512226" cy="369332"/>
          </a:xfrm>
          <a:prstGeom prst="rect">
            <a:avLst/>
          </a:prstGeom>
          <a:noFill/>
        </p:spPr>
        <p:txBody>
          <a:bodyPr wrap="none" rtlCol="0">
            <a:spAutoFit/>
          </a:bodyPr>
          <a:lstStyle/>
          <a:p>
            <a:r>
              <a:rPr lang="en-US" dirty="0">
                <a:solidFill>
                  <a:srgbClr val="FF0000"/>
                </a:solidFill>
              </a:rPr>
              <a:t>Request; cookie=SSID</a:t>
            </a:r>
          </a:p>
        </p:txBody>
      </p:sp>
    </p:spTree>
    <p:extLst>
      <p:ext uri="{BB962C8B-B14F-4D97-AF65-F5344CB8AC3E}">
        <p14:creationId xmlns:p14="http://schemas.microsoft.com/office/powerpoint/2010/main" val="1422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 Forgery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8750" y="2209800"/>
            <a:ext cx="6286500" cy="3057525"/>
          </a:xfrm>
        </p:spPr>
      </p:pic>
    </p:spTree>
    <p:extLst>
      <p:ext uri="{BB962C8B-B14F-4D97-AF65-F5344CB8AC3E}">
        <p14:creationId xmlns:p14="http://schemas.microsoft.com/office/powerpoint/2010/main" val="727529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 Theft</a:t>
            </a:r>
          </a:p>
        </p:txBody>
      </p:sp>
      <p:sp>
        <p:nvSpPr>
          <p:cNvPr id="3" name="Content Placeholder 2"/>
          <p:cNvSpPr>
            <a:spLocks noGrp="1"/>
          </p:cNvSpPr>
          <p:nvPr>
            <p:ph idx="1"/>
          </p:nvPr>
        </p:nvSpPr>
        <p:spPr/>
        <p:txBody>
          <a:bodyPr/>
          <a:lstStyle/>
          <a:p>
            <a:r>
              <a:rPr lang="en-US" dirty="0"/>
              <a:t>Malware sometimes targets local browser state</a:t>
            </a:r>
          </a:p>
        </p:txBody>
      </p:sp>
      <p:pic>
        <p:nvPicPr>
          <p:cNvPr id="5" name="Picture 4">
            <a:extLst>
              <a:ext uri="{FF2B5EF4-FFF2-40B4-BE49-F238E27FC236}">
                <a16:creationId xmlns:a16="http://schemas.microsoft.com/office/drawing/2014/main" id="{237D98BB-F469-AC4E-8A25-962FF103B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59000"/>
            <a:ext cx="4318000" cy="2540000"/>
          </a:xfrm>
          <a:prstGeom prst="rect">
            <a:avLst/>
          </a:prstGeom>
        </p:spPr>
      </p:pic>
      <p:pic>
        <p:nvPicPr>
          <p:cNvPr id="11" name="Picture 10">
            <a:extLst>
              <a:ext uri="{FF2B5EF4-FFF2-40B4-BE49-F238E27FC236}">
                <a16:creationId xmlns:a16="http://schemas.microsoft.com/office/drawing/2014/main" id="{A57A6EEC-E296-E741-992A-E90EEFA03F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5975" y="3579015"/>
            <a:ext cx="4146550" cy="2239970"/>
          </a:xfrm>
          <a:prstGeom prst="rect">
            <a:avLst/>
          </a:prstGeom>
        </p:spPr>
      </p:pic>
      <p:pic>
        <p:nvPicPr>
          <p:cNvPr id="7" name="Picture 6">
            <a:extLst>
              <a:ext uri="{FF2B5EF4-FFF2-40B4-BE49-F238E27FC236}">
                <a16:creationId xmlns:a16="http://schemas.microsoft.com/office/drawing/2014/main" id="{FC09D5DD-09AF-104A-892E-A7AD2D66BE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475" y="4466710"/>
            <a:ext cx="4613275" cy="2296040"/>
          </a:xfrm>
          <a:prstGeom prst="rect">
            <a:avLst/>
          </a:prstGeom>
        </p:spPr>
      </p:pic>
    </p:spTree>
    <p:extLst>
      <p:ext uri="{BB962C8B-B14F-4D97-AF65-F5344CB8AC3E}">
        <p14:creationId xmlns:p14="http://schemas.microsoft.com/office/powerpoint/2010/main" val="195795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Stack</a:t>
            </a:r>
          </a:p>
        </p:txBody>
      </p:sp>
      <p:sp>
        <p:nvSpPr>
          <p:cNvPr id="5" name="Rectangle 4"/>
          <p:cNvSpPr/>
          <p:nvPr/>
        </p:nvSpPr>
        <p:spPr>
          <a:xfrm>
            <a:off x="533400" y="19050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7 - Application</a:t>
            </a:r>
          </a:p>
        </p:txBody>
      </p:sp>
      <p:sp>
        <p:nvSpPr>
          <p:cNvPr id="6" name="Rectangle 5"/>
          <p:cNvSpPr/>
          <p:nvPr/>
        </p:nvSpPr>
        <p:spPr>
          <a:xfrm>
            <a:off x="533400" y="25146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6 - Presentation</a:t>
            </a:r>
          </a:p>
        </p:txBody>
      </p:sp>
      <p:sp>
        <p:nvSpPr>
          <p:cNvPr id="7" name="Rectangle 6"/>
          <p:cNvSpPr/>
          <p:nvPr/>
        </p:nvSpPr>
        <p:spPr>
          <a:xfrm>
            <a:off x="533400" y="31242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5 - Session</a:t>
            </a:r>
          </a:p>
        </p:txBody>
      </p:sp>
      <p:sp>
        <p:nvSpPr>
          <p:cNvPr id="8" name="Rectangle 7"/>
          <p:cNvSpPr/>
          <p:nvPr/>
        </p:nvSpPr>
        <p:spPr>
          <a:xfrm>
            <a:off x="533400" y="38100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4 - Transport</a:t>
            </a:r>
          </a:p>
        </p:txBody>
      </p:sp>
      <p:sp>
        <p:nvSpPr>
          <p:cNvPr id="9" name="Rectangle 8"/>
          <p:cNvSpPr/>
          <p:nvPr/>
        </p:nvSpPr>
        <p:spPr>
          <a:xfrm>
            <a:off x="533400" y="44196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3 - Network</a:t>
            </a:r>
          </a:p>
        </p:txBody>
      </p:sp>
      <p:sp>
        <p:nvSpPr>
          <p:cNvPr id="10" name="Rectangle 9"/>
          <p:cNvSpPr/>
          <p:nvPr/>
        </p:nvSpPr>
        <p:spPr>
          <a:xfrm>
            <a:off x="533400" y="5029200"/>
            <a:ext cx="2286000"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2 - Data Link</a:t>
            </a:r>
          </a:p>
        </p:txBody>
      </p:sp>
      <p:sp>
        <p:nvSpPr>
          <p:cNvPr id="11" name="Rectangle 10"/>
          <p:cNvSpPr/>
          <p:nvPr/>
        </p:nvSpPr>
        <p:spPr>
          <a:xfrm>
            <a:off x="538316" y="5638800"/>
            <a:ext cx="2281662" cy="5334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1 - Physical</a:t>
            </a:r>
          </a:p>
        </p:txBody>
      </p:sp>
      <p:sp>
        <p:nvSpPr>
          <p:cNvPr id="13" name="Rectangle 12"/>
          <p:cNvSpPr/>
          <p:nvPr/>
        </p:nvSpPr>
        <p:spPr>
          <a:xfrm>
            <a:off x="6019800" y="19050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HTTP</a:t>
            </a:r>
          </a:p>
        </p:txBody>
      </p:sp>
      <p:sp>
        <p:nvSpPr>
          <p:cNvPr id="15" name="Rectangle 14"/>
          <p:cNvSpPr/>
          <p:nvPr/>
        </p:nvSpPr>
        <p:spPr>
          <a:xfrm>
            <a:off x="6019800" y="31242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TLS/SSL</a:t>
            </a:r>
          </a:p>
        </p:txBody>
      </p:sp>
      <p:sp>
        <p:nvSpPr>
          <p:cNvPr id="16" name="Rectangle 15"/>
          <p:cNvSpPr/>
          <p:nvPr/>
        </p:nvSpPr>
        <p:spPr>
          <a:xfrm>
            <a:off x="6019800" y="38100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TCP/UDP</a:t>
            </a:r>
          </a:p>
        </p:txBody>
      </p:sp>
      <p:sp>
        <p:nvSpPr>
          <p:cNvPr id="17" name="Rectangle 16"/>
          <p:cNvSpPr/>
          <p:nvPr/>
        </p:nvSpPr>
        <p:spPr>
          <a:xfrm>
            <a:off x="6019800" y="44196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IP</a:t>
            </a:r>
          </a:p>
        </p:txBody>
      </p:sp>
      <p:sp>
        <p:nvSpPr>
          <p:cNvPr id="18" name="Rectangle 17"/>
          <p:cNvSpPr/>
          <p:nvPr/>
        </p:nvSpPr>
        <p:spPr>
          <a:xfrm>
            <a:off x="6019800" y="50292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Ethernet</a:t>
            </a:r>
          </a:p>
        </p:txBody>
      </p:sp>
      <p:sp>
        <p:nvSpPr>
          <p:cNvPr id="19" name="Rectangle 18"/>
          <p:cNvSpPr/>
          <p:nvPr/>
        </p:nvSpPr>
        <p:spPr>
          <a:xfrm>
            <a:off x="6024716" y="5638800"/>
            <a:ext cx="2286000" cy="533400"/>
          </a:xfrm>
          <a:prstGeom prst="rect">
            <a:avLst/>
          </a:prstGeom>
          <a:ln w="28575"/>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0s and 1s</a:t>
            </a:r>
          </a:p>
        </p:txBody>
      </p:sp>
      <p:sp>
        <p:nvSpPr>
          <p:cNvPr id="27" name="Rectangle 26"/>
          <p:cNvSpPr/>
          <p:nvPr/>
        </p:nvSpPr>
        <p:spPr>
          <a:xfrm>
            <a:off x="3276600" y="19050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content</a:t>
            </a:r>
          </a:p>
        </p:txBody>
      </p:sp>
      <p:sp>
        <p:nvSpPr>
          <p:cNvPr id="28" name="Rectangle 27"/>
          <p:cNvSpPr/>
          <p:nvPr/>
        </p:nvSpPr>
        <p:spPr>
          <a:xfrm>
            <a:off x="3276600" y="25146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Manage encoding</a:t>
            </a:r>
          </a:p>
        </p:txBody>
      </p:sp>
      <p:sp>
        <p:nvSpPr>
          <p:cNvPr id="29" name="Rectangle 28"/>
          <p:cNvSpPr/>
          <p:nvPr/>
        </p:nvSpPr>
        <p:spPr>
          <a:xfrm>
            <a:off x="3276600" y="31242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Manage sessions</a:t>
            </a:r>
          </a:p>
        </p:txBody>
      </p:sp>
      <p:sp>
        <p:nvSpPr>
          <p:cNvPr id="30" name="Rectangle 29"/>
          <p:cNvSpPr/>
          <p:nvPr/>
        </p:nvSpPr>
        <p:spPr>
          <a:xfrm>
            <a:off x="3276600" y="38100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(un)reliably</a:t>
            </a:r>
          </a:p>
        </p:txBody>
      </p:sp>
      <p:sp>
        <p:nvSpPr>
          <p:cNvPr id="31" name="Rectangle 30"/>
          <p:cNvSpPr/>
          <p:nvPr/>
        </p:nvSpPr>
        <p:spPr>
          <a:xfrm>
            <a:off x="3276600" y="44196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globally</a:t>
            </a:r>
          </a:p>
        </p:txBody>
      </p:sp>
      <p:sp>
        <p:nvSpPr>
          <p:cNvPr id="32" name="Rectangle 31"/>
          <p:cNvSpPr/>
          <p:nvPr/>
        </p:nvSpPr>
        <p:spPr>
          <a:xfrm>
            <a:off x="3276600" y="5029200"/>
            <a:ext cx="2286000"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locally</a:t>
            </a:r>
          </a:p>
        </p:txBody>
      </p:sp>
      <p:sp>
        <p:nvSpPr>
          <p:cNvPr id="33" name="Rectangle 32"/>
          <p:cNvSpPr/>
          <p:nvPr/>
        </p:nvSpPr>
        <p:spPr>
          <a:xfrm>
            <a:off x="3281516" y="5638800"/>
            <a:ext cx="2281662" cy="533400"/>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Deliver signals</a:t>
            </a:r>
          </a:p>
        </p:txBody>
      </p:sp>
      <p:cxnSp>
        <p:nvCxnSpPr>
          <p:cNvPr id="4" name="Straight Connector 3">
            <a:extLst>
              <a:ext uri="{FF2B5EF4-FFF2-40B4-BE49-F238E27FC236}">
                <a16:creationId xmlns:a16="http://schemas.microsoft.com/office/drawing/2014/main" id="{05137A91-D0A0-634C-B80F-58C8F59DB73F}"/>
              </a:ext>
            </a:extLst>
          </p:cNvPr>
          <p:cNvCxnSpPr>
            <a:cxnSpLocks/>
          </p:cNvCxnSpPr>
          <p:nvPr/>
        </p:nvCxnSpPr>
        <p:spPr>
          <a:xfrm>
            <a:off x="137160" y="3718560"/>
            <a:ext cx="8763000" cy="0"/>
          </a:xfrm>
          <a:prstGeom prst="line">
            <a:avLst/>
          </a:prstGeom>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BF525F37-4CFF-E640-9A63-3A0F53B0D70A}"/>
              </a:ext>
            </a:extLst>
          </p:cNvPr>
          <p:cNvSpPr txBox="1"/>
          <p:nvPr/>
        </p:nvSpPr>
        <p:spPr>
          <a:xfrm rot="16200000">
            <a:off x="7635711" y="4844534"/>
            <a:ext cx="2159566" cy="369332"/>
          </a:xfrm>
          <a:prstGeom prst="rect">
            <a:avLst/>
          </a:prstGeom>
          <a:noFill/>
        </p:spPr>
        <p:txBody>
          <a:bodyPr wrap="none" rtlCol="0">
            <a:spAutoFit/>
          </a:bodyPr>
          <a:lstStyle/>
          <a:p>
            <a:r>
              <a:rPr lang="en-US" b="1" dirty="0">
                <a:solidFill>
                  <a:schemeClr val="accent2"/>
                </a:solidFill>
              </a:rPr>
              <a:t>Operating System</a:t>
            </a:r>
          </a:p>
        </p:txBody>
      </p:sp>
      <p:sp>
        <p:nvSpPr>
          <p:cNvPr id="34" name="TextBox 33">
            <a:extLst>
              <a:ext uri="{FF2B5EF4-FFF2-40B4-BE49-F238E27FC236}">
                <a16:creationId xmlns:a16="http://schemas.microsoft.com/office/drawing/2014/main" id="{BAC8AF13-DD4C-084A-B5EA-BE23B1DB6417}"/>
              </a:ext>
            </a:extLst>
          </p:cNvPr>
          <p:cNvSpPr txBox="1"/>
          <p:nvPr/>
        </p:nvSpPr>
        <p:spPr>
          <a:xfrm rot="16200000">
            <a:off x="7994784" y="2582329"/>
            <a:ext cx="1441420" cy="369332"/>
          </a:xfrm>
          <a:prstGeom prst="rect">
            <a:avLst/>
          </a:prstGeom>
          <a:noFill/>
        </p:spPr>
        <p:txBody>
          <a:bodyPr wrap="none" rtlCol="0">
            <a:spAutoFit/>
          </a:bodyPr>
          <a:lstStyle/>
          <a:p>
            <a:r>
              <a:rPr lang="en-US" b="1" dirty="0">
                <a:solidFill>
                  <a:schemeClr val="accent2"/>
                </a:solidFill>
              </a:rPr>
              <a:t>User Space</a:t>
            </a:r>
          </a:p>
        </p:txBody>
      </p:sp>
    </p:spTree>
    <p:extLst>
      <p:ext uri="{BB962C8B-B14F-4D97-AF65-F5344CB8AC3E}">
        <p14:creationId xmlns:p14="http://schemas.microsoft.com/office/powerpoint/2010/main" val="28667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Chrome Encrypted Cookies</a:t>
            </a:r>
          </a:p>
        </p:txBody>
      </p:sp>
      <p:sp>
        <p:nvSpPr>
          <p:cNvPr id="3" name="Content Placeholder 2"/>
          <p:cNvSpPr>
            <a:spLocks noGrp="1"/>
          </p:cNvSpPr>
          <p:nvPr>
            <p:ph idx="1"/>
          </p:nvPr>
        </p:nvSpPr>
        <p:spPr>
          <a:xfrm>
            <a:off x="457200" y="1600200"/>
            <a:ext cx="8458200" cy="5257800"/>
          </a:xfrm>
        </p:spPr>
        <p:txBody>
          <a:bodyPr>
            <a:normAutofit fontScale="92500" lnSpcReduction="20000"/>
          </a:bodyPr>
          <a:lstStyle/>
          <a:p>
            <a:r>
              <a:rPr lang="en-US" dirty="0"/>
              <a:t>salt is '</a:t>
            </a:r>
            <a:r>
              <a:rPr lang="en-US" dirty="0" err="1"/>
              <a:t>saltysalt</a:t>
            </a:r>
            <a:r>
              <a:rPr lang="en-US" dirty="0"/>
              <a:t>'</a:t>
            </a:r>
          </a:p>
          <a:p>
            <a:r>
              <a:rPr lang="en-US" dirty="0"/>
              <a:t>key length is 16</a:t>
            </a:r>
          </a:p>
          <a:p>
            <a:r>
              <a:rPr lang="en-US" dirty="0"/>
              <a:t>iv is 16 bytes of space b' ' * 16</a:t>
            </a:r>
          </a:p>
          <a:p>
            <a:r>
              <a:rPr lang="en-US" dirty="0"/>
              <a:t>on Mac OSX:</a:t>
            </a:r>
          </a:p>
          <a:p>
            <a:pPr lvl="1"/>
            <a:r>
              <a:rPr lang="en-US" dirty="0"/>
              <a:t>password is in keychain: security find-generic-password -w -s "Chrome Safe Storage"</a:t>
            </a:r>
          </a:p>
          <a:p>
            <a:pPr lvl="1"/>
            <a:r>
              <a:rPr lang="en-US" dirty="0"/>
              <a:t>1003 iterations</a:t>
            </a:r>
          </a:p>
          <a:p>
            <a:r>
              <a:rPr lang="en-US" dirty="0"/>
              <a:t>on Chrome OS:</a:t>
            </a:r>
          </a:p>
          <a:p>
            <a:pPr lvl="1"/>
            <a:r>
              <a:rPr lang="en-US" dirty="0"/>
              <a:t>password is in keychain: "security find-generic-password -</a:t>
            </a:r>
            <a:r>
              <a:rPr lang="en-US" dirty="0" err="1"/>
              <a:t>wga</a:t>
            </a:r>
            <a:r>
              <a:rPr lang="en-US" dirty="0"/>
              <a:t> Chrome”</a:t>
            </a:r>
          </a:p>
          <a:p>
            <a:pPr lvl="1"/>
            <a:r>
              <a:rPr lang="en-US" dirty="0"/>
              <a:t>1003 iterations</a:t>
            </a:r>
          </a:p>
          <a:p>
            <a:r>
              <a:rPr lang="en-US" dirty="0"/>
              <a:t>on Linux:</a:t>
            </a:r>
          </a:p>
          <a:p>
            <a:pPr lvl="1"/>
            <a:r>
              <a:rPr lang="en-US" dirty="0"/>
              <a:t>password is peanuts</a:t>
            </a:r>
          </a:p>
          <a:p>
            <a:pPr lvl="1"/>
            <a:r>
              <a:rPr lang="en-US" dirty="0"/>
              <a:t>1 iteration</a:t>
            </a:r>
          </a:p>
          <a:p>
            <a:r>
              <a:rPr lang="en-US" dirty="0"/>
              <a:t>On Windows:</a:t>
            </a:r>
          </a:p>
          <a:p>
            <a:pPr lvl="1"/>
            <a:r>
              <a:rPr lang="en-US" dirty="0"/>
              <a:t>password is current user password</a:t>
            </a:r>
          </a:p>
          <a:p>
            <a:pPr lvl="1"/>
            <a:r>
              <a:rPr lang="en-US" dirty="0" err="1"/>
              <a:t>CryptProtectData</a:t>
            </a:r>
            <a:r>
              <a:rPr lang="en-US" dirty="0"/>
              <a:t> uses 4000 iterations</a:t>
            </a:r>
          </a:p>
        </p:txBody>
      </p:sp>
    </p:spTree>
    <p:extLst>
      <p:ext uri="{BB962C8B-B14F-4D97-AF65-F5344CB8AC3E}">
        <p14:creationId xmlns:p14="http://schemas.microsoft.com/office/powerpoint/2010/main" val="144853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0B0F-4EE3-D84C-89D7-EA1FB90E327A}"/>
              </a:ext>
            </a:extLst>
          </p:cNvPr>
          <p:cNvSpPr>
            <a:spLocks noGrp="1"/>
          </p:cNvSpPr>
          <p:nvPr>
            <p:ph type="title"/>
          </p:nvPr>
        </p:nvSpPr>
        <p:spPr/>
        <p:txBody>
          <a:bodyPr/>
          <a:lstStyle/>
          <a:p>
            <a:r>
              <a:rPr lang="en-US" dirty="0"/>
              <a:t>OS Layers</a:t>
            </a:r>
          </a:p>
        </p:txBody>
      </p:sp>
      <p:sp>
        <p:nvSpPr>
          <p:cNvPr id="3" name="Content Placeholder 2">
            <a:extLst>
              <a:ext uri="{FF2B5EF4-FFF2-40B4-BE49-F238E27FC236}">
                <a16:creationId xmlns:a16="http://schemas.microsoft.com/office/drawing/2014/main" id="{D51C52DC-8F23-3049-A057-6ACAFCCB1623}"/>
              </a:ext>
            </a:extLst>
          </p:cNvPr>
          <p:cNvSpPr>
            <a:spLocks noGrp="1"/>
          </p:cNvSpPr>
          <p:nvPr>
            <p:ph idx="1"/>
          </p:nvPr>
        </p:nvSpPr>
        <p:spPr>
          <a:xfrm>
            <a:off x="457200" y="1828800"/>
            <a:ext cx="8229600" cy="4648200"/>
          </a:xfrm>
        </p:spPr>
        <p:txBody>
          <a:bodyPr/>
          <a:lstStyle/>
          <a:p>
            <a:r>
              <a:rPr lang="en-US" dirty="0"/>
              <a:t>Layer 1: Physical</a:t>
            </a:r>
          </a:p>
          <a:p>
            <a:r>
              <a:rPr lang="en-US" dirty="0"/>
              <a:t>Layer 2: Data Link</a:t>
            </a:r>
          </a:p>
          <a:p>
            <a:r>
              <a:rPr lang="en-US" dirty="0"/>
              <a:t>Layer 3: Network</a:t>
            </a:r>
          </a:p>
          <a:p>
            <a:r>
              <a:rPr lang="en-US" dirty="0"/>
              <a:t>Layer 4: Transport</a:t>
            </a:r>
          </a:p>
        </p:txBody>
      </p:sp>
      <p:pic>
        <p:nvPicPr>
          <p:cNvPr id="4" name="Content Placeholder 3">
            <a:extLst>
              <a:ext uri="{FF2B5EF4-FFF2-40B4-BE49-F238E27FC236}">
                <a16:creationId xmlns:a16="http://schemas.microsoft.com/office/drawing/2014/main" id="{BCBFB88E-888E-7B4D-849C-F87E900D8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600200"/>
            <a:ext cx="4343400" cy="2867183"/>
          </a:xfrm>
          <a:prstGeom prst="rect">
            <a:avLst/>
          </a:prstGeom>
        </p:spPr>
      </p:pic>
    </p:spTree>
    <p:extLst>
      <p:ext uri="{BB962C8B-B14F-4D97-AF65-F5344CB8AC3E}">
        <p14:creationId xmlns:p14="http://schemas.microsoft.com/office/powerpoint/2010/main" val="243421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SSL/TLS Handshake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24000"/>
            <a:ext cx="947737" cy="1066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8082" y="1496831"/>
            <a:ext cx="1005436" cy="1066800"/>
          </a:xfrm>
          <a:prstGeom prst="rect">
            <a:avLst/>
          </a:prstGeom>
        </p:spPr>
      </p:pic>
      <p:cxnSp>
        <p:nvCxnSpPr>
          <p:cNvPr id="6" name="Straight Connector 5"/>
          <p:cNvCxnSpPr/>
          <p:nvPr/>
        </p:nvCxnSpPr>
        <p:spPr>
          <a:xfrm>
            <a:off x="2286000" y="2590800"/>
            <a:ext cx="0" cy="3886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6477000" y="2563631"/>
            <a:ext cx="0" cy="3886200"/>
          </a:xfrm>
          <a:prstGeom prst="line">
            <a:avLst/>
          </a:prstGeom>
        </p:spPr>
        <p:style>
          <a:lnRef idx="3">
            <a:schemeClr val="accent1"/>
          </a:lnRef>
          <a:fillRef idx="0">
            <a:schemeClr val="accent1"/>
          </a:fillRef>
          <a:effectRef idx="2">
            <a:schemeClr val="accent1"/>
          </a:effectRef>
          <a:fontRef idx="minor">
            <a:schemeClr val="tx1"/>
          </a:fontRef>
        </p:style>
      </p:cxnSp>
      <p:grpSp>
        <p:nvGrpSpPr>
          <p:cNvPr id="23" name="Group 22"/>
          <p:cNvGrpSpPr/>
          <p:nvPr/>
        </p:nvGrpSpPr>
        <p:grpSpPr>
          <a:xfrm>
            <a:off x="2286000" y="2563631"/>
            <a:ext cx="4191000" cy="369332"/>
            <a:chOff x="2286000" y="2563631"/>
            <a:chExt cx="4191000" cy="369332"/>
          </a:xfrm>
        </p:grpSpPr>
        <p:cxnSp>
          <p:nvCxnSpPr>
            <p:cNvPr id="9" name="Straight Arrow Connector 8"/>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3429000" y="2563631"/>
              <a:ext cx="1300356" cy="369332"/>
            </a:xfrm>
            <a:prstGeom prst="rect">
              <a:avLst/>
            </a:prstGeom>
            <a:noFill/>
          </p:spPr>
          <p:txBody>
            <a:bodyPr wrap="none" rtlCol="0">
              <a:spAutoFit/>
            </a:bodyPr>
            <a:lstStyle/>
            <a:p>
              <a:r>
                <a:rPr lang="en-US">
                  <a:solidFill>
                    <a:schemeClr val="accent2"/>
                  </a:solidFill>
                </a:rPr>
                <a:t>ClientHello</a:t>
              </a:r>
              <a:endParaRPr lang="en-US" dirty="0">
                <a:solidFill>
                  <a:schemeClr val="accent2"/>
                </a:solidFill>
              </a:endParaRPr>
            </a:p>
          </p:txBody>
        </p:sp>
      </p:grpSp>
      <p:grpSp>
        <p:nvGrpSpPr>
          <p:cNvPr id="24" name="Group 23"/>
          <p:cNvGrpSpPr/>
          <p:nvPr/>
        </p:nvGrpSpPr>
        <p:grpSpPr>
          <a:xfrm>
            <a:off x="2286000" y="3087420"/>
            <a:ext cx="4191000" cy="369332"/>
            <a:chOff x="2286000" y="3087420"/>
            <a:chExt cx="4191000" cy="369332"/>
          </a:xfrm>
        </p:grpSpPr>
        <p:cxnSp>
          <p:nvCxnSpPr>
            <p:cNvPr id="11" name="Straight Arrow Connector 10"/>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3429000" y="3087420"/>
              <a:ext cx="1390124" cy="369332"/>
            </a:xfrm>
            <a:prstGeom prst="rect">
              <a:avLst/>
            </a:prstGeom>
            <a:noFill/>
          </p:spPr>
          <p:txBody>
            <a:bodyPr wrap="none" rtlCol="0">
              <a:spAutoFit/>
            </a:bodyPr>
            <a:lstStyle/>
            <a:p>
              <a:r>
                <a:rPr lang="en-US" dirty="0" err="1">
                  <a:solidFill>
                    <a:schemeClr val="accent2"/>
                  </a:solidFill>
                </a:rPr>
                <a:t>ServerHello</a:t>
              </a:r>
              <a:endParaRPr lang="en-US" dirty="0">
                <a:solidFill>
                  <a:schemeClr val="accent2"/>
                </a:solidFill>
              </a:endParaRPr>
            </a:p>
          </p:txBody>
        </p:sp>
      </p:grpSp>
      <p:grpSp>
        <p:nvGrpSpPr>
          <p:cNvPr id="25" name="Group 24"/>
          <p:cNvGrpSpPr/>
          <p:nvPr/>
        </p:nvGrpSpPr>
        <p:grpSpPr>
          <a:xfrm>
            <a:off x="2286000" y="3617433"/>
            <a:ext cx="4191000" cy="369332"/>
            <a:chOff x="2286000" y="3617433"/>
            <a:chExt cx="4191000" cy="369332"/>
          </a:xfrm>
        </p:grpSpPr>
        <p:cxnSp>
          <p:nvCxnSpPr>
            <p:cNvPr id="13" name="Straight Arrow Connector 12"/>
            <p:cNvCxnSpPr/>
            <p:nvPr/>
          </p:nvCxnSpPr>
          <p:spPr>
            <a:xfrm>
              <a:off x="2286000" y="3949402"/>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3429000" y="3617433"/>
              <a:ext cx="2287806" cy="369332"/>
            </a:xfrm>
            <a:prstGeom prst="rect">
              <a:avLst/>
            </a:prstGeom>
            <a:noFill/>
          </p:spPr>
          <p:txBody>
            <a:bodyPr wrap="none" rtlCol="0">
              <a:spAutoFit/>
            </a:bodyPr>
            <a:lstStyle/>
            <a:p>
              <a:r>
                <a:rPr lang="en-US" dirty="0" err="1">
                  <a:solidFill>
                    <a:schemeClr val="accent2"/>
                  </a:solidFill>
                </a:rPr>
                <a:t>ServerKeyExchange</a:t>
              </a:r>
              <a:endParaRPr lang="en-US" dirty="0">
                <a:solidFill>
                  <a:schemeClr val="accent2"/>
                </a:solidFill>
              </a:endParaRPr>
            </a:p>
          </p:txBody>
        </p:sp>
      </p:grpSp>
      <p:grpSp>
        <p:nvGrpSpPr>
          <p:cNvPr id="26" name="Group 25"/>
          <p:cNvGrpSpPr/>
          <p:nvPr/>
        </p:nvGrpSpPr>
        <p:grpSpPr>
          <a:xfrm>
            <a:off x="2286000" y="4131248"/>
            <a:ext cx="4191000" cy="369332"/>
            <a:chOff x="2286000" y="4131248"/>
            <a:chExt cx="4191000" cy="369332"/>
          </a:xfrm>
        </p:grpSpPr>
        <p:cxnSp>
          <p:nvCxnSpPr>
            <p:cNvPr id="15" name="Straight Arrow Connector 14"/>
            <p:cNvCxnSpPr/>
            <p:nvPr/>
          </p:nvCxnSpPr>
          <p:spPr>
            <a:xfrm>
              <a:off x="2286000" y="4463217"/>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3429000" y="4131248"/>
              <a:ext cx="2198038" cy="369332"/>
            </a:xfrm>
            <a:prstGeom prst="rect">
              <a:avLst/>
            </a:prstGeom>
            <a:noFill/>
          </p:spPr>
          <p:txBody>
            <a:bodyPr wrap="none" rtlCol="0">
              <a:spAutoFit/>
            </a:bodyPr>
            <a:lstStyle/>
            <a:p>
              <a:r>
                <a:rPr lang="en-US" dirty="0" err="1">
                  <a:solidFill>
                    <a:schemeClr val="accent2"/>
                  </a:solidFill>
                </a:rPr>
                <a:t>ClientKeyExchange</a:t>
              </a:r>
              <a:endParaRPr lang="en-US" dirty="0">
                <a:solidFill>
                  <a:schemeClr val="accent2"/>
                </a:solidFill>
              </a:endParaRPr>
            </a:p>
          </p:txBody>
        </p:sp>
      </p:grpSp>
      <p:sp>
        <p:nvSpPr>
          <p:cNvPr id="17" name="TextBox 16"/>
          <p:cNvSpPr txBox="1"/>
          <p:nvPr/>
        </p:nvSpPr>
        <p:spPr>
          <a:xfrm>
            <a:off x="388163" y="2630269"/>
            <a:ext cx="173269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Version, cipher suites, </a:t>
            </a:r>
            <a:r>
              <a:rPr lang="en-US" dirty="0" err="1"/>
              <a:t>rClient</a:t>
            </a:r>
            <a:endParaRPr lang="en-US" dirty="0"/>
          </a:p>
        </p:txBody>
      </p:sp>
      <p:sp>
        <p:nvSpPr>
          <p:cNvPr id="18" name="TextBox 17"/>
          <p:cNvSpPr txBox="1"/>
          <p:nvPr/>
        </p:nvSpPr>
        <p:spPr>
          <a:xfrm>
            <a:off x="6725506" y="2743200"/>
            <a:ext cx="173269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Version, cipher suite, </a:t>
            </a:r>
            <a:r>
              <a:rPr lang="en-US" dirty="0" err="1"/>
              <a:t>rServer</a:t>
            </a:r>
            <a:r>
              <a:rPr lang="en-US" dirty="0"/>
              <a:t>,</a:t>
            </a:r>
          </a:p>
          <a:p>
            <a:r>
              <a:rPr lang="en-US" dirty="0"/>
              <a:t>certificate</a:t>
            </a:r>
          </a:p>
        </p:txBody>
      </p:sp>
      <p:sp>
        <p:nvSpPr>
          <p:cNvPr id="19" name="TextBox 18"/>
          <p:cNvSpPr txBox="1"/>
          <p:nvPr/>
        </p:nvSpPr>
        <p:spPr>
          <a:xfrm>
            <a:off x="304800" y="4278551"/>
            <a:ext cx="181605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err="1"/>
              <a:t>Enc_pks</a:t>
            </a:r>
            <a:r>
              <a:rPr lang="en-US" dirty="0"/>
              <a:t>(</a:t>
            </a:r>
            <a:r>
              <a:rPr lang="en-US" dirty="0" err="1"/>
              <a:t>ms_p</a:t>
            </a:r>
            <a:r>
              <a:rPr lang="en-US" dirty="0"/>
              <a:t>)</a:t>
            </a:r>
          </a:p>
        </p:txBody>
      </p:sp>
      <p:sp>
        <p:nvSpPr>
          <p:cNvPr id="20" name="TextBox 19"/>
          <p:cNvSpPr txBox="1"/>
          <p:nvPr/>
        </p:nvSpPr>
        <p:spPr>
          <a:xfrm>
            <a:off x="388163" y="4876800"/>
            <a:ext cx="173269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Compute master secret</a:t>
            </a:r>
          </a:p>
        </p:txBody>
      </p:sp>
      <p:sp>
        <p:nvSpPr>
          <p:cNvPr id="21" name="TextBox 20"/>
          <p:cNvSpPr txBox="1"/>
          <p:nvPr/>
        </p:nvSpPr>
        <p:spPr>
          <a:xfrm>
            <a:off x="6768082" y="4869543"/>
            <a:ext cx="173269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Compute master secret</a:t>
            </a:r>
          </a:p>
        </p:txBody>
      </p:sp>
      <p:sp>
        <p:nvSpPr>
          <p:cNvPr id="22" name="TextBox 21"/>
          <p:cNvSpPr txBox="1"/>
          <p:nvPr/>
        </p:nvSpPr>
        <p:spPr>
          <a:xfrm>
            <a:off x="6725506" y="3766644"/>
            <a:ext cx="173269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(optional)</a:t>
            </a:r>
          </a:p>
        </p:txBody>
      </p:sp>
      <p:grpSp>
        <p:nvGrpSpPr>
          <p:cNvPr id="27" name="Group 26"/>
          <p:cNvGrpSpPr/>
          <p:nvPr/>
        </p:nvGrpSpPr>
        <p:grpSpPr>
          <a:xfrm>
            <a:off x="2286000" y="5318183"/>
            <a:ext cx="4191000" cy="369332"/>
            <a:chOff x="2286000" y="2563631"/>
            <a:chExt cx="4191000" cy="369332"/>
          </a:xfrm>
        </p:grpSpPr>
        <p:cxnSp>
          <p:nvCxnSpPr>
            <p:cNvPr id="28" name="Straight Arrow Connector 27"/>
            <p:cNvCxnSpPr/>
            <p:nvPr/>
          </p:nvCxnSpPr>
          <p:spPr>
            <a:xfrm>
              <a:off x="2286000" y="2895600"/>
              <a:ext cx="41910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9" name="TextBox 28"/>
            <p:cNvSpPr txBox="1"/>
            <p:nvPr/>
          </p:nvSpPr>
          <p:spPr>
            <a:xfrm>
              <a:off x="3429000" y="2563631"/>
              <a:ext cx="2198038" cy="369332"/>
            </a:xfrm>
            <a:prstGeom prst="rect">
              <a:avLst/>
            </a:prstGeom>
            <a:noFill/>
          </p:spPr>
          <p:txBody>
            <a:bodyPr wrap="none" rtlCol="0">
              <a:spAutoFit/>
            </a:bodyPr>
            <a:lstStyle/>
            <a:p>
              <a:r>
                <a:rPr lang="en-US" dirty="0" err="1">
                  <a:solidFill>
                    <a:schemeClr val="accent2"/>
                  </a:solidFill>
                </a:rPr>
                <a:t>ChangeCipherSpec</a:t>
              </a:r>
              <a:endParaRPr lang="en-US" dirty="0">
                <a:solidFill>
                  <a:schemeClr val="accent2"/>
                </a:solidFill>
              </a:endParaRPr>
            </a:p>
          </p:txBody>
        </p:sp>
      </p:grpSp>
      <p:grpSp>
        <p:nvGrpSpPr>
          <p:cNvPr id="30" name="Group 29"/>
          <p:cNvGrpSpPr/>
          <p:nvPr/>
        </p:nvGrpSpPr>
        <p:grpSpPr>
          <a:xfrm>
            <a:off x="2286000" y="5841972"/>
            <a:ext cx="4191000" cy="369332"/>
            <a:chOff x="2286000" y="3087420"/>
            <a:chExt cx="4191000" cy="369332"/>
          </a:xfrm>
        </p:grpSpPr>
        <p:cxnSp>
          <p:nvCxnSpPr>
            <p:cNvPr id="31" name="Straight Arrow Connector 30"/>
            <p:cNvCxnSpPr/>
            <p:nvPr/>
          </p:nvCxnSpPr>
          <p:spPr>
            <a:xfrm>
              <a:off x="2286000" y="3419389"/>
              <a:ext cx="419100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32" name="TextBox 31"/>
            <p:cNvSpPr txBox="1"/>
            <p:nvPr/>
          </p:nvSpPr>
          <p:spPr>
            <a:xfrm>
              <a:off x="3429000" y="3087420"/>
              <a:ext cx="2198038" cy="369332"/>
            </a:xfrm>
            <a:prstGeom prst="rect">
              <a:avLst/>
            </a:prstGeom>
            <a:noFill/>
          </p:spPr>
          <p:txBody>
            <a:bodyPr wrap="none" rtlCol="0">
              <a:spAutoFit/>
            </a:bodyPr>
            <a:lstStyle/>
            <a:p>
              <a:r>
                <a:rPr lang="en-US" dirty="0" err="1">
                  <a:solidFill>
                    <a:schemeClr val="accent2"/>
                  </a:solidFill>
                </a:rPr>
                <a:t>ChangeCipherSpec</a:t>
              </a:r>
              <a:endParaRPr lang="en-US" dirty="0">
                <a:solidFill>
                  <a:schemeClr val="accent2"/>
                </a:solidFill>
              </a:endParaRPr>
            </a:p>
          </p:txBody>
        </p:sp>
      </p:grpSp>
    </p:spTree>
    <p:extLst>
      <p:ext uri="{BB962C8B-B14F-4D97-AF65-F5344CB8AC3E}">
        <p14:creationId xmlns:p14="http://schemas.microsoft.com/office/powerpoint/2010/main" val="7311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TLS record</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3" y="1986209"/>
            <a:ext cx="8229600" cy="22451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419600"/>
            <a:ext cx="2794000" cy="2222500"/>
          </a:xfrm>
          <a:prstGeom prst="rect">
            <a:avLst/>
          </a:prstGeom>
        </p:spPr>
      </p:pic>
    </p:spTree>
    <p:extLst>
      <p:ext uri="{BB962C8B-B14F-4D97-AF65-F5344CB8AC3E}">
        <p14:creationId xmlns:p14="http://schemas.microsoft.com/office/powerpoint/2010/main" val="355152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02775-0711-AC4C-816E-01C0454CC5C6}"/>
              </a:ext>
            </a:extLst>
          </p:cNvPr>
          <p:cNvSpPr>
            <a:spLocks noGrp="1"/>
          </p:cNvSpPr>
          <p:nvPr>
            <p:ph type="title"/>
          </p:nvPr>
        </p:nvSpPr>
        <p:spPr/>
        <p:txBody>
          <a:bodyPr/>
          <a:lstStyle/>
          <a:p>
            <a:r>
              <a:rPr lang="en-US" dirty="0"/>
              <a:t>Application Layer: HTTP</a:t>
            </a:r>
          </a:p>
        </p:txBody>
      </p:sp>
      <p:sp>
        <p:nvSpPr>
          <p:cNvPr id="3" name="Content Placeholder 2">
            <a:extLst>
              <a:ext uri="{FF2B5EF4-FFF2-40B4-BE49-F238E27FC236}">
                <a16:creationId xmlns:a16="http://schemas.microsoft.com/office/drawing/2014/main" id="{9FE52D8E-6CDC-774B-BAFC-71F2DD9EF0B3}"/>
              </a:ext>
            </a:extLst>
          </p:cNvPr>
          <p:cNvSpPr>
            <a:spLocks noGrp="1"/>
          </p:cNvSpPr>
          <p:nvPr>
            <p:ph idx="1"/>
          </p:nvPr>
        </p:nvSpPr>
        <p:spPr/>
        <p:txBody>
          <a:bodyPr/>
          <a:lstStyle/>
          <a:p>
            <a:r>
              <a:rPr lang="en-US" dirty="0"/>
              <a:t>Hypertext Transfer Protocol (HTTP) is an application protocol for distributed information systems</a:t>
            </a:r>
          </a:p>
          <a:p>
            <a:r>
              <a:rPr lang="en-US" dirty="0"/>
              <a:t>Stateless request-response protocol</a:t>
            </a:r>
          </a:p>
          <a:p>
            <a:r>
              <a:rPr lang="en-US" dirty="0"/>
              <a:t>Requests resources identified by Uniform Resource </a:t>
            </a:r>
            <a:r>
              <a:rPr lang="en-US" dirty="0" err="1"/>
              <a:t>Locatars</a:t>
            </a:r>
            <a:r>
              <a:rPr lang="en-US" dirty="0"/>
              <a:t> (URLs)</a:t>
            </a:r>
          </a:p>
          <a:p>
            <a:pPr marL="0" indent="0">
              <a:buNone/>
            </a:pPr>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AFBB358F-249B-B343-94AD-C50F0DE70CE3}"/>
              </a:ext>
            </a:extLst>
          </p:cNvPr>
          <p:cNvGraphicFramePr>
            <a:graphicFrameLocks noGrp="1"/>
          </p:cNvGraphicFramePr>
          <p:nvPr>
            <p:extLst>
              <p:ext uri="{D42A27DB-BD31-4B8C-83A1-F6EECF244321}">
                <p14:modId xmlns:p14="http://schemas.microsoft.com/office/powerpoint/2010/main" val="1254085801"/>
              </p:ext>
            </p:extLst>
          </p:nvPr>
        </p:nvGraphicFramePr>
        <p:xfrm>
          <a:off x="838200" y="3743960"/>
          <a:ext cx="7315200" cy="3037840"/>
        </p:xfrm>
        <a:graphic>
          <a:graphicData uri="http://schemas.openxmlformats.org/drawingml/2006/table">
            <a:tbl>
              <a:tblPr firstRow="1" bandRow="1">
                <a:tableStyleId>{21E4AEA4-8DFA-4A89-87EB-49C32662AFE0}</a:tableStyleId>
              </a:tblPr>
              <a:tblGrid>
                <a:gridCol w="1295400">
                  <a:extLst>
                    <a:ext uri="{9D8B030D-6E8A-4147-A177-3AD203B41FA5}">
                      <a16:colId xmlns:a16="http://schemas.microsoft.com/office/drawing/2014/main" val="2818342905"/>
                    </a:ext>
                  </a:extLst>
                </a:gridCol>
                <a:gridCol w="6019800">
                  <a:extLst>
                    <a:ext uri="{9D8B030D-6E8A-4147-A177-3AD203B41FA5}">
                      <a16:colId xmlns:a16="http://schemas.microsoft.com/office/drawing/2014/main" val="425138884"/>
                    </a:ext>
                  </a:extLst>
                </a:gridCol>
              </a:tblGrid>
              <a:tr h="370840">
                <a:tc>
                  <a:txBody>
                    <a:bodyPr/>
                    <a:lstStyle/>
                    <a:p>
                      <a:r>
                        <a:rPr lang="en-US" dirty="0"/>
                        <a:t>Request</a:t>
                      </a:r>
                    </a:p>
                  </a:txBody>
                  <a:tcPr/>
                </a:tc>
                <a:tc>
                  <a:txBody>
                    <a:bodyPr/>
                    <a:lstStyle/>
                    <a:p>
                      <a:r>
                        <a:rPr lang="en-US" dirty="0"/>
                        <a:t>Response</a:t>
                      </a:r>
                    </a:p>
                  </a:txBody>
                  <a:tcPr/>
                </a:tc>
                <a:extLst>
                  <a:ext uri="{0D108BD9-81ED-4DB2-BD59-A6C34878D82A}">
                    <a16:rowId xmlns:a16="http://schemas.microsoft.com/office/drawing/2014/main" val="2654000589"/>
                  </a:ext>
                </a:extLst>
              </a:tr>
              <a:tr h="370840">
                <a:tc>
                  <a:txBody>
                    <a:bodyPr/>
                    <a:lstStyle/>
                    <a:p>
                      <a:r>
                        <a:rPr lang="en-US" dirty="0"/>
                        <a:t>GET</a:t>
                      </a:r>
                    </a:p>
                  </a:txBody>
                  <a:tcPr/>
                </a:tc>
                <a:tc>
                  <a:txBody>
                    <a:bodyPr/>
                    <a:lstStyle/>
                    <a:p>
                      <a:r>
                        <a:rPr lang="en-US" dirty="0"/>
                        <a:t>Retrieve resource (no side effects)</a:t>
                      </a:r>
                    </a:p>
                  </a:txBody>
                  <a:tcPr/>
                </a:tc>
                <a:extLst>
                  <a:ext uri="{0D108BD9-81ED-4DB2-BD59-A6C34878D82A}">
                    <a16:rowId xmlns:a16="http://schemas.microsoft.com/office/drawing/2014/main" val="1533470264"/>
                  </a:ext>
                </a:extLst>
              </a:tr>
              <a:tr h="370840">
                <a:tc>
                  <a:txBody>
                    <a:bodyPr/>
                    <a:lstStyle/>
                    <a:p>
                      <a:r>
                        <a:rPr lang="en-US" dirty="0"/>
                        <a:t>HEAD</a:t>
                      </a:r>
                    </a:p>
                  </a:txBody>
                  <a:tcPr/>
                </a:tc>
                <a:tc>
                  <a:txBody>
                    <a:bodyPr/>
                    <a:lstStyle/>
                    <a:p>
                      <a:r>
                        <a:rPr lang="en-US" dirty="0"/>
                        <a:t>Retrieve header for GET request (no body)</a:t>
                      </a:r>
                    </a:p>
                  </a:txBody>
                  <a:tcPr/>
                </a:tc>
                <a:extLst>
                  <a:ext uri="{0D108BD9-81ED-4DB2-BD59-A6C34878D82A}">
                    <a16:rowId xmlns:a16="http://schemas.microsoft.com/office/drawing/2014/main" val="616892465"/>
                  </a:ext>
                </a:extLst>
              </a:tr>
              <a:tr h="370840">
                <a:tc>
                  <a:txBody>
                    <a:bodyPr/>
                    <a:lstStyle/>
                    <a:p>
                      <a:r>
                        <a:rPr lang="en-US" dirty="0"/>
                        <a:t>POST</a:t>
                      </a:r>
                    </a:p>
                  </a:txBody>
                  <a:tcPr/>
                </a:tc>
                <a:tc>
                  <a:txBody>
                    <a:bodyPr/>
                    <a:lstStyle/>
                    <a:p>
                      <a:r>
                        <a:rPr lang="en-US" dirty="0"/>
                        <a:t>Requests that server accept new object (e.g., results of form or new database item) and store it as subordinate of resource identified by URI</a:t>
                      </a:r>
                    </a:p>
                  </a:txBody>
                  <a:tcPr/>
                </a:tc>
                <a:extLst>
                  <a:ext uri="{0D108BD9-81ED-4DB2-BD59-A6C34878D82A}">
                    <a16:rowId xmlns:a16="http://schemas.microsoft.com/office/drawing/2014/main" val="2164090766"/>
                  </a:ext>
                </a:extLst>
              </a:tr>
              <a:tr h="172720">
                <a:tc>
                  <a:txBody>
                    <a:bodyPr/>
                    <a:lstStyle/>
                    <a:p>
                      <a:r>
                        <a:rPr lang="en-US" dirty="0"/>
                        <a:t>PUT</a:t>
                      </a:r>
                    </a:p>
                  </a:txBody>
                  <a:tcPr/>
                </a:tc>
                <a:tc>
                  <a:txBody>
                    <a:bodyPr/>
                    <a:lstStyle/>
                    <a:p>
                      <a:r>
                        <a:rPr lang="en-US" dirty="0"/>
                        <a:t>Requests that server store new object under supplied URI</a:t>
                      </a:r>
                    </a:p>
                  </a:txBody>
                  <a:tcPr/>
                </a:tc>
                <a:extLst>
                  <a:ext uri="{0D108BD9-81ED-4DB2-BD59-A6C34878D82A}">
                    <a16:rowId xmlns:a16="http://schemas.microsoft.com/office/drawing/2014/main" val="2085544275"/>
                  </a:ext>
                </a:extLst>
              </a:tr>
              <a:tr h="370840">
                <a:tc>
                  <a:txBody>
                    <a:bodyPr/>
                    <a:lstStyle/>
                    <a:p>
                      <a:r>
                        <a:rPr lang="en-US" dirty="0"/>
                        <a:t>DELETE</a:t>
                      </a:r>
                    </a:p>
                  </a:txBody>
                  <a:tcPr/>
                </a:tc>
                <a:tc>
                  <a:txBody>
                    <a:bodyPr/>
                    <a:lstStyle/>
                    <a:p>
                      <a:r>
                        <a:rPr lang="en-US" dirty="0"/>
                        <a:t>Delete specified resource</a:t>
                      </a:r>
                    </a:p>
                  </a:txBody>
                  <a:tcPr/>
                </a:tc>
                <a:extLst>
                  <a:ext uri="{0D108BD9-81ED-4DB2-BD59-A6C34878D82A}">
                    <a16:rowId xmlns:a16="http://schemas.microsoft.com/office/drawing/2014/main" val="2633107223"/>
                  </a:ext>
                </a:extLst>
              </a:tr>
            </a:tbl>
          </a:graphicData>
        </a:graphic>
      </p:graphicFrame>
    </p:spTree>
    <p:extLst>
      <p:ext uri="{BB962C8B-B14F-4D97-AF65-F5344CB8AC3E}">
        <p14:creationId xmlns:p14="http://schemas.microsoft.com/office/powerpoint/2010/main" val="96335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715F-6712-8444-A4EF-2DCEBFFF04C8}"/>
              </a:ext>
            </a:extLst>
          </p:cNvPr>
          <p:cNvSpPr>
            <a:spLocks noGrp="1"/>
          </p:cNvSpPr>
          <p:nvPr>
            <p:ph type="title"/>
          </p:nvPr>
        </p:nvSpPr>
        <p:spPr/>
        <p:txBody>
          <a:bodyPr/>
          <a:lstStyle/>
          <a:p>
            <a:r>
              <a:rPr lang="en-US" dirty="0"/>
              <a:t>Example Request</a:t>
            </a:r>
          </a:p>
        </p:txBody>
      </p:sp>
      <p:sp>
        <p:nvSpPr>
          <p:cNvPr id="3" name="Content Placeholder 2">
            <a:extLst>
              <a:ext uri="{FF2B5EF4-FFF2-40B4-BE49-F238E27FC236}">
                <a16:creationId xmlns:a16="http://schemas.microsoft.com/office/drawing/2014/main" id="{17CAB77E-20D7-4540-B262-039E1CDACCDA}"/>
              </a:ext>
            </a:extLst>
          </p:cNvPr>
          <p:cNvSpPr>
            <a:spLocks noGrp="1"/>
          </p:cNvSpPr>
          <p:nvPr>
            <p:ph idx="1"/>
          </p:nvPr>
        </p:nvSpPr>
        <p:spPr/>
        <p:txBody>
          <a:bodyPr/>
          <a:lstStyle/>
          <a:p>
            <a:r>
              <a:rPr lang="en-US" dirty="0"/>
              <a:t>HTTP Request:</a:t>
            </a:r>
          </a:p>
          <a:p>
            <a:endParaRPr lang="en-US" dirty="0"/>
          </a:p>
          <a:p>
            <a:endParaRPr lang="en-US" dirty="0"/>
          </a:p>
          <a:p>
            <a:pPr marL="0" indent="0">
              <a:buNone/>
            </a:pPr>
            <a:endParaRPr lang="en-US" dirty="0"/>
          </a:p>
          <a:p>
            <a:r>
              <a:rPr lang="en-US" dirty="0"/>
              <a:t>HTTP Response:</a:t>
            </a:r>
          </a:p>
        </p:txBody>
      </p:sp>
      <p:pic>
        <p:nvPicPr>
          <p:cNvPr id="5" name="Picture 4">
            <a:extLst>
              <a:ext uri="{FF2B5EF4-FFF2-40B4-BE49-F238E27FC236}">
                <a16:creationId xmlns:a16="http://schemas.microsoft.com/office/drawing/2014/main" id="{F2571717-DD65-C642-9F12-3C6D75A48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781102"/>
            <a:ext cx="7345680" cy="3153098"/>
          </a:xfrm>
          <a:prstGeom prst="rect">
            <a:avLst/>
          </a:prstGeom>
        </p:spPr>
      </p:pic>
      <p:pic>
        <p:nvPicPr>
          <p:cNvPr id="7" name="Picture 6">
            <a:extLst>
              <a:ext uri="{FF2B5EF4-FFF2-40B4-BE49-F238E27FC236}">
                <a16:creationId xmlns:a16="http://schemas.microsoft.com/office/drawing/2014/main" id="{3C79D50C-A56E-7747-98C4-A10FDC603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998668"/>
            <a:ext cx="7345680" cy="1224280"/>
          </a:xfrm>
          <a:prstGeom prst="rect">
            <a:avLst/>
          </a:prstGeom>
        </p:spPr>
      </p:pic>
      <p:grpSp>
        <p:nvGrpSpPr>
          <p:cNvPr id="29" name="Group 28">
            <a:extLst>
              <a:ext uri="{FF2B5EF4-FFF2-40B4-BE49-F238E27FC236}">
                <a16:creationId xmlns:a16="http://schemas.microsoft.com/office/drawing/2014/main" id="{B3FF79E2-A6CA-D24A-8B23-53887B76A10F}"/>
              </a:ext>
            </a:extLst>
          </p:cNvPr>
          <p:cNvGrpSpPr/>
          <p:nvPr/>
        </p:nvGrpSpPr>
        <p:grpSpPr>
          <a:xfrm>
            <a:off x="2076220" y="1600200"/>
            <a:ext cx="5612138" cy="1298643"/>
            <a:chOff x="2076220" y="1600200"/>
            <a:chExt cx="5612138" cy="1298643"/>
          </a:xfrm>
        </p:grpSpPr>
        <p:grpSp>
          <p:nvGrpSpPr>
            <p:cNvPr id="17" name="Group 16">
              <a:extLst>
                <a:ext uri="{FF2B5EF4-FFF2-40B4-BE49-F238E27FC236}">
                  <a16:creationId xmlns:a16="http://schemas.microsoft.com/office/drawing/2014/main" id="{320F0B27-372A-BA4E-8DD7-F9C371295C4F}"/>
                </a:ext>
              </a:extLst>
            </p:cNvPr>
            <p:cNvGrpSpPr/>
            <p:nvPr/>
          </p:nvGrpSpPr>
          <p:grpSpPr>
            <a:xfrm>
              <a:off x="2076220" y="1600200"/>
              <a:ext cx="5612138" cy="767800"/>
              <a:chOff x="2076220" y="1600200"/>
              <a:chExt cx="5612138" cy="767800"/>
            </a:xfrm>
          </p:grpSpPr>
          <p:sp>
            <p:nvSpPr>
              <p:cNvPr id="8" name="TextBox 7">
                <a:extLst>
                  <a:ext uri="{FF2B5EF4-FFF2-40B4-BE49-F238E27FC236}">
                    <a16:creationId xmlns:a16="http://schemas.microsoft.com/office/drawing/2014/main" id="{3F035D95-02B4-264A-9A48-2E808A5EC2D5}"/>
                  </a:ext>
                </a:extLst>
              </p:cNvPr>
              <p:cNvSpPr txBox="1"/>
              <p:nvPr/>
            </p:nvSpPr>
            <p:spPr>
              <a:xfrm>
                <a:off x="2895600" y="1600200"/>
                <a:ext cx="187743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solidFill>
                      <a:schemeClr val="accent2"/>
                    </a:solidFill>
                  </a:rPr>
                  <a:t>Request Method</a:t>
                </a:r>
              </a:p>
            </p:txBody>
          </p:sp>
          <p:sp>
            <p:nvSpPr>
              <p:cNvPr id="9" name="TextBox 8">
                <a:extLst>
                  <a:ext uri="{FF2B5EF4-FFF2-40B4-BE49-F238E27FC236}">
                    <a16:creationId xmlns:a16="http://schemas.microsoft.com/office/drawing/2014/main" id="{C3B2B907-3F11-0E45-BC12-0B580FD625B6}"/>
                  </a:ext>
                </a:extLst>
              </p:cNvPr>
              <p:cNvSpPr txBox="1"/>
              <p:nvPr/>
            </p:nvSpPr>
            <p:spPr>
              <a:xfrm>
                <a:off x="4940676" y="1600200"/>
                <a:ext cx="65915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solidFill>
                      <a:schemeClr val="accent2"/>
                    </a:solidFill>
                  </a:rPr>
                  <a:t>Path</a:t>
                </a:r>
              </a:p>
            </p:txBody>
          </p:sp>
          <p:sp>
            <p:nvSpPr>
              <p:cNvPr id="10" name="TextBox 9">
                <a:extLst>
                  <a:ext uri="{FF2B5EF4-FFF2-40B4-BE49-F238E27FC236}">
                    <a16:creationId xmlns:a16="http://schemas.microsoft.com/office/drawing/2014/main" id="{72FF110D-9268-8C43-BA1E-FD90E2B9526F}"/>
                  </a:ext>
                </a:extLst>
              </p:cNvPr>
              <p:cNvSpPr txBox="1"/>
              <p:nvPr/>
            </p:nvSpPr>
            <p:spPr>
              <a:xfrm>
                <a:off x="5823680" y="1600200"/>
                <a:ext cx="186467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solidFill>
                      <a:schemeClr val="accent2"/>
                    </a:solidFill>
                  </a:rPr>
                  <a:t>Protocol Version</a:t>
                </a:r>
              </a:p>
            </p:txBody>
          </p:sp>
          <p:cxnSp>
            <p:nvCxnSpPr>
              <p:cNvPr id="12" name="Straight Arrow Connector 11">
                <a:extLst>
                  <a:ext uri="{FF2B5EF4-FFF2-40B4-BE49-F238E27FC236}">
                    <a16:creationId xmlns:a16="http://schemas.microsoft.com/office/drawing/2014/main" id="{08E06986-6F8D-7248-8188-1F45EDAB3AB4}"/>
                  </a:ext>
                </a:extLst>
              </p:cNvPr>
              <p:cNvCxnSpPr>
                <a:cxnSpLocks/>
                <a:stCxn id="8" idx="2"/>
              </p:cNvCxnSpPr>
              <p:nvPr/>
            </p:nvCxnSpPr>
            <p:spPr>
              <a:xfrm flipH="1">
                <a:off x="2076220" y="1969532"/>
                <a:ext cx="1758099" cy="36040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2F16454C-D48A-CE47-9170-20D0D8B2F765}"/>
                  </a:ext>
                </a:extLst>
              </p:cNvPr>
              <p:cNvCxnSpPr>
                <a:cxnSpLocks/>
                <a:stCxn id="9" idx="2"/>
              </p:cNvCxnSpPr>
              <p:nvPr/>
            </p:nvCxnSpPr>
            <p:spPr>
              <a:xfrm flipH="1">
                <a:off x="2350540" y="1969532"/>
                <a:ext cx="2919714" cy="39846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5" name="Straight Arrow Connector 14">
                <a:extLst>
                  <a:ext uri="{FF2B5EF4-FFF2-40B4-BE49-F238E27FC236}">
                    <a16:creationId xmlns:a16="http://schemas.microsoft.com/office/drawing/2014/main" id="{92B0CC5E-F13B-F545-A2A4-07AB1F5A9C27}"/>
                  </a:ext>
                </a:extLst>
              </p:cNvPr>
              <p:cNvCxnSpPr>
                <a:cxnSpLocks/>
                <a:stCxn id="10" idx="2"/>
              </p:cNvCxnSpPr>
              <p:nvPr/>
            </p:nvCxnSpPr>
            <p:spPr>
              <a:xfrm flipH="1">
                <a:off x="3415221" y="1969532"/>
                <a:ext cx="3340798" cy="36040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20" name="TextBox 19">
              <a:extLst>
                <a:ext uri="{FF2B5EF4-FFF2-40B4-BE49-F238E27FC236}">
                  <a16:creationId xmlns:a16="http://schemas.microsoft.com/office/drawing/2014/main" id="{0C221039-3239-B84A-A97C-A06CCF74BF7A}"/>
                </a:ext>
              </a:extLst>
            </p:cNvPr>
            <p:cNvSpPr txBox="1"/>
            <p:nvPr/>
          </p:nvSpPr>
          <p:spPr>
            <a:xfrm>
              <a:off x="6441122" y="2514600"/>
              <a:ext cx="110267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chemeClr val="accent2"/>
                  </a:solidFill>
                </a:rPr>
                <a:t>Headers</a:t>
              </a:r>
            </a:p>
          </p:txBody>
        </p:sp>
        <p:cxnSp>
          <p:nvCxnSpPr>
            <p:cNvPr id="21" name="Straight Arrow Connector 20">
              <a:extLst>
                <a:ext uri="{FF2B5EF4-FFF2-40B4-BE49-F238E27FC236}">
                  <a16:creationId xmlns:a16="http://schemas.microsoft.com/office/drawing/2014/main" id="{8A800318-CE0F-964D-82AD-8E50C18BC21A}"/>
                </a:ext>
              </a:extLst>
            </p:cNvPr>
            <p:cNvCxnSpPr>
              <a:cxnSpLocks/>
            </p:cNvCxnSpPr>
            <p:nvPr/>
          </p:nvCxnSpPr>
          <p:spPr>
            <a:xfrm flipH="1" flipV="1">
              <a:off x="4937760" y="2621280"/>
              <a:ext cx="1510042" cy="8639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a:extLst>
                <a:ext uri="{FF2B5EF4-FFF2-40B4-BE49-F238E27FC236}">
                  <a16:creationId xmlns:a16="http://schemas.microsoft.com/office/drawing/2014/main" id="{CF169A17-C437-2F41-ACDF-EFE1772C6FC9}"/>
                </a:ext>
              </a:extLst>
            </p:cNvPr>
            <p:cNvCxnSpPr>
              <a:cxnSpLocks/>
            </p:cNvCxnSpPr>
            <p:nvPr/>
          </p:nvCxnSpPr>
          <p:spPr>
            <a:xfrm flipH="1">
              <a:off x="4038600" y="2736810"/>
              <a:ext cx="2402522" cy="16203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grpSp>
        <p:nvGrpSpPr>
          <p:cNvPr id="35" name="Group 34">
            <a:extLst>
              <a:ext uri="{FF2B5EF4-FFF2-40B4-BE49-F238E27FC236}">
                <a16:creationId xmlns:a16="http://schemas.microsoft.com/office/drawing/2014/main" id="{BC93E027-0044-9B40-93F8-DC6951AAA27B}"/>
              </a:ext>
            </a:extLst>
          </p:cNvPr>
          <p:cNvGrpSpPr/>
          <p:nvPr/>
        </p:nvGrpSpPr>
        <p:grpSpPr>
          <a:xfrm>
            <a:off x="5486400" y="4038600"/>
            <a:ext cx="2667000" cy="2514600"/>
            <a:chOff x="5486400" y="4038600"/>
            <a:chExt cx="2667000" cy="2514600"/>
          </a:xfrm>
        </p:grpSpPr>
        <p:sp>
          <p:nvSpPr>
            <p:cNvPr id="30" name="Right Brace 29">
              <a:extLst>
                <a:ext uri="{FF2B5EF4-FFF2-40B4-BE49-F238E27FC236}">
                  <a16:creationId xmlns:a16="http://schemas.microsoft.com/office/drawing/2014/main" id="{24B4C471-3054-D446-9807-E53AB7E4AFBE}"/>
                </a:ext>
              </a:extLst>
            </p:cNvPr>
            <p:cNvSpPr/>
            <p:nvPr/>
          </p:nvSpPr>
          <p:spPr>
            <a:xfrm>
              <a:off x="6756019" y="4038600"/>
              <a:ext cx="236442" cy="2057400"/>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B4753F17-D44D-AA4C-AC5A-64715AB7A267}"/>
                </a:ext>
              </a:extLst>
            </p:cNvPr>
            <p:cNvSpPr txBox="1"/>
            <p:nvPr/>
          </p:nvSpPr>
          <p:spPr>
            <a:xfrm>
              <a:off x="7050722" y="4882634"/>
              <a:ext cx="110267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chemeClr val="accent2"/>
                  </a:solidFill>
                </a:rPr>
                <a:t>Header</a:t>
              </a:r>
            </a:p>
          </p:txBody>
        </p:sp>
        <p:sp>
          <p:nvSpPr>
            <p:cNvPr id="32" name="TextBox 31">
              <a:extLst>
                <a:ext uri="{FF2B5EF4-FFF2-40B4-BE49-F238E27FC236}">
                  <a16:creationId xmlns:a16="http://schemas.microsoft.com/office/drawing/2014/main" id="{2ADC322E-6DA6-A547-8243-E3D83725A442}"/>
                </a:ext>
              </a:extLst>
            </p:cNvPr>
            <p:cNvSpPr txBox="1"/>
            <p:nvPr/>
          </p:nvSpPr>
          <p:spPr>
            <a:xfrm>
              <a:off x="7050722" y="5942585"/>
              <a:ext cx="72167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solidFill>
                    <a:schemeClr val="accent2"/>
                  </a:solidFill>
                </a:rPr>
                <a:t>Body</a:t>
              </a:r>
            </a:p>
          </p:txBody>
        </p:sp>
        <p:cxnSp>
          <p:nvCxnSpPr>
            <p:cNvPr id="33" name="Straight Arrow Connector 32">
              <a:extLst>
                <a:ext uri="{FF2B5EF4-FFF2-40B4-BE49-F238E27FC236}">
                  <a16:creationId xmlns:a16="http://schemas.microsoft.com/office/drawing/2014/main" id="{2E099747-687C-0D4F-98B8-5E94E1E8608E}"/>
                </a:ext>
              </a:extLst>
            </p:cNvPr>
            <p:cNvCxnSpPr>
              <a:cxnSpLocks/>
            </p:cNvCxnSpPr>
            <p:nvPr/>
          </p:nvCxnSpPr>
          <p:spPr>
            <a:xfrm flipH="1">
              <a:off x="5486400" y="6164795"/>
              <a:ext cx="1564322" cy="38840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345063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5B73-52E3-4045-8BD4-46FB237F1C59}"/>
              </a:ext>
            </a:extLst>
          </p:cNvPr>
          <p:cNvSpPr>
            <a:spLocks noGrp="1"/>
          </p:cNvSpPr>
          <p:nvPr>
            <p:ph type="title"/>
          </p:nvPr>
        </p:nvSpPr>
        <p:spPr/>
        <p:txBody>
          <a:bodyPr/>
          <a:lstStyle/>
          <a:p>
            <a:r>
              <a:rPr lang="en-US" dirty="0"/>
              <a:t>HTTP Response Codes</a:t>
            </a:r>
          </a:p>
        </p:txBody>
      </p:sp>
      <p:graphicFrame>
        <p:nvGraphicFramePr>
          <p:cNvPr id="5" name="Content Placeholder 4">
            <a:extLst>
              <a:ext uri="{FF2B5EF4-FFF2-40B4-BE49-F238E27FC236}">
                <a16:creationId xmlns:a16="http://schemas.microsoft.com/office/drawing/2014/main" id="{B255C540-72E0-0F41-BD84-0A16436BD560}"/>
              </a:ext>
            </a:extLst>
          </p:cNvPr>
          <p:cNvGraphicFramePr>
            <a:graphicFrameLocks noGrp="1"/>
          </p:cNvGraphicFramePr>
          <p:nvPr>
            <p:ph idx="1"/>
            <p:extLst>
              <p:ext uri="{D42A27DB-BD31-4B8C-83A1-F6EECF244321}">
                <p14:modId xmlns:p14="http://schemas.microsoft.com/office/powerpoint/2010/main" val="4167213064"/>
              </p:ext>
            </p:extLst>
          </p:nvPr>
        </p:nvGraphicFramePr>
        <p:xfrm>
          <a:off x="2667000" y="2133600"/>
          <a:ext cx="3810000" cy="3708400"/>
        </p:xfrm>
        <a:graphic>
          <a:graphicData uri="http://schemas.openxmlformats.org/drawingml/2006/table">
            <a:tbl>
              <a:tblPr firstRow="1" bandRow="1">
                <a:tableStyleId>{21E4AEA4-8DFA-4A89-87EB-49C32662AFE0}</a:tableStyleId>
              </a:tblPr>
              <a:tblGrid>
                <a:gridCol w="1143000">
                  <a:extLst>
                    <a:ext uri="{9D8B030D-6E8A-4147-A177-3AD203B41FA5}">
                      <a16:colId xmlns:a16="http://schemas.microsoft.com/office/drawing/2014/main" val="3209914555"/>
                    </a:ext>
                  </a:extLst>
                </a:gridCol>
                <a:gridCol w="2667000">
                  <a:extLst>
                    <a:ext uri="{9D8B030D-6E8A-4147-A177-3AD203B41FA5}">
                      <a16:colId xmlns:a16="http://schemas.microsoft.com/office/drawing/2014/main" val="4045861136"/>
                    </a:ext>
                  </a:extLst>
                </a:gridCol>
              </a:tblGrid>
              <a:tr h="370840">
                <a:tc>
                  <a:txBody>
                    <a:bodyPr/>
                    <a:lstStyle/>
                    <a:p>
                      <a:r>
                        <a:rPr lang="en-US" dirty="0"/>
                        <a:t>Code</a:t>
                      </a:r>
                    </a:p>
                  </a:txBody>
                  <a:tcPr/>
                </a:tc>
                <a:tc>
                  <a:txBody>
                    <a:bodyPr/>
                    <a:lstStyle/>
                    <a:p>
                      <a:r>
                        <a:rPr lang="en-US" dirty="0"/>
                        <a:t>Message</a:t>
                      </a:r>
                    </a:p>
                  </a:txBody>
                  <a:tcPr/>
                </a:tc>
                <a:extLst>
                  <a:ext uri="{0D108BD9-81ED-4DB2-BD59-A6C34878D82A}">
                    <a16:rowId xmlns:a16="http://schemas.microsoft.com/office/drawing/2014/main" val="1937196189"/>
                  </a:ext>
                </a:extLst>
              </a:tr>
              <a:tr h="370840">
                <a:tc>
                  <a:txBody>
                    <a:bodyPr/>
                    <a:lstStyle/>
                    <a:p>
                      <a:r>
                        <a:rPr lang="en-US" dirty="0"/>
                        <a:t>200</a:t>
                      </a:r>
                    </a:p>
                  </a:txBody>
                  <a:tcPr/>
                </a:tc>
                <a:tc>
                  <a:txBody>
                    <a:bodyPr/>
                    <a:lstStyle/>
                    <a:p>
                      <a:r>
                        <a:rPr lang="en-US" dirty="0"/>
                        <a:t>OK</a:t>
                      </a:r>
                    </a:p>
                  </a:txBody>
                  <a:tcPr/>
                </a:tc>
                <a:extLst>
                  <a:ext uri="{0D108BD9-81ED-4DB2-BD59-A6C34878D82A}">
                    <a16:rowId xmlns:a16="http://schemas.microsoft.com/office/drawing/2014/main" val="182266188"/>
                  </a:ext>
                </a:extLst>
              </a:tr>
              <a:tr h="370840">
                <a:tc>
                  <a:txBody>
                    <a:bodyPr/>
                    <a:lstStyle/>
                    <a:p>
                      <a:r>
                        <a:rPr lang="en-US" dirty="0"/>
                        <a:t>201</a:t>
                      </a:r>
                    </a:p>
                  </a:txBody>
                  <a:tcPr/>
                </a:tc>
                <a:tc>
                  <a:txBody>
                    <a:bodyPr/>
                    <a:lstStyle/>
                    <a:p>
                      <a:r>
                        <a:rPr lang="en-US" dirty="0"/>
                        <a:t>Created</a:t>
                      </a:r>
                    </a:p>
                  </a:txBody>
                  <a:tcPr/>
                </a:tc>
                <a:extLst>
                  <a:ext uri="{0D108BD9-81ED-4DB2-BD59-A6C34878D82A}">
                    <a16:rowId xmlns:a16="http://schemas.microsoft.com/office/drawing/2014/main" val="2665247997"/>
                  </a:ext>
                </a:extLst>
              </a:tr>
              <a:tr h="370840">
                <a:tc>
                  <a:txBody>
                    <a:bodyPr/>
                    <a:lstStyle/>
                    <a:p>
                      <a:r>
                        <a:rPr lang="en-US" dirty="0"/>
                        <a:t>302</a:t>
                      </a:r>
                    </a:p>
                  </a:txBody>
                  <a:tcPr/>
                </a:tc>
                <a:tc>
                  <a:txBody>
                    <a:bodyPr/>
                    <a:lstStyle/>
                    <a:p>
                      <a:r>
                        <a:rPr lang="en-US" dirty="0"/>
                        <a:t>Found</a:t>
                      </a:r>
                    </a:p>
                  </a:txBody>
                  <a:tcPr/>
                </a:tc>
                <a:extLst>
                  <a:ext uri="{0D108BD9-81ED-4DB2-BD59-A6C34878D82A}">
                    <a16:rowId xmlns:a16="http://schemas.microsoft.com/office/drawing/2014/main" val="252874489"/>
                  </a:ext>
                </a:extLst>
              </a:tr>
              <a:tr h="370840">
                <a:tc>
                  <a:txBody>
                    <a:bodyPr/>
                    <a:lstStyle/>
                    <a:p>
                      <a:r>
                        <a:rPr lang="en-US" dirty="0"/>
                        <a:t>401</a:t>
                      </a:r>
                    </a:p>
                  </a:txBody>
                  <a:tcPr/>
                </a:tc>
                <a:tc>
                  <a:txBody>
                    <a:bodyPr/>
                    <a:lstStyle/>
                    <a:p>
                      <a:r>
                        <a:rPr lang="en-US" dirty="0"/>
                        <a:t>Unauthorized</a:t>
                      </a:r>
                    </a:p>
                  </a:txBody>
                  <a:tcPr/>
                </a:tc>
                <a:extLst>
                  <a:ext uri="{0D108BD9-81ED-4DB2-BD59-A6C34878D82A}">
                    <a16:rowId xmlns:a16="http://schemas.microsoft.com/office/drawing/2014/main" val="637085431"/>
                  </a:ext>
                </a:extLst>
              </a:tr>
              <a:tr h="370840">
                <a:tc>
                  <a:txBody>
                    <a:bodyPr/>
                    <a:lstStyle/>
                    <a:p>
                      <a:r>
                        <a:rPr lang="en-US" dirty="0"/>
                        <a:t>403</a:t>
                      </a:r>
                    </a:p>
                  </a:txBody>
                  <a:tcPr/>
                </a:tc>
                <a:tc>
                  <a:txBody>
                    <a:bodyPr/>
                    <a:lstStyle/>
                    <a:p>
                      <a:r>
                        <a:rPr lang="en-US" dirty="0"/>
                        <a:t>Forbidden</a:t>
                      </a:r>
                    </a:p>
                  </a:txBody>
                  <a:tcPr/>
                </a:tc>
                <a:extLst>
                  <a:ext uri="{0D108BD9-81ED-4DB2-BD59-A6C34878D82A}">
                    <a16:rowId xmlns:a16="http://schemas.microsoft.com/office/drawing/2014/main" val="4265211274"/>
                  </a:ext>
                </a:extLst>
              </a:tr>
              <a:tr h="370840">
                <a:tc>
                  <a:txBody>
                    <a:bodyPr/>
                    <a:lstStyle/>
                    <a:p>
                      <a:r>
                        <a:rPr lang="en-US" dirty="0"/>
                        <a:t>404</a:t>
                      </a:r>
                    </a:p>
                  </a:txBody>
                  <a:tcPr/>
                </a:tc>
                <a:tc>
                  <a:txBody>
                    <a:bodyPr/>
                    <a:lstStyle/>
                    <a:p>
                      <a:r>
                        <a:rPr lang="en-US" dirty="0"/>
                        <a:t>Not Found</a:t>
                      </a:r>
                    </a:p>
                  </a:txBody>
                  <a:tcPr/>
                </a:tc>
                <a:extLst>
                  <a:ext uri="{0D108BD9-81ED-4DB2-BD59-A6C34878D82A}">
                    <a16:rowId xmlns:a16="http://schemas.microsoft.com/office/drawing/2014/main" val="3099319857"/>
                  </a:ext>
                </a:extLst>
              </a:tr>
              <a:tr h="370840">
                <a:tc>
                  <a:txBody>
                    <a:bodyPr/>
                    <a:lstStyle/>
                    <a:p>
                      <a:r>
                        <a:rPr lang="en-US" dirty="0"/>
                        <a:t>409</a:t>
                      </a:r>
                    </a:p>
                  </a:txBody>
                  <a:tcPr/>
                </a:tc>
                <a:tc>
                  <a:txBody>
                    <a:bodyPr/>
                    <a:lstStyle/>
                    <a:p>
                      <a:r>
                        <a:rPr lang="en-US" dirty="0"/>
                        <a:t>Conflict</a:t>
                      </a:r>
                    </a:p>
                  </a:txBody>
                  <a:tcPr/>
                </a:tc>
                <a:extLst>
                  <a:ext uri="{0D108BD9-81ED-4DB2-BD59-A6C34878D82A}">
                    <a16:rowId xmlns:a16="http://schemas.microsoft.com/office/drawing/2014/main" val="3584994237"/>
                  </a:ext>
                </a:extLst>
              </a:tr>
              <a:tr h="370840">
                <a:tc>
                  <a:txBody>
                    <a:bodyPr/>
                    <a:lstStyle/>
                    <a:p>
                      <a:r>
                        <a:rPr lang="en-US" dirty="0"/>
                        <a:t>500</a:t>
                      </a:r>
                    </a:p>
                  </a:txBody>
                  <a:tcPr/>
                </a:tc>
                <a:tc>
                  <a:txBody>
                    <a:bodyPr/>
                    <a:lstStyle/>
                    <a:p>
                      <a:r>
                        <a:rPr lang="en-US" dirty="0"/>
                        <a:t>Internal Server Error</a:t>
                      </a:r>
                    </a:p>
                  </a:txBody>
                  <a:tcPr/>
                </a:tc>
                <a:extLst>
                  <a:ext uri="{0D108BD9-81ED-4DB2-BD59-A6C34878D82A}">
                    <a16:rowId xmlns:a16="http://schemas.microsoft.com/office/drawing/2014/main" val="2624683110"/>
                  </a:ext>
                </a:extLst>
              </a:tr>
              <a:tr h="370840">
                <a:tc>
                  <a:txBody>
                    <a:bodyPr/>
                    <a:lstStyle/>
                    <a:p>
                      <a:r>
                        <a:rPr lang="en-US" dirty="0"/>
                        <a:t>502</a:t>
                      </a:r>
                    </a:p>
                  </a:txBody>
                  <a:tcPr/>
                </a:tc>
                <a:tc>
                  <a:txBody>
                    <a:bodyPr/>
                    <a:lstStyle/>
                    <a:p>
                      <a:r>
                        <a:rPr lang="en-US" dirty="0"/>
                        <a:t>Bad Gateway</a:t>
                      </a:r>
                    </a:p>
                  </a:txBody>
                  <a:tcPr/>
                </a:tc>
                <a:extLst>
                  <a:ext uri="{0D108BD9-81ED-4DB2-BD59-A6C34878D82A}">
                    <a16:rowId xmlns:a16="http://schemas.microsoft.com/office/drawing/2014/main" val="2694799540"/>
                  </a:ext>
                </a:extLst>
              </a:tr>
            </a:tbl>
          </a:graphicData>
        </a:graphic>
      </p:graphicFrame>
    </p:spTree>
    <p:extLst>
      <p:ext uri="{BB962C8B-B14F-4D97-AF65-F5344CB8AC3E}">
        <p14:creationId xmlns:p14="http://schemas.microsoft.com/office/powerpoint/2010/main" val="3837184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a:extLst>
              <a:ext uri="{FF2B5EF4-FFF2-40B4-BE49-F238E27FC236}">
                <a16:creationId xmlns:a16="http://schemas.microsoft.com/office/drawing/2014/main" id="{39A9F3EC-7CA3-4247-B8FB-3EA932F868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24000"/>
            <a:ext cx="8229600" cy="5105400"/>
          </a:xfrm>
        </p:spPr>
      </p:pic>
      <p:sp>
        <p:nvSpPr>
          <p:cNvPr id="2" name="Title 1"/>
          <p:cNvSpPr>
            <a:spLocks noGrp="1"/>
          </p:cNvSpPr>
          <p:nvPr>
            <p:ph type="title"/>
          </p:nvPr>
        </p:nvSpPr>
        <p:spPr/>
        <p:txBody>
          <a:bodyPr/>
          <a:lstStyle/>
          <a:p>
            <a:r>
              <a:rPr lang="en-US" dirty="0"/>
              <a:t>Vulnerabilities by Year</a:t>
            </a:r>
          </a:p>
        </p:txBody>
      </p:sp>
      <p:grpSp>
        <p:nvGrpSpPr>
          <p:cNvPr id="14" name="Group 13"/>
          <p:cNvGrpSpPr/>
          <p:nvPr/>
        </p:nvGrpSpPr>
        <p:grpSpPr>
          <a:xfrm>
            <a:off x="1066800" y="1795780"/>
            <a:ext cx="1508760" cy="1402080"/>
            <a:chOff x="838200" y="2895600"/>
            <a:chExt cx="1508760" cy="1402080"/>
          </a:xfrm>
        </p:grpSpPr>
        <p:sp>
          <p:nvSpPr>
            <p:cNvPr id="13" name="Rectangle 12"/>
            <p:cNvSpPr/>
            <p:nvPr/>
          </p:nvSpPr>
          <p:spPr>
            <a:xfrm>
              <a:off x="838200" y="2895600"/>
              <a:ext cx="1508760" cy="1402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892627" y="2917371"/>
              <a:ext cx="1393373" cy="1349829"/>
              <a:chOff x="892627" y="2917371"/>
              <a:chExt cx="1393373" cy="1349829"/>
            </a:xfrm>
            <a:solidFill>
              <a:schemeClr val="bg1"/>
            </a:solidFill>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035" t="8917" r="79801" b="71491"/>
              <a:stretch/>
            </p:blipFill>
            <p:spPr>
              <a:xfrm>
                <a:off x="892629" y="2917371"/>
                <a:ext cx="1393371" cy="226423"/>
              </a:xfrm>
              <a:prstGeom prst="rect">
                <a:avLst/>
              </a:prstGeom>
              <a:grpFill/>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1504" t="8917" r="60332" b="71491"/>
              <a:stretch/>
            </p:blipFill>
            <p:spPr>
              <a:xfrm>
                <a:off x="892629" y="3143794"/>
                <a:ext cx="1393371" cy="226423"/>
              </a:xfrm>
              <a:prstGeom prst="rect">
                <a:avLst/>
              </a:prstGeom>
              <a:grpFill/>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9487" t="8666" r="25329" b="71742"/>
              <a:stretch/>
            </p:blipFill>
            <p:spPr>
              <a:xfrm>
                <a:off x="892629" y="3370217"/>
                <a:ext cx="1164771" cy="226423"/>
              </a:xfrm>
              <a:prstGeom prst="rect">
                <a:avLst/>
              </a:prstGeom>
              <a:grpFill/>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4586" t="8572" r="7250" b="71836"/>
              <a:stretch/>
            </p:blipFill>
            <p:spPr>
              <a:xfrm>
                <a:off x="892628" y="3596640"/>
                <a:ext cx="1393371" cy="226423"/>
              </a:xfrm>
              <a:prstGeom prst="rect">
                <a:avLst/>
              </a:prstGeom>
              <a:grpFill/>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978" t="62418" r="79858" b="17990"/>
              <a:stretch/>
            </p:blipFill>
            <p:spPr>
              <a:xfrm>
                <a:off x="892627" y="3823063"/>
                <a:ext cx="1393371" cy="226423"/>
              </a:xfrm>
              <a:prstGeom prst="rect">
                <a:avLst/>
              </a:prstGeom>
              <a:grpFill/>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59443" t="62544" r="25373" b="17864"/>
              <a:stretch/>
            </p:blipFill>
            <p:spPr>
              <a:xfrm>
                <a:off x="892627" y="4040777"/>
                <a:ext cx="1164773" cy="226423"/>
              </a:xfrm>
              <a:prstGeom prst="rect">
                <a:avLst/>
              </a:prstGeom>
              <a:grpFill/>
            </p:spPr>
          </p:pic>
        </p:grpSp>
      </p:grpSp>
    </p:spTree>
    <p:extLst>
      <p:ext uri="{BB962C8B-B14F-4D97-AF65-F5344CB8AC3E}">
        <p14:creationId xmlns:p14="http://schemas.microsoft.com/office/powerpoint/2010/main" val="629160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31109</TotalTime>
  <Words>864</Words>
  <Application>Microsoft Macintosh PowerPoint</Application>
  <PresentationFormat>On-screen Show (4:3)</PresentationFormat>
  <Paragraphs>176</Paragraphs>
  <Slides>20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Courier</vt:lpstr>
      <vt:lpstr>Courier-Bold</vt:lpstr>
      <vt:lpstr>Clarity</vt:lpstr>
      <vt:lpstr>Lecture 23: Web Security</vt:lpstr>
      <vt:lpstr>Networking Stack</vt:lpstr>
      <vt:lpstr>OS Layers</vt:lpstr>
      <vt:lpstr>SSL/TLS Handshake</vt:lpstr>
      <vt:lpstr>TLS record</vt:lpstr>
      <vt:lpstr>Application Layer: HTTP</vt:lpstr>
      <vt:lpstr>Example Request</vt:lpstr>
      <vt:lpstr>HTTP Response Codes</vt:lpstr>
      <vt:lpstr>Vulnerabilities by Year</vt:lpstr>
      <vt:lpstr>Vulnerability Occurrence in Applications</vt:lpstr>
      <vt:lpstr>HTTP is stateless</vt:lpstr>
      <vt:lpstr>Session Management </vt:lpstr>
      <vt:lpstr>Cookies</vt:lpstr>
      <vt:lpstr>Cookie Side-jacking</vt:lpstr>
      <vt:lpstr>FireSheep (October 2010)</vt:lpstr>
      <vt:lpstr>SSL by Default (top 10k)</vt:lpstr>
      <vt:lpstr>Cookie Forgery</vt:lpstr>
      <vt:lpstr>Cookie Forgery</vt:lpstr>
      <vt:lpstr>Cookie Theft</vt:lpstr>
      <vt:lpstr>Chrome Encrypted Cookies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  Birrell</cp:lastModifiedBy>
  <cp:revision>486</cp:revision>
  <cp:lastPrinted>2018-04-30T16:15:49Z</cp:lastPrinted>
  <dcterms:created xsi:type="dcterms:W3CDTF">2018-01-05T20:19:03Z</dcterms:created>
  <dcterms:modified xsi:type="dcterms:W3CDTF">2018-12-06T00:34:04Z</dcterms:modified>
</cp:coreProperties>
</file>