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7"/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8" autoAdjust="0"/>
    <p:restoredTop sz="87558" autoAdjust="0"/>
  </p:normalViewPr>
  <p:slideViewPr>
    <p:cSldViewPr>
      <p:cViewPr varScale="1">
        <p:scale>
          <a:sx n="91" d="100"/>
          <a:sy n="91" d="100"/>
        </p:scale>
        <p:origin x="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Based on slides by Ethan </a:t>
            </a:r>
            <a:r>
              <a:rPr lang="en-US" dirty="0" err="1"/>
              <a:t>Cecchetti</a:t>
            </a:r>
            <a:r>
              <a:rPr lang="en-US" dirty="0"/>
              <a:t> from CS 5430 (Cornell University, Spring 2018)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7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5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8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3500000" scaled="1"/>
            <a:tileRect/>
          </a:gra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7F0007">
                  <a:alpha val="67059"/>
                </a:srgbClr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181S				     November 28,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2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dirty="0"/>
              <a:t>Blockchains and Audit</a:t>
            </a: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A3C5-BC27-46C9-9C30-BEAA3FCC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Building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1B55-46BD-4ED8-A786-7EB447B0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To add a message, generate a proof of work with that message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Connect each message to previous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91D46E6-7058-4A42-923D-1D7039334953}"/>
              </a:ext>
            </a:extLst>
          </p:cNvPr>
          <p:cNvGrpSpPr/>
          <p:nvPr/>
        </p:nvGrpSpPr>
        <p:grpSpPr>
          <a:xfrm>
            <a:off x="1334971" y="3069819"/>
            <a:ext cx="1497489" cy="2088095"/>
            <a:chOff x="2677516" y="2105684"/>
            <a:chExt cx="1996652" cy="27841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0A1422-7C56-4626-BE3D-4477176A646C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Scroll: Vertical 6">
              <a:extLst>
                <a:ext uri="{FF2B5EF4-FFF2-40B4-BE49-F238E27FC236}">
                  <a16:creationId xmlns:a16="http://schemas.microsoft.com/office/drawing/2014/main" id="{60728914-502A-4425-866B-C4615B4F23CC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err="1">
                  <a:solidFill>
                    <a:schemeClr val="tx1"/>
                  </a:solidFill>
                </a:rPr>
                <a:t>Msg</a:t>
              </a:r>
              <a:r>
                <a:rPr lang="en-US" sz="1500" dirty="0">
                  <a:solidFill>
                    <a:schemeClr val="tx1"/>
                  </a:solidFill>
                </a:rPr>
                <a:t> 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CF4E46D-DEB6-4595-97BA-3A569132C920}"/>
                </a:ext>
              </a:extLst>
            </p:cNvPr>
            <p:cNvSpPr txBox="1"/>
            <p:nvPr/>
          </p:nvSpPr>
          <p:spPr>
            <a:xfrm>
              <a:off x="3132755" y="2652657"/>
              <a:ext cx="742015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B9079FC-4089-404A-AF6D-5447E3D7A15C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8961EE-4492-458B-88CC-560D38F59BF6}"/>
                </a:ext>
              </a:extLst>
            </p:cNvPr>
            <p:cNvSpPr txBox="1"/>
            <p:nvPr/>
          </p:nvSpPr>
          <p:spPr>
            <a:xfrm>
              <a:off x="4005608" y="2649021"/>
              <a:ext cx="666443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B5B8DA-0369-4BEE-9EEB-EF573C4B403A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EB4B5A-73DA-44FF-9EB1-BDE10A539E6F}"/>
                </a:ext>
              </a:extLst>
            </p:cNvPr>
            <p:cNvSpPr txBox="1"/>
            <p:nvPr/>
          </p:nvSpPr>
          <p:spPr>
            <a:xfrm>
              <a:off x="2677516" y="2105684"/>
              <a:ext cx="1496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Hash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9AF230-AFE7-4857-8D49-8DD39873708B}"/>
              </a:ext>
            </a:extLst>
          </p:cNvPr>
          <p:cNvGrpSpPr/>
          <p:nvPr/>
        </p:nvGrpSpPr>
        <p:grpSpPr>
          <a:xfrm>
            <a:off x="4084677" y="3061109"/>
            <a:ext cx="1495087" cy="2095923"/>
            <a:chOff x="2680719" y="2095246"/>
            <a:chExt cx="1993449" cy="27945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654718E-54AA-4BAC-B060-142C9EF45868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5" name="Scroll: Vertical 24">
              <a:extLst>
                <a:ext uri="{FF2B5EF4-FFF2-40B4-BE49-F238E27FC236}">
                  <a16:creationId xmlns:a16="http://schemas.microsoft.com/office/drawing/2014/main" id="{800461DA-E288-4CA7-A4BF-B807830D3E32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err="1">
                  <a:solidFill>
                    <a:schemeClr val="tx1"/>
                  </a:solidFill>
                </a:rPr>
                <a:t>Msg</a:t>
              </a:r>
              <a:r>
                <a:rPr lang="en-US" sz="1500" dirty="0">
                  <a:solidFill>
                    <a:schemeClr val="tx1"/>
                  </a:solidFill>
                </a:rPr>
                <a:t> 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F66C2DE-4E9C-41F9-B601-667AB693B490}"/>
                </a:ext>
              </a:extLst>
            </p:cNvPr>
            <p:cNvSpPr txBox="1"/>
            <p:nvPr/>
          </p:nvSpPr>
          <p:spPr>
            <a:xfrm>
              <a:off x="3178690" y="2652658"/>
              <a:ext cx="601293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6A3469C-9176-4A1A-8BB8-03CF56F733B9}"/>
                </a:ext>
              </a:extLst>
            </p:cNvPr>
            <p:cNvCxnSpPr>
              <a:cxnSpLocks/>
              <a:stCxn id="24" idx="0"/>
              <a:endCxn id="24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7BC9ED-E15B-4015-9D4B-C37C385F53A3}"/>
                </a:ext>
              </a:extLst>
            </p:cNvPr>
            <p:cNvSpPr txBox="1"/>
            <p:nvPr/>
          </p:nvSpPr>
          <p:spPr>
            <a:xfrm>
              <a:off x="4005608" y="2649021"/>
              <a:ext cx="586729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C229A02-3585-4569-A6AD-A69FD2ADE135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E9E697-A9B7-42F9-AFE0-9D8E42FCA7E8}"/>
                </a:ext>
              </a:extLst>
            </p:cNvPr>
            <p:cNvSpPr txBox="1"/>
            <p:nvPr/>
          </p:nvSpPr>
          <p:spPr>
            <a:xfrm>
              <a:off x="2680719" y="2095246"/>
              <a:ext cx="1496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Hash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887CD8-1E92-4F5D-B51B-B849F92F4307}"/>
              </a:ext>
            </a:extLst>
          </p:cNvPr>
          <p:cNvGrpSpPr/>
          <p:nvPr/>
        </p:nvGrpSpPr>
        <p:grpSpPr>
          <a:xfrm>
            <a:off x="6724142" y="3068937"/>
            <a:ext cx="1495087" cy="2088095"/>
            <a:chOff x="2680719" y="2105684"/>
            <a:chExt cx="1993449" cy="278412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8658F15-FFB4-4107-A0A8-5DEE6F077C1B}"/>
                </a:ext>
              </a:extLst>
            </p:cNvPr>
            <p:cNvSpPr/>
            <p:nvPr/>
          </p:nvSpPr>
          <p:spPr>
            <a:xfrm>
              <a:off x="3013944" y="2574623"/>
              <a:ext cx="1660224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3" name="Scroll: Vertical 32">
              <a:extLst>
                <a:ext uri="{FF2B5EF4-FFF2-40B4-BE49-F238E27FC236}">
                  <a16:creationId xmlns:a16="http://schemas.microsoft.com/office/drawing/2014/main" id="{98E27A68-847F-431D-89A1-BEBC2EB3B5F5}"/>
                </a:ext>
              </a:extLst>
            </p:cNvPr>
            <p:cNvSpPr/>
            <p:nvPr/>
          </p:nvSpPr>
          <p:spPr>
            <a:xfrm>
              <a:off x="2830772" y="3724444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err="1">
                  <a:solidFill>
                    <a:schemeClr val="tx1"/>
                  </a:solidFill>
                </a:rPr>
                <a:t>Msg</a:t>
              </a:r>
              <a:r>
                <a:rPr lang="en-US" sz="1500" dirty="0">
                  <a:solidFill>
                    <a:schemeClr val="tx1"/>
                  </a:solidFill>
                </a:rPr>
                <a:t> 3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F7DA3C-1672-4C84-9FFB-5C3DDD0AD12F}"/>
                </a:ext>
              </a:extLst>
            </p:cNvPr>
            <p:cNvSpPr txBox="1"/>
            <p:nvPr/>
          </p:nvSpPr>
          <p:spPr>
            <a:xfrm>
              <a:off x="3178690" y="2652657"/>
              <a:ext cx="658981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FDA327-5EF0-459D-A279-DA7DBB09C098}"/>
                </a:ext>
              </a:extLst>
            </p:cNvPr>
            <p:cNvCxnSpPr>
              <a:cxnSpLocks/>
              <a:stCxn id="32" idx="0"/>
              <a:endCxn id="32" idx="2"/>
            </p:cNvCxnSpPr>
            <p:nvPr/>
          </p:nvCxnSpPr>
          <p:spPr>
            <a:xfrm>
              <a:off x="3844056" y="2574623"/>
              <a:ext cx="0" cy="7100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167F32-D6AD-4D62-97DF-EFAEB64CB851}"/>
                </a:ext>
              </a:extLst>
            </p:cNvPr>
            <p:cNvSpPr txBox="1"/>
            <p:nvPr/>
          </p:nvSpPr>
          <p:spPr>
            <a:xfrm>
              <a:off x="4005608" y="2649021"/>
              <a:ext cx="603079" cy="553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6EEAD3A-77CE-42C5-8170-C645F0BEEF1B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3429000" y="3109640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E6EDBD-DAD0-44FE-A122-C4D0370700FF}"/>
                </a:ext>
              </a:extLst>
            </p:cNvPr>
            <p:cNvSpPr txBox="1"/>
            <p:nvPr/>
          </p:nvSpPr>
          <p:spPr>
            <a:xfrm>
              <a:off x="2680719" y="2105684"/>
              <a:ext cx="149656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Hash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68084F-E067-4273-9F37-DCF87E7E5D57}"/>
              </a:ext>
            </a:extLst>
          </p:cNvPr>
          <p:cNvGrpSpPr/>
          <p:nvPr/>
        </p:nvGrpSpPr>
        <p:grpSpPr>
          <a:xfrm>
            <a:off x="2832460" y="3420641"/>
            <a:ext cx="1500788" cy="532550"/>
            <a:chOff x="3776613" y="2863379"/>
            <a:chExt cx="2001051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5F9489A-50C7-4FD4-9F99-A8C07CC12680}"/>
                </a:ext>
              </a:extLst>
            </p:cNvPr>
            <p:cNvSpPr/>
            <p:nvPr/>
          </p:nvSpPr>
          <p:spPr>
            <a:xfrm>
              <a:off x="4962977" y="286337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1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6904FE1-3310-4F5E-B47D-D7C7896C7EAC}"/>
                </a:ext>
              </a:extLst>
            </p:cNvPr>
            <p:cNvCxnSpPr>
              <a:cxnSpLocks/>
              <a:endCxn id="6" idx="3"/>
            </p:cNvCxnSpPr>
            <p:nvPr/>
          </p:nvCxnSpPr>
          <p:spPr>
            <a:xfrm flipH="1">
              <a:off x="3776613" y="3219588"/>
              <a:ext cx="1347759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3358E84-0E11-467D-97BF-51BA49F1A844}"/>
              </a:ext>
            </a:extLst>
          </p:cNvPr>
          <p:cNvGrpSpPr/>
          <p:nvPr/>
        </p:nvGrpSpPr>
        <p:grpSpPr>
          <a:xfrm>
            <a:off x="5579764" y="3420641"/>
            <a:ext cx="1403681" cy="532550"/>
            <a:chOff x="7439684" y="2863379"/>
            <a:chExt cx="1871575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752EAEF-E5CD-4F47-9C3D-A64E7600B86C}"/>
                </a:ext>
              </a:extLst>
            </p:cNvPr>
            <p:cNvSpPr/>
            <p:nvPr/>
          </p:nvSpPr>
          <p:spPr>
            <a:xfrm>
              <a:off x="8496572" y="286337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1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07397F0-19C0-47C5-928D-7E30F21F4D45}"/>
                </a:ext>
              </a:extLst>
            </p:cNvPr>
            <p:cNvCxnSpPr>
              <a:cxnSpLocks/>
              <a:endCxn id="24" idx="3"/>
            </p:cNvCxnSpPr>
            <p:nvPr/>
          </p:nvCxnSpPr>
          <p:spPr>
            <a:xfrm flipH="1">
              <a:off x="7439684" y="3218412"/>
              <a:ext cx="1222856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FE76821-31CA-41D2-971D-5BC6415BFC17}"/>
              </a:ext>
            </a:extLst>
          </p:cNvPr>
          <p:cNvSpPr/>
          <p:nvPr/>
        </p:nvSpPr>
        <p:spPr>
          <a:xfrm>
            <a:off x="973882" y="3420641"/>
            <a:ext cx="611015" cy="532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1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AD11-20C1-4211-AED0-243EA92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Coming to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6B08A-0640-48CF-B8A0-115B9735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3080905" cy="3263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/>
              <a:t>What can go wrong?</a:t>
            </a:r>
          </a:p>
          <a:p>
            <a:pPr marL="0" indent="0" algn="ctr">
              <a:buNone/>
            </a:pPr>
            <a:r>
              <a:rPr lang="en-US" sz="2700" b="1" dirty="0"/>
              <a:t>Forks</a:t>
            </a:r>
            <a:endParaRPr lang="en-US" sz="27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7FA76D-10A2-459C-BD0F-8BB8CFA5B393}"/>
              </a:ext>
            </a:extLst>
          </p:cNvPr>
          <p:cNvGrpSpPr/>
          <p:nvPr/>
        </p:nvGrpSpPr>
        <p:grpSpPr>
          <a:xfrm>
            <a:off x="880381" y="3625906"/>
            <a:ext cx="1622432" cy="532550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482DB2-01F4-414B-862C-51C4889D9112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8FF997D-D8EC-4395-8EC8-8D0896C509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8DE887-0110-4C7B-BECF-9E80B95A4A39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684EDB-0250-41C4-A806-25824F95C6D7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88CA7E4-4D74-499B-9757-EEAB8A50FD4C}"/>
              </a:ext>
            </a:extLst>
          </p:cNvPr>
          <p:cNvGrpSpPr/>
          <p:nvPr/>
        </p:nvGrpSpPr>
        <p:grpSpPr>
          <a:xfrm>
            <a:off x="2502813" y="3625906"/>
            <a:ext cx="1622432" cy="532550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2A0EE5-E4E1-4D47-9162-D7F02DF33320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5D9633D-7CDD-408B-AF60-D38D9565F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D2D7868-61C6-4AB6-B6DA-2127D01D9114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22464C-7F5C-4773-B07A-843AB7AF0E31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FDFBD44-3BAA-4575-9B82-0B4D15F27EE3}"/>
              </a:ext>
            </a:extLst>
          </p:cNvPr>
          <p:cNvSpPr/>
          <p:nvPr/>
        </p:nvSpPr>
        <p:spPr>
          <a:xfrm>
            <a:off x="4596659" y="2869298"/>
            <a:ext cx="354051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E243D27-3011-4F29-870B-7571CB6A458C}"/>
              </a:ext>
            </a:extLst>
          </p:cNvPr>
          <p:cNvCxnSpPr>
            <a:cxnSpLocks/>
          </p:cNvCxnSpPr>
          <p:nvPr/>
        </p:nvCxnSpPr>
        <p:spPr>
          <a:xfrm flipH="1">
            <a:off x="4125244" y="3135573"/>
            <a:ext cx="648725" cy="6343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FD5E0CB-9BD5-40FD-A937-150DCCD5B647}"/>
              </a:ext>
            </a:extLst>
          </p:cNvPr>
          <p:cNvSpPr/>
          <p:nvPr/>
        </p:nvSpPr>
        <p:spPr>
          <a:xfrm>
            <a:off x="4950710" y="2869298"/>
            <a:ext cx="443509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2FB9AF-665A-4741-9AA8-72336FDE225E}"/>
              </a:ext>
            </a:extLst>
          </p:cNvPr>
          <p:cNvSpPr/>
          <p:nvPr/>
        </p:nvSpPr>
        <p:spPr>
          <a:xfrm>
            <a:off x="5394219" y="2869298"/>
            <a:ext cx="443509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E9BBF6-ABA2-42C4-83D0-3173CCE34A88}"/>
              </a:ext>
            </a:extLst>
          </p:cNvPr>
          <p:cNvSpPr/>
          <p:nvPr/>
        </p:nvSpPr>
        <p:spPr>
          <a:xfrm>
            <a:off x="4596659" y="4381519"/>
            <a:ext cx="354051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306E80-650D-41FF-B1A4-4C00FC82C48D}"/>
              </a:ext>
            </a:extLst>
          </p:cNvPr>
          <p:cNvCxnSpPr>
            <a:cxnSpLocks/>
          </p:cNvCxnSpPr>
          <p:nvPr/>
        </p:nvCxnSpPr>
        <p:spPr>
          <a:xfrm flipH="1" flipV="1">
            <a:off x="4125244" y="3992382"/>
            <a:ext cx="648725" cy="6554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753EA45-417A-453D-9532-EADB7B30E484}"/>
              </a:ext>
            </a:extLst>
          </p:cNvPr>
          <p:cNvSpPr/>
          <p:nvPr/>
        </p:nvSpPr>
        <p:spPr>
          <a:xfrm>
            <a:off x="4950710" y="4381519"/>
            <a:ext cx="471415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</a:t>
            </a:r>
            <a:r>
              <a:rPr lang="en-US" sz="2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ABCF07-39AF-48BF-A172-356C95397852}"/>
              </a:ext>
            </a:extLst>
          </p:cNvPr>
          <p:cNvSpPr/>
          <p:nvPr/>
        </p:nvSpPr>
        <p:spPr>
          <a:xfrm>
            <a:off x="5394219" y="4381519"/>
            <a:ext cx="471415" cy="532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x'</a:t>
            </a:r>
            <a:r>
              <a:rPr lang="en-US" sz="21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1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434D294-4C3C-44B6-B9C5-40BBE4074F96}"/>
              </a:ext>
            </a:extLst>
          </p:cNvPr>
          <p:cNvGrpSpPr/>
          <p:nvPr/>
        </p:nvGrpSpPr>
        <p:grpSpPr>
          <a:xfrm>
            <a:off x="5837727" y="2869298"/>
            <a:ext cx="1622432" cy="532550"/>
            <a:chOff x="1901757" y="3004429"/>
            <a:chExt cx="2960672" cy="7100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BF2F962-DD28-45C8-A1B1-A6420F99FEB9}"/>
                </a:ext>
              </a:extLst>
            </p:cNvPr>
            <p:cNvSpPr/>
            <p:nvPr/>
          </p:nvSpPr>
          <p:spPr>
            <a:xfrm>
              <a:off x="2582694" y="3004429"/>
              <a:ext cx="650361" cy="7100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EA530D5-8844-4973-B9CF-45C2FD059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1757" y="3359462"/>
              <a:ext cx="1006640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A15395-D71E-403C-BA5D-678185132E4F}"/>
                </a:ext>
              </a:extLst>
            </p:cNvPr>
            <p:cNvSpPr/>
            <p:nvPr/>
          </p:nvSpPr>
          <p:spPr>
            <a:xfrm>
              <a:off x="3233054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1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CF7E6C4-33B5-413D-BC77-158CC7DA05DE}"/>
                </a:ext>
              </a:extLst>
            </p:cNvPr>
            <p:cNvSpPr/>
            <p:nvPr/>
          </p:nvSpPr>
          <p:spPr>
            <a:xfrm>
              <a:off x="4047742" y="3004429"/>
              <a:ext cx="814687" cy="710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1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B9196C8B-9591-4F78-AC6A-B057D3A3C05E}"/>
              </a:ext>
            </a:extLst>
          </p:cNvPr>
          <p:cNvSpPr txBox="1"/>
          <p:nvPr/>
        </p:nvSpPr>
        <p:spPr>
          <a:xfrm>
            <a:off x="337813" y="4522771"/>
            <a:ext cx="4262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accent2"/>
                </a:solidFill>
              </a:rPr>
              <a:t>Take the heaviest fork</a:t>
            </a:r>
          </a:p>
          <a:p>
            <a:pPr algn="ctr"/>
            <a:r>
              <a:rPr lang="en-US" sz="2700" b="1" dirty="0">
                <a:solidFill>
                  <a:schemeClr val="accent2"/>
                </a:solidFill>
              </a:rPr>
              <a:t>(one with the most work)</a:t>
            </a:r>
          </a:p>
        </p:txBody>
      </p:sp>
    </p:spTree>
    <p:extLst>
      <p:ext uri="{BB962C8B-B14F-4D97-AF65-F5344CB8AC3E}">
        <p14:creationId xmlns:p14="http://schemas.microsoft.com/office/powerpoint/2010/main" val="42127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5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5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4"/>
                                      </p:to>
                                    </p:animClr>
                                    <p:set>
                                      <p:cBhvr>
                                        <p:cTn id="6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6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6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C9C"/>
                                      </p:to>
                                    </p:animClr>
                                    <p:set>
                                      <p:cBhvr>
                                        <p:cTn id="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695C-1D9C-44E6-AF92-C7CD29CB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Nakamoto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2084-69B0-49C2-B48E-02E674566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929" y="2226469"/>
            <a:ext cx="7886700" cy="3263504"/>
          </a:xfrm>
        </p:spPr>
        <p:txBody>
          <a:bodyPr>
            <a:normAutofit/>
          </a:bodyPr>
          <a:lstStyle/>
          <a:p>
            <a:r>
              <a:rPr lang="en-US" sz="2700" dirty="0"/>
              <a:t>If majority of computation is honest,</a:t>
            </a:r>
            <a:br>
              <a:rPr lang="en-US" sz="2700" dirty="0"/>
            </a:br>
            <a:r>
              <a:rPr lang="en-US" sz="2700" dirty="0"/>
              <a:t>honest parties will agree (eventually)</a:t>
            </a:r>
          </a:p>
          <a:p>
            <a:endParaRPr lang="en-US" sz="2700" dirty="0"/>
          </a:p>
          <a:p>
            <a:r>
              <a:rPr lang="en-US" sz="2700" dirty="0"/>
              <a:t>Log is tamper-proof</a:t>
            </a:r>
          </a:p>
          <a:p>
            <a:pPr lvl="1"/>
            <a:r>
              <a:rPr lang="en-US" sz="2400" dirty="0"/>
              <a:t>It would require redoing all of the work to tamper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AD23D-DA32-4B8C-B8A7-F33AC9C91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27" y="533400"/>
            <a:ext cx="3029663" cy="18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FA04-44E8-4BD4-BBF5-423E2681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Blockchains for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51E8-8C14-46CA-864D-41C08B59E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Individual accountability</a:t>
            </a:r>
          </a:p>
          <a:p>
            <a:pPr lvl="1">
              <a:spcAft>
                <a:spcPts val="1800"/>
              </a:spcAft>
            </a:pPr>
            <a:r>
              <a:rPr lang="en-US" sz="2100" dirty="0"/>
              <a:t>Everything is visible. Everyone is accountable.</a:t>
            </a:r>
          </a:p>
          <a:p>
            <a:r>
              <a:rPr lang="en-US" b="1" dirty="0"/>
              <a:t>Event reconstruction</a:t>
            </a:r>
          </a:p>
          <a:p>
            <a:pPr lvl="1">
              <a:spcAft>
                <a:spcPts val="1800"/>
              </a:spcAft>
            </a:pPr>
            <a:r>
              <a:rPr lang="en-US" sz="2100" dirty="0"/>
              <a:t>All of the events are there. Easy to reconstruct.</a:t>
            </a:r>
          </a:p>
          <a:p>
            <a:r>
              <a:rPr lang="en-US" b="1" dirty="0"/>
              <a:t>Real-time intelligence</a:t>
            </a:r>
          </a:p>
          <a:p>
            <a:pPr lvl="1"/>
            <a:r>
              <a:rPr lang="en-US" sz="2100" dirty="0"/>
              <a:t>Miners can verify everything as it goes on the log.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3479973-E2C9-4FC4-9826-1FA59EB2A712}"/>
              </a:ext>
            </a:extLst>
          </p:cNvPr>
          <p:cNvGrpSpPr/>
          <p:nvPr/>
        </p:nvGrpSpPr>
        <p:grpSpPr>
          <a:xfrm>
            <a:off x="4417383" y="4267200"/>
            <a:ext cx="261906" cy="204378"/>
            <a:chOff x="5746792" y="4469054"/>
            <a:chExt cx="349208" cy="2725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47E2F21-EFF6-4E71-B110-E46825FDA5CF}"/>
                </a:ext>
              </a:extLst>
            </p:cNvPr>
            <p:cNvCxnSpPr/>
            <p:nvPr/>
          </p:nvCxnSpPr>
          <p:spPr>
            <a:xfrm flipH="1">
              <a:off x="5746792" y="4469054"/>
              <a:ext cx="349208" cy="272504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DAE524C-ADAB-408A-9B23-6644A3714C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6792" y="4469054"/>
              <a:ext cx="349208" cy="272504"/>
            </a:xfrm>
            <a:prstGeom prst="line">
              <a:avLst/>
            </a:prstGeom>
            <a:ln w="762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232E759-26BC-462A-9C57-7E53B3531E9D}"/>
              </a:ext>
            </a:extLst>
          </p:cNvPr>
          <p:cNvSpPr txBox="1"/>
          <p:nvPr/>
        </p:nvSpPr>
        <p:spPr>
          <a:xfrm>
            <a:off x="4038600" y="4488117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before!</a:t>
            </a:r>
          </a:p>
        </p:txBody>
      </p:sp>
    </p:spTree>
    <p:extLst>
      <p:ext uri="{BB962C8B-B14F-4D97-AF65-F5344CB8AC3E}">
        <p14:creationId xmlns:p14="http://schemas.microsoft.com/office/powerpoint/2010/main" val="25668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A122-49C5-43BB-9176-5F0D3DC7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a log!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B7FA-682C-4FFE-90F0-6727CCA45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350"/>
              </a:spcAft>
              <a:buNone/>
            </a:pPr>
            <a:r>
              <a:rPr lang="en-US" b="1" dirty="0"/>
              <a:t>Authoritative record</a:t>
            </a:r>
          </a:p>
          <a:p>
            <a:pPr>
              <a:spcAft>
                <a:spcPts val="1350"/>
              </a:spcAft>
            </a:pPr>
            <a:r>
              <a:rPr lang="en-US" dirty="0"/>
              <a:t>Instead of logging events elsewhere, the blockchain can record the definition of events (e.g. transactions)</a:t>
            </a:r>
          </a:p>
          <a:p>
            <a:pPr>
              <a:spcAft>
                <a:spcPts val="1350"/>
              </a:spcAft>
            </a:pPr>
            <a:r>
              <a:rPr lang="en-US" dirty="0"/>
              <a:t>Online validation can prevent illegal events from ever happening!</a:t>
            </a:r>
          </a:p>
        </p:txBody>
      </p:sp>
    </p:spTree>
    <p:extLst>
      <p:ext uri="{BB962C8B-B14F-4D97-AF65-F5344CB8AC3E}">
        <p14:creationId xmlns:p14="http://schemas.microsoft.com/office/powerpoint/2010/main" val="20904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8D94-8E72-4F9A-8806-9F925413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restrictions make sense?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6172-24DE-45EF-AB17-D55A0E3A1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00438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dirty="0"/>
              <a:t>Transaction Processing System</a:t>
            </a:r>
          </a:p>
          <a:p>
            <a:pPr>
              <a:spcAft>
                <a:spcPts val="450"/>
              </a:spcAft>
            </a:pPr>
            <a:r>
              <a:rPr lang="en-US" dirty="0"/>
              <a:t>Each block has a limited number of transactions (1 MB)</a:t>
            </a:r>
          </a:p>
          <a:p>
            <a:pPr>
              <a:spcAft>
                <a:spcPts val="450"/>
              </a:spcAft>
            </a:pPr>
            <a:r>
              <a:rPr lang="en-US" dirty="0"/>
              <a:t>Transactions cannot create money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Except </a:t>
            </a:r>
            <a:r>
              <a:rPr lang="en-US" dirty="0" err="1"/>
              <a:t>coinbase</a:t>
            </a:r>
            <a:r>
              <a:rPr lang="en-US" dirty="0"/>
              <a:t> transaction to reward miner</a:t>
            </a:r>
          </a:p>
          <a:p>
            <a:pPr>
              <a:spcAft>
                <a:spcPts val="450"/>
              </a:spcAft>
            </a:pPr>
            <a:r>
              <a:rPr lang="en-US" dirty="0"/>
              <a:t>Coins can only be spent once (spending creates new unspent coins)</a:t>
            </a:r>
          </a:p>
          <a:p>
            <a:pPr>
              <a:spcAft>
                <a:spcPts val="450"/>
              </a:spcAft>
            </a:pPr>
            <a:r>
              <a:rPr lang="en-US" dirty="0"/>
              <a:t>To spend a coin conditions must be met (e.g., owner authorizes)</a:t>
            </a:r>
          </a:p>
          <a:p>
            <a:pPr>
              <a:spcAft>
                <a:spcPts val="450"/>
              </a:spcAft>
            </a:pPr>
            <a:endParaRPr lang="en-US" sz="1800" b="1" dirty="0"/>
          </a:p>
          <a:p>
            <a:pPr marL="0" indent="0" algn="ctr">
              <a:spcAft>
                <a:spcPts val="450"/>
              </a:spcAft>
              <a:buNone/>
            </a:pPr>
            <a:r>
              <a:rPr lang="en-US" sz="3300" b="1" dirty="0">
                <a:solidFill>
                  <a:schemeClr val="accent2"/>
                </a:solidFill>
              </a:rPr>
              <a:t>Bitcoin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A2D5A86D-E4D5-4037-8DC4-B0624EE9AE6F}"/>
              </a:ext>
            </a:extLst>
          </p:cNvPr>
          <p:cNvSpPr/>
          <p:nvPr/>
        </p:nvSpPr>
        <p:spPr>
          <a:xfrm rot="5400000">
            <a:off x="4323923" y="920467"/>
            <a:ext cx="496154" cy="7886702"/>
          </a:xfrm>
          <a:prstGeom prst="rightBrace">
            <a:avLst>
              <a:gd name="adj1" fmla="val 130340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CDDD95-0104-F543-B83F-A6417E0AE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953000"/>
            <a:ext cx="1755145" cy="175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4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96DF-C7A4-4E0D-BA15-3CEE7852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359224"/>
            <a:ext cx="7886700" cy="213955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Blockchains and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3577120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32C790-39EF-4B6E-99BE-587CE696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 with private data?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1A0248-B558-49F6-BA70-88D56842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Cannot put it on the blockchain – everything is public</a:t>
            </a:r>
          </a:p>
          <a:p>
            <a:pPr marL="0" indent="0">
              <a:buNone/>
            </a:pPr>
            <a:r>
              <a:rPr lang="en-US" sz="2700" dirty="0"/>
              <a:t>Only publish commitments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F8AD98-F6D9-46E6-86D9-D6BF59CB911E}"/>
              </a:ext>
            </a:extLst>
          </p:cNvPr>
          <p:cNvGrpSpPr/>
          <p:nvPr/>
        </p:nvGrpSpPr>
        <p:grpSpPr>
          <a:xfrm>
            <a:off x="1301997" y="3223622"/>
            <a:ext cx="3108795" cy="1758055"/>
            <a:chOff x="1735996" y="3155161"/>
            <a:chExt cx="4145060" cy="234407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913A5A5-B5B6-46E6-B28C-5BD3ED069028}"/>
                </a:ext>
              </a:extLst>
            </p:cNvPr>
            <p:cNvGrpSpPr/>
            <p:nvPr/>
          </p:nvGrpSpPr>
          <p:grpSpPr>
            <a:xfrm>
              <a:off x="3717813" y="3155161"/>
              <a:ext cx="2163243" cy="2344072"/>
              <a:chOff x="3717813" y="3155161"/>
              <a:chExt cx="2163243" cy="234407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A0ED1AE-5AAD-42AD-976E-5F595C8F4376}"/>
                  </a:ext>
                </a:extLst>
              </p:cNvPr>
              <p:cNvGrpSpPr/>
              <p:nvPr/>
            </p:nvGrpSpPr>
            <p:grpSpPr>
              <a:xfrm>
                <a:off x="3717813" y="3155161"/>
                <a:ext cx="2163243" cy="710066"/>
                <a:chOff x="1901757" y="3004429"/>
                <a:chExt cx="2960672" cy="710066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BF592354-CC3B-4BFF-B148-EA020E3BC581}"/>
                    </a:ext>
                  </a:extLst>
                </p:cNvPr>
                <p:cNvSpPr/>
                <p:nvPr/>
              </p:nvSpPr>
              <p:spPr>
                <a:xfrm>
                  <a:off x="2582694" y="3004429"/>
                  <a:ext cx="650361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72B93A7-1416-4EC9-89F6-F61BC5FEC4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01757" y="3359462"/>
                  <a:ext cx="1006640" cy="0"/>
                </a:xfrm>
                <a:prstGeom prst="straightConnector1">
                  <a:avLst/>
                </a:prstGeom>
                <a:grpFill/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E32B636-97AC-4A22-BAD5-572655E30D18}"/>
                    </a:ext>
                  </a:extLst>
                </p:cNvPr>
                <p:cNvSpPr/>
                <p:nvPr/>
              </p:nvSpPr>
              <p:spPr>
                <a:xfrm>
                  <a:off x="3233054" y="3004429"/>
                  <a:ext cx="814687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1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100" baseline="-25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033DC759-653F-41DA-9909-AE52149BA5FB}"/>
                    </a:ext>
                  </a:extLst>
                </p:cNvPr>
                <p:cNvSpPr/>
                <p:nvPr/>
              </p:nvSpPr>
              <p:spPr>
                <a:xfrm>
                  <a:off x="4047742" y="3004429"/>
                  <a:ext cx="814687" cy="71006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100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2100" baseline="-250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16" name="Scroll: Vertical 15">
                <a:extLst>
                  <a:ext uri="{FF2B5EF4-FFF2-40B4-BE49-F238E27FC236}">
                    <a16:creationId xmlns:a16="http://schemas.microsoft.com/office/drawing/2014/main" id="{B05D0BA5-1B13-48B9-A7C3-1FABE547DF82}"/>
                  </a:ext>
                </a:extLst>
              </p:cNvPr>
              <p:cNvSpPr/>
              <p:nvPr/>
            </p:nvSpPr>
            <p:spPr>
              <a:xfrm>
                <a:off x="4375023" y="4333867"/>
                <a:ext cx="1196456" cy="1165366"/>
              </a:xfrm>
              <a:prstGeom prst="verticalScroll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 i="1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BD23EDE7-FDE9-40E9-8827-C9FE9F390613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flipV="1">
                <a:off x="4973251" y="3719063"/>
                <a:ext cx="0" cy="6148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ECF9850-A781-4B52-8B3D-8733919265AE}"/>
                </a:ext>
              </a:extLst>
            </p:cNvPr>
            <p:cNvGrpSpPr/>
            <p:nvPr/>
          </p:nvGrpSpPr>
          <p:grpSpPr>
            <a:xfrm>
              <a:off x="1735996" y="3892730"/>
              <a:ext cx="1569126" cy="1593298"/>
              <a:chOff x="1735996" y="3892730"/>
              <a:chExt cx="1569126" cy="1593298"/>
            </a:xfrm>
          </p:grpSpPr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2E28ADC0-63EE-484B-9B7D-14CBF08607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7628" y="3892730"/>
                <a:ext cx="1100854" cy="1100854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E0DB65-FD74-4146-B901-895FA50E058E}"/>
                  </a:ext>
                </a:extLst>
              </p:cNvPr>
              <p:cNvSpPr txBox="1"/>
              <p:nvPr/>
            </p:nvSpPr>
            <p:spPr>
              <a:xfrm>
                <a:off x="1735996" y="4993586"/>
                <a:ext cx="1569126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Secret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74C7E72-CAB3-4175-8AFB-A04F74B0E8B3}"/>
              </a:ext>
            </a:extLst>
          </p:cNvPr>
          <p:cNvSpPr txBox="1"/>
          <p:nvPr/>
        </p:nvSpPr>
        <p:spPr>
          <a:xfrm>
            <a:off x="1066801" y="4953000"/>
            <a:ext cx="154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Commit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6DB7EB-1161-4454-9B7E-5F100F2D61C0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2610423" y="4610804"/>
            <a:ext cx="975659" cy="5268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6161669-6D30-4ED0-843E-6A7EE1F36A43}"/>
              </a:ext>
            </a:extLst>
          </p:cNvPr>
          <p:cNvGrpSpPr/>
          <p:nvPr/>
        </p:nvGrpSpPr>
        <p:grpSpPr>
          <a:xfrm>
            <a:off x="4410793" y="3223621"/>
            <a:ext cx="1622432" cy="1758054"/>
            <a:chOff x="5881056" y="3155161"/>
            <a:chExt cx="2163243" cy="234407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6A9D2BC-C618-48A6-941B-AC0E5D2738C9}"/>
                </a:ext>
              </a:extLst>
            </p:cNvPr>
            <p:cNvGrpSpPr/>
            <p:nvPr/>
          </p:nvGrpSpPr>
          <p:grpSpPr>
            <a:xfrm>
              <a:off x="5881056" y="3155161"/>
              <a:ext cx="2163243" cy="710066"/>
              <a:chOff x="1901757" y="3004429"/>
              <a:chExt cx="2960672" cy="71006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7EFBEB-323C-4361-B830-058275295094}"/>
                  </a:ext>
                </a:extLst>
              </p:cNvPr>
              <p:cNvSpPr/>
              <p:nvPr/>
            </p:nvSpPr>
            <p:spPr>
              <a:xfrm>
                <a:off x="2582694" y="3004429"/>
                <a:ext cx="650361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3F29C2D-5464-4906-9799-8D751326BE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01757" y="3359462"/>
                <a:ext cx="1006640" cy="0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8742124-2177-4EB2-B745-7B6105CAC1F6}"/>
                  </a:ext>
                </a:extLst>
              </p:cNvPr>
              <p:cNvSpPr/>
              <p:nvPr/>
            </p:nvSpPr>
            <p:spPr>
              <a:xfrm>
                <a:off x="3233054" y="3004429"/>
                <a:ext cx="814687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1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1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1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34110AD-6837-44FF-A532-BD6919868FF0}"/>
                  </a:ext>
                </a:extLst>
              </p:cNvPr>
              <p:cNvSpPr/>
              <p:nvPr/>
            </p:nvSpPr>
            <p:spPr>
              <a:xfrm>
                <a:off x="4047742" y="3004429"/>
                <a:ext cx="814687" cy="71006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1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100" i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100" baseline="-25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Scroll: Vertical 17">
              <a:extLst>
                <a:ext uri="{FF2B5EF4-FFF2-40B4-BE49-F238E27FC236}">
                  <a16:creationId xmlns:a16="http://schemas.microsoft.com/office/drawing/2014/main" id="{A88ECAF5-2EF2-4689-B965-0EA881AADBE0}"/>
                </a:ext>
              </a:extLst>
            </p:cNvPr>
            <p:cNvSpPr/>
            <p:nvPr/>
          </p:nvSpPr>
          <p:spPr>
            <a:xfrm>
              <a:off x="6556301" y="4333867"/>
              <a:ext cx="1196456" cy="1165366"/>
            </a:xfrm>
            <a:prstGeom prst="verticalScroll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E241570-D2E0-439E-B76D-36380D61E434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7154529" y="3719063"/>
              <a:ext cx="0" cy="6148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D27CBC-F9D5-44BB-9274-12AE171FAB75}"/>
              </a:ext>
            </a:extLst>
          </p:cNvPr>
          <p:cNvGrpSpPr/>
          <p:nvPr/>
        </p:nvGrpSpPr>
        <p:grpSpPr>
          <a:xfrm>
            <a:off x="6751401" y="3776798"/>
            <a:ext cx="1241342" cy="1194973"/>
            <a:chOff x="9001869" y="3892730"/>
            <a:chExt cx="1655122" cy="1593296"/>
          </a:xfrm>
        </p:grpSpPr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7BB9F7BA-3D09-46E1-8521-1149E94C7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78509" y="3892730"/>
              <a:ext cx="1100854" cy="11008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F04A75-39B4-4560-875C-A3837E602566}"/>
                </a:ext>
              </a:extLst>
            </p:cNvPr>
            <p:cNvSpPr txBox="1"/>
            <p:nvPr/>
          </p:nvSpPr>
          <p:spPr>
            <a:xfrm>
              <a:off x="9001869" y="4993584"/>
              <a:ext cx="1655122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Secret </a:t>
              </a: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42F6C4E-77F0-47B3-BA7E-74FE878A9E25}"/>
              </a:ext>
            </a:extLst>
          </p:cNvPr>
          <p:cNvSpPr txBox="1"/>
          <p:nvPr/>
        </p:nvSpPr>
        <p:spPr>
          <a:xfrm>
            <a:off x="6650472" y="4953000"/>
            <a:ext cx="154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Commit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92D643F-6281-470C-B857-54BE10CBFA0D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5520882" y="4610804"/>
            <a:ext cx="1129590" cy="5268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6B746-F232-4013-A9C3-F6D9A290050A}"/>
              </a:ext>
            </a:extLst>
          </p:cNvPr>
          <p:cNvSpPr/>
          <p:nvPr/>
        </p:nvSpPr>
        <p:spPr>
          <a:xfrm>
            <a:off x="5178891" y="437871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D6AE72-FBC1-4F2C-8E22-11333FA13D9A}"/>
              </a:ext>
            </a:extLst>
          </p:cNvPr>
          <p:cNvSpPr/>
          <p:nvPr/>
        </p:nvSpPr>
        <p:spPr>
          <a:xfrm>
            <a:off x="3553423" y="439830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2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2" grpId="0"/>
      <p:bldP spid="29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337A-1F9B-854D-9EC9-109B9F84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AE74E-128C-2644-8B4E-D046D1913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commitment scheme Com is a two-phase, two-party protocol such that:</a:t>
            </a:r>
          </a:p>
          <a:p>
            <a:pPr lvl="1"/>
            <a:r>
              <a:rPr lang="en-US" dirty="0"/>
              <a:t>Secrecy: receiver does not learn anything about x from Com(x)</a:t>
            </a:r>
          </a:p>
          <a:p>
            <a:pPr lvl="1"/>
            <a:r>
              <a:rPr lang="en-US" dirty="0"/>
              <a:t>Binding: sender cannot produce alternative x' such that Com(x) = x'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Example Protocol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B-&gt;A: 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A: choose random bit b. If b=0, Com(x) = Hash(x) else Com(x) = Hash(x) </a:t>
            </a:r>
            <a:r>
              <a:rPr lang="en-US" dirty="0" err="1"/>
              <a:t>xor</a:t>
            </a:r>
            <a:r>
              <a:rPr lang="en-US" dirty="0"/>
              <a:t> 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A-&gt;B: Com(x)</a:t>
            </a:r>
          </a:p>
          <a:p>
            <a:pPr marL="274320" lvl="1" indent="0">
              <a:buNone/>
            </a:pPr>
            <a:r>
              <a:rPr lang="en-US" dirty="0"/>
              <a:t>       …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A-&gt;B: x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ACC8-0708-46A4-81EF-2379C420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 with private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21D0-6B84-4D4B-9D01-93BF2362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/>
              <a:t>Cannot put it on the blockchain – everything is public</a:t>
            </a:r>
          </a:p>
          <a:p>
            <a:pPr marL="0" indent="0">
              <a:buNone/>
            </a:pPr>
            <a:r>
              <a:rPr lang="en-US" sz="2700" dirty="0"/>
              <a:t>Only publish commitments</a:t>
            </a:r>
          </a:p>
          <a:p>
            <a:pPr lvl="1"/>
            <a:r>
              <a:rPr lang="en-US" sz="2400" dirty="0"/>
              <a:t>Still tamper-proof </a:t>
            </a:r>
            <a:r>
              <a:rPr lang="en-US" sz="2400" dirty="0">
                <a:solidFill>
                  <a:srgbClr val="00B050"/>
                </a:solidFill>
              </a:rPr>
              <a:t>✔</a:t>
            </a:r>
          </a:p>
          <a:p>
            <a:pPr lvl="1"/>
            <a:r>
              <a:rPr lang="en-US" sz="2400" dirty="0"/>
              <a:t>No longer able to see actions</a:t>
            </a:r>
          </a:p>
          <a:p>
            <a:pPr lvl="2"/>
            <a:r>
              <a:rPr lang="en-US" sz="2100" dirty="0"/>
              <a:t>Cannot reconstruct events 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endParaRPr lang="en-US" sz="2100" b="1" dirty="0">
              <a:solidFill>
                <a:srgbClr val="FF0000"/>
              </a:solidFill>
            </a:endParaRPr>
          </a:p>
          <a:p>
            <a:pPr lvl="2"/>
            <a:r>
              <a:rPr lang="en-US" sz="2100" dirty="0"/>
              <a:t>Cannot perform online validation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endParaRPr lang="en-US" sz="2100" dirty="0"/>
          </a:p>
          <a:p>
            <a:pPr lvl="1"/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00B9B-933F-4AE2-8368-8DD8262F95C2}"/>
              </a:ext>
            </a:extLst>
          </p:cNvPr>
          <p:cNvSpPr txBox="1"/>
          <p:nvPr/>
        </p:nvSpPr>
        <p:spPr>
          <a:xfrm>
            <a:off x="5589846" y="3914615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☹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58901E-2435-8C42-9D6B-59DB9E1FC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451350"/>
            <a:ext cx="3505200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F3B5390-3F3B-431E-9F5A-70BC4474C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Publicly visible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Publicly writable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Unmodifiable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5021C-534A-46F1-97A0-DEF37E93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Blockchain: A public tamper-proof log</a:t>
            </a: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8765C33A-513F-4B69-AB51-6EFB47C32324}"/>
              </a:ext>
            </a:extLst>
          </p:cNvPr>
          <p:cNvSpPr/>
          <p:nvPr/>
        </p:nvSpPr>
        <p:spPr>
          <a:xfrm>
            <a:off x="5169681" y="2168624"/>
            <a:ext cx="2703611" cy="3409844"/>
          </a:xfrm>
          <a:prstGeom prst="verticalScroll">
            <a:avLst>
              <a:gd name="adj" fmla="val 73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D9230-82E7-4371-B1D3-AE036D9664A7}"/>
              </a:ext>
            </a:extLst>
          </p:cNvPr>
          <p:cNvSpPr txBox="1"/>
          <p:nvPr/>
        </p:nvSpPr>
        <p:spPr>
          <a:xfrm>
            <a:off x="5412329" y="2558395"/>
            <a:ext cx="2218314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Event 1</a:t>
            </a:r>
          </a:p>
          <a:p>
            <a:pPr algn="ctr">
              <a:lnSpc>
                <a:spcPct val="150000"/>
              </a:lnSpc>
            </a:pP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Event 2</a:t>
            </a:r>
          </a:p>
          <a:p>
            <a:pPr algn="ctr">
              <a:lnSpc>
                <a:spcPct val="150000"/>
              </a:lnSpc>
            </a:pP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Event 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F922C0-C270-4F52-9572-F6133B97926A}"/>
              </a:ext>
            </a:extLst>
          </p:cNvPr>
          <p:cNvGrpSpPr/>
          <p:nvPr/>
        </p:nvGrpSpPr>
        <p:grpSpPr>
          <a:xfrm flipH="1">
            <a:off x="6968639" y="2430758"/>
            <a:ext cx="1012392" cy="862338"/>
            <a:chOff x="3809606" y="2357825"/>
            <a:chExt cx="1315583" cy="1120591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4561315-C08B-4A52-9B86-94A809D9F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606" y="2357825"/>
              <a:ext cx="1315583" cy="980065"/>
            </a:xfrm>
            <a:prstGeom prst="rect">
              <a:avLst/>
            </a:prstGeom>
          </p:spPr>
        </p:pic>
        <p:sp>
          <p:nvSpPr>
            <p:cNvPr id="26" name="&quot;Not Allowed&quot; Symbol 25">
              <a:extLst>
                <a:ext uri="{FF2B5EF4-FFF2-40B4-BE49-F238E27FC236}">
                  <a16:creationId xmlns:a16="http://schemas.microsoft.com/office/drawing/2014/main" id="{E6204E0E-C8B8-4201-87EC-5384DE67CF75}"/>
                </a:ext>
              </a:extLst>
            </p:cNvPr>
            <p:cNvSpPr/>
            <p:nvPr/>
          </p:nvSpPr>
          <p:spPr>
            <a:xfrm>
              <a:off x="3815107" y="2379776"/>
              <a:ext cx="1098640" cy="1098640"/>
            </a:xfrm>
            <a:prstGeom prst="noSmoking">
              <a:avLst>
                <a:gd name="adj" fmla="val 1564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FF47EB7-FCE5-44F5-9828-2D19114526E8}"/>
              </a:ext>
            </a:extLst>
          </p:cNvPr>
          <p:cNvSpPr/>
          <p:nvPr/>
        </p:nvSpPr>
        <p:spPr>
          <a:xfrm>
            <a:off x="4649900" y="2717625"/>
            <a:ext cx="2585756" cy="1514988"/>
          </a:xfrm>
          <a:custGeom>
            <a:avLst/>
            <a:gdLst>
              <a:gd name="connsiteX0" fmla="*/ 0 w 2697225"/>
              <a:gd name="connsiteY0" fmla="*/ 306503 h 1650007"/>
              <a:gd name="connsiteX1" fmla="*/ 1588706 w 2697225"/>
              <a:gd name="connsiteY1" fmla="*/ 0 h 1650007"/>
              <a:gd name="connsiteX2" fmla="*/ 2697225 w 2697225"/>
              <a:gd name="connsiteY2" fmla="*/ 0 h 1650007"/>
              <a:gd name="connsiteX3" fmla="*/ 2697225 w 2697225"/>
              <a:gd name="connsiteY3" fmla="*/ 1650007 h 1650007"/>
              <a:gd name="connsiteX4" fmla="*/ 1460997 w 2697225"/>
              <a:gd name="connsiteY4" fmla="*/ 1650007 h 1650007"/>
              <a:gd name="connsiteX5" fmla="*/ 0 w 2697225"/>
              <a:gd name="connsiteY5" fmla="*/ 306503 h 165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7225" h="1650007">
                <a:moveTo>
                  <a:pt x="0" y="306503"/>
                </a:moveTo>
                <a:lnTo>
                  <a:pt x="1588706" y="0"/>
                </a:lnTo>
                <a:lnTo>
                  <a:pt x="2697225" y="0"/>
                </a:lnTo>
                <a:lnTo>
                  <a:pt x="2697225" y="1650007"/>
                </a:lnTo>
                <a:lnTo>
                  <a:pt x="1460997" y="1650007"/>
                </a:lnTo>
                <a:lnTo>
                  <a:pt x="0" y="306503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60000">
                <a:srgbClr val="00B050">
                  <a:alpha val="50000"/>
                </a:srgbClr>
              </a:gs>
              <a:gs pos="100000">
                <a:srgbClr val="00B05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8CD4E0-319A-4C4A-9A5C-F5C9D07F9AF4}"/>
              </a:ext>
            </a:extLst>
          </p:cNvPr>
          <p:cNvGrpSpPr/>
          <p:nvPr/>
        </p:nvGrpSpPr>
        <p:grpSpPr>
          <a:xfrm>
            <a:off x="533400" y="1752600"/>
            <a:ext cx="4114652" cy="2871497"/>
            <a:chOff x="582355" y="1629573"/>
            <a:chExt cx="5486202" cy="3828662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B7F99F2B-5801-4544-964E-52492425FDCC}"/>
                </a:ext>
              </a:extLst>
            </p:cNvPr>
            <p:cNvSpPr/>
            <p:nvPr/>
          </p:nvSpPr>
          <p:spPr>
            <a:xfrm>
              <a:off x="582355" y="1629573"/>
              <a:ext cx="3310230" cy="3095678"/>
            </a:xfrm>
            <a:prstGeom prst="round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669895C-0259-4223-9C74-BD9B05B0D726}"/>
                </a:ext>
              </a:extLst>
            </p:cNvPr>
            <p:cNvSpPr txBox="1"/>
            <p:nvPr/>
          </p:nvSpPr>
          <p:spPr>
            <a:xfrm>
              <a:off x="1359576" y="4842682"/>
              <a:ext cx="47089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Useful for an audit log!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E5075B4-1DC5-45ED-A3D7-63BCC17C29B9}"/>
              </a:ext>
            </a:extLst>
          </p:cNvPr>
          <p:cNvGrpSpPr/>
          <p:nvPr/>
        </p:nvGrpSpPr>
        <p:grpSpPr>
          <a:xfrm>
            <a:off x="3845267" y="2671967"/>
            <a:ext cx="959375" cy="877438"/>
            <a:chOff x="5127023" y="2419622"/>
            <a:chExt cx="1279166" cy="116991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61F86BE-A437-4DA1-83C0-FADC733E5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7023" y="2419622"/>
              <a:ext cx="1279166" cy="624659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080ED0F-69B4-4342-9816-FD769EB937C8}"/>
                </a:ext>
              </a:extLst>
            </p:cNvPr>
            <p:cNvSpPr/>
            <p:nvPr/>
          </p:nvSpPr>
          <p:spPr>
            <a:xfrm>
              <a:off x="5467540" y="2789320"/>
              <a:ext cx="810478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F530DD7-C2B5-4945-99C7-D8E417B1EAFC}"/>
              </a:ext>
            </a:extLst>
          </p:cNvPr>
          <p:cNvGrpSpPr/>
          <p:nvPr/>
        </p:nvGrpSpPr>
        <p:grpSpPr>
          <a:xfrm>
            <a:off x="5031101" y="3907578"/>
            <a:ext cx="809628" cy="1163369"/>
            <a:chOff x="6708135" y="4067103"/>
            <a:chExt cx="1079504" cy="155115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F68A6EA-6CA8-4FC4-AE68-D26EE4132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9778" flipH="1">
              <a:off x="7062012" y="4067103"/>
              <a:ext cx="725627" cy="1551159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20A09E-53B9-48CF-AC9F-3427771EC144}"/>
                </a:ext>
              </a:extLst>
            </p:cNvPr>
            <p:cNvSpPr/>
            <p:nvPr/>
          </p:nvSpPr>
          <p:spPr>
            <a:xfrm>
              <a:off x="6708135" y="4779891"/>
              <a:ext cx="810479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2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5" grpId="0" animBg="1"/>
      <p:bldP spid="6" grpId="0" uiExpand="1" build="allAtOnce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9B05-C36D-4BB0-AC53-2C6BF7A1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better with private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F7437-A0B8-496D-80F8-78A5FBF08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/>
              <a:t>Verify data validity without leaking secrets</a:t>
            </a:r>
          </a:p>
          <a:p>
            <a:pPr marL="0" indent="0">
              <a:buNone/>
            </a:pPr>
            <a:r>
              <a:rPr lang="en-US" dirty="0"/>
              <a:t>Ongoing research with two main tools</a:t>
            </a:r>
            <a:endParaRPr lang="en-US" sz="2700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Heavy-duty cryptographic constructs</a:t>
            </a:r>
          </a:p>
          <a:p>
            <a:pPr lvl="1"/>
            <a:r>
              <a:rPr lang="en-US" sz="2100" dirty="0"/>
              <a:t>Complex zero-knowledge proofs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Trusted hardware</a:t>
            </a:r>
          </a:p>
          <a:p>
            <a:pPr lvl="1"/>
            <a:r>
              <a:rPr lang="en-US" sz="2100" dirty="0"/>
              <a:t>Places trust in hardware instead of crypto or a large group</a:t>
            </a:r>
          </a:p>
        </p:txBody>
      </p:sp>
    </p:spTree>
    <p:extLst>
      <p:ext uri="{BB962C8B-B14F-4D97-AF65-F5344CB8AC3E}">
        <p14:creationId xmlns:p14="http://schemas.microsoft.com/office/powerpoint/2010/main" val="286394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Bank-base confidential transactions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2476280" y="2667486"/>
            <a:ext cx="3074340" cy="2479558"/>
            <a:chOff x="7237412" y="1909481"/>
            <a:chExt cx="4099120" cy="3306078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536899" cy="49244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2233" y="4609074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8540" y="4609921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2698537" y="2897017"/>
            <a:ext cx="2639351" cy="1480522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650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Sending bank can see sender and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2476280" y="2667486"/>
            <a:ext cx="3074340" cy="2479558"/>
            <a:chOff x="7237412" y="1909481"/>
            <a:chExt cx="4099120" cy="3306078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536899" cy="49244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2233" y="4609074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8540" y="4609921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2698537" y="2897017"/>
            <a:ext cx="2639351" cy="1480522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320E3-00B6-4924-B204-3AD355A07967}"/>
              </a:ext>
            </a:extLst>
          </p:cNvPr>
          <p:cNvGrpSpPr/>
          <p:nvPr/>
        </p:nvGrpSpPr>
        <p:grpSpPr>
          <a:xfrm>
            <a:off x="4571025" y="4468984"/>
            <a:ext cx="1411566" cy="977215"/>
            <a:chOff x="6099856" y="4828655"/>
            <a:chExt cx="1882088" cy="1302953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60B4666-5153-4F1F-9185-62DFE15B8B64}"/>
                </a:ext>
              </a:extLst>
            </p:cNvPr>
            <p:cNvSpPr/>
            <p:nvPr/>
          </p:nvSpPr>
          <p:spPr>
            <a:xfrm>
              <a:off x="6099856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pic>
          <p:nvPicPr>
            <p:cNvPr id="56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30DB4FF-8868-4FF4-9C4B-5E9749A730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2083" y="5816425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&quot;Not Allowed&quot; Symbol 29">
            <a:extLst>
              <a:ext uri="{FF2B5EF4-FFF2-40B4-BE49-F238E27FC236}">
                <a16:creationId xmlns:a16="http://schemas.microsoft.com/office/drawing/2014/main" id="{89032DD1-ECED-4A8A-8DEF-4C65ADAE45A7}"/>
              </a:ext>
            </a:extLst>
          </p:cNvPr>
          <p:cNvSpPr/>
          <p:nvPr/>
        </p:nvSpPr>
        <p:spPr>
          <a:xfrm rot="5400000">
            <a:off x="4997806" y="4108739"/>
            <a:ext cx="387597" cy="387597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1" name="&quot;Not Allowed&quot; Symbol 50">
            <a:extLst>
              <a:ext uri="{FF2B5EF4-FFF2-40B4-BE49-F238E27FC236}">
                <a16:creationId xmlns:a16="http://schemas.microsoft.com/office/drawing/2014/main" id="{CD0A2CED-9E0E-4C72-9FCF-0B8C9393847E}"/>
              </a:ext>
            </a:extLst>
          </p:cNvPr>
          <p:cNvSpPr/>
          <p:nvPr/>
        </p:nvSpPr>
        <p:spPr>
          <a:xfrm rot="5400000">
            <a:off x="3824414" y="2853398"/>
            <a:ext cx="387597" cy="387597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E229AA-7625-4A89-987A-6ED3D0F140C7}"/>
              </a:ext>
            </a:extLst>
          </p:cNvPr>
          <p:cNvSpPr/>
          <p:nvPr/>
        </p:nvSpPr>
        <p:spPr>
          <a:xfrm>
            <a:off x="2967120" y="3992085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1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Receiving bank can see recipient and value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2476280" y="2667486"/>
            <a:ext cx="3074340" cy="2479558"/>
            <a:chOff x="7237412" y="1909481"/>
            <a:chExt cx="4099120" cy="3306078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536899" cy="49244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2233" y="4609074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8540" y="4609921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2698537" y="2897017"/>
            <a:ext cx="2639351" cy="1480522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AFF8D09-AB13-4805-96BB-58F29B1C75FA}"/>
              </a:ext>
            </a:extLst>
          </p:cNvPr>
          <p:cNvGrpSpPr/>
          <p:nvPr/>
        </p:nvGrpSpPr>
        <p:grpSpPr>
          <a:xfrm>
            <a:off x="2203062" y="4468984"/>
            <a:ext cx="1411115" cy="976400"/>
            <a:chOff x="2942572" y="4828655"/>
            <a:chExt cx="1881486" cy="1301867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3333273-A391-4D29-A441-F07B93FBD3D3}"/>
                </a:ext>
              </a:extLst>
            </p:cNvPr>
            <p:cNvSpPr/>
            <p:nvPr/>
          </p:nvSpPr>
          <p:spPr>
            <a:xfrm>
              <a:off x="2942572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0000"/>
                </a:solidFill>
              </a:endParaRPr>
            </a:p>
          </p:txBody>
        </p:sp>
        <p:pic>
          <p:nvPicPr>
            <p:cNvPr id="55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6078F41B-E07A-4525-BAF2-A9C74BE81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197" y="5815339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&quot;Not Allowed&quot; Symbol 50">
            <a:extLst>
              <a:ext uri="{FF2B5EF4-FFF2-40B4-BE49-F238E27FC236}">
                <a16:creationId xmlns:a16="http://schemas.microsoft.com/office/drawing/2014/main" id="{CD0A2CED-9E0E-4C72-9FCF-0B8C9393847E}"/>
              </a:ext>
            </a:extLst>
          </p:cNvPr>
          <p:cNvSpPr/>
          <p:nvPr/>
        </p:nvSpPr>
        <p:spPr>
          <a:xfrm rot="5400000">
            <a:off x="3824414" y="2853398"/>
            <a:ext cx="387597" cy="387597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&quot;Not Allowed&quot; Symbol 21">
            <a:extLst>
              <a:ext uri="{FF2B5EF4-FFF2-40B4-BE49-F238E27FC236}">
                <a16:creationId xmlns:a16="http://schemas.microsoft.com/office/drawing/2014/main" id="{C882BFCD-9542-4EC4-AD57-1157F14BA925}"/>
              </a:ext>
            </a:extLst>
          </p:cNvPr>
          <p:cNvSpPr/>
          <p:nvPr/>
        </p:nvSpPr>
        <p:spPr>
          <a:xfrm rot="5400000">
            <a:off x="2641498" y="4094966"/>
            <a:ext cx="387597" cy="387597"/>
          </a:xfrm>
          <a:prstGeom prst="noSmoking">
            <a:avLst>
              <a:gd name="adj" fmla="val 1440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C1A6D9-D987-4C42-BF6D-30112FFE6720}"/>
              </a:ext>
            </a:extLst>
          </p:cNvPr>
          <p:cNvSpPr/>
          <p:nvPr/>
        </p:nvSpPr>
        <p:spPr>
          <a:xfrm>
            <a:off x="5370475" y="4000223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0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AEEA-5687-4134-8BC8-383237AF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C9EF-78D9-4D2D-9427-757A2EEA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can see banks involved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5E9D56-63E1-49C1-9443-DF91C3CFDA82}"/>
              </a:ext>
            </a:extLst>
          </p:cNvPr>
          <p:cNvGrpSpPr/>
          <p:nvPr/>
        </p:nvGrpSpPr>
        <p:grpSpPr>
          <a:xfrm>
            <a:off x="2476280" y="2667486"/>
            <a:ext cx="3074340" cy="2479558"/>
            <a:chOff x="7237412" y="1909481"/>
            <a:chExt cx="4099120" cy="3306078"/>
          </a:xfrm>
          <a:noFill/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C58E6A1-C1B5-4826-971B-0D2DC067EC7F}"/>
                </a:ext>
              </a:extLst>
            </p:cNvPr>
            <p:cNvCxnSpPr/>
            <p:nvPr/>
          </p:nvCxnSpPr>
          <p:spPr>
            <a:xfrm>
              <a:off x="8443056" y="4738077"/>
              <a:ext cx="1681834" cy="0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3D65E654-E446-4F7E-8E61-639286D82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2" y="3566927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7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20119E6C-6A48-4EDB-B3B1-D8CD19E812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9156" y="3566928"/>
              <a:ext cx="957376" cy="952589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2" descr="https://lh6.googleusercontent.com/WOaQj42kY6Sc6qAZxei4PGncy380YpvA7P2LPvF2i-_VO0OziNxUVwfKk-uZ3Z14_4fC85FcoxVe1zH_TWG7M1xvxDYM39YVQO0kEfmRq87PX9OwARevHPGjCv4I4RndtTEbLSFkz0Y">
              <a:extLst>
                <a:ext uri="{FF2B5EF4-FFF2-40B4-BE49-F238E27FC236}">
                  <a16:creationId xmlns:a16="http://schemas.microsoft.com/office/drawing/2014/main" id="{988846E4-E1E0-4226-AA97-4D32F5F7B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4633" y="1909481"/>
              <a:ext cx="957376" cy="952589"/>
            </a:xfrm>
            <a:prstGeom prst="rect">
              <a:avLst/>
            </a:prstGeom>
            <a:grpFill/>
            <a:extLst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C6F3F0-8C27-4F26-8F2E-E273A6664736}"/>
                </a:ext>
              </a:extLst>
            </p:cNvPr>
            <p:cNvSpPr txBox="1"/>
            <p:nvPr/>
          </p:nvSpPr>
          <p:spPr>
            <a:xfrm>
              <a:off x="8974581" y="4723116"/>
              <a:ext cx="536899" cy="49244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063E49-7A18-4CEF-BC05-E8CDBFC48290}"/>
              </a:ext>
            </a:extLst>
          </p:cNvPr>
          <p:cNvGrpSpPr/>
          <p:nvPr/>
        </p:nvGrpSpPr>
        <p:grpSpPr>
          <a:xfrm>
            <a:off x="3747458" y="4801903"/>
            <a:ext cx="563955" cy="418034"/>
            <a:chOff x="8677070" y="5625839"/>
            <a:chExt cx="751940" cy="55737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9AD8C93-FCE8-41FB-AB06-0B8AAA797BD7}"/>
                </a:ext>
              </a:extLst>
            </p:cNvPr>
            <p:cNvSpPr/>
            <p:nvPr/>
          </p:nvSpPr>
          <p:spPr>
            <a:xfrm>
              <a:off x="8677070" y="5625839"/>
              <a:ext cx="567514" cy="410416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2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B66B1D4-CC57-4802-AF09-446D98953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2427" y="5947225"/>
              <a:ext cx="486583" cy="235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A0D9928-EAAF-40A0-89AB-BCB7E0985D8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22233" y="4609074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$10-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203B79-6F74-4A9D-88FA-F1A7214DA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8540" y="4609921"/>
          <a:ext cx="1052538" cy="563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6215">
                  <a:extLst>
                    <a:ext uri="{9D8B030D-6E8A-4147-A177-3AD203B41FA5}">
                      <a16:colId xmlns:a16="http://schemas.microsoft.com/office/drawing/2014/main" val="1998247541"/>
                    </a:ext>
                  </a:extLst>
                </a:gridCol>
                <a:gridCol w="556323">
                  <a:extLst>
                    <a:ext uri="{9D8B030D-6E8A-4147-A177-3AD203B41FA5}">
                      <a16:colId xmlns:a16="http://schemas.microsoft.com/office/drawing/2014/main" val="182698595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Bob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$5+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34290" marR="3429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00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1869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DCC50-7A40-43A9-A88F-CFDB96C0A9E6}"/>
              </a:ext>
            </a:extLst>
          </p:cNvPr>
          <p:cNvGrpSpPr/>
          <p:nvPr/>
        </p:nvGrpSpPr>
        <p:grpSpPr>
          <a:xfrm>
            <a:off x="2698537" y="2897017"/>
            <a:ext cx="2639351" cy="1480522"/>
            <a:chOff x="7527404" y="1816876"/>
            <a:chExt cx="3519135" cy="197402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E592EAB-271B-41E2-992B-07D592A00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7404" y="3474321"/>
              <a:ext cx="377391" cy="31658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D4C10-E66A-4875-BBFE-BFEC6C074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9148" y="3474323"/>
              <a:ext cx="377391" cy="31658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3D6FF17-9B03-42AE-8F1B-77BA56A0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4625" y="1816876"/>
              <a:ext cx="377391" cy="31658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AFF8D09-AB13-4805-96BB-58F29B1C75FA}"/>
              </a:ext>
            </a:extLst>
          </p:cNvPr>
          <p:cNvGrpSpPr/>
          <p:nvPr/>
        </p:nvGrpSpPr>
        <p:grpSpPr>
          <a:xfrm>
            <a:off x="2203062" y="4468984"/>
            <a:ext cx="1411115" cy="976400"/>
            <a:chOff x="2942572" y="4828655"/>
            <a:chExt cx="1881486" cy="1301867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F3333273-A391-4D29-A441-F07B93FBD3D3}"/>
                </a:ext>
              </a:extLst>
            </p:cNvPr>
            <p:cNvSpPr/>
            <p:nvPr/>
          </p:nvSpPr>
          <p:spPr>
            <a:xfrm>
              <a:off x="2942572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FF0000"/>
                </a:solidFill>
              </a:endParaRPr>
            </a:p>
          </p:txBody>
        </p:sp>
        <p:pic>
          <p:nvPicPr>
            <p:cNvPr id="55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6078F41B-E07A-4525-BAF2-A9C74BE815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197" y="5815339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320E3-00B6-4924-B204-3AD355A07967}"/>
              </a:ext>
            </a:extLst>
          </p:cNvPr>
          <p:cNvGrpSpPr/>
          <p:nvPr/>
        </p:nvGrpSpPr>
        <p:grpSpPr>
          <a:xfrm>
            <a:off x="4571025" y="4468984"/>
            <a:ext cx="1411566" cy="977215"/>
            <a:chOff x="6099856" y="4828655"/>
            <a:chExt cx="1882088" cy="1302953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60B4666-5153-4F1F-9185-62DFE15B8B64}"/>
                </a:ext>
              </a:extLst>
            </p:cNvPr>
            <p:cNvSpPr/>
            <p:nvPr/>
          </p:nvSpPr>
          <p:spPr>
            <a:xfrm>
              <a:off x="6099856" y="4828655"/>
              <a:ext cx="1659196" cy="1187660"/>
            </a:xfrm>
            <a:prstGeom prst="roundRect">
              <a:avLst/>
            </a:prstGeom>
            <a:solidFill>
              <a:srgbClr val="388A28">
                <a:alpha val="40000"/>
              </a:srgbClr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pic>
          <p:nvPicPr>
            <p:cNvPr id="56" name="Picture 2" descr="http://clipartix.com/wp-content/uploads/2016/08/Key-free-to-use-cliparts.png">
              <a:extLst>
                <a:ext uri="{FF2B5EF4-FFF2-40B4-BE49-F238E27FC236}">
                  <a16:creationId xmlns:a16="http://schemas.microsoft.com/office/drawing/2014/main" id="{130DB4FF-8868-4FF4-9C4B-5E9749A730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2083" y="5816425"/>
              <a:ext cx="649861" cy="3151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08935EF-C489-4463-92ED-E361A66F6D0F}"/>
              </a:ext>
            </a:extLst>
          </p:cNvPr>
          <p:cNvSpPr/>
          <p:nvPr/>
        </p:nvSpPr>
        <p:spPr>
          <a:xfrm>
            <a:off x="2967120" y="3992085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62AA8B-7F88-4216-9478-53726914D9A0}"/>
              </a:ext>
            </a:extLst>
          </p:cNvPr>
          <p:cNvSpPr/>
          <p:nvPr/>
        </p:nvSpPr>
        <p:spPr>
          <a:xfrm>
            <a:off x="5318491" y="3973777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D6AFEF-827C-478D-846E-71D54B6F074B}"/>
              </a:ext>
            </a:extLst>
          </p:cNvPr>
          <p:cNvSpPr/>
          <p:nvPr/>
        </p:nvSpPr>
        <p:spPr>
          <a:xfrm>
            <a:off x="4173094" y="2751608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509B-F6F8-47FD-8315-6C6CD3D0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Example: Solidus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F61B-5F31-49CC-A846-BBCECACA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Strong publicly verifiable integrity guarantees</a:t>
            </a:r>
          </a:p>
          <a:p>
            <a:pPr lvl="1"/>
            <a:r>
              <a:rPr lang="en-US" sz="2100" dirty="0"/>
              <a:t>Sender authorized transaction</a:t>
            </a:r>
          </a:p>
          <a:p>
            <a:pPr lvl="1"/>
            <a:r>
              <a:rPr lang="en-US" sz="2100" dirty="0"/>
              <a:t>Sender had money to send</a:t>
            </a:r>
          </a:p>
          <a:p>
            <a:pPr lvl="1"/>
            <a:r>
              <a:rPr lang="en-US" sz="2100" dirty="0"/>
              <a:t>Transaction value was not negative</a:t>
            </a:r>
          </a:p>
          <a:p>
            <a:pPr lvl="1"/>
            <a:r>
              <a:rPr lang="en-US" sz="2100" dirty="0"/>
              <a:t>Transaction was processed correctly</a:t>
            </a:r>
          </a:p>
          <a:p>
            <a:pPr lvl="1"/>
            <a:endParaRPr lang="en-US" sz="2100" dirty="0"/>
          </a:p>
          <a:p>
            <a:pPr marL="0" indent="0">
              <a:buNone/>
            </a:pPr>
            <a:r>
              <a:rPr lang="en-US" dirty="0"/>
              <a:t>Can (provably) furnish transaction details to external auditor</a:t>
            </a:r>
            <a:endParaRPr lang="en-US" sz="2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B97EBC-B559-B744-A60A-C007120731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r="15000"/>
          <a:stretch/>
        </p:blipFill>
        <p:spPr>
          <a:xfrm>
            <a:off x="5892800" y="4419600"/>
            <a:ext cx="3251200" cy="2438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4A78B0-824E-9B4B-A435-75EF298F8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4413710"/>
            <a:ext cx="2744061" cy="244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B8F3-ED1B-47B6-A242-B6F9B312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0D67E-751D-46F3-94C1-4AA76CFD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Special machine instructions</a:t>
            </a:r>
          </a:p>
          <a:p>
            <a:pPr marL="342900" lvl="1" indent="0">
              <a:buNone/>
            </a:pPr>
            <a:r>
              <a:rPr lang="en-US" dirty="0"/>
              <a:t>Isolate process from the surrounding system</a:t>
            </a:r>
          </a:p>
          <a:p>
            <a:pPr marL="342900" lvl="1" indent="0">
              <a:buNone/>
            </a:pPr>
            <a:r>
              <a:rPr lang="en-US" dirty="0"/>
              <a:t>Can remotely attest that they’re running specific code</a:t>
            </a:r>
          </a:p>
          <a:p>
            <a:pPr marL="685800" lvl="2" indent="0">
              <a:buNone/>
            </a:pPr>
            <a:r>
              <a:rPr lang="en-US" dirty="0"/>
              <a:t>Uses (literally) hard-wired keys in the CPU</a:t>
            </a:r>
          </a:p>
          <a:p>
            <a:pPr marL="0" indent="0">
              <a:spcBef>
                <a:spcPts val="1800"/>
              </a:spcBef>
              <a:spcAft>
                <a:spcPts val="1350"/>
              </a:spcAft>
              <a:buNone/>
            </a:pPr>
            <a:r>
              <a:rPr lang="en-US" dirty="0"/>
              <a:t>Trustworthy code can operate on secret data and attest to correctness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Intel Software Guard </a:t>
            </a:r>
            <a:r>
              <a:rPr lang="en-US" dirty="0" err="1"/>
              <a:t>eXtensions</a:t>
            </a:r>
            <a:r>
              <a:rPr lang="en-US" dirty="0"/>
              <a:t> (SGX)</a:t>
            </a:r>
          </a:p>
          <a:p>
            <a:pPr lvl="1"/>
            <a:r>
              <a:rPr lang="en-US" dirty="0"/>
              <a:t>ARM </a:t>
            </a:r>
            <a:r>
              <a:rPr lang="en-US" dirty="0" err="1"/>
              <a:t>TrustZone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E64C-D7BC-4A7A-AFD8-2771958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Tampering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72A2F-BA26-44B7-AA4C-AF36790F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D31FABF-4E49-4EFE-B0EB-5B81F0444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1769" y="2650292"/>
            <a:ext cx="2438961" cy="243896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47DD9E1-56F8-44F3-8DDE-AE54730E8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3260" y="3890646"/>
            <a:ext cx="1476497" cy="147649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8140EB1-3D75-4997-8885-F38189743589}"/>
              </a:ext>
            </a:extLst>
          </p:cNvPr>
          <p:cNvGrpSpPr/>
          <p:nvPr/>
        </p:nvGrpSpPr>
        <p:grpSpPr>
          <a:xfrm>
            <a:off x="5290479" y="2363279"/>
            <a:ext cx="3344259" cy="3185964"/>
            <a:chOff x="7053972" y="2008039"/>
            <a:chExt cx="4459012" cy="4247952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5FDE6217-4454-42CA-92D5-AA1952856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86731" y="2811866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1A04159D-01E8-4897-A80E-A15FC5C4C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12923" y="5155137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863E598-546F-44C6-AF93-05597DCC7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48713" y="2008039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335F4E1-C830-4698-8F4E-8519C1C89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12130" y="2845819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C5E9C6F7-5589-4F48-98D1-FED925477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12130" y="4543155"/>
              <a:ext cx="1100854" cy="1100854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6A674788-DB09-46FD-92A5-D72321B17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053972" y="4566080"/>
              <a:ext cx="1103471" cy="1103471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66BD3DE8-3DB2-4437-82E9-ED1CA39F5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47405" y="3519300"/>
              <a:ext cx="1103471" cy="1103471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21EC9F7-EF25-45BC-ACD6-88206E444678}"/>
              </a:ext>
            </a:extLst>
          </p:cNvPr>
          <p:cNvSpPr txBox="1"/>
          <p:nvPr/>
        </p:nvSpPr>
        <p:spPr>
          <a:xfrm>
            <a:off x="4041971" y="3523524"/>
            <a:ext cx="87716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/>
              <a:t>VS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6F56650-5C39-4B9C-AF19-BBF28C8F63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64244" y="4702695"/>
            <a:ext cx="501014" cy="501014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A9F91F0F-AB9A-4E52-A261-E84A5F1CC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4319" y="3917610"/>
            <a:ext cx="501014" cy="50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74AA-FF2D-4BC8-B930-8A48CE74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14A8B-FFC4-4AA4-8730-33A15DE4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Members Vote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C1C714-CB99-425A-898B-A98BAD0D9026}"/>
              </a:ext>
            </a:extLst>
          </p:cNvPr>
          <p:cNvGrpSpPr/>
          <p:nvPr/>
        </p:nvGrpSpPr>
        <p:grpSpPr>
          <a:xfrm>
            <a:off x="2451724" y="2567240"/>
            <a:ext cx="3282731" cy="2876906"/>
            <a:chOff x="3907513" y="1815859"/>
            <a:chExt cx="4376975" cy="3835874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8904944-96C0-4ECC-BCC2-DD2EB26D5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07513" y="2829513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57AFDF6F-7533-4A20-85BA-2B1A222BC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20217" y="1815859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614D683-CCB2-4E9D-A89E-3B348857C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83634" y="2878573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4DABF26-97B9-41E3-9271-941C245A6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90092" y="4548262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25387103-A7C1-44CF-BD29-DC1E4D5F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39876" y="4548262"/>
              <a:ext cx="1103471" cy="1103471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55B2B-9594-45E0-AD85-B5547D0CDAB6}"/>
              </a:ext>
            </a:extLst>
          </p:cNvPr>
          <p:cNvSpPr/>
          <p:nvPr/>
        </p:nvSpPr>
        <p:spPr>
          <a:xfrm>
            <a:off x="5015268" y="2927567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E7566BC4-2260-4989-8791-D3D8D5379A7A}"/>
              </a:ext>
            </a:extLst>
          </p:cNvPr>
          <p:cNvSpPr/>
          <p:nvPr/>
        </p:nvSpPr>
        <p:spPr>
          <a:xfrm>
            <a:off x="4375327" y="1822735"/>
            <a:ext cx="1586153" cy="744506"/>
          </a:xfrm>
          <a:prstGeom prst="wedgeEllipseCallout">
            <a:avLst>
              <a:gd name="adj1" fmla="val -56340"/>
              <a:gd name="adj2" fmla="val 686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Event 1?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47BF7D-EA7A-4524-B358-6E29675E719C}"/>
              </a:ext>
            </a:extLst>
          </p:cNvPr>
          <p:cNvSpPr/>
          <p:nvPr/>
        </p:nvSpPr>
        <p:spPr>
          <a:xfrm>
            <a:off x="3767705" y="2114439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30CCF-A748-47D3-B12F-A698ED5D385D}"/>
              </a:ext>
            </a:extLst>
          </p:cNvPr>
          <p:cNvSpPr/>
          <p:nvPr/>
        </p:nvSpPr>
        <p:spPr>
          <a:xfrm>
            <a:off x="2558177" y="2897331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DBEB9A-8A52-49C0-9444-4E84D7F24B8D}"/>
              </a:ext>
            </a:extLst>
          </p:cNvPr>
          <p:cNvSpPr/>
          <p:nvPr/>
        </p:nvSpPr>
        <p:spPr>
          <a:xfrm>
            <a:off x="4501795" y="4203722"/>
            <a:ext cx="6078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dirty="0">
                <a:solidFill>
                  <a:srgbClr val="00B050"/>
                </a:solidFill>
                <a:latin typeface="Open Sans"/>
              </a:rPr>
              <a:t>✔</a:t>
            </a:r>
            <a:endParaRPr lang="en-US" sz="3300" dirty="0">
              <a:solidFill>
                <a:srgbClr val="00B05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F19F62-B671-4223-8BC6-AC2EC0508AA4}"/>
              </a:ext>
            </a:extLst>
          </p:cNvPr>
          <p:cNvSpPr/>
          <p:nvPr/>
        </p:nvSpPr>
        <p:spPr>
          <a:xfrm>
            <a:off x="3282611" y="4198706"/>
            <a:ext cx="41710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b="1" dirty="0">
                <a:solidFill>
                  <a:srgbClr val="FF0000"/>
                </a:solidFill>
                <a:latin typeface="Open Sans"/>
              </a:rPr>
              <a:t>X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A02463-A01B-45D1-92FA-B934401498AC}"/>
              </a:ext>
            </a:extLst>
          </p:cNvPr>
          <p:cNvSpPr txBox="1"/>
          <p:nvPr/>
        </p:nvSpPr>
        <p:spPr>
          <a:xfrm>
            <a:off x="5701229" y="2530934"/>
            <a:ext cx="34371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“Byzantine fault-tolerant</a:t>
            </a:r>
            <a:br>
              <a:rPr lang="en-US" sz="2400" dirty="0"/>
            </a:br>
            <a:r>
              <a:rPr lang="en-US" sz="2400" dirty="0"/>
              <a:t>(BFT) consensus”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Tolerates &lt; 1/3 faulty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Must know who</a:t>
            </a:r>
            <a:br>
              <a:rPr lang="en-US" sz="2400" dirty="0"/>
            </a:br>
            <a:r>
              <a:rPr lang="en-US" sz="2400" dirty="0"/>
              <a:t>everyone is!</a:t>
            </a:r>
          </a:p>
        </p:txBody>
      </p:sp>
    </p:spTree>
    <p:extLst>
      <p:ext uri="{BB962C8B-B14F-4D97-AF65-F5344CB8AC3E}">
        <p14:creationId xmlns:p14="http://schemas.microsoft.com/office/powerpoint/2010/main" val="38734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 animBg="1"/>
      <p:bldP spid="14" grpId="0"/>
      <p:bldP spid="15" grpId="0"/>
      <p:bldP spid="16" grpId="0"/>
      <p:bldP spid="17" grpId="0"/>
      <p:bldP spid="18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4086B3C6-D4B5-4BDA-8DFE-3D056B217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4577" y="4378989"/>
            <a:ext cx="827603" cy="82760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EEC0A58-B502-4C15-9A3F-51F1C7C60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8652" y="4493893"/>
            <a:ext cx="827603" cy="827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06D48B-0649-470D-80D4-00A32390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Sybil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EF61-3BFE-4D2E-B089-818B0CFF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if anyone can join?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08556A5-97B8-429D-B6B1-45AA6B121FDC}"/>
              </a:ext>
            </a:extLst>
          </p:cNvPr>
          <p:cNvGrpSpPr/>
          <p:nvPr/>
        </p:nvGrpSpPr>
        <p:grpSpPr>
          <a:xfrm>
            <a:off x="2451724" y="1822734"/>
            <a:ext cx="3509756" cy="3621412"/>
            <a:chOff x="3268965" y="1287312"/>
            <a:chExt cx="4679674" cy="4828549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3D521D8E-D690-40E0-83AC-ECEE4BE78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68965" y="3293641"/>
              <a:ext cx="1100854" cy="1100854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AD469763-06F1-408A-B930-75291883A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81669" y="2279987"/>
              <a:ext cx="1100854" cy="1100854"/>
            </a:xfrm>
            <a:prstGeom prst="rect">
              <a:avLst/>
            </a:prstGeom>
          </p:spPr>
        </p:pic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1BE777A-5AF2-4878-8354-A17A60EEC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545086" y="3342701"/>
              <a:ext cx="1100854" cy="1100854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2A5AF757-547A-4586-BB66-4B152E570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51544" y="5012390"/>
              <a:ext cx="1100854" cy="1100854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0FD5044D-318B-4534-AE04-7FFA0283A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01328" y="5012390"/>
              <a:ext cx="1103471" cy="1103471"/>
            </a:xfrm>
            <a:prstGeom prst="rect">
              <a:avLst/>
            </a:prstGeom>
          </p:spPr>
        </p:pic>
        <p:sp>
          <p:nvSpPr>
            <p:cNvPr id="10" name="Speech Bubble: Oval 9">
              <a:extLst>
                <a:ext uri="{FF2B5EF4-FFF2-40B4-BE49-F238E27FC236}">
                  <a16:creationId xmlns:a16="http://schemas.microsoft.com/office/drawing/2014/main" id="{EE9AFA6D-5FB7-4B2F-9C8E-4D4BE61912E8}"/>
                </a:ext>
              </a:extLst>
            </p:cNvPr>
            <p:cNvSpPr/>
            <p:nvPr/>
          </p:nvSpPr>
          <p:spPr>
            <a:xfrm>
              <a:off x="5833769" y="1287312"/>
              <a:ext cx="2114870" cy="992675"/>
            </a:xfrm>
            <a:prstGeom prst="wedgeEllipseCallout">
              <a:avLst>
                <a:gd name="adj1" fmla="val -56340"/>
                <a:gd name="adj2" fmla="val 6867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>
                  <a:solidFill>
                    <a:schemeClr val="tx1"/>
                  </a:solidFill>
                </a:rPr>
                <a:t>Event 1?</a:t>
              </a:r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A376D24B-823E-46D4-94F3-ADC26485AB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63341" y="4753372"/>
            <a:ext cx="827603" cy="82760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8A54090B-EDE3-43EA-96B4-84F47B7F7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6291" y="4860399"/>
            <a:ext cx="827603" cy="82760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9B56B963-8B2D-45EF-91B2-32E8C59BE5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34731" y="5026241"/>
            <a:ext cx="701084" cy="70108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4C874BC-B527-46A5-8926-06D7D9FE8C81}"/>
              </a:ext>
            </a:extLst>
          </p:cNvPr>
          <p:cNvGrpSpPr/>
          <p:nvPr/>
        </p:nvGrpSpPr>
        <p:grpSpPr>
          <a:xfrm>
            <a:off x="2558177" y="2114440"/>
            <a:ext cx="3064950" cy="2689447"/>
            <a:chOff x="3410902" y="1676252"/>
            <a:chExt cx="4086600" cy="358593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CD7266-8F33-49CE-833C-2C88C26E3A98}"/>
                </a:ext>
              </a:extLst>
            </p:cNvPr>
            <p:cNvSpPr/>
            <p:nvPr/>
          </p:nvSpPr>
          <p:spPr>
            <a:xfrm>
              <a:off x="6687023" y="2760421"/>
              <a:ext cx="810479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2767FC-D038-44F5-9FA0-DCA42D29B2C8}"/>
                </a:ext>
              </a:extLst>
            </p:cNvPr>
            <p:cNvSpPr/>
            <p:nvPr/>
          </p:nvSpPr>
          <p:spPr>
            <a:xfrm>
              <a:off x="5023606" y="1676252"/>
              <a:ext cx="810479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11F5C8-9081-4B96-9B59-028B4B972E76}"/>
                </a:ext>
              </a:extLst>
            </p:cNvPr>
            <p:cNvSpPr/>
            <p:nvPr/>
          </p:nvSpPr>
          <p:spPr>
            <a:xfrm>
              <a:off x="3410902" y="2720108"/>
              <a:ext cx="810479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FE5573-B467-482D-8AFB-7DBA1EECE748}"/>
                </a:ext>
              </a:extLst>
            </p:cNvPr>
            <p:cNvSpPr/>
            <p:nvPr/>
          </p:nvSpPr>
          <p:spPr>
            <a:xfrm>
              <a:off x="6002393" y="4461963"/>
              <a:ext cx="810479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dirty="0">
                  <a:solidFill>
                    <a:srgbClr val="00B050"/>
                  </a:solidFill>
                  <a:latin typeface="Open Sans"/>
                </a:rPr>
                <a:t>✔</a:t>
              </a:r>
              <a:endParaRPr lang="en-US" sz="33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4BF3863-BE63-4578-9825-E8466DB332C9}"/>
              </a:ext>
            </a:extLst>
          </p:cNvPr>
          <p:cNvGrpSpPr/>
          <p:nvPr/>
        </p:nvGrpSpPr>
        <p:grpSpPr>
          <a:xfrm>
            <a:off x="3039254" y="3973826"/>
            <a:ext cx="1149508" cy="1103298"/>
            <a:chOff x="4052338" y="4155433"/>
            <a:chExt cx="1532676" cy="14710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EB6E98-B7B7-49C5-9A49-827B6B36802C}"/>
                </a:ext>
              </a:extLst>
            </p:cNvPr>
            <p:cNvSpPr/>
            <p:nvPr/>
          </p:nvSpPr>
          <p:spPr>
            <a:xfrm>
              <a:off x="4052338" y="4155433"/>
              <a:ext cx="556136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E8BB773-D880-46EA-848A-0FE89C24B72C}"/>
                </a:ext>
              </a:extLst>
            </p:cNvPr>
            <p:cNvSpPr/>
            <p:nvPr/>
          </p:nvSpPr>
          <p:spPr>
            <a:xfrm>
              <a:off x="4291617" y="4320596"/>
              <a:ext cx="556136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40D6D2F-AA58-4E23-B9C3-21920D1B0985}"/>
                </a:ext>
              </a:extLst>
            </p:cNvPr>
            <p:cNvSpPr/>
            <p:nvPr/>
          </p:nvSpPr>
          <p:spPr>
            <a:xfrm>
              <a:off x="4535658" y="4488664"/>
              <a:ext cx="556136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D4E4078-E516-4B09-9B6D-F1562B6B4FE1}"/>
                </a:ext>
              </a:extLst>
            </p:cNvPr>
            <p:cNvSpPr/>
            <p:nvPr/>
          </p:nvSpPr>
          <p:spPr>
            <a:xfrm>
              <a:off x="4776888" y="4658716"/>
              <a:ext cx="556136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8704F63-08EF-45D7-8002-A51C526B7DEF}"/>
                </a:ext>
              </a:extLst>
            </p:cNvPr>
            <p:cNvSpPr/>
            <p:nvPr/>
          </p:nvSpPr>
          <p:spPr>
            <a:xfrm>
              <a:off x="5028878" y="4826278"/>
              <a:ext cx="556136" cy="800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latin typeface="Open Sans"/>
                </a:rPr>
                <a:t>X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8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96 -0.02153 L -3.33333E-6 -1.48148E-6 " pathEditMode="relative" rAng="0" ptsTypes="AA">
                                      <p:cBhvr>
                                        <p:cTn id="26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1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0.02338 L 2.29167E-6 1.48148E-6 " pathEditMode="relative" rAng="0" ptsTypes="AA">
                                      <p:cBhvr>
                                        <p:cTn id="28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" y="-118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58 -0.04236 L -3.95833E-6 2.22222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21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28 0.04838 L 8.33333E-7 -3.7037E-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CC0F-A511-46D2-AEC9-D82221FB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against Sybil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4D014-9BBC-4983-BB77-8DC8D48AB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Need a </a:t>
            </a:r>
            <a:r>
              <a:rPr lang="en-US" sz="2700" b="1" dirty="0"/>
              <a:t>scarce resource</a:t>
            </a:r>
            <a:endParaRPr lang="en-US" sz="2700" dirty="0"/>
          </a:p>
          <a:p>
            <a:pPr lvl="1"/>
            <a:r>
              <a:rPr lang="en-US" sz="2400" dirty="0"/>
              <a:t>BFT consensus uses identity – you only get one</a:t>
            </a:r>
          </a:p>
          <a:p>
            <a:pPr lvl="1"/>
            <a:r>
              <a:rPr lang="en-US" sz="2400" dirty="0"/>
              <a:t>What else can we use?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sz="2100" dirty="0"/>
              <a:t>Money (Proof of Stake)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sz="2100" dirty="0"/>
              <a:t>Computational power (Proof of Work)</a:t>
            </a:r>
          </a:p>
        </p:txBody>
      </p:sp>
    </p:spTree>
    <p:extLst>
      <p:ext uri="{BB962C8B-B14F-4D97-AF65-F5344CB8AC3E}">
        <p14:creationId xmlns:p14="http://schemas.microsoft.com/office/powerpoint/2010/main" val="98813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EF65-F4CC-412E-B9DF-946A495B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59224"/>
            <a:ext cx="7886700" cy="2139553"/>
          </a:xfrm>
        </p:spPr>
        <p:txBody>
          <a:bodyPr anchor="ctr">
            <a:normAutofit/>
          </a:bodyPr>
          <a:lstStyle/>
          <a:p>
            <a:pPr algn="ctr"/>
            <a:r>
              <a:rPr lang="en-US" sz="4050" dirty="0"/>
              <a:t>Computation as a scarce resource: Proof of Work</a:t>
            </a:r>
          </a:p>
        </p:txBody>
      </p:sp>
    </p:spTree>
    <p:extLst>
      <p:ext uri="{BB962C8B-B14F-4D97-AF65-F5344CB8AC3E}">
        <p14:creationId xmlns:p14="http://schemas.microsoft.com/office/powerpoint/2010/main" val="42583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5D22-E89A-4BB9-9D59-6B998D49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0A14-7DE2-4BFB-B838-A5CF2BB6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such that Hash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dirty="0"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en-US" sz="2100" dirty="0">
                <a:cs typeface="Times New Roman" panose="02020603050405020304" pitchFamily="18" charset="0"/>
              </a:rPr>
              <a:t>This could take a while…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What about replays?</a:t>
            </a:r>
          </a:p>
          <a:p>
            <a:pPr marL="342900" lvl="1" indent="0">
              <a:buNone/>
            </a:pPr>
            <a:r>
              <a:rPr lang="en-US" sz="2100" dirty="0">
                <a:cs typeface="Times New Roman" panose="02020603050405020304" pitchFamily="18" charset="0"/>
              </a:rPr>
              <a:t>Add a nonce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342900" lvl="1" indent="0">
              <a:buNone/>
            </a:pPr>
            <a:r>
              <a:rPr lang="en-US" sz="2100" dirty="0">
                <a:cs typeface="Times New Roman" panose="02020603050405020304" pitchFamily="18" charset="0"/>
              </a:rPr>
              <a:t>Look for Hash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CF313E38-8977-4030-9FA4-C4C4A358A91E}"/>
              </a:ext>
            </a:extLst>
          </p:cNvPr>
          <p:cNvSpPr/>
          <p:nvPr/>
        </p:nvSpPr>
        <p:spPr>
          <a:xfrm>
            <a:off x="5155746" y="3204482"/>
            <a:ext cx="1416503" cy="1143000"/>
          </a:xfrm>
          <a:prstGeom prst="cube">
            <a:avLst>
              <a:gd name="adj" fmla="val 14723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Hash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4198C7-FC71-4087-BA81-F708C5ACF992}"/>
              </a:ext>
            </a:extLst>
          </p:cNvPr>
          <p:cNvGrpSpPr/>
          <p:nvPr/>
        </p:nvGrpSpPr>
        <p:grpSpPr>
          <a:xfrm>
            <a:off x="5221059" y="2412017"/>
            <a:ext cx="457200" cy="878190"/>
            <a:chOff x="5780314" y="2279852"/>
            <a:chExt cx="609600" cy="117092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FC4733A-75F1-4993-A6BD-73717338C19A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95CBEE-A687-410B-90B6-1B5708B2A0CB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444E731-35AE-42C7-AA23-2C63F8DFC303}"/>
              </a:ext>
            </a:extLst>
          </p:cNvPr>
          <p:cNvGrpSpPr/>
          <p:nvPr/>
        </p:nvGrpSpPr>
        <p:grpSpPr>
          <a:xfrm>
            <a:off x="6474278" y="3204484"/>
            <a:ext cx="971549" cy="415498"/>
            <a:chOff x="6863443" y="3787877"/>
            <a:chExt cx="1295399" cy="553996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8465045-A1A3-47A6-BEE8-41838394DDE1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41C9352-C885-40AD-90E0-EF4B522ECE2E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BBA91B4-F5F1-40BD-B701-7A34D3095322}"/>
              </a:ext>
            </a:extLst>
          </p:cNvPr>
          <p:cNvGrpSpPr/>
          <p:nvPr/>
        </p:nvGrpSpPr>
        <p:grpSpPr>
          <a:xfrm>
            <a:off x="5514974" y="2412017"/>
            <a:ext cx="457200" cy="878190"/>
            <a:chOff x="5780314" y="2279852"/>
            <a:chExt cx="609600" cy="1170920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61C5F6F-1AA2-4FA1-A967-034AF60C75C6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42AB57F-6FD9-4D0A-BD43-91CF1F668706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6CCB8C2-558D-4427-A44F-54406399CB4F}"/>
              </a:ext>
            </a:extLst>
          </p:cNvPr>
          <p:cNvGrpSpPr/>
          <p:nvPr/>
        </p:nvGrpSpPr>
        <p:grpSpPr>
          <a:xfrm>
            <a:off x="6078308" y="2412017"/>
            <a:ext cx="457200" cy="878190"/>
            <a:chOff x="5780314" y="2279852"/>
            <a:chExt cx="609600" cy="117092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39CB2CC-975F-4711-9B7C-6E98DB16B636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4DA7016-6177-4F80-A699-22D74D6D8D7A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2D737F2-6181-4356-98AB-19A7225A4F70}"/>
              </a:ext>
            </a:extLst>
          </p:cNvPr>
          <p:cNvGrpSpPr/>
          <p:nvPr/>
        </p:nvGrpSpPr>
        <p:grpSpPr>
          <a:xfrm>
            <a:off x="6474278" y="3430059"/>
            <a:ext cx="971549" cy="415498"/>
            <a:chOff x="6863443" y="3787877"/>
            <a:chExt cx="1295399" cy="553996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E5F7F1B-6794-4B63-82E8-2CE35C21281F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8E9A5F7-8759-4AC6-A6FD-90EC5651050D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0544C6-1924-47AC-ADC9-A4045C48CBC3}"/>
              </a:ext>
            </a:extLst>
          </p:cNvPr>
          <p:cNvGrpSpPr/>
          <p:nvPr/>
        </p:nvGrpSpPr>
        <p:grpSpPr>
          <a:xfrm>
            <a:off x="6470195" y="3852487"/>
            <a:ext cx="971549" cy="415498"/>
            <a:chOff x="6863443" y="3787877"/>
            <a:chExt cx="1295399" cy="553996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6FA715A-149A-4A6A-AF58-89680F91EF4F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0D6FD24-8DB6-4B2C-BF03-C5E0B53121B8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1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D2BF67BC-AED1-4BAC-9AD2-B31DF4A3C571}"/>
              </a:ext>
            </a:extLst>
          </p:cNvPr>
          <p:cNvSpPr txBox="1"/>
          <p:nvPr/>
        </p:nvSpPr>
        <p:spPr>
          <a:xfrm>
            <a:off x="7354336" y="3261764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B8ACF53-1BC7-4F1F-B6B6-0AE2EA313DC2}"/>
              </a:ext>
            </a:extLst>
          </p:cNvPr>
          <p:cNvSpPr txBox="1"/>
          <p:nvPr/>
        </p:nvSpPr>
        <p:spPr>
          <a:xfrm>
            <a:off x="7350253" y="3487984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2BFF2E8-EDF4-48FD-BC31-BF118CA774B2}"/>
              </a:ext>
            </a:extLst>
          </p:cNvPr>
          <p:cNvSpPr txBox="1"/>
          <p:nvPr/>
        </p:nvSpPr>
        <p:spPr>
          <a:xfrm>
            <a:off x="7350253" y="3935170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1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CE9CB1-152D-4267-A27D-185A48388891}"/>
              </a:ext>
            </a:extLst>
          </p:cNvPr>
          <p:cNvGrpSpPr/>
          <p:nvPr/>
        </p:nvGrpSpPr>
        <p:grpSpPr>
          <a:xfrm>
            <a:off x="5838140" y="2669240"/>
            <a:ext cx="1225920" cy="1392079"/>
            <a:chOff x="7784183" y="2415987"/>
            <a:chExt cx="1634559" cy="185610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49F2C6A-B8B6-4E78-9540-3C9021686943}"/>
                </a:ext>
              </a:extLst>
            </p:cNvPr>
            <p:cNvSpPr txBox="1"/>
            <p:nvPr/>
          </p:nvSpPr>
          <p:spPr>
            <a:xfrm>
              <a:off x="7784183" y="2415987"/>
              <a:ext cx="46628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D136E01-E541-4F95-8EB8-82A5CB35FE9D}"/>
                </a:ext>
              </a:extLst>
            </p:cNvPr>
            <p:cNvSpPr txBox="1"/>
            <p:nvPr/>
          </p:nvSpPr>
          <p:spPr>
            <a:xfrm rot="5400000">
              <a:off x="8877825" y="3731174"/>
              <a:ext cx="4662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90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0" grpId="0"/>
      <p:bldP spid="60" grpId="1"/>
      <p:bldP spid="64" grpId="0"/>
      <p:bldP spid="64" grpId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8F51-5157-4AF3-8598-75D31CF8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Work: Building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109D-2F6A-468E-A997-9CBC037DE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Make the nonce useful</a:t>
            </a:r>
          </a:p>
          <a:p>
            <a:pPr marL="342900" lvl="1" indent="0">
              <a:buNone/>
            </a:pPr>
            <a:r>
              <a:rPr lang="en-US" sz="2100" dirty="0"/>
              <a:t>Use a message digest!</a:t>
            </a:r>
          </a:p>
          <a:p>
            <a:pPr marL="0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100" dirty="0">
                <a:cs typeface="Times New Roman" panose="02020603050405020304" pitchFamily="18" charset="0"/>
              </a:rPr>
              <a:t>Digest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1" indent="0">
              <a:buNone/>
            </a:pPr>
            <a:r>
              <a:rPr lang="en-US" sz="2100" dirty="0">
                <a:cs typeface="Times New Roman" panose="02020603050405020304" pitchFamily="18" charset="0"/>
              </a:rPr>
              <a:t>Find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cs typeface="Times New Roman" panose="02020603050405020304" pitchFamily="18" charset="0"/>
              </a:rPr>
              <a:t>such that Hash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7AE2C94D-C66E-4F37-A1A0-AA431BE63945}"/>
              </a:ext>
            </a:extLst>
          </p:cNvPr>
          <p:cNvSpPr/>
          <p:nvPr/>
        </p:nvSpPr>
        <p:spPr>
          <a:xfrm>
            <a:off x="5155746" y="3204482"/>
            <a:ext cx="1416503" cy="1143000"/>
          </a:xfrm>
          <a:prstGeom prst="cube">
            <a:avLst>
              <a:gd name="adj" fmla="val 14723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Hash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B58EAD4-35EB-4192-97B7-AD017E16F956}"/>
              </a:ext>
            </a:extLst>
          </p:cNvPr>
          <p:cNvGrpSpPr/>
          <p:nvPr/>
        </p:nvGrpSpPr>
        <p:grpSpPr>
          <a:xfrm>
            <a:off x="5221059" y="2412017"/>
            <a:ext cx="457200" cy="878190"/>
            <a:chOff x="5780314" y="2279852"/>
            <a:chExt cx="609600" cy="117092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8BBCB00-ABE0-4C96-A43C-D5B0F02EBFA9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1E99240-7795-4F8B-AEEE-607AE40D5717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FB82FE-175D-4ED6-B5A9-7127B1035D8F}"/>
              </a:ext>
            </a:extLst>
          </p:cNvPr>
          <p:cNvGrpSpPr/>
          <p:nvPr/>
        </p:nvGrpSpPr>
        <p:grpSpPr>
          <a:xfrm>
            <a:off x="6474278" y="3204484"/>
            <a:ext cx="971549" cy="415498"/>
            <a:chOff x="6863443" y="3787877"/>
            <a:chExt cx="1295399" cy="553996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83C5981-5E15-498D-9A41-F3C2117EE0F6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7C86559-C5F6-49FD-866B-6D8D02350CC5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76DCC9-8A5F-4913-80A8-B4216118FC89}"/>
              </a:ext>
            </a:extLst>
          </p:cNvPr>
          <p:cNvGrpSpPr/>
          <p:nvPr/>
        </p:nvGrpSpPr>
        <p:grpSpPr>
          <a:xfrm>
            <a:off x="5514974" y="2412017"/>
            <a:ext cx="457200" cy="878190"/>
            <a:chOff x="5780314" y="2279852"/>
            <a:chExt cx="609600" cy="1170920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7683125-2C60-4B71-B353-F686FFFE0B3B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4E15680-D751-48E6-A681-E840D4990AB2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9A0CC7E-CB29-4FE9-8B2C-DD897B209E79}"/>
              </a:ext>
            </a:extLst>
          </p:cNvPr>
          <p:cNvGrpSpPr/>
          <p:nvPr/>
        </p:nvGrpSpPr>
        <p:grpSpPr>
          <a:xfrm>
            <a:off x="6078308" y="2412017"/>
            <a:ext cx="457200" cy="878190"/>
            <a:chOff x="5780314" y="2279852"/>
            <a:chExt cx="609600" cy="1170920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30921F0-A95D-4492-8E71-4F42D87D3268}"/>
                </a:ext>
              </a:extLst>
            </p:cNvPr>
            <p:cNvCxnSpPr>
              <a:cxnSpLocks/>
            </p:cNvCxnSpPr>
            <p:nvPr/>
          </p:nvCxnSpPr>
          <p:spPr>
            <a:xfrm>
              <a:off x="6085114" y="2803072"/>
              <a:ext cx="0" cy="6477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3671765-D5BA-4F2B-95C9-601C6DF3E09B}"/>
                </a:ext>
              </a:extLst>
            </p:cNvPr>
            <p:cNvSpPr txBox="1"/>
            <p:nvPr/>
          </p:nvSpPr>
          <p:spPr>
            <a:xfrm>
              <a:off x="5780314" y="2279852"/>
              <a:ext cx="6096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1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405F6F-386D-4557-B1A3-AF8C04194CCD}"/>
              </a:ext>
            </a:extLst>
          </p:cNvPr>
          <p:cNvGrpSpPr/>
          <p:nvPr/>
        </p:nvGrpSpPr>
        <p:grpSpPr>
          <a:xfrm>
            <a:off x="6474278" y="3430059"/>
            <a:ext cx="971549" cy="415498"/>
            <a:chOff x="6863443" y="3787877"/>
            <a:chExt cx="1295399" cy="553996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AD06939-DF91-4018-B88F-89CBB554FB3D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C06872-5F25-46FC-A4BC-4C0C22C23525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6DCFC96-D958-41B4-9CC7-BF4759232625}"/>
              </a:ext>
            </a:extLst>
          </p:cNvPr>
          <p:cNvGrpSpPr/>
          <p:nvPr/>
        </p:nvGrpSpPr>
        <p:grpSpPr>
          <a:xfrm>
            <a:off x="6470195" y="3852487"/>
            <a:ext cx="971549" cy="415498"/>
            <a:chOff x="6863443" y="3787877"/>
            <a:chExt cx="1295399" cy="553996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AF3CC05-DA6B-400C-A859-03DC1CB6C047}"/>
                </a:ext>
              </a:extLst>
            </p:cNvPr>
            <p:cNvCxnSpPr>
              <a:cxnSpLocks/>
            </p:cNvCxnSpPr>
            <p:nvPr/>
          </p:nvCxnSpPr>
          <p:spPr>
            <a:xfrm>
              <a:off x="6863443" y="4114800"/>
              <a:ext cx="79465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82DA953-FEA8-4840-A603-47BE360F5523}"/>
                </a:ext>
              </a:extLst>
            </p:cNvPr>
            <p:cNvSpPr txBox="1"/>
            <p:nvPr/>
          </p:nvSpPr>
          <p:spPr>
            <a:xfrm>
              <a:off x="7609113" y="3787877"/>
              <a:ext cx="549729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1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sz="21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6CE2588-25D0-4E5A-8075-47E2907BB5E7}"/>
              </a:ext>
            </a:extLst>
          </p:cNvPr>
          <p:cNvSpPr txBox="1"/>
          <p:nvPr/>
        </p:nvSpPr>
        <p:spPr>
          <a:xfrm>
            <a:off x="7354336" y="3261764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180201A-3392-48CD-A935-881761A532F7}"/>
              </a:ext>
            </a:extLst>
          </p:cNvPr>
          <p:cNvSpPr txBox="1"/>
          <p:nvPr/>
        </p:nvSpPr>
        <p:spPr>
          <a:xfrm>
            <a:off x="7350253" y="3487984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3EE5A8-9E05-44A5-B0F3-F84B998F7CC1}"/>
              </a:ext>
            </a:extLst>
          </p:cNvPr>
          <p:cNvSpPr txBox="1"/>
          <p:nvPr/>
        </p:nvSpPr>
        <p:spPr>
          <a:xfrm>
            <a:off x="7350253" y="3935170"/>
            <a:ext cx="5838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1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1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F062B2D-4459-4DCB-BDE3-A2110AB15A42}"/>
              </a:ext>
            </a:extLst>
          </p:cNvPr>
          <p:cNvGrpSpPr/>
          <p:nvPr/>
        </p:nvGrpSpPr>
        <p:grpSpPr>
          <a:xfrm>
            <a:off x="5838140" y="2669240"/>
            <a:ext cx="1225920" cy="1392079"/>
            <a:chOff x="7784183" y="2415987"/>
            <a:chExt cx="1634559" cy="185610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91B4B85-0230-4061-BD36-8248D3723460}"/>
                </a:ext>
              </a:extLst>
            </p:cNvPr>
            <p:cNvSpPr txBox="1"/>
            <p:nvPr/>
          </p:nvSpPr>
          <p:spPr>
            <a:xfrm>
              <a:off x="7784183" y="2415987"/>
              <a:ext cx="46628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D4CCF1E-82A3-4886-A75D-B7EFA8930765}"/>
                </a:ext>
              </a:extLst>
            </p:cNvPr>
            <p:cNvSpPr txBox="1"/>
            <p:nvPr/>
          </p:nvSpPr>
          <p:spPr>
            <a:xfrm rot="5400000">
              <a:off x="8877825" y="3731174"/>
              <a:ext cx="4662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87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2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9AE612-8F4D-544C-934A-789C3BE20728}" vid="{0D605405-7188-4A44-87AC-4E6DD928DE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2620</TotalTime>
  <Words>860</Words>
  <Application>Microsoft Macintosh PowerPoint</Application>
  <PresentationFormat>On-screen Show (4:3)</PresentationFormat>
  <Paragraphs>245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Open Sans</vt:lpstr>
      <vt:lpstr>Times New Roman</vt:lpstr>
      <vt:lpstr>Clarity</vt:lpstr>
      <vt:lpstr>Blockchains and Audit</vt:lpstr>
      <vt:lpstr>Blockchain: A public tamper-proof log</vt:lpstr>
      <vt:lpstr>Preventing Tampering</vt:lpstr>
      <vt:lpstr>Traditional Consensus</vt:lpstr>
      <vt:lpstr>Sybil Attacks</vt:lpstr>
      <vt:lpstr>Defending against Sybil</vt:lpstr>
      <vt:lpstr>Computation as a scarce resource: Proof of Work</vt:lpstr>
      <vt:lpstr>Proof of Work: The basics</vt:lpstr>
      <vt:lpstr>Proof of Work: Building a log</vt:lpstr>
      <vt:lpstr>Proof of Work: Building a log</vt:lpstr>
      <vt:lpstr>Proof of Work: Coming to consensus</vt:lpstr>
      <vt:lpstr>Nakamoto Consensus</vt:lpstr>
      <vt:lpstr>Blockchains for Audit</vt:lpstr>
      <vt:lpstr>Not just a log!</vt:lpstr>
      <vt:lpstr>What restrictions make sense?</vt:lpstr>
      <vt:lpstr>Blockchains and Confidentiality</vt:lpstr>
      <vt:lpstr>What do we do with private data?</vt:lpstr>
      <vt:lpstr>Commitment Schemes</vt:lpstr>
      <vt:lpstr>What do we do with private data?</vt:lpstr>
      <vt:lpstr>Doing better with private data</vt:lpstr>
      <vt:lpstr>Cryptographic Example: Solidus</vt:lpstr>
      <vt:lpstr>Cryptographic Example: Solidus</vt:lpstr>
      <vt:lpstr>Cryptographic Example: Solidus</vt:lpstr>
      <vt:lpstr>Cryptographic Example: Solidus</vt:lpstr>
      <vt:lpstr>Cryptographic Example: Solidus</vt:lpstr>
      <vt:lpstr>Trusted Hardware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Blockchains and Audit</dc:title>
  <dc:creator>Eleanor  Birrell</dc:creator>
  <cp:lastModifiedBy>Eleanor  Birrell</cp:lastModifiedBy>
  <cp:revision>15</cp:revision>
  <dcterms:created xsi:type="dcterms:W3CDTF">2018-11-27T04:31:49Z</dcterms:created>
  <dcterms:modified xsi:type="dcterms:W3CDTF">2018-11-29T00:11:50Z</dcterms:modified>
</cp:coreProperties>
</file>