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7" r:id="rId19"/>
    <p:sldId id="278" r:id="rId20"/>
    <p:sldId id="292" r:id="rId21"/>
    <p:sldId id="279" r:id="rId22"/>
    <p:sldId id="280" r:id="rId23"/>
    <p:sldId id="284" r:id="rId24"/>
    <p:sldId id="285" r:id="rId25"/>
    <p:sldId id="293" r:id="rId26"/>
    <p:sldId id="294" r:id="rId27"/>
    <p:sldId id="298" r:id="rId28"/>
    <p:sldId id="295" r:id="rId29"/>
    <p:sldId id="296" r:id="rId30"/>
    <p:sldId id="297" r:id="rId31"/>
    <p:sldId id="287" r:id="rId32"/>
    <p:sldId id="288" r:id="rId33"/>
    <p:sldId id="300" r:id="rId34"/>
    <p:sldId id="303" r:id="rId35"/>
    <p:sldId id="289" r:id="rId36"/>
    <p:sldId id="304" r:id="rId37"/>
    <p:sldId id="305" r:id="rId38"/>
    <p:sldId id="306" r:id="rId39"/>
    <p:sldId id="307" r:id="rId40"/>
    <p:sldId id="308" r:id="rId41"/>
    <p:sldId id="30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25" autoAdjust="0"/>
    <p:restoredTop sz="89631" autoAdjust="0"/>
  </p:normalViewPr>
  <p:slideViewPr>
    <p:cSldViewPr>
      <p:cViewPr varScale="1">
        <p:scale>
          <a:sx n="85" d="100"/>
          <a:sy n="85" d="100"/>
        </p:scale>
        <p:origin x="192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rc.nist.gov/publications/history/dod85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11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68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Simplified from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Schneier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Kelsey 1999]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dirty="0"/>
              <a:t>current value of </a:t>
            </a:r>
            <a:r>
              <a:rPr lang="en-US" dirty="0" err="1"/>
              <a:t>ak</a:t>
            </a:r>
            <a:r>
              <a:rPr lang="en-US" dirty="0"/>
              <a:t> revealed</a:t>
            </a:r>
          </a:p>
          <a:p>
            <a:r>
              <a:rPr lang="en-US" dirty="0"/>
              <a:t>previous values not recoverable because hash function is one 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7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77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seclab.cs.ucdavis.edu</a:t>
            </a:r>
            <a:r>
              <a:rPr lang="en-US" dirty="0"/>
              <a:t>/projects/</a:t>
            </a:r>
            <a:r>
              <a:rPr lang="en-US" dirty="0" err="1"/>
              <a:t>awb</a:t>
            </a:r>
            <a:r>
              <a:rPr lang="en-US" dirty="0"/>
              <a:t>/</a:t>
            </a:r>
            <a:r>
              <a:rPr lang="en-US" dirty="0" err="1"/>
              <a:t>vabhg</a:t>
            </a:r>
            <a:r>
              <a:rPr lang="en-US" dirty="0"/>
              <a:t>/demos/</a:t>
            </a:r>
            <a:r>
              <a:rPr lang="en-US" dirty="0" err="1"/>
              <a:t>rdist</a:t>
            </a:r>
            <a:r>
              <a:rPr lang="en-US" dirty="0"/>
              <a:t>/</a:t>
            </a:r>
            <a:r>
              <a:rPr lang="en-US" dirty="0" err="1"/>
              <a:t>root.html</a:t>
            </a:r>
            <a:endParaRPr lang="en-US" dirty="0"/>
          </a:p>
          <a:p>
            <a:r>
              <a:rPr lang="en-US" dirty="0"/>
              <a:t>Discuss SUID attack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76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Idea comes from </a:t>
            </a:r>
            <a:r>
              <a:rPr lang="en-US" dirty="0">
                <a:solidFill>
                  <a:srgbClr val="4F81BD"/>
                </a:solidFill>
              </a:rPr>
              <a:t>program slicing</a:t>
            </a:r>
            <a:r>
              <a:rPr lang="en-US" i="1" dirty="0"/>
              <a:t>:</a:t>
            </a:r>
            <a:r>
              <a:rPr lang="en-US" dirty="0"/>
              <a:t> debugging technique that reveals program statements that led to current value of variable</a:t>
            </a:r>
          </a:p>
          <a:p>
            <a:r>
              <a:rPr lang="en-US" dirty="0"/>
              <a:t>Discuss example systems: </a:t>
            </a:r>
            <a:r>
              <a:rPr lang="en-US" dirty="0" err="1"/>
              <a:t>splunk</a:t>
            </a:r>
            <a:r>
              <a:rPr lang="en-US" dirty="0"/>
              <a:t>, </a:t>
            </a:r>
            <a:r>
              <a:rPr lang="en-US" dirty="0" err="1"/>
              <a:t>logz.io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www.keycdn.com</a:t>
            </a:r>
            <a:r>
              <a:rPr lang="en-US" dirty="0"/>
              <a:t>/blog/log-analysis-tools/</a:t>
            </a:r>
          </a:p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/OD1_I9IDvBs?t=213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Deterrence through accountability: </a:t>
            </a:r>
            <a:r>
              <a:rPr lang="en-US" dirty="0" err="1"/>
              <a:t>santa</a:t>
            </a:r>
            <a:r>
              <a:rPr lang="en-US" dirty="0"/>
              <a:t>, panopticon, chilling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2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"Orange Book" (DoD Trusted Computer System Evaluation Criteria) </a:t>
            </a:r>
          </a:p>
          <a:p>
            <a:r>
              <a:rPr lang="en-US" dirty="0"/>
              <a:t>Used approx. 1985-2000 for US government systems</a:t>
            </a:r>
          </a:p>
          <a:p>
            <a:r>
              <a:rPr lang="en-US" dirty="0">
                <a:hlinkClick r:id="rId3"/>
              </a:rPr>
              <a:t>http://csrc.nist.gov/publications/history/dod85.pdf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D: meets no higher requirements</a:t>
            </a:r>
          </a:p>
          <a:p>
            <a:r>
              <a:rPr lang="en-US" b="1" dirty="0"/>
              <a:t>C1:  </a:t>
            </a:r>
            <a:r>
              <a:rPr lang="en-US" dirty="0"/>
              <a:t>DAC &amp; authentication (but maybe not at the level of individual users), TCB with integrity verification, security testing, documentation of security features/testing/design</a:t>
            </a:r>
          </a:p>
          <a:p>
            <a:r>
              <a:rPr lang="en-US" b="1" dirty="0"/>
              <a:t>C2:  </a:t>
            </a:r>
            <a:r>
              <a:rPr lang="en-US" dirty="0"/>
              <a:t>improved DAC (at the level of single users, failsafe defaults, limits on propagation), audit (of specified security relevant events and details of those events)</a:t>
            </a:r>
          </a:p>
          <a:p>
            <a:r>
              <a:rPr lang="en-US" baseline="0" dirty="0"/>
              <a:t>    - </a:t>
            </a:r>
            <a:r>
              <a:rPr lang="en-US" dirty="0"/>
              <a:t>IBM mainframes and Windows NT got this certification</a:t>
            </a:r>
          </a:p>
          <a:p>
            <a:r>
              <a:rPr lang="en-US" dirty="0"/>
              <a:t>B: MAC</a:t>
            </a:r>
          </a:p>
          <a:p>
            <a:r>
              <a:rPr lang="en-US" dirty="0"/>
              <a:t>A: Verified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37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Bug: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whenever a user creates a new APFS volume and chooses an encryption password, the Disk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Utility.app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log the encryption password in the unified OS log. Issue confirmed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affect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affect only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10.13 and 10.13.1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59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live demo of CMS log---students really perked</a:t>
            </a:r>
            <a:r>
              <a:rPr lang="en-US" baseline="0" dirty="0"/>
              <a:t> up at that 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8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Writing down a straightforward English sentence describing the meaning of each log entry is good practice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56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sendmail</a:t>
            </a:r>
            <a:r>
              <a:rPr lang="en-US" dirty="0"/>
              <a:t>: general</a:t>
            </a:r>
            <a:r>
              <a:rPr lang="en-US" baseline="0" dirty="0"/>
              <a:t> purpose send email facility released 1983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54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Violates</a:t>
            </a:r>
            <a:r>
              <a:rPr lang="en-US" baseline="0" dirty="0"/>
              <a:t> syslog RFC standard in various ways:  timestamp omits information, hostname isn't fully qualified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3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11/26/18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11/26/18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542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html/rfc5848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181S		       		     November 26,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/>
          </a:bodyPr>
          <a:lstStyle/>
          <a:p>
            <a:r>
              <a:rPr lang="en-US" sz="3400" dirty="0"/>
              <a:t>Lecture 20: Audit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Book logging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 minimal C2 level certification:</a:t>
            </a:r>
          </a:p>
          <a:p>
            <a:r>
              <a:rPr lang="en-US" b="1" dirty="0"/>
              <a:t>Events </a:t>
            </a:r>
            <a:r>
              <a:rPr lang="en-US" dirty="0"/>
              <a:t>to log:</a:t>
            </a:r>
          </a:p>
          <a:p>
            <a:pPr lvl="1"/>
            <a:r>
              <a:rPr lang="en-US" dirty="0"/>
              <a:t>Use of identification and </a:t>
            </a:r>
            <a:r>
              <a:rPr lang="en-US" dirty="0">
                <a:solidFill>
                  <a:schemeClr val="accent2"/>
                </a:solidFill>
              </a:rPr>
              <a:t>authentication </a:t>
            </a:r>
            <a:r>
              <a:rPr lang="en-US" dirty="0"/>
              <a:t>mechanisms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Introduction of objects </a:t>
            </a:r>
            <a:r>
              <a:rPr lang="en-US" dirty="0"/>
              <a:t>into a user's address space (e.g., file open, program initiation)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Deletion of objects</a:t>
            </a:r>
          </a:p>
          <a:p>
            <a:pPr lvl="1"/>
            <a:r>
              <a:rPr lang="en-US" dirty="0"/>
              <a:t>Actions taken by computer </a:t>
            </a:r>
            <a:r>
              <a:rPr lang="en-US" dirty="0">
                <a:solidFill>
                  <a:schemeClr val="accent2"/>
                </a:solidFill>
              </a:rPr>
              <a:t>operators </a:t>
            </a:r>
            <a:r>
              <a:rPr lang="en-US" dirty="0"/>
              <a:t>and system </a:t>
            </a:r>
            <a:r>
              <a:rPr lang="en-US" dirty="0">
                <a:solidFill>
                  <a:schemeClr val="accent2"/>
                </a:solidFill>
              </a:rPr>
              <a:t>administrators </a:t>
            </a:r>
            <a:r>
              <a:rPr lang="en-US" dirty="0"/>
              <a:t>and/or system </a:t>
            </a:r>
            <a:r>
              <a:rPr lang="en-US" dirty="0">
                <a:solidFill>
                  <a:schemeClr val="accent2"/>
                </a:solidFill>
              </a:rPr>
              <a:t>security officers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orangebo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2" y="1685351"/>
            <a:ext cx="3623855" cy="47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7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Book logging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 minimal C2 level certification:</a:t>
            </a:r>
          </a:p>
          <a:p>
            <a:r>
              <a:rPr lang="en-US" b="1" dirty="0"/>
              <a:t>What</a:t>
            </a:r>
            <a:r>
              <a:rPr lang="en-US" dirty="0"/>
              <a:t> to log:</a:t>
            </a:r>
          </a:p>
          <a:p>
            <a:pPr lvl="1"/>
            <a:r>
              <a:rPr lang="en-US" dirty="0"/>
              <a:t>Date and time of the event</a:t>
            </a:r>
          </a:p>
          <a:p>
            <a:pPr lvl="1"/>
            <a:r>
              <a:rPr lang="en-US" dirty="0"/>
              <a:t>User</a:t>
            </a:r>
          </a:p>
          <a:p>
            <a:pPr lvl="1"/>
            <a:r>
              <a:rPr lang="en-US" dirty="0"/>
              <a:t>Type of event</a:t>
            </a:r>
          </a:p>
          <a:p>
            <a:pPr lvl="1"/>
            <a:r>
              <a:rPr lang="en-US" dirty="0"/>
              <a:t>Success or failure of the event</a:t>
            </a:r>
          </a:p>
          <a:p>
            <a:pPr lvl="1"/>
            <a:r>
              <a:rPr lang="en-US" dirty="0"/>
              <a:t>For identification/authentication events:  origin of request</a:t>
            </a:r>
          </a:p>
          <a:p>
            <a:pPr lvl="1"/>
            <a:r>
              <a:rPr lang="en-US" dirty="0"/>
              <a:t>For events involving objects:  name of the object</a:t>
            </a:r>
          </a:p>
          <a:p>
            <a:endParaRPr lang="en-US" dirty="0"/>
          </a:p>
        </p:txBody>
      </p:sp>
      <p:pic>
        <p:nvPicPr>
          <p:cNvPr id="5" name="Picture 4" descr="orang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2" y="1685351"/>
            <a:ext cx="3623855" cy="47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5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 to log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information might be too sensitive for log files:</a:t>
            </a:r>
          </a:p>
          <a:p>
            <a:pPr lvl="1"/>
            <a:r>
              <a:rPr lang="en-US" dirty="0"/>
              <a:t>plaintext keys, passwords</a:t>
            </a:r>
          </a:p>
          <a:p>
            <a:pPr lvl="1"/>
            <a:r>
              <a:rPr lang="en-US" dirty="0"/>
              <a:t>the details of company's shiny new product</a:t>
            </a:r>
          </a:p>
          <a:p>
            <a:pPr lvl="1"/>
            <a:r>
              <a:rPr lang="en-US" dirty="0"/>
              <a:t>the GPS coordinates of undercover secret agents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Possibilities:</a:t>
            </a:r>
          </a:p>
          <a:p>
            <a:pPr lvl="1"/>
            <a:r>
              <a:rPr lang="en-US" dirty="0"/>
              <a:t>log it anyway, protect the log</a:t>
            </a:r>
          </a:p>
          <a:p>
            <a:pPr lvl="1"/>
            <a:r>
              <a:rPr lang="en-US" dirty="0">
                <a:solidFill>
                  <a:srgbClr val="8064A2"/>
                </a:solidFill>
              </a:rPr>
              <a:t>sanitize</a:t>
            </a:r>
            <a:r>
              <a:rPr lang="en-US" dirty="0"/>
              <a:t> log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352800"/>
            <a:ext cx="5302250" cy="1363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94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Protect confidential information in log</a:t>
            </a:r>
          </a:p>
          <a:p>
            <a:r>
              <a:rPr lang="en-US" dirty="0"/>
              <a:t>by </a:t>
            </a:r>
            <a:r>
              <a:rPr lang="en-US" b="1" dirty="0"/>
              <a:t>deleting</a:t>
            </a:r>
          </a:p>
          <a:p>
            <a:r>
              <a:rPr lang="en-US" dirty="0"/>
              <a:t>by </a:t>
            </a:r>
            <a:r>
              <a:rPr lang="en-US" b="1" dirty="0"/>
              <a:t>modifying</a:t>
            </a:r>
          </a:p>
          <a:p>
            <a:pPr lvl="1"/>
            <a:r>
              <a:rPr lang="en-US" dirty="0"/>
              <a:t>e.g., replace with user names with pseudonyms, keep separate protected map between names and pseudonyms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Before </a:t>
            </a:r>
            <a:r>
              <a:rPr lang="en-US" dirty="0"/>
              <a:t>writing to log:  </a:t>
            </a:r>
          </a:p>
          <a:p>
            <a:pPr lvl="1"/>
            <a:r>
              <a:rPr lang="en-US" b="1" dirty="0"/>
              <a:t>Pro: </a:t>
            </a:r>
            <a:r>
              <a:rPr lang="en-US" dirty="0"/>
              <a:t>protects users from system administrators; maybe surveillance warranted only with probable cause</a:t>
            </a:r>
          </a:p>
          <a:p>
            <a:pPr lvl="1"/>
            <a:r>
              <a:rPr lang="en-US" b="1" dirty="0"/>
              <a:t>Con: </a:t>
            </a:r>
            <a:r>
              <a:rPr lang="en-US" dirty="0"/>
              <a:t>have to decide in advance, as part of system design, what information to keep vs. discard</a:t>
            </a:r>
          </a:p>
          <a:p>
            <a:r>
              <a:rPr lang="en-US" dirty="0">
                <a:solidFill>
                  <a:schemeClr val="accent2"/>
                </a:solidFill>
              </a:rPr>
              <a:t>After </a:t>
            </a:r>
            <a:r>
              <a:rPr lang="en-US" dirty="0"/>
              <a:t>writing to log:</a:t>
            </a:r>
          </a:p>
          <a:p>
            <a:pPr lvl="1"/>
            <a:r>
              <a:rPr lang="en-US" b="1" dirty="0"/>
              <a:t>Con: </a:t>
            </a:r>
            <a:r>
              <a:rPr lang="en-US" dirty="0"/>
              <a:t>confidentiality of log must be (more) protected </a:t>
            </a:r>
          </a:p>
          <a:p>
            <a:pPr lvl="1"/>
            <a:r>
              <a:rPr lang="en-US" b="1" dirty="0"/>
              <a:t>Pro: </a:t>
            </a:r>
            <a:r>
              <a:rPr lang="en-US" dirty="0"/>
              <a:t>can decide afterwards what information to discard, perhaps even redact logs and send to 3</a:t>
            </a:r>
            <a:r>
              <a:rPr lang="en-US" baseline="30000" dirty="0"/>
              <a:t>rd</a:t>
            </a:r>
            <a:r>
              <a:rPr lang="en-US" dirty="0"/>
              <a:t> party for analysis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CMS and Sakai</a:t>
            </a:r>
          </a:p>
        </p:txBody>
      </p:sp>
    </p:spTree>
    <p:extLst>
      <p:ext uri="{BB962C8B-B14F-4D97-AF65-F5344CB8AC3E}">
        <p14:creationId xmlns:p14="http://schemas.microsoft.com/office/powerpoint/2010/main" val="1832020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Details logged:</a:t>
            </a:r>
          </a:p>
          <a:p>
            <a:r>
              <a:rPr lang="en-US" dirty="0"/>
              <a:t>Event type</a:t>
            </a:r>
          </a:p>
          <a:p>
            <a:r>
              <a:rPr lang="en-US" dirty="0"/>
              <a:t>Acting </a:t>
            </a:r>
            <a:r>
              <a:rPr lang="en-US" dirty="0" err="1"/>
              <a:t>NetID</a:t>
            </a:r>
            <a:endParaRPr lang="en-US" dirty="0"/>
          </a:p>
          <a:p>
            <a:r>
              <a:rPr lang="en-US" dirty="0"/>
              <a:t>Acting IP address</a:t>
            </a:r>
          </a:p>
          <a:p>
            <a:r>
              <a:rPr lang="en-US" dirty="0"/>
              <a:t>Affected </a:t>
            </a:r>
            <a:r>
              <a:rPr lang="en-US" dirty="0" err="1"/>
              <a:t>NetIDs</a:t>
            </a:r>
            <a:endParaRPr lang="en-US" dirty="0"/>
          </a:p>
          <a:p>
            <a:r>
              <a:rPr lang="en-US" dirty="0"/>
              <a:t>Simulated </a:t>
            </a:r>
            <a:r>
              <a:rPr lang="en-US" dirty="0" err="1"/>
              <a:t>NetID</a:t>
            </a:r>
            <a:endParaRPr lang="en-US" dirty="0"/>
          </a:p>
          <a:p>
            <a:r>
              <a:rPr lang="en-US" dirty="0"/>
              <a:t>Assignment, if any</a:t>
            </a:r>
          </a:p>
          <a:p>
            <a:r>
              <a:rPr lang="en-US" dirty="0"/>
              <a:t>Event details (no sanitization of grades)</a:t>
            </a:r>
          </a:p>
        </p:txBody>
      </p:sp>
    </p:spTree>
    <p:extLst>
      <p:ext uri="{BB962C8B-B14F-4D97-AF65-F5344CB8AC3E}">
        <p14:creationId xmlns:p14="http://schemas.microsoft.com/office/powerpoint/2010/main" val="1302922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Log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2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Say what you mean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Main principle:  </a:t>
            </a:r>
            <a:r>
              <a:rPr lang="en-US" dirty="0"/>
              <a:t>Every log entry should say what it means</a:t>
            </a:r>
          </a:p>
          <a:p>
            <a:r>
              <a:rPr lang="en-US" dirty="0"/>
              <a:t>Interpretation of log entry should depend only upon content of log entry</a:t>
            </a:r>
          </a:p>
          <a:p>
            <a:r>
              <a:rPr lang="en-US" dirty="0"/>
              <a:t>Hence reviewer can recover meaning without needing to assume or supply any context</a:t>
            </a:r>
          </a:p>
          <a:p>
            <a:endParaRPr lang="en-US" dirty="0"/>
          </a:p>
          <a:p>
            <a:endParaRPr lang="en-US" dirty="0"/>
          </a:p>
          <a:p>
            <a:pPr marL="0" lvl="1" indent="0">
              <a:buNone/>
            </a:pPr>
            <a:endParaRPr lang="en-US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9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file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Keeping log files in standard format enables...</a:t>
            </a:r>
          </a:p>
          <a:p>
            <a:pPr lvl="1"/>
            <a:r>
              <a:rPr lang="en-US" dirty="0"/>
              <a:t>Reuse of tools for log analysis</a:t>
            </a:r>
          </a:p>
          <a:p>
            <a:pPr lvl="1"/>
            <a:r>
              <a:rPr lang="en-US" dirty="0"/>
              <a:t>Correlation across logs from multiple applications</a:t>
            </a:r>
          </a:p>
          <a:p>
            <a:r>
              <a:rPr lang="en-US" dirty="0"/>
              <a:t>Standard formats:</a:t>
            </a:r>
          </a:p>
          <a:p>
            <a:pPr lvl="1"/>
            <a:r>
              <a:rPr lang="en-US" dirty="0"/>
              <a:t>Common Log Format (used by web servers)</a:t>
            </a:r>
          </a:p>
          <a:p>
            <a:pPr lvl="1"/>
            <a:r>
              <a:rPr lang="en-US" dirty="0"/>
              <a:t>syslog (used by Unix)</a:t>
            </a:r>
          </a:p>
          <a:p>
            <a:pPr lvl="2"/>
            <a:r>
              <a:rPr lang="en-US" dirty="0"/>
              <a:t>originated with </a:t>
            </a:r>
            <a:r>
              <a:rPr lang="en-US" dirty="0" err="1"/>
              <a:t>sendmail</a:t>
            </a:r>
            <a:endParaRPr lang="en-US" dirty="0"/>
          </a:p>
          <a:p>
            <a:pPr lvl="2"/>
            <a:r>
              <a:rPr lang="en-US" dirty="0"/>
              <a:t>became a </a:t>
            </a:r>
            <a:r>
              <a:rPr lang="en-US" i="1" dirty="0"/>
              <a:t>de facto</a:t>
            </a:r>
            <a:r>
              <a:rPr lang="en-US" dirty="0"/>
              <a:t> standard</a:t>
            </a:r>
          </a:p>
          <a:p>
            <a:pPr lvl="2"/>
            <a:r>
              <a:rPr lang="en-US" dirty="0"/>
              <a:t>then standardized by IETF:  </a:t>
            </a:r>
            <a:r>
              <a:rPr lang="en-US" dirty="0">
                <a:hlinkClick r:id="rId3"/>
              </a:rPr>
              <a:t>RFC 5424</a:t>
            </a:r>
            <a:endParaRPr lang="en-US" dirty="0"/>
          </a:p>
          <a:p>
            <a:pPr lvl="2"/>
            <a:r>
              <a:rPr lang="en-US" dirty="0"/>
              <a:t>examples:  take a look in your local /</a:t>
            </a:r>
            <a:r>
              <a:rPr lang="en-US" dirty="0" err="1"/>
              <a:t>var</a:t>
            </a:r>
            <a:r>
              <a:rPr lang="en-US" dirty="0"/>
              <a:t>/log directory</a:t>
            </a:r>
          </a:p>
        </p:txBody>
      </p:sp>
    </p:spTree>
    <p:extLst>
      <p:ext uri="{BB962C8B-B14F-4D97-AF65-F5344CB8AC3E}">
        <p14:creationId xmlns:p14="http://schemas.microsoft.com/office/powerpoint/2010/main" val="206604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of Countermeasures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3203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Authentication:  </a:t>
            </a:r>
            <a:r>
              <a:rPr lang="en-US" dirty="0">
                <a:solidFill>
                  <a:srgbClr val="000000"/>
                </a:solidFill>
              </a:rPr>
              <a:t>mechanisms that bind principals to actions</a:t>
            </a:r>
          </a:p>
          <a:p>
            <a:r>
              <a:rPr lang="en-US" b="1" dirty="0">
                <a:solidFill>
                  <a:srgbClr val="000000"/>
                </a:solidFill>
              </a:rPr>
              <a:t>Authorization:  </a:t>
            </a:r>
            <a:r>
              <a:rPr lang="en-US" dirty="0">
                <a:solidFill>
                  <a:srgbClr val="000000"/>
                </a:solidFill>
              </a:rPr>
              <a:t>mechanisms that govern whether actions are permitted</a:t>
            </a:r>
          </a:p>
          <a:p>
            <a:r>
              <a:rPr lang="en-US" b="1" dirty="0">
                <a:solidFill>
                  <a:srgbClr val="000000"/>
                </a:solidFill>
              </a:rPr>
              <a:t>Audit:  </a:t>
            </a:r>
            <a:r>
              <a:rPr lang="en-US" dirty="0">
                <a:solidFill>
                  <a:srgbClr val="000000"/>
                </a:solidFill>
              </a:rPr>
              <a:t>mechanisms that record and review actions</a:t>
            </a:r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8" name="Picture 7" descr="door loc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238" y="3044524"/>
            <a:ext cx="868544" cy="868544"/>
          </a:xfrm>
          <a:prstGeom prst="rect">
            <a:avLst/>
          </a:prstGeom>
        </p:spPr>
      </p:pic>
      <p:pic>
        <p:nvPicPr>
          <p:cNvPr id="9" name="Picture 8" descr="L-SC-Everest29-K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100" y="2494877"/>
            <a:ext cx="897562" cy="448781"/>
          </a:xfrm>
          <a:prstGeom prst="rect">
            <a:avLst/>
          </a:prstGeom>
        </p:spPr>
      </p:pic>
      <p:pic>
        <p:nvPicPr>
          <p:cNvPr id="10" name="Picture 9" descr="Security-Camer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21" y="4114800"/>
            <a:ext cx="826979" cy="6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26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Log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50" y="2895600"/>
            <a:ext cx="898655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127.0.0.1 user-identifier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eleanor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[10/Oct/2000:13:55:36 -0700] "GET /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apache_pb.gif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HTTP/1.0" 200 2326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348771" y="1893516"/>
            <a:ext cx="7087743" cy="1002084"/>
            <a:chOff x="348771" y="1893516"/>
            <a:chExt cx="7087743" cy="1002084"/>
          </a:xfrm>
        </p:grpSpPr>
        <p:cxnSp>
          <p:nvCxnSpPr>
            <p:cNvPr id="7" name="Straight Connector 6"/>
            <p:cNvCxnSpPr>
              <a:stCxn id="10" idx="2"/>
            </p:cNvCxnSpPr>
            <p:nvPr/>
          </p:nvCxnSpPr>
          <p:spPr>
            <a:xfrm>
              <a:off x="851473" y="2262848"/>
              <a:ext cx="103552" cy="6327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8771" y="1893516"/>
              <a:ext cx="1005403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client IP</a:t>
              </a:r>
            </a:p>
          </p:txBody>
        </p:sp>
        <p:cxnSp>
          <p:nvCxnSpPr>
            <p:cNvPr id="12" name="Straight Connector 11"/>
            <p:cNvCxnSpPr>
              <a:stCxn id="13" idx="2"/>
            </p:cNvCxnSpPr>
            <p:nvPr/>
          </p:nvCxnSpPr>
          <p:spPr>
            <a:xfrm flipH="1">
              <a:off x="2633011" y="2262848"/>
              <a:ext cx="1" cy="6327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057400" y="1893516"/>
              <a:ext cx="1151223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client id</a:t>
              </a:r>
            </a:p>
          </p:txBody>
        </p:sp>
        <p:cxnSp>
          <p:nvCxnSpPr>
            <p:cNvPr id="19" name="Straight Connector 18"/>
            <p:cNvCxnSpPr>
              <a:endCxn id="20" idx="2"/>
            </p:cNvCxnSpPr>
            <p:nvPr/>
          </p:nvCxnSpPr>
          <p:spPr>
            <a:xfrm flipV="1">
              <a:off x="4397921" y="2262848"/>
              <a:ext cx="0" cy="6327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869571" y="1893516"/>
              <a:ext cx="1056700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user id</a:t>
              </a:r>
            </a:p>
          </p:txBody>
        </p:sp>
        <p:cxnSp>
          <p:nvCxnSpPr>
            <p:cNvPr id="26" name="Straight Connector 25"/>
            <p:cNvCxnSpPr>
              <a:stCxn id="27" idx="2"/>
            </p:cNvCxnSpPr>
            <p:nvPr/>
          </p:nvCxnSpPr>
          <p:spPr>
            <a:xfrm flipH="1">
              <a:off x="6640181" y="2262848"/>
              <a:ext cx="165416" cy="6327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174680" y="1893516"/>
              <a:ext cx="1261834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/>
                <a:t>timestamp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62000" y="3508755"/>
            <a:ext cx="6364520" cy="1093141"/>
            <a:chOff x="762000" y="3508755"/>
            <a:chExt cx="6364520" cy="1093141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1500098" y="3528352"/>
              <a:ext cx="252502" cy="107354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62000" y="4232564"/>
              <a:ext cx="1645419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/>
                <a:t>HTTP request</a:t>
              </a:r>
              <a:endParaRPr lang="en-US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4313309" y="3508755"/>
              <a:ext cx="252502" cy="107354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450657" y="4212967"/>
              <a:ext cx="1769973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/>
                <a:t>response code</a:t>
              </a:r>
              <a:endParaRPr lang="en-US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 flipV="1">
              <a:off x="5303909" y="3528352"/>
              <a:ext cx="908808" cy="105394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474619" y="4212967"/>
              <a:ext cx="1651901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response </a:t>
              </a:r>
              <a:r>
                <a:rPr lang="en-US" dirty="0" err="1"/>
                <a:t>len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40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syslog example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733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Mar  6 00:48:29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ariel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kernel[0]: 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AppleThunderboltNHIType2::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prePCIWake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- power up complete - took 1624 us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21448" y="1828800"/>
            <a:ext cx="5460352" cy="1002084"/>
            <a:chOff x="1321448" y="1893516"/>
            <a:chExt cx="5460352" cy="1002084"/>
          </a:xfrm>
        </p:grpSpPr>
        <p:cxnSp>
          <p:nvCxnSpPr>
            <p:cNvPr id="5" name="Straight Connector 4"/>
            <p:cNvCxnSpPr>
              <a:stCxn id="6" idx="2"/>
            </p:cNvCxnSpPr>
            <p:nvPr/>
          </p:nvCxnSpPr>
          <p:spPr>
            <a:xfrm>
              <a:off x="1945978" y="2262848"/>
              <a:ext cx="7513" cy="61434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321448" y="1893516"/>
              <a:ext cx="1249060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timestamp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327458" y="2262848"/>
              <a:ext cx="213679" cy="6327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751845" y="1893516"/>
              <a:ext cx="1218476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/>
                <a:t>hostname</a:t>
              </a:r>
              <a:endParaRPr lang="en-US" dirty="0"/>
            </a:p>
          </p:txBody>
        </p:sp>
        <p:cxnSp>
          <p:nvCxnSpPr>
            <p:cNvPr id="9" name="Straight Connector 8"/>
            <p:cNvCxnSpPr>
              <a:endCxn id="10" idx="2"/>
            </p:cNvCxnSpPr>
            <p:nvPr/>
          </p:nvCxnSpPr>
          <p:spPr>
            <a:xfrm flipH="1" flipV="1">
              <a:off x="4745144" y="2262848"/>
              <a:ext cx="60506" cy="6327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114800" y="1893516"/>
              <a:ext cx="1260687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/>
                <a:t>appliction</a:t>
              </a: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5519966" y="2262848"/>
              <a:ext cx="630918" cy="6327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19966" y="1893516"/>
              <a:ext cx="1261834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process id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14400" y="3886200"/>
            <a:ext cx="1249060" cy="1017124"/>
            <a:chOff x="4091522" y="3493532"/>
            <a:chExt cx="1249060" cy="1017124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4716052" y="3493532"/>
              <a:ext cx="0" cy="101712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091522" y="4141323"/>
              <a:ext cx="1249060" cy="369332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/>
                <a:t>message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604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syslog message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facility:  category</a:t>
            </a:r>
          </a:p>
          <a:p>
            <a:pPr lvl="1"/>
            <a:r>
              <a:rPr lang="en-US" dirty="0"/>
              <a:t>kernel, mail, security, printer, clock, ...</a:t>
            </a:r>
          </a:p>
          <a:p>
            <a:r>
              <a:rPr lang="en-US" dirty="0"/>
              <a:t>severity</a:t>
            </a:r>
          </a:p>
          <a:p>
            <a:pPr lvl="1"/>
            <a:r>
              <a:rPr lang="en-US" dirty="0"/>
              <a:t>emergency, alert, critical, error, warning, notice, informational, debug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hostname</a:t>
            </a:r>
          </a:p>
          <a:p>
            <a:r>
              <a:rPr lang="en-US" dirty="0"/>
              <a:t>application name</a:t>
            </a:r>
          </a:p>
          <a:p>
            <a:r>
              <a:rPr lang="en-US" dirty="0"/>
              <a:t>process id</a:t>
            </a:r>
          </a:p>
          <a:p>
            <a:pPr lvl="1"/>
            <a:r>
              <a:rPr lang="en-US" dirty="0"/>
              <a:t>no standard meaning; sometime co-opted by application to provide identifier that groups related messages (e.g. a transaction)</a:t>
            </a:r>
          </a:p>
          <a:p>
            <a:r>
              <a:rPr lang="en-US" dirty="0"/>
              <a:t>message type</a:t>
            </a:r>
          </a:p>
          <a:p>
            <a:pPr lvl="1"/>
            <a:r>
              <a:rPr lang="en-US" dirty="0"/>
              <a:t>also no standard meaning; just a string that can be used for (e.g.) filtering</a:t>
            </a:r>
          </a:p>
          <a:p>
            <a:r>
              <a:rPr lang="en-US" dirty="0"/>
              <a:t>message</a:t>
            </a:r>
          </a:p>
          <a:p>
            <a:pPr lvl="1"/>
            <a:r>
              <a:rPr lang="en-US" dirty="0"/>
              <a:t>can be structured as key-value pairs, or unstructured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0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happens if log size grows too large?</a:t>
            </a:r>
          </a:p>
          <a:p>
            <a:r>
              <a:rPr lang="en-US" dirty="0">
                <a:solidFill>
                  <a:schemeClr val="accent2"/>
                </a:solidFill>
              </a:rPr>
              <a:t>Halt </a:t>
            </a:r>
            <a:r>
              <a:rPr lang="en-US" dirty="0"/>
              <a:t>system</a:t>
            </a:r>
          </a:p>
          <a:p>
            <a:r>
              <a:rPr lang="en-US" dirty="0">
                <a:solidFill>
                  <a:schemeClr val="accent2"/>
                </a:solidFill>
              </a:rPr>
              <a:t>Overwrite </a:t>
            </a:r>
            <a:r>
              <a:rPr lang="en-US" dirty="0"/>
              <a:t>previous entries</a:t>
            </a:r>
          </a:p>
          <a:p>
            <a:r>
              <a:rPr lang="en-US" dirty="0">
                <a:solidFill>
                  <a:schemeClr val="accent2"/>
                </a:solidFill>
              </a:rPr>
              <a:t>Stop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logging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1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the log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8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Securing Audit Log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 access to log files</a:t>
            </a:r>
          </a:p>
          <a:p>
            <a:r>
              <a:rPr lang="en-US" dirty="0"/>
              <a:t>Transmit entries to remote audit server</a:t>
            </a:r>
          </a:p>
          <a:p>
            <a:r>
              <a:rPr lang="en-US" dirty="0"/>
              <a:t>Use cryptography</a:t>
            </a:r>
          </a:p>
        </p:txBody>
      </p:sp>
    </p:spTree>
    <p:extLst>
      <p:ext uri="{BB962C8B-B14F-4D97-AF65-F5344CB8AC3E}">
        <p14:creationId xmlns:p14="http://schemas.microsoft.com/office/powerpoint/2010/main" val="1789375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Access to Log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least privilege</a:t>
            </a:r>
          </a:p>
          <a:p>
            <a:r>
              <a:rPr lang="en-US" dirty="0"/>
              <a:t>limit who can read </a:t>
            </a:r>
          </a:p>
          <a:p>
            <a:r>
              <a:rPr lang="en-US" dirty="0"/>
              <a:t>limit how principals can write (append-only for most users)</a:t>
            </a:r>
          </a:p>
        </p:txBody>
      </p:sp>
    </p:spTree>
    <p:extLst>
      <p:ext uri="{BB962C8B-B14F-4D97-AF65-F5344CB8AC3E}">
        <p14:creationId xmlns:p14="http://schemas.microsoft.com/office/powerpoint/2010/main" val="567300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Audit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often?</a:t>
            </a:r>
          </a:p>
          <a:p>
            <a:r>
              <a:rPr lang="en-US" dirty="0"/>
              <a:t>how secure log entries </a:t>
            </a:r>
            <a:r>
              <a:rPr lang="en-US" dirty="0" err="1"/>
              <a:t>en</a:t>
            </a:r>
            <a:r>
              <a:rPr lang="en-US" dirty="0"/>
              <a:t> route?</a:t>
            </a:r>
          </a:p>
        </p:txBody>
      </p:sp>
    </p:spTree>
    <p:extLst>
      <p:ext uri="{BB962C8B-B14F-4D97-AF65-F5344CB8AC3E}">
        <p14:creationId xmlns:p14="http://schemas.microsoft.com/office/powerpoint/2010/main" val="170242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syslog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Originators: </a:t>
            </a:r>
            <a:r>
              <a:rPr lang="en-US" dirty="0"/>
              <a:t>source of messages</a:t>
            </a:r>
          </a:p>
          <a:p>
            <a:pPr lvl="1"/>
            <a:r>
              <a:rPr lang="en-US" dirty="0"/>
              <a:t>might duplicate to multiple relays</a:t>
            </a:r>
          </a:p>
          <a:p>
            <a:r>
              <a:rPr lang="en-US" dirty="0">
                <a:solidFill>
                  <a:schemeClr val="accent2"/>
                </a:solidFill>
              </a:rPr>
              <a:t>Relays: </a:t>
            </a:r>
            <a:r>
              <a:rPr lang="en-US" dirty="0"/>
              <a:t>forward messages</a:t>
            </a:r>
          </a:p>
          <a:p>
            <a:pPr lvl="1"/>
            <a:r>
              <a:rPr lang="en-US" dirty="0"/>
              <a:t>might filter or duplicate messages</a:t>
            </a:r>
          </a:p>
          <a:p>
            <a:r>
              <a:rPr lang="en-US" dirty="0">
                <a:solidFill>
                  <a:schemeClr val="accent2"/>
                </a:solidFill>
              </a:rPr>
              <a:t>Collectors:  </a:t>
            </a:r>
            <a:r>
              <a:rPr lang="en-US" dirty="0"/>
              <a:t>sink of messages</a:t>
            </a:r>
          </a:p>
          <a:p>
            <a:pPr lvl="1"/>
            <a:r>
              <a:rPr lang="en-US" dirty="0"/>
              <a:t>might collect from many sources</a:t>
            </a:r>
          </a:p>
        </p:txBody>
      </p:sp>
    </p:spTree>
    <p:extLst>
      <p:ext uri="{BB962C8B-B14F-4D97-AF65-F5344CB8AC3E}">
        <p14:creationId xmlns:p14="http://schemas.microsoft.com/office/powerpoint/2010/main" val="118157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syslog architecture</a:t>
            </a:r>
          </a:p>
        </p:txBody>
      </p:sp>
      <p:pic>
        <p:nvPicPr>
          <p:cNvPr id="4" name="Picture 3" descr="Screen Shot 2016-03-06 at 8.11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68" y="1417638"/>
            <a:ext cx="4622707" cy="503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5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Deterrence through accountability:  </a:t>
            </a:r>
            <a:r>
              <a:rPr lang="en-US" dirty="0"/>
              <a:t>deter misbehavior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Detection and recovery:  </a:t>
            </a:r>
            <a:r>
              <a:rPr lang="en-US" dirty="0"/>
              <a:t>determine what happened and how to recover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Problem monitoring:  </a:t>
            </a:r>
            <a:r>
              <a:rPr lang="en-US" dirty="0"/>
              <a:t>real-time intelligence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2099621"/>
            <a:ext cx="2286000" cy="1443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99621"/>
            <a:ext cx="2171700" cy="146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2" y="2057400"/>
            <a:ext cx="1117600" cy="1447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6657" r="4708" b="3993"/>
          <a:stretch/>
        </p:blipFill>
        <p:spPr>
          <a:xfrm>
            <a:off x="2324104" y="2310175"/>
            <a:ext cx="2014716" cy="127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38541"/>
            <a:ext cx="3435388" cy="134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08" y="4958136"/>
            <a:ext cx="3733800" cy="85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43400"/>
            <a:ext cx="2485122" cy="157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8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concerns with syslog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Base syslog protocol has no security goals</a:t>
            </a:r>
          </a:p>
          <a:p>
            <a:r>
              <a:rPr lang="en-US" dirty="0"/>
              <a:t>Recommended to </a:t>
            </a:r>
            <a:r>
              <a:rPr lang="en-US" dirty="0">
                <a:solidFill>
                  <a:schemeClr val="accent2"/>
                </a:solidFill>
              </a:rPr>
              <a:t>use SSL to protect communication channel</a:t>
            </a:r>
          </a:p>
          <a:p>
            <a:r>
              <a:rPr lang="en-US" dirty="0"/>
              <a:t>Nonetheless, receivers are permitted to truncate or drop messages</a:t>
            </a:r>
          </a:p>
          <a:p>
            <a:r>
              <a:rPr lang="en-US" dirty="0"/>
              <a:t>Even with SSL, </a:t>
            </a:r>
            <a:r>
              <a:rPr lang="en-US" dirty="0">
                <a:solidFill>
                  <a:schemeClr val="accent2"/>
                </a:solidFill>
              </a:rPr>
              <a:t>end-to-end integrity </a:t>
            </a:r>
            <a:r>
              <a:rPr lang="en-US" dirty="0"/>
              <a:t>of messages from originator to collector not guaranteed</a:t>
            </a:r>
          </a:p>
          <a:p>
            <a:pPr lvl="1"/>
            <a:r>
              <a:rPr lang="en-US" dirty="0"/>
              <a:t>Concerns include provenance, message integrity, replays, sequencing, detection of missing messages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Digital signatures provide solution </a:t>
            </a:r>
            <a:r>
              <a:rPr lang="en-US" dirty="0"/>
              <a:t>[</a:t>
            </a:r>
            <a:r>
              <a:rPr lang="en-US" dirty="0">
                <a:hlinkClick r:id="rId2"/>
              </a:rPr>
              <a:t>RFC 5848</a:t>
            </a:r>
            <a:r>
              <a:rPr lang="en-US" dirty="0"/>
              <a:t>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6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the log with crypto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US" b="1" dirty="0"/>
              <a:t>Threat:</a:t>
            </a:r>
            <a:r>
              <a:rPr lang="en-US" dirty="0"/>
              <a:t>  Attacker who compromises host that stores log. Attacker can read/write log file and can access secret keys </a:t>
            </a:r>
          </a:p>
          <a:p>
            <a:r>
              <a:rPr lang="en-US" b="1" dirty="0"/>
              <a:t>Harm:</a:t>
            </a:r>
            <a:r>
              <a:rPr lang="en-US" dirty="0"/>
              <a:t>  log can be read, modified, deleted</a:t>
            </a:r>
          </a:p>
          <a:p>
            <a:r>
              <a:rPr lang="en-US" b="1" dirty="0"/>
              <a:t>Vulnerability:</a:t>
            </a:r>
            <a:r>
              <a:rPr lang="en-US" dirty="0"/>
              <a:t>  log protected only by access control mechanisms on host (prior to archiving on remote server)</a:t>
            </a:r>
          </a:p>
        </p:txBody>
      </p:sp>
    </p:spTree>
    <p:extLst>
      <p:ext uri="{BB962C8B-B14F-4D97-AF65-F5344CB8AC3E}">
        <p14:creationId xmlns:p14="http://schemas.microsoft.com/office/powerpoint/2010/main" val="205446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the log with crypto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b="1" dirty="0"/>
              <a:t>System:  </a:t>
            </a:r>
          </a:p>
          <a:p>
            <a:pPr lvl="1"/>
            <a:r>
              <a:rPr lang="en-US" dirty="0"/>
              <a:t>machine M maintains a local log</a:t>
            </a:r>
          </a:p>
          <a:p>
            <a:pPr lvl="1"/>
            <a:r>
              <a:rPr lang="en-US" dirty="0"/>
              <a:t>periodically M synchs log to trusted remote log server S</a:t>
            </a:r>
          </a:p>
          <a:p>
            <a:pPr lvl="1"/>
            <a:r>
              <a:rPr lang="en-US" dirty="0"/>
              <a:t>might be very long periods between synch:  if short periods are possible, no real need for this protocol</a:t>
            </a:r>
          </a:p>
          <a:p>
            <a:r>
              <a:rPr lang="en-US" b="1" dirty="0"/>
              <a:t>Goals:  </a:t>
            </a:r>
            <a:r>
              <a:rPr lang="en-US" dirty="0"/>
              <a:t>assume attacker compromises M at time t...</a:t>
            </a:r>
            <a:endParaRPr lang="en-US" b="1" dirty="0"/>
          </a:p>
          <a:p>
            <a:pPr lvl="1"/>
            <a:r>
              <a:rPr lang="en-US" dirty="0"/>
              <a:t>Contents of log </a:t>
            </a:r>
            <a:r>
              <a:rPr lang="en-US" dirty="0">
                <a:solidFill>
                  <a:schemeClr val="accent2"/>
                </a:solidFill>
              </a:rPr>
              <a:t>messages entered before t are not disclosed </a:t>
            </a:r>
            <a:r>
              <a:rPr lang="en-US" dirty="0"/>
              <a:t>to anyone who can read log at M (Confidentiality)</a:t>
            </a:r>
          </a:p>
          <a:p>
            <a:pPr lvl="1"/>
            <a:r>
              <a:rPr lang="en-US" dirty="0"/>
              <a:t>Contents of log </a:t>
            </a:r>
            <a:r>
              <a:rPr lang="en-US" dirty="0">
                <a:solidFill>
                  <a:schemeClr val="accent2"/>
                </a:solidFill>
              </a:rPr>
              <a:t>messages and their sequence before time t cannot be changed i</a:t>
            </a:r>
            <a:r>
              <a:rPr lang="en-US" dirty="0"/>
              <a:t>n a way that is undetectable by S (Integrity)</a:t>
            </a:r>
          </a:p>
          <a:p>
            <a:r>
              <a:rPr lang="en-US" b="1" dirty="0"/>
              <a:t>Countermeasure:  </a:t>
            </a:r>
            <a:r>
              <a:rPr lang="en-US" dirty="0"/>
              <a:t>cryptography: use </a:t>
            </a:r>
            <a:r>
              <a:rPr lang="en-US" dirty="0">
                <a:solidFill>
                  <a:srgbClr val="4F81BD"/>
                </a:solidFill>
              </a:rPr>
              <a:t>iterated hashing: </a:t>
            </a:r>
            <a:r>
              <a:rPr lang="en-US" dirty="0">
                <a:solidFill>
                  <a:srgbClr val="000000"/>
                </a:solidFill>
              </a:rPr>
              <a:t>H(H(H(...H(v)...))) to create tamper-resistant log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Protocol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M, to record message m in log: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1. </a:t>
            </a:r>
            <a:r>
              <a:rPr lang="en-US" b="1" dirty="0" err="1">
                <a:latin typeface="Courier New"/>
                <a:cs typeface="Courier New"/>
              </a:rPr>
              <a:t>ek</a:t>
            </a:r>
            <a:r>
              <a:rPr lang="en-US" b="1" dirty="0">
                <a:latin typeface="Courier New"/>
                <a:cs typeface="Courier New"/>
              </a:rPr>
              <a:t> = H("encrypt", </a:t>
            </a:r>
            <a:r>
              <a:rPr lang="en-US" b="1" dirty="0" err="1">
                <a:latin typeface="Courier New"/>
                <a:cs typeface="Courier New"/>
              </a:rPr>
              <a:t>ak</a:t>
            </a:r>
            <a:r>
              <a:rPr lang="en-US" b="1" dirty="0">
                <a:latin typeface="Courier New"/>
                <a:cs typeface="Courier New"/>
              </a:rPr>
              <a:t>) 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2. x = </a:t>
            </a:r>
            <a:r>
              <a:rPr lang="en-US" b="1" dirty="0" err="1">
                <a:latin typeface="Courier New"/>
                <a:cs typeface="Courier New"/>
              </a:rPr>
              <a:t>AuthEnc</a:t>
            </a:r>
            <a:r>
              <a:rPr lang="en-US" b="1" dirty="0">
                <a:latin typeface="Courier New"/>
                <a:cs typeface="Courier New"/>
              </a:rPr>
              <a:t>(m; </a:t>
            </a:r>
            <a:r>
              <a:rPr lang="en-US" b="1" dirty="0" err="1">
                <a:latin typeface="Courier New"/>
                <a:cs typeface="Courier New"/>
              </a:rPr>
              <a:t>ek</a:t>
            </a:r>
            <a:r>
              <a:rPr lang="en-US" b="1" dirty="0">
                <a:latin typeface="Courier New"/>
                <a:cs typeface="Courier New"/>
              </a:rPr>
              <a:t>; </a:t>
            </a:r>
            <a:r>
              <a:rPr lang="en-US" b="1" dirty="0" err="1">
                <a:latin typeface="Courier New"/>
                <a:cs typeface="Courier New"/>
              </a:rPr>
              <a:t>ak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3. record x in log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4. </a:t>
            </a:r>
            <a:r>
              <a:rPr lang="en-US" b="1" dirty="0" err="1">
                <a:latin typeface="Courier New"/>
                <a:cs typeface="Courier New"/>
              </a:rPr>
              <a:t>ak</a:t>
            </a:r>
            <a:r>
              <a:rPr lang="en-US" b="1" dirty="0">
                <a:latin typeface="Courier New"/>
                <a:cs typeface="Courier New"/>
              </a:rPr>
              <a:t> = H("iterate", </a:t>
            </a:r>
            <a:r>
              <a:rPr lang="en-US" b="1" dirty="0" err="1">
                <a:latin typeface="Courier New"/>
                <a:cs typeface="Courier New"/>
              </a:rPr>
              <a:t>ak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03344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Protocol analysis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If M becomes compromised...</a:t>
            </a:r>
          </a:p>
          <a:p>
            <a:r>
              <a:rPr lang="en-US" dirty="0"/>
              <a:t>Current value of </a:t>
            </a:r>
            <a:r>
              <a:rPr lang="en-US" dirty="0" err="1"/>
              <a:t>ak</a:t>
            </a:r>
            <a:r>
              <a:rPr lang="en-US" dirty="0"/>
              <a:t> revealed</a:t>
            </a:r>
          </a:p>
          <a:p>
            <a:pPr lvl="1"/>
            <a:r>
              <a:rPr lang="en-US" dirty="0"/>
              <a:t>Attacker can control new log entries from now on</a:t>
            </a:r>
          </a:p>
          <a:p>
            <a:r>
              <a:rPr lang="en-US" dirty="0"/>
              <a:t>But old </a:t>
            </a:r>
            <a:r>
              <a:rPr lang="en-US" dirty="0" err="1"/>
              <a:t>ak's</a:t>
            </a:r>
            <a:r>
              <a:rPr lang="en-US" dirty="0"/>
              <a:t> cannot be recovered, because hash function is one way</a:t>
            </a:r>
          </a:p>
          <a:p>
            <a:pPr lvl="1"/>
            <a:r>
              <a:rPr lang="en-US" dirty="0"/>
              <a:t>Attacker can’t read old log entries</a:t>
            </a:r>
          </a:p>
          <a:p>
            <a:pPr lvl="1"/>
            <a:r>
              <a:rPr lang="en-US" dirty="0"/>
              <a:t>Attacker can’t selectively change old log entries</a:t>
            </a:r>
          </a:p>
        </p:txBody>
      </p:sp>
    </p:spTree>
    <p:extLst>
      <p:ext uri="{BB962C8B-B14F-4D97-AF65-F5344CB8AC3E}">
        <p14:creationId xmlns:p14="http://schemas.microsoft.com/office/powerpoint/2010/main" val="162086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Weaknesses (non-goals):  </a:t>
            </a:r>
            <a:r>
              <a:rPr lang="en-US" dirty="0"/>
              <a:t>after time t...</a:t>
            </a:r>
            <a:endParaRPr lang="en-US" b="1" dirty="0"/>
          </a:p>
          <a:p>
            <a:pPr lvl="1"/>
            <a:r>
              <a:rPr lang="en-US" dirty="0"/>
              <a:t>Attacker can read and modify new log messages (</a:t>
            </a:r>
            <a:r>
              <a:rPr lang="en-US" dirty="0" err="1"/>
              <a:t>Confidentiality+Integrity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Attacker can truncate from log any messages not yet synched (maybe even from before t) to S (Availability); but still can't undetectably add after that truncation (Integrity)</a:t>
            </a:r>
          </a:p>
          <a:p>
            <a:r>
              <a:rPr lang="en-US" b="1" dirty="0"/>
              <a:t>Assumption:  </a:t>
            </a:r>
            <a:r>
              <a:rPr lang="en-US" dirty="0"/>
              <a:t>M and S share a secret key </a:t>
            </a:r>
            <a:r>
              <a:rPr lang="en-US" dirty="0" err="1"/>
              <a:t>ak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3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Recording: </a:t>
            </a:r>
          </a:p>
          <a:p>
            <a:pPr lvl="1"/>
            <a:r>
              <a:rPr lang="en-US" dirty="0"/>
              <a:t>what to log</a:t>
            </a:r>
          </a:p>
          <a:p>
            <a:pPr lvl="1"/>
            <a:r>
              <a:rPr lang="en-US" dirty="0"/>
              <a:t>what not to log</a:t>
            </a:r>
          </a:p>
          <a:p>
            <a:pPr lvl="1"/>
            <a:r>
              <a:rPr lang="en-US" dirty="0"/>
              <a:t>how to protect the log</a:t>
            </a:r>
          </a:p>
          <a:p>
            <a:r>
              <a:rPr lang="en-US" b="1" dirty="0"/>
              <a:t>Reviewing:</a:t>
            </a:r>
          </a:p>
          <a:p>
            <a:pPr lvl="1"/>
            <a:r>
              <a:rPr lang="en-US" dirty="0"/>
              <a:t>manual exploration</a:t>
            </a:r>
          </a:p>
          <a:p>
            <a:pPr lvl="1"/>
            <a:r>
              <a:rPr lang="en-US" dirty="0"/>
              <a:t>automated analysis</a:t>
            </a:r>
          </a:p>
        </p:txBody>
      </p:sp>
    </p:spTree>
    <p:extLst>
      <p:ext uri="{BB962C8B-B14F-4D97-AF65-F5344CB8AC3E}">
        <p14:creationId xmlns:p14="http://schemas.microsoft.com/office/powerpoint/2010/main" val="1769399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the log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19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Enable administrators to explore logs and look for  {states, events} </a:t>
            </a:r>
          </a:p>
          <a:p>
            <a:r>
              <a:rPr lang="en-US" b="1" dirty="0"/>
              <a:t>Issues:</a:t>
            </a:r>
          </a:p>
          <a:p>
            <a:pPr lvl="1"/>
            <a:r>
              <a:rPr lang="en-US" dirty="0"/>
              <a:t>Designers might not have anticipated the right {states, events} to record</a:t>
            </a:r>
          </a:p>
          <a:p>
            <a:pPr lvl="1"/>
            <a:r>
              <a:rPr lang="en-US" dirty="0"/>
              <a:t>Visualization, query, expressivity (HCI/DB issues)</a:t>
            </a:r>
          </a:p>
          <a:p>
            <a:pPr lvl="1"/>
            <a:r>
              <a:rPr lang="en-US" dirty="0"/>
              <a:t>Correlation amongst multiple logs</a:t>
            </a:r>
          </a:p>
        </p:txBody>
      </p:sp>
    </p:spTree>
    <p:extLst>
      <p:ext uri="{BB962C8B-B14F-4D97-AF65-F5344CB8AC3E}">
        <p14:creationId xmlns:p14="http://schemas.microsoft.com/office/powerpoint/2010/main" val="33948882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Flat text </a:t>
            </a:r>
            <a:r>
              <a:rPr lang="en-US" dirty="0"/>
              <a:t>[example: last time's syslog]</a:t>
            </a:r>
          </a:p>
          <a:p>
            <a:r>
              <a:rPr lang="en-US" b="1" dirty="0"/>
              <a:t>Hypertext</a:t>
            </a:r>
            <a:r>
              <a:rPr lang="en-US" dirty="0"/>
              <a:t> </a:t>
            </a:r>
          </a:p>
          <a:p>
            <a:r>
              <a:rPr lang="en-US" b="1" dirty="0"/>
              <a:t>DBMS</a:t>
            </a:r>
            <a:r>
              <a:rPr lang="en-US" dirty="0"/>
              <a:t> [example: queries in CMS]</a:t>
            </a:r>
          </a:p>
          <a:p>
            <a:r>
              <a:rPr lang="en-US" b="1" dirty="0"/>
              <a:t>Visualization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Recording: </a:t>
            </a:r>
          </a:p>
          <a:p>
            <a:pPr lvl="1"/>
            <a:r>
              <a:rPr lang="en-US" dirty="0"/>
              <a:t>what to log</a:t>
            </a:r>
          </a:p>
          <a:p>
            <a:pPr lvl="1"/>
            <a:r>
              <a:rPr lang="en-US" dirty="0"/>
              <a:t>what not to log</a:t>
            </a:r>
          </a:p>
          <a:p>
            <a:pPr lvl="1"/>
            <a:r>
              <a:rPr lang="en-US" dirty="0"/>
              <a:t>how to log</a:t>
            </a:r>
          </a:p>
          <a:p>
            <a:pPr lvl="2"/>
            <a:r>
              <a:rPr lang="en-US" dirty="0"/>
              <a:t>locally </a:t>
            </a:r>
          </a:p>
          <a:p>
            <a:pPr lvl="2"/>
            <a:r>
              <a:rPr lang="en-US" dirty="0"/>
              <a:t>remotely</a:t>
            </a:r>
          </a:p>
          <a:p>
            <a:pPr lvl="1"/>
            <a:r>
              <a:rPr lang="en-US" dirty="0"/>
              <a:t>how to protect the log</a:t>
            </a:r>
          </a:p>
          <a:p>
            <a:r>
              <a:rPr lang="en-US" b="1" dirty="0"/>
              <a:t>Reviewing:</a:t>
            </a:r>
          </a:p>
          <a:p>
            <a:pPr lvl="1"/>
            <a:r>
              <a:rPr lang="en-US" dirty="0"/>
              <a:t>automated analysis</a:t>
            </a:r>
          </a:p>
          <a:p>
            <a:pPr lvl="1"/>
            <a:r>
              <a:rPr lang="en-US" dirty="0"/>
              <a:t>manual exploration</a:t>
            </a:r>
          </a:p>
        </p:txBody>
      </p:sp>
    </p:spTree>
    <p:extLst>
      <p:ext uri="{BB962C8B-B14F-4D97-AF65-F5344CB8AC3E}">
        <p14:creationId xmlns:p14="http://schemas.microsoft.com/office/powerpoint/2010/main" val="370300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Temporal replay:  </a:t>
            </a:r>
            <a:r>
              <a:rPr lang="en-US" dirty="0"/>
              <a:t>animate what happened when </a:t>
            </a:r>
          </a:p>
          <a:p>
            <a:r>
              <a:rPr lang="en-US" dirty="0">
                <a:solidFill>
                  <a:srgbClr val="4F81BD"/>
                </a:solidFill>
              </a:rPr>
              <a:t>Slice:  </a:t>
            </a:r>
            <a:r>
              <a:rPr lang="en-US" dirty="0"/>
              <a:t>display minimal set of log events that affect a given object</a:t>
            </a:r>
          </a:p>
        </p:txBody>
      </p:sp>
    </p:spTree>
    <p:extLst>
      <p:ext uri="{BB962C8B-B14F-4D97-AF65-F5344CB8AC3E}">
        <p14:creationId xmlns:p14="http://schemas.microsoft.com/office/powerpoint/2010/main" val="23362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review and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Review:   </a:t>
            </a:r>
            <a:r>
              <a:rPr lang="en-US" dirty="0"/>
              <a:t>detect suspicious behavior that looks like an attack, or detect violations of explicit policy</a:t>
            </a:r>
          </a:p>
          <a:p>
            <a:pPr lvl="1"/>
            <a:r>
              <a:rPr lang="en-US" dirty="0"/>
              <a:t>Custom-built systems</a:t>
            </a:r>
          </a:p>
          <a:p>
            <a:pPr lvl="1"/>
            <a:r>
              <a:rPr lang="en-US" dirty="0"/>
              <a:t>Classic AI techniques like training neural nets, expert systems, etc.</a:t>
            </a:r>
          </a:p>
          <a:p>
            <a:pPr lvl="1"/>
            <a:r>
              <a:rPr lang="en-US" dirty="0"/>
              <a:t>Modern applications of machine learning</a:t>
            </a:r>
          </a:p>
          <a:p>
            <a:r>
              <a:rPr lang="en-US" b="1" dirty="0"/>
              <a:t>Response:  </a:t>
            </a:r>
            <a:r>
              <a:rPr lang="en-US" dirty="0"/>
              <a:t>report, take action</a:t>
            </a:r>
          </a:p>
        </p:txBody>
      </p:sp>
    </p:spTree>
    <p:extLst>
      <p:ext uri="{BB962C8B-B14F-4D97-AF65-F5344CB8AC3E}">
        <p14:creationId xmlns:p14="http://schemas.microsoft.com/office/powerpoint/2010/main" val="40810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Example:  </a:t>
            </a:r>
            <a:r>
              <a:rPr lang="en-US" dirty="0"/>
              <a:t>US State Department pilot program (1980s)</a:t>
            </a:r>
          </a:p>
          <a:p>
            <a:r>
              <a:rPr lang="en-US" dirty="0"/>
              <a:t>Requirements:  </a:t>
            </a:r>
          </a:p>
          <a:p>
            <a:pPr lvl="1"/>
            <a:r>
              <a:rPr lang="en-US" dirty="0"/>
              <a:t>log every transaction related to protected electronic documents</a:t>
            </a:r>
          </a:p>
          <a:p>
            <a:pPr lvl="1"/>
            <a:r>
              <a:rPr lang="en-US" dirty="0"/>
              <a:t>system administrator reviews log daily to search for malicious behavior</a:t>
            </a:r>
          </a:p>
          <a:p>
            <a:r>
              <a:rPr lang="en-US" dirty="0"/>
              <a:t>Experiment: </a:t>
            </a:r>
          </a:p>
          <a:p>
            <a:pPr lvl="1"/>
            <a:r>
              <a:rPr lang="en-US" dirty="0"/>
              <a:t>test system for 5 users, 10 minutes</a:t>
            </a:r>
          </a:p>
          <a:p>
            <a:pPr lvl="1"/>
            <a:r>
              <a:rPr lang="en-US" dirty="0"/>
              <a:t>audit log was a stack of paper </a:t>
            </a:r>
            <a:r>
              <a:rPr lang="en-US" dirty="0">
                <a:solidFill>
                  <a:schemeClr val="accent6"/>
                </a:solidFill>
              </a:rPr>
              <a:t>over a foot high</a:t>
            </a:r>
          </a:p>
          <a:p>
            <a:pPr lvl="1"/>
            <a:r>
              <a:rPr lang="en-US" dirty="0"/>
              <a:t>real system would have been 1000s of users working 24/7</a:t>
            </a:r>
          </a:p>
          <a:p>
            <a:r>
              <a:rPr lang="en-US" dirty="0"/>
              <a:t>Lessons learned:</a:t>
            </a:r>
          </a:p>
          <a:p>
            <a:pPr lvl="1"/>
            <a:r>
              <a:rPr lang="en-US" dirty="0"/>
              <a:t>logging and review of everything by a human is impractical</a:t>
            </a:r>
          </a:p>
          <a:p>
            <a:pPr lvl="1"/>
            <a:r>
              <a:rPr lang="en-US" dirty="0"/>
              <a:t>need to reduce information logged:  </a:t>
            </a:r>
            <a:r>
              <a:rPr lang="en-US" dirty="0">
                <a:solidFill>
                  <a:srgbClr val="8064A2"/>
                </a:solidFill>
              </a:rPr>
              <a:t>log reduction</a:t>
            </a:r>
          </a:p>
          <a:p>
            <a:pPr lvl="1"/>
            <a:r>
              <a:rPr lang="en-US" dirty="0"/>
              <a:t>need automated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 vs.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States:  </a:t>
            </a:r>
            <a:r>
              <a:rPr lang="en-US" dirty="0"/>
              <a:t>data, </a:t>
            </a:r>
            <a:r>
              <a:rPr lang="en-US" i="1" dirty="0"/>
              <a:t>what the system is</a:t>
            </a:r>
          </a:p>
          <a:p>
            <a:pPr lvl="1"/>
            <a:r>
              <a:rPr lang="en-US" dirty="0"/>
              <a:t>backup, or more</a:t>
            </a:r>
          </a:p>
          <a:p>
            <a:pPr lvl="1"/>
            <a:r>
              <a:rPr lang="en-US" dirty="0"/>
              <a:t>survive power failures, crashes, attacks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what state?  </a:t>
            </a:r>
            <a:r>
              <a:rPr lang="en-US" dirty="0"/>
              <a:t>memory, disk, network, ...</a:t>
            </a:r>
          </a:p>
          <a:p>
            <a:pPr lvl="1"/>
            <a:r>
              <a:rPr lang="en-US" dirty="0"/>
              <a:t>consistent snapshot of distributed system is hard 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Events: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actions, </a:t>
            </a:r>
            <a:r>
              <a:rPr lang="en-US" i="1" dirty="0"/>
              <a:t>how the system came to be</a:t>
            </a:r>
          </a:p>
          <a:p>
            <a:pPr lvl="1"/>
            <a:r>
              <a:rPr lang="en-US" dirty="0"/>
              <a:t>login, access to protected resource, elevation and attenuation of privileges, ...</a:t>
            </a:r>
          </a:p>
          <a:p>
            <a:pPr lvl="1"/>
            <a:r>
              <a:rPr lang="en-US" dirty="0"/>
              <a:t>our focus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which events?</a:t>
            </a:r>
          </a:p>
        </p:txBody>
      </p:sp>
    </p:spTree>
    <p:extLst>
      <p:ext uri="{BB962C8B-B14F-4D97-AF65-F5344CB8AC3E}">
        <p14:creationId xmlns:p14="http://schemas.microsoft.com/office/powerpoint/2010/main" val="74022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Security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Functional requirement:  </a:t>
            </a:r>
            <a:r>
              <a:rPr lang="en-US" dirty="0"/>
              <a:t>something system should do</a:t>
            </a:r>
          </a:p>
          <a:p>
            <a:pPr lvl="1"/>
            <a:r>
              <a:rPr lang="en-US" dirty="0"/>
              <a:t>e.g., allow people to cash checks</a:t>
            </a:r>
          </a:p>
          <a:p>
            <a:r>
              <a:rPr lang="en-US" b="1" dirty="0">
                <a:solidFill>
                  <a:schemeClr val="accent2"/>
                </a:solidFill>
              </a:rPr>
              <a:t>Security goal:  </a:t>
            </a:r>
            <a:r>
              <a:rPr lang="en-US" dirty="0"/>
              <a:t>something system should/shouldn't do</a:t>
            </a:r>
          </a:p>
          <a:p>
            <a:pPr lvl="1"/>
            <a:r>
              <a:rPr lang="en-US" dirty="0"/>
              <a:t>e.g., prevent loss of revenue through bad checks</a:t>
            </a:r>
          </a:p>
          <a:p>
            <a:r>
              <a:rPr lang="en-US" b="1" dirty="0">
                <a:solidFill>
                  <a:schemeClr val="accent2"/>
                </a:solidFill>
              </a:rPr>
              <a:t>Security requirement:  </a:t>
            </a:r>
            <a:r>
              <a:rPr lang="en-US" dirty="0"/>
              <a:t>constraint on functional requirement to achieve goal</a:t>
            </a:r>
          </a:p>
          <a:p>
            <a:pPr lvl="1"/>
            <a:r>
              <a:rPr lang="en-US" dirty="0"/>
              <a:t>e.g., check must be drawn on bank where being cashed, or person cashing must be customer at that bank and deposit in their account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to 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Any event that involves a security requirement</a:t>
            </a:r>
          </a:p>
          <a:p>
            <a:pPr lvl="1"/>
            <a:r>
              <a:rPr lang="en-US" dirty="0"/>
              <a:t>Fact that requirement was checked</a:t>
            </a:r>
          </a:p>
          <a:p>
            <a:pPr lvl="1"/>
            <a:r>
              <a:rPr lang="en-US" dirty="0"/>
              <a:t>Whether it was met or not</a:t>
            </a:r>
          </a:p>
          <a:p>
            <a:pPr lvl="1"/>
            <a:r>
              <a:rPr lang="en-US" dirty="0"/>
              <a:t>The information that led to that decision</a:t>
            </a:r>
          </a:p>
          <a:p>
            <a:r>
              <a:rPr lang="en-US" dirty="0"/>
              <a:t>Typically involves the gold standard...</a:t>
            </a:r>
          </a:p>
          <a:p>
            <a:pPr lvl="1"/>
            <a:r>
              <a:rPr lang="en-US" dirty="0"/>
              <a:t>whether a </a:t>
            </a:r>
            <a:r>
              <a:rPr lang="en-US" b="1" dirty="0">
                <a:solidFill>
                  <a:schemeClr val="accent2"/>
                </a:solidFill>
              </a:rPr>
              <a:t>principal was authenticated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>
                <a:solidFill>
                  <a:schemeClr val="tx2"/>
                </a:solidFill>
              </a:rPr>
              <a:t>or</a:t>
            </a:r>
            <a:endParaRPr lang="en-US" b="1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whether an </a:t>
            </a:r>
            <a:r>
              <a:rPr lang="en-US" b="1" dirty="0">
                <a:solidFill>
                  <a:schemeClr val="accent2"/>
                </a:solidFill>
              </a:rPr>
              <a:t>action was authorized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20798</TotalTime>
  <Words>1943</Words>
  <Application>Microsoft Macintosh PowerPoint</Application>
  <PresentationFormat>On-screen Show (4:3)</PresentationFormat>
  <Paragraphs>302</Paragraphs>
  <Slides>41</Slides>
  <Notes>16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Consolas</vt:lpstr>
      <vt:lpstr>Courier New</vt:lpstr>
      <vt:lpstr>Clarity</vt:lpstr>
      <vt:lpstr>Lecture 20: Audit</vt:lpstr>
      <vt:lpstr>Classes of Countermeasures</vt:lpstr>
      <vt:lpstr>Uses of audit</vt:lpstr>
      <vt:lpstr>Audit tasks</vt:lpstr>
      <vt:lpstr>What to Log</vt:lpstr>
      <vt:lpstr>What to log?</vt:lpstr>
      <vt:lpstr>States vs. events</vt:lpstr>
      <vt:lpstr>Recall: Security requirements</vt:lpstr>
      <vt:lpstr>Events to log</vt:lpstr>
      <vt:lpstr>Orange Book logging</vt:lpstr>
      <vt:lpstr>Orange Book logging</vt:lpstr>
      <vt:lpstr>What not to log</vt:lpstr>
      <vt:lpstr>Sanitization</vt:lpstr>
      <vt:lpstr>Sanitization</vt:lpstr>
      <vt:lpstr>Examples: CMS and Sakai</vt:lpstr>
      <vt:lpstr>Example: CMS</vt:lpstr>
      <vt:lpstr>How to Log</vt:lpstr>
      <vt:lpstr>Say what you mean</vt:lpstr>
      <vt:lpstr>Log file format</vt:lpstr>
      <vt:lpstr>Common Log Format</vt:lpstr>
      <vt:lpstr>syslog example message</vt:lpstr>
      <vt:lpstr>syslog message format</vt:lpstr>
      <vt:lpstr>Log space</vt:lpstr>
      <vt:lpstr>Securing the log</vt:lpstr>
      <vt:lpstr>Approaches to Securing Audit Log</vt:lpstr>
      <vt:lpstr>Limit Access to Log files</vt:lpstr>
      <vt:lpstr>Remote Audit Servers</vt:lpstr>
      <vt:lpstr>syslog architecture</vt:lpstr>
      <vt:lpstr>syslog architecture</vt:lpstr>
      <vt:lpstr>Security concerns with syslog</vt:lpstr>
      <vt:lpstr>Securing the log with crypto</vt:lpstr>
      <vt:lpstr>Securing the log with crypto</vt:lpstr>
      <vt:lpstr>Protocol</vt:lpstr>
      <vt:lpstr>Protocol analysis</vt:lpstr>
      <vt:lpstr>Protocol analysis</vt:lpstr>
      <vt:lpstr>Audit tasks</vt:lpstr>
      <vt:lpstr>Reviewing the log</vt:lpstr>
      <vt:lpstr>Manual review</vt:lpstr>
      <vt:lpstr>Interfaces</vt:lpstr>
      <vt:lpstr>Techniques</vt:lpstr>
      <vt:lpstr>Automated review and response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  Birrell</cp:lastModifiedBy>
  <cp:revision>437</cp:revision>
  <cp:lastPrinted>2018-04-09T16:08:17Z</cp:lastPrinted>
  <dcterms:created xsi:type="dcterms:W3CDTF">2018-01-05T20:19:03Z</dcterms:created>
  <dcterms:modified xsi:type="dcterms:W3CDTF">2018-11-27T04:28:31Z</dcterms:modified>
</cp:coreProperties>
</file>