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handoutMasterIdLst>
    <p:handoutMasterId r:id="rId44"/>
  </p:handoutMasterIdLst>
  <p:sldIdLst>
    <p:sldId id="256" r:id="rId2"/>
    <p:sldId id="281" r:id="rId3"/>
    <p:sldId id="388" r:id="rId4"/>
    <p:sldId id="310" r:id="rId5"/>
    <p:sldId id="392" r:id="rId6"/>
    <p:sldId id="356" r:id="rId7"/>
    <p:sldId id="359" r:id="rId8"/>
    <p:sldId id="360" r:id="rId9"/>
    <p:sldId id="363" r:id="rId10"/>
    <p:sldId id="365" r:id="rId11"/>
    <p:sldId id="366" r:id="rId12"/>
    <p:sldId id="368" r:id="rId13"/>
    <p:sldId id="393" r:id="rId14"/>
    <p:sldId id="402" r:id="rId15"/>
    <p:sldId id="403" r:id="rId16"/>
    <p:sldId id="404" r:id="rId17"/>
    <p:sldId id="405" r:id="rId18"/>
    <p:sldId id="406" r:id="rId19"/>
    <p:sldId id="407" r:id="rId20"/>
    <p:sldId id="408" r:id="rId21"/>
    <p:sldId id="409" r:id="rId22"/>
    <p:sldId id="410" r:id="rId23"/>
    <p:sldId id="412" r:id="rId24"/>
    <p:sldId id="413" r:id="rId25"/>
    <p:sldId id="414" r:id="rId26"/>
    <p:sldId id="443" r:id="rId27"/>
    <p:sldId id="415" r:id="rId28"/>
    <p:sldId id="421" r:id="rId29"/>
    <p:sldId id="417" r:id="rId30"/>
    <p:sldId id="424" r:id="rId31"/>
    <p:sldId id="436" r:id="rId32"/>
    <p:sldId id="437" r:id="rId33"/>
    <p:sldId id="433" r:id="rId34"/>
    <p:sldId id="434" r:id="rId35"/>
    <p:sldId id="435" r:id="rId36"/>
    <p:sldId id="425" r:id="rId37"/>
    <p:sldId id="438" r:id="rId38"/>
    <p:sldId id="439" r:id="rId39"/>
    <p:sldId id="440" r:id="rId40"/>
    <p:sldId id="442" r:id="rId41"/>
    <p:sldId id="441"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0007"/>
    <a:srgbClr val="FFFFFF"/>
    <a:srgbClr val="696969"/>
    <a:srgbClr val="333333"/>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49" autoAdjust="0"/>
    <p:restoredTop sz="89483" autoAdjust="0"/>
  </p:normalViewPr>
  <p:slideViewPr>
    <p:cSldViewPr>
      <p:cViewPr varScale="1">
        <p:scale>
          <a:sx n="84" d="100"/>
          <a:sy n="84" d="100"/>
        </p:scale>
        <p:origin x="1536" y="176"/>
      </p:cViewPr>
      <p:guideLst>
        <p:guide orient="horz" pos="2160"/>
        <p:guide pos="2880"/>
      </p:guideLst>
    </p:cSldViewPr>
  </p:slideViewPr>
  <p:outlineViewPr>
    <p:cViewPr>
      <p:scale>
        <a:sx n="33" d="100"/>
        <a:sy n="33" d="100"/>
      </p:scale>
      <p:origin x="36" y="16902"/>
    </p:cViewPr>
  </p:outlineViewPr>
  <p:notesTextViewPr>
    <p:cViewPr>
      <p:scale>
        <a:sx n="1" d="1"/>
        <a:sy n="1" d="1"/>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57F19EE-4C14-416B-9A28-3D9B2AE65E04}" type="datetimeFigureOut">
              <a:rPr lang="en-US" smtClean="0"/>
              <a:t>11/25/18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E47E2B7-019C-47AA-8287-AB4BD1848ED5}" type="slidenum">
              <a:rPr lang="en-US" smtClean="0"/>
              <a:t>‹#›</a:t>
            </a:fld>
            <a:endParaRPr lang="en-US"/>
          </a:p>
        </p:txBody>
      </p:sp>
    </p:spTree>
    <p:extLst>
      <p:ext uri="{BB962C8B-B14F-4D97-AF65-F5344CB8AC3E}">
        <p14:creationId xmlns:p14="http://schemas.microsoft.com/office/powerpoint/2010/main" val="3895164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B7EBD1-2546-431F-B565-95BCA5604CC4}" type="datetimeFigureOut">
              <a:rPr lang="en-US" smtClean="0"/>
              <a:t>11/25/18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E031AF-CC19-4E5A-831F-2BAAD17F6D1A}" type="slidenum">
              <a:rPr lang="en-US" smtClean="0"/>
              <a:t>‹#›</a:t>
            </a:fld>
            <a:endParaRPr lang="en-US"/>
          </a:p>
        </p:txBody>
      </p:sp>
    </p:spTree>
    <p:extLst>
      <p:ext uri="{BB962C8B-B14F-4D97-AF65-F5344CB8AC3E}">
        <p14:creationId xmlns:p14="http://schemas.microsoft.com/office/powerpoint/2010/main" val="1035186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1</a:t>
            </a:fld>
            <a:endParaRPr lang="en-US"/>
          </a:p>
        </p:txBody>
      </p:sp>
    </p:spTree>
    <p:extLst>
      <p:ext uri="{BB962C8B-B14F-4D97-AF65-F5344CB8AC3E}">
        <p14:creationId xmlns:p14="http://schemas.microsoft.com/office/powerpoint/2010/main" val="967978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32</a:t>
            </a:fld>
            <a:endParaRPr lang="en-US"/>
          </a:p>
        </p:txBody>
      </p:sp>
    </p:spTree>
    <p:extLst>
      <p:ext uri="{BB962C8B-B14F-4D97-AF65-F5344CB8AC3E}">
        <p14:creationId xmlns:p14="http://schemas.microsoft.com/office/powerpoint/2010/main" val="721994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if a document Doc is allowed to flow only to Alice, then any document derived from Doc is allowed to flow only to Alice, too. Otherwise, the IF policy on Doc would be violated. </a:t>
            </a:r>
          </a:p>
        </p:txBody>
      </p:sp>
      <p:sp>
        <p:nvSpPr>
          <p:cNvPr id="4" name="Slide Number Placeholder 3"/>
          <p:cNvSpPr>
            <a:spLocks noGrp="1"/>
          </p:cNvSpPr>
          <p:nvPr>
            <p:ph type="sldNum" sz="quarter" idx="10"/>
          </p:nvPr>
        </p:nvSpPr>
        <p:spPr/>
        <p:txBody>
          <a:bodyPr/>
          <a:lstStyle/>
          <a:p>
            <a:fld id="{B7975FD5-AB21-4C45-BFE8-1D3F02B463E2}" type="slidenum">
              <a:rPr lang="en-US" smtClean="0"/>
              <a:t>2</a:t>
            </a:fld>
            <a:endParaRPr lang="en-US"/>
          </a:p>
        </p:txBody>
      </p:sp>
    </p:spTree>
    <p:extLst>
      <p:ext uri="{BB962C8B-B14F-4D97-AF65-F5344CB8AC3E}">
        <p14:creationId xmlns:p14="http://schemas.microsoft.com/office/powerpoint/2010/main" val="1175973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Hasse</a:t>
            </a:r>
            <a:r>
              <a:rPr lang="en-US" dirty="0"/>
              <a:t> diagram</a:t>
            </a:r>
          </a:p>
        </p:txBody>
      </p:sp>
      <p:sp>
        <p:nvSpPr>
          <p:cNvPr id="4" name="Slide Number Placeholder 3"/>
          <p:cNvSpPr>
            <a:spLocks noGrp="1"/>
          </p:cNvSpPr>
          <p:nvPr>
            <p:ph type="sldNum" sz="quarter" idx="10"/>
          </p:nvPr>
        </p:nvSpPr>
        <p:spPr/>
        <p:txBody>
          <a:bodyPr/>
          <a:lstStyle/>
          <a:p>
            <a:fld id="{B7975FD5-AB21-4C45-BFE8-1D3F02B463E2}" type="slidenum">
              <a:rPr lang="en-US" smtClean="0"/>
              <a:t>3</a:t>
            </a:fld>
            <a:endParaRPr lang="en-US"/>
          </a:p>
        </p:txBody>
      </p:sp>
    </p:spTree>
    <p:extLst>
      <p:ext uri="{BB962C8B-B14F-4D97-AF65-F5344CB8AC3E}">
        <p14:creationId xmlns:p14="http://schemas.microsoft.com/office/powerpoint/2010/main" val="409166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10</a:t>
            </a:fld>
            <a:endParaRPr lang="en-US"/>
          </a:p>
        </p:txBody>
      </p:sp>
    </p:spTree>
    <p:extLst>
      <p:ext uri="{BB962C8B-B14F-4D97-AF65-F5344CB8AC3E}">
        <p14:creationId xmlns:p14="http://schemas.microsoft.com/office/powerpoint/2010/main" val="3215331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18</a:t>
            </a:fld>
            <a:endParaRPr lang="en-US"/>
          </a:p>
        </p:txBody>
      </p:sp>
    </p:spTree>
    <p:extLst>
      <p:ext uri="{BB962C8B-B14F-4D97-AF65-F5344CB8AC3E}">
        <p14:creationId xmlns:p14="http://schemas.microsoft.com/office/powerpoint/2010/main" val="700223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Exercise: have them compute output labels when h &lt;= 0, h &gt; 0</a:t>
            </a:r>
          </a:p>
        </p:txBody>
      </p:sp>
      <p:sp>
        <p:nvSpPr>
          <p:cNvPr id="4" name="Slide Number Placeholder 3"/>
          <p:cNvSpPr>
            <a:spLocks noGrp="1"/>
          </p:cNvSpPr>
          <p:nvPr>
            <p:ph type="sldNum" sz="quarter" idx="10"/>
          </p:nvPr>
        </p:nvSpPr>
        <p:spPr/>
        <p:txBody>
          <a:bodyPr/>
          <a:lstStyle/>
          <a:p>
            <a:fld id="{B7975FD5-AB21-4C45-BFE8-1D3F02B463E2}" type="slidenum">
              <a:rPr lang="en-US" smtClean="0"/>
              <a:t>20</a:t>
            </a:fld>
            <a:endParaRPr lang="en-US"/>
          </a:p>
        </p:txBody>
      </p:sp>
    </p:spTree>
    <p:extLst>
      <p:ext uri="{BB962C8B-B14F-4D97-AF65-F5344CB8AC3E}">
        <p14:creationId xmlns:p14="http://schemas.microsoft.com/office/powerpoint/2010/main" val="1210558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27</a:t>
            </a:fld>
            <a:endParaRPr lang="en-US"/>
          </a:p>
        </p:txBody>
      </p:sp>
    </p:spTree>
    <p:extLst>
      <p:ext uri="{BB962C8B-B14F-4D97-AF65-F5344CB8AC3E}">
        <p14:creationId xmlns:p14="http://schemas.microsoft.com/office/powerpoint/2010/main" val="1720001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29</a:t>
            </a:fld>
            <a:endParaRPr lang="en-US"/>
          </a:p>
        </p:txBody>
      </p:sp>
    </p:spTree>
    <p:extLst>
      <p:ext uri="{BB962C8B-B14F-4D97-AF65-F5344CB8AC3E}">
        <p14:creationId xmlns:p14="http://schemas.microsoft.com/office/powerpoint/2010/main" val="1147011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automatically associated with data based on</a:t>
            </a:r>
            <a:r>
              <a:rPr lang="en-US" baseline="0" dirty="0"/>
              <a:t> source</a:t>
            </a:r>
          </a:p>
          <a:p>
            <a:r>
              <a:rPr lang="en-US" baseline="0" dirty="0"/>
              <a:t>32 binary taint markings</a:t>
            </a:r>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31</a:t>
            </a:fld>
            <a:endParaRPr lang="en-US"/>
          </a:p>
        </p:txBody>
      </p:sp>
    </p:spTree>
    <p:extLst>
      <p:ext uri="{BB962C8B-B14F-4D97-AF65-F5344CB8AC3E}">
        <p14:creationId xmlns:p14="http://schemas.microsoft.com/office/powerpoint/2010/main" val="1833345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12" name="Date Placeholder 11"/>
          <p:cNvSpPr>
            <a:spLocks noGrp="1"/>
          </p:cNvSpPr>
          <p:nvPr>
            <p:ph type="dt" sz="half" idx="10"/>
          </p:nvPr>
        </p:nvSpPr>
        <p:spPr/>
        <p:txBody>
          <a:bodyPr/>
          <a:lstStyle/>
          <a:p>
            <a:fld id="{63F7437D-9C28-4485-8136-DE3C7521A7D8}" type="datetimeFigureOut">
              <a:rPr lang="en-US" smtClean="0"/>
              <a:t>11/25/18</a:t>
            </a:fld>
            <a:endParaRPr lang="en-US" dirty="0"/>
          </a:p>
        </p:txBody>
      </p:sp>
      <p:sp>
        <p:nvSpPr>
          <p:cNvPr id="13" name="Footer Placeholder 12"/>
          <p:cNvSpPr>
            <a:spLocks noGrp="1"/>
          </p:cNvSpPr>
          <p:nvPr>
            <p:ph type="ftr" sz="quarter" idx="11"/>
          </p:nvPr>
        </p:nvSpPr>
        <p:spPr/>
        <p:txBody>
          <a:bodyPr/>
          <a:lstStyle/>
          <a:p>
            <a:endParaRPr lang="en-US" dirty="0"/>
          </a:p>
        </p:txBody>
      </p:sp>
      <p:sp>
        <p:nvSpPr>
          <p:cNvPr id="14" name="Slide Number Placeholder 13"/>
          <p:cNvSpPr>
            <a:spLocks noGrp="1"/>
          </p:cNvSpPr>
          <p:nvPr>
            <p:ph type="sldNum" sz="quarter" idx="12"/>
          </p:nvPr>
        </p:nvSpPr>
        <p:spPr/>
        <p:txBody>
          <a:bodyPr/>
          <a:lstStyle/>
          <a:p>
            <a:fld id="{7EA743B4-AD12-49DE-BA27-1A16B7F35F00}"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F7437D-9C28-4485-8136-DE3C7521A7D8}" type="datetimeFigureOut">
              <a:rPr lang="en-US" smtClean="0"/>
              <a:t>11/25/18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F7437D-9C28-4485-8136-DE3C7521A7D8}" type="datetimeFigureOut">
              <a:rPr lang="en-US" smtClean="0"/>
              <a:t>11/25/18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F7437D-9C28-4485-8136-DE3C7521A7D8}" type="datetimeFigureOut">
              <a:rPr lang="en-US" smtClean="0"/>
              <a:t>11/25/18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F7437D-9C28-4485-8136-DE3C7521A7D8}" type="datetimeFigureOut">
              <a:rPr lang="en-US" smtClean="0"/>
              <a:t>11/25/18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EA743B4-AD12-49DE-BA27-1A16B7F35F00}" type="slidenum">
              <a:rPr lang="en-US" smtClean="0"/>
              <a:t>‹#›</a:t>
            </a:fld>
            <a:endParaRPr lang="en-US" dirty="0"/>
          </a:p>
        </p:txBody>
      </p:sp>
    </p:spTree>
    <p:extLst>
      <p:ext uri="{BB962C8B-B14F-4D97-AF65-F5344CB8AC3E}">
        <p14:creationId xmlns:p14="http://schemas.microsoft.com/office/powerpoint/2010/main" val="717858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F7437D-9C28-4485-8136-DE3C7521A7D8}" type="datetimeFigureOut">
              <a:rPr lang="en-US" smtClean="0"/>
              <a:t>11/25/18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620000" y="18288"/>
            <a:ext cx="1066800" cy="329184"/>
          </a:xfrm>
        </p:spPr>
        <p:txBody>
          <a:bodyPr/>
          <a:lstStyle/>
          <a:p>
            <a:fld id="{7EA743B4-AD12-49DE-BA27-1A16B7F35F0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1"/>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6"/>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F7437D-9C28-4485-8136-DE3C7521A7D8}" type="datetimeFigureOut">
              <a:rPr lang="en-US" smtClean="0"/>
              <a:t>11/25/18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0"/>
            <a:ext cx="9144000" cy="419100"/>
          </a:xfrm>
          <a:prstGeom prst="rect">
            <a:avLst/>
          </a:prstGeom>
          <a:gradFill flip="none" rotWithShape="1">
            <a:gsLst>
              <a:gs pos="0">
                <a:sysClr val="windowText" lastClr="000000"/>
              </a:gs>
              <a:gs pos="80000">
                <a:sysClr val="windowText" lastClr="000000">
                  <a:lumMod val="75000"/>
                  <a:lumOff val="25000"/>
                </a:sysClr>
              </a:gs>
              <a:gs pos="100000">
                <a:sysClr val="windowText" lastClr="000000">
                  <a:lumMod val="75000"/>
                  <a:lumOff val="25000"/>
                </a:sysClr>
              </a:gs>
            </a:gsLst>
            <a:lin ang="13500000" scaled="1"/>
            <a:tileRect/>
          </a:gradFill>
          <a:ln w="264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
              <a:cs typeface=""/>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F7437D-9C28-4485-8136-DE3C7521A7D8}" type="datetimeFigureOut">
              <a:rPr lang="en-US" smtClean="0"/>
              <a:t>11/25/18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a:xfrm>
            <a:off x="457200" y="18288"/>
            <a:ext cx="7086600" cy="329184"/>
          </a:xfrm>
        </p:spPr>
        <p:txBody>
          <a:bodyPr/>
          <a:lstStyle>
            <a:lvl1pPr algn="l">
              <a:defRPr/>
            </a:lvl1pPr>
          </a:lstStyle>
          <a:p>
            <a:endParaRPr lang="en-US" dirty="0"/>
          </a:p>
        </p:txBody>
      </p:sp>
      <p:sp>
        <p:nvSpPr>
          <p:cNvPr id="9" name="Slide Number Placeholder 8"/>
          <p:cNvSpPr>
            <a:spLocks noGrp="1"/>
          </p:cNvSpPr>
          <p:nvPr>
            <p:ph type="sldNum" sz="quarter" idx="12"/>
          </p:nvPr>
        </p:nvSpPr>
        <p:spPr/>
        <p:txBody>
          <a:bodyPr/>
          <a:lstStyle/>
          <a:p>
            <a:fld id="{7EA743B4-AD12-49DE-BA27-1A16B7F35F00}" type="slidenum">
              <a:rPr lang="en-US" smtClean="0"/>
              <a:t>‹#›</a:t>
            </a:fld>
            <a:endParaRPr lang="en-US" dirty="0"/>
          </a:p>
        </p:txBody>
      </p:sp>
      <p:cxnSp>
        <p:nvCxnSpPr>
          <p:cNvPr id="11" name="Straight Connector 10"/>
          <p:cNvCxnSpPr/>
          <p:nvPr/>
        </p:nvCxnSpPr>
        <p:spPr>
          <a:xfrm rot="5400000">
            <a:off x="2217817" y="4045824"/>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F7437D-9C28-4485-8136-DE3C7521A7D8}" type="datetimeFigureOut">
              <a:rPr lang="en-US" smtClean="0"/>
              <a:t>11/25/18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F7437D-9C28-4485-8136-DE3C7521A7D8}" type="datetimeFigureOut">
              <a:rPr lang="en-US" smtClean="0"/>
              <a:t>11/25/18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4"/>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F7437D-9C28-4485-8136-DE3C7521A7D8}" type="datetimeFigureOut">
              <a:rPr lang="en-US" smtClean="0"/>
              <a:t>11/25/18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cxnSp>
        <p:nvCxnSpPr>
          <p:cNvPr id="9" name="Straight Connector 8"/>
          <p:cNvCxnSpPr/>
          <p:nvPr/>
        </p:nvCxnSpPr>
        <p:spPr>
          <a:xfrm rot="5400000">
            <a:off x="-13116" y="3580207"/>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2250"/>
            <a:ext cx="9144000" cy="311150"/>
          </a:xfrm>
          <a:prstGeom prst="rect">
            <a:avLst/>
          </a:prstGeom>
          <a:gradFill flip="none" rotWithShape="1">
            <a:gsLst>
              <a:gs pos="0">
                <a:srgbClr val="C00000"/>
              </a:gs>
              <a:gs pos="50000">
                <a:srgbClr val="7F0007">
                  <a:alpha val="67059"/>
                </a:srgbClr>
              </a:gs>
              <a:gs pos="100000">
                <a:schemeClr val="accent6">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419100"/>
          </a:xfrm>
          <a:prstGeom prst="rect">
            <a:avLst/>
          </a:prstGeom>
          <a:gradFill flip="none" rotWithShape="1">
            <a:gsLst>
              <a:gs pos="0">
                <a:schemeClr val="tx1"/>
              </a:gs>
              <a:gs pos="80000">
                <a:schemeClr val="tx1">
                  <a:lumMod val="75000"/>
                  <a:lumOff val="25000"/>
                </a:schemeClr>
              </a:gs>
              <a:gs pos="100000">
                <a:schemeClr val="tx1">
                  <a:lumMod val="75000"/>
                  <a:lumOff val="2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63F7437D-9C28-4485-8136-DE3C7521A7D8}" type="datetimeFigureOut">
              <a:rPr lang="en-US" smtClean="0"/>
              <a:t>11/25/18</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7EA743B4-AD12-49DE-BA27-1A16B7F35F00}"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89.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74.png"/><Relationship Id="rId2" Type="http://schemas.openxmlformats.org/officeDocument/2006/relationships/image" Target="../media/image70.png"/><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77.png"/><Relationship Id="rId5" Type="http://schemas.openxmlformats.org/officeDocument/2006/relationships/image" Target="../media/image3.png"/><Relationship Id="rId10" Type="http://schemas.openxmlformats.org/officeDocument/2006/relationships/image" Target="../media/image76.png"/><Relationship Id="rId4" Type="http://schemas.openxmlformats.org/officeDocument/2006/relationships/image" Target="../media/image71.png"/><Relationship Id="rId9" Type="http://schemas.openxmlformats.org/officeDocument/2006/relationships/image" Target="../media/image75.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7" Type="http://schemas.openxmlformats.org/officeDocument/2006/relationships/image" Target="../media/image30.png"/><Relationship Id="rId1" Type="http://schemas.openxmlformats.org/officeDocument/2006/relationships/slideLayout" Target="../slideLayouts/slideLayout3.xml"/><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505200"/>
            <a:ext cx="7924800" cy="609600"/>
          </a:xfrm>
        </p:spPr>
        <p:txBody>
          <a:bodyPr>
            <a:normAutofit/>
          </a:bodyPr>
          <a:lstStyle/>
          <a:p>
            <a:r>
              <a:rPr lang="en-US" dirty="0"/>
              <a:t>CS 181S		       		     November 12, 2018</a:t>
            </a:r>
          </a:p>
        </p:txBody>
      </p:sp>
      <p:sp>
        <p:nvSpPr>
          <p:cNvPr id="2" name="Title 1"/>
          <p:cNvSpPr>
            <a:spLocks noGrp="1"/>
          </p:cNvSpPr>
          <p:nvPr>
            <p:ph type="title"/>
          </p:nvPr>
        </p:nvSpPr>
        <p:spPr>
          <a:xfrm>
            <a:off x="685800" y="2667002"/>
            <a:ext cx="7848600" cy="631825"/>
          </a:xfrm>
        </p:spPr>
        <p:txBody>
          <a:bodyPr>
            <a:normAutofit fontScale="90000"/>
          </a:bodyPr>
          <a:lstStyle/>
          <a:p>
            <a:r>
              <a:rPr lang="en-US" sz="3400" dirty="0"/>
              <a:t>Lecture 21: Dynamic Information Flow Control</a:t>
            </a:r>
          </a:p>
        </p:txBody>
      </p:sp>
      <p:sp>
        <p:nvSpPr>
          <p:cNvPr id="4" name="Title 1"/>
          <p:cNvSpPr txBox="1">
            <a:spLocks/>
          </p:cNvSpPr>
          <p:nvPr/>
        </p:nvSpPr>
        <p:spPr>
          <a:xfrm>
            <a:off x="685800" y="4643183"/>
            <a:ext cx="7848600" cy="631825"/>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endParaRPr lang="en-US" sz="2400" dirty="0">
              <a:solidFill>
                <a:schemeClr val="bg2"/>
              </a:solidFill>
            </a:endParaRPr>
          </a:p>
        </p:txBody>
      </p:sp>
    </p:spTree>
    <p:extLst>
      <p:ext uri="{BB962C8B-B14F-4D97-AF65-F5344CB8AC3E}">
        <p14:creationId xmlns:p14="http://schemas.microsoft.com/office/powerpoint/2010/main" val="179727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type system is not complete.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b="1" dirty="0">
                    <a:latin typeface="Courier New"/>
                    <a:cs typeface="Courier New"/>
                  </a:rPr>
                  <a:t>c </a:t>
                </a:r>
                <a:r>
                  <a:rPr lang="en-US" dirty="0"/>
                  <a:t>satisfies noninterference  </a:t>
                </a:r>
                <a14:m>
                  <m:oMath xmlns:m="http://schemas.openxmlformats.org/officeDocument/2006/math">
                    <m:r>
                      <a:rPr lang="en-US" sz="4000" i="1" smtClean="0">
                        <a:solidFill>
                          <a:srgbClr val="C00000"/>
                        </a:solidFill>
                        <a:latin typeface="Cambria Math" panose="02040503050406030204" pitchFamily="18" charset="0"/>
                        <a:ea typeface="Cambria Math" panose="02040503050406030204" pitchFamily="18" charset="0"/>
                      </a:rPr>
                      <m:t>⇏</m:t>
                    </m:r>
                  </m:oMath>
                </a14:m>
                <a:r>
                  <a:rPr lang="en-US" dirty="0"/>
                  <a:t>  </a:t>
                </a:r>
                <a:r>
                  <a:rPr lang="en-US" dirty="0">
                    <a:latin typeface="Symbol" charset="2"/>
                    <a:cs typeface="Symbol" charset="2"/>
                  </a:rPr>
                  <a:t>G</a:t>
                </a:r>
                <a:r>
                  <a:rPr lang="en-US" dirty="0"/>
                  <a:t> , </a:t>
                </a:r>
                <a14:m>
                  <m:oMath xmlns:m="http://schemas.openxmlformats.org/officeDocument/2006/math">
                    <m:r>
                      <a:rPr lang="en-US" i="1">
                        <a:latin typeface="Cambria Math" panose="02040503050406030204" pitchFamily="18" charset="0"/>
                      </a:rPr>
                      <m:t>𝑐𝑡𝑥</m:t>
                    </m:r>
                  </m:oMath>
                </a14:m>
                <a:r>
                  <a:rPr lang="en-US" dirty="0"/>
                  <a:t> ⊢ </a:t>
                </a:r>
                <a:r>
                  <a:rPr lang="en-US" b="1" dirty="0">
                    <a:latin typeface="Courier New"/>
                    <a:cs typeface="Courier New"/>
                  </a:rPr>
                  <a:t>c </a:t>
                </a:r>
                <a:endParaRPr lang="en-US" dirty="0"/>
              </a:p>
              <a:p>
                <a:pPr lvl="1"/>
                <a:r>
                  <a:rPr lang="en-US" dirty="0"/>
                  <a:t>There is a command </a:t>
                </a:r>
                <a:r>
                  <a:rPr lang="en-US" b="1" dirty="0">
                    <a:latin typeface="Courier New"/>
                    <a:cs typeface="Courier New"/>
                  </a:rPr>
                  <a:t>c</a:t>
                </a:r>
                <a:r>
                  <a:rPr lang="en-US" dirty="0"/>
                  <a:t>, such that noninterference is satisfied, but </a:t>
                </a:r>
                <a:r>
                  <a:rPr lang="en-US" b="1" dirty="0">
                    <a:latin typeface="Courier New"/>
                    <a:cs typeface="Courier New"/>
                  </a:rPr>
                  <a:t>c</a:t>
                </a:r>
                <a:r>
                  <a:rPr lang="en-US" dirty="0"/>
                  <a:t> is not type correct.</a:t>
                </a:r>
              </a:p>
              <a:p>
                <a:r>
                  <a:rPr lang="en-US" dirty="0"/>
                  <a:t>Example 1:</a:t>
                </a:r>
              </a:p>
              <a:p>
                <a:pPr lvl="1"/>
                <a14:m>
                  <m:oMath xmlns:m="http://schemas.openxmlformats.org/officeDocument/2006/math">
                    <m:r>
                      <m:rPr>
                        <m:sty m:val="p"/>
                      </m:rPr>
                      <a:rPr lang="el-GR" b="0" i="0" smtClean="0">
                        <a:latin typeface="Cambria Math" panose="02040503050406030204" pitchFamily="18" charset="0"/>
                      </a:rPr>
                      <m:t>Γ</m:t>
                    </m:r>
                    <m:d>
                      <m:dPr>
                        <m:ctrlPr>
                          <a:rPr lang="el-GR" b="0" i="1" smtClean="0">
                            <a:latin typeface="Cambria Math" panose="02040503050406030204" pitchFamily="18" charset="0"/>
                          </a:rPr>
                        </m:ctrlPr>
                      </m:dPr>
                      <m:e>
                        <m:r>
                          <m:rPr>
                            <m:nor/>
                          </m:rPr>
                          <a:rPr lang="en-US" b="1" dirty="0">
                            <a:latin typeface="Courier New"/>
                            <a:cs typeface="Courier New"/>
                          </a:rPr>
                          <m:t>x</m:t>
                        </m:r>
                      </m:e>
                    </m:d>
                    <m:r>
                      <a:rPr lang="en-US" b="0" i="0" smtClean="0">
                        <a:latin typeface="Cambria Math" panose="02040503050406030204" pitchFamily="18" charset="0"/>
                      </a:rPr>
                      <m:t>=</m:t>
                    </m:r>
                    <m:r>
                      <m:rPr>
                        <m:sty m:val="p"/>
                      </m:rPr>
                      <a:rPr lang="en-US" b="0" i="0" smtClean="0">
                        <a:latin typeface="Cambria Math" charset="0"/>
                      </a:rPr>
                      <m:t>H</m:t>
                    </m:r>
                  </m:oMath>
                </a14:m>
                <a:r>
                  <a:rPr lang="en-US" dirty="0"/>
                  <a:t>, </a:t>
                </a:r>
                <a14:m>
                  <m:oMath xmlns:m="http://schemas.openxmlformats.org/officeDocument/2006/math">
                    <m:r>
                      <m:rPr>
                        <m:sty m:val="p"/>
                      </m:rPr>
                      <a:rPr lang="el-GR">
                        <a:latin typeface="Cambria Math" panose="02040503050406030204" pitchFamily="18" charset="0"/>
                      </a:rPr>
                      <m:t>Γ</m:t>
                    </m:r>
                    <m:d>
                      <m:dPr>
                        <m:ctrlPr>
                          <a:rPr lang="el-GR" i="1" smtClean="0">
                            <a:latin typeface="Cambria Math" panose="02040503050406030204" pitchFamily="18" charset="0"/>
                          </a:rPr>
                        </m:ctrlPr>
                      </m:dPr>
                      <m:e>
                        <m:r>
                          <m:rPr>
                            <m:nor/>
                          </m:rPr>
                          <a:rPr lang="en-US" b="1" dirty="0">
                            <a:latin typeface="Courier New"/>
                            <a:cs typeface="Courier New"/>
                          </a:rPr>
                          <m:t>y</m:t>
                        </m:r>
                      </m:e>
                    </m:d>
                    <m:r>
                      <a:rPr lang="en-US">
                        <a:latin typeface="Cambria Math" panose="02040503050406030204" pitchFamily="18" charset="0"/>
                      </a:rPr>
                      <m:t>=</m:t>
                    </m:r>
                    <m:r>
                      <m:rPr>
                        <m:sty m:val="p"/>
                      </m:rPr>
                      <a:rPr lang="en-US" b="0" i="0" smtClean="0">
                        <a:latin typeface="Cambria Math" charset="0"/>
                      </a:rPr>
                      <m:t>L</m:t>
                    </m:r>
                  </m:oMath>
                </a14:m>
                <a:endParaRPr lang="en-US" dirty="0"/>
              </a:p>
              <a:p>
                <a:pPr lvl="1"/>
                <a:r>
                  <a:rPr lang="en-US" b="1" dirty="0">
                    <a:latin typeface="Courier New"/>
                    <a:cs typeface="Courier New"/>
                  </a:rPr>
                  <a:t>c </a:t>
                </a:r>
                <a:r>
                  <a:rPr lang="en-US" dirty="0">
                    <a:cs typeface="Courier New"/>
                  </a:rPr>
                  <a:t>is</a:t>
                </a:r>
                <a:r>
                  <a:rPr lang="en-US" b="1" dirty="0">
                    <a:latin typeface="Courier New"/>
                    <a:cs typeface="Courier New"/>
                  </a:rPr>
                  <a:t> if x&gt;0 then y:=1 else y:=1</a:t>
                </a:r>
              </a:p>
              <a:p>
                <a:pPr lvl="1"/>
                <a:r>
                  <a:rPr lang="en-US" b="1" dirty="0">
                    <a:latin typeface="Courier New"/>
                    <a:cs typeface="Courier New"/>
                  </a:rPr>
                  <a:t>c </a:t>
                </a:r>
                <a:r>
                  <a:rPr lang="en-US" dirty="0">
                    <a:cs typeface="Courier New"/>
                  </a:rPr>
                  <a:t>satisfies noninterference, because </a:t>
                </a:r>
                <a:r>
                  <a:rPr lang="en-US" b="1" dirty="0">
                    <a:latin typeface="Courier New"/>
                    <a:cs typeface="Courier New"/>
                  </a:rPr>
                  <a:t>x</a:t>
                </a:r>
                <a:r>
                  <a:rPr lang="en-US" b="1" dirty="0">
                    <a:latin typeface="CronosPro-Regular" panose="020C0502030403020304" pitchFamily="34" charset="0"/>
                    <a:cs typeface="Courier New"/>
                  </a:rPr>
                  <a:t> </a:t>
                </a:r>
                <a:r>
                  <a:rPr lang="en-US" dirty="0">
                    <a:cs typeface="Courier New"/>
                  </a:rPr>
                  <a:t>does not leak to </a:t>
                </a:r>
                <a:r>
                  <a:rPr lang="en-US" b="1" dirty="0">
                    <a:latin typeface="Courier New"/>
                    <a:cs typeface="Courier New"/>
                  </a:rPr>
                  <a:t>y</a:t>
                </a:r>
                <a:r>
                  <a:rPr lang="en-US" b="1" dirty="0">
                    <a:latin typeface="CronosPro-Regular" panose="020C0502030403020304" pitchFamily="34" charset="0"/>
                    <a:cs typeface="Courier New"/>
                  </a:rPr>
                  <a:t>.</a:t>
                </a:r>
              </a:p>
              <a:p>
                <a:pPr lvl="1"/>
                <a:r>
                  <a:rPr lang="en-US" b="1" dirty="0">
                    <a:latin typeface="Courier New"/>
                    <a:cs typeface="Courier New"/>
                  </a:rPr>
                  <a:t>c </a:t>
                </a:r>
                <a:r>
                  <a:rPr lang="en-US" dirty="0">
                    <a:cs typeface="Courier New"/>
                  </a:rPr>
                  <a:t>is not type correct, because </a:t>
                </a:r>
                <a14:m>
                  <m:oMath xmlns:m="http://schemas.openxmlformats.org/officeDocument/2006/math">
                    <m:r>
                      <m:rPr>
                        <m:sty m:val="p"/>
                      </m:rPr>
                      <a:rPr lang="el-GR" b="0" i="0" smtClean="0">
                        <a:latin typeface="Cambria Math" panose="02040503050406030204" pitchFamily="18" charset="0"/>
                        <a:cs typeface="Courier New"/>
                      </a:rPr>
                      <m:t>Γ</m:t>
                    </m:r>
                    <m:r>
                      <a:rPr lang="el-GR" b="0" i="0" smtClean="0">
                        <a:latin typeface="Cambria Math" panose="02040503050406030204" pitchFamily="18" charset="0"/>
                        <a:cs typeface="Courier New"/>
                      </a:rPr>
                      <m:t>(</m:t>
                    </m:r>
                    <m:r>
                      <m:rPr>
                        <m:sty m:val="p"/>
                      </m:rPr>
                      <a:rPr lang="en-US" b="0" i="0" smtClean="0">
                        <a:latin typeface="Cambria Math" panose="02040503050406030204" pitchFamily="18" charset="0"/>
                        <a:cs typeface="Courier New"/>
                      </a:rPr>
                      <m:t>x</m:t>
                    </m:r>
                    <m:r>
                      <a:rPr lang="el-GR" b="0" i="0" smtClean="0">
                        <a:latin typeface="Cambria Math" panose="02040503050406030204" pitchFamily="18" charset="0"/>
                        <a:cs typeface="Courier New"/>
                      </a:rPr>
                      <m:t>)</m:t>
                    </m:r>
                    <m:r>
                      <a:rPr lang="el-GR" b="0" i="1" smtClean="0">
                        <a:latin typeface="Cambria Math" panose="02040503050406030204" pitchFamily="18" charset="0"/>
                        <a:ea typeface="Cambria Math" panose="02040503050406030204" pitchFamily="18" charset="0"/>
                        <a:cs typeface="Courier New"/>
                      </a:rPr>
                      <m:t>⋢</m:t>
                    </m:r>
                    <m:r>
                      <m:rPr>
                        <m:sty m:val="p"/>
                      </m:rPr>
                      <a:rPr lang="el-GR" b="0" i="0" smtClean="0">
                        <a:latin typeface="Cambria Math" panose="02040503050406030204" pitchFamily="18" charset="0"/>
                        <a:ea typeface="Cambria Math" panose="02040503050406030204" pitchFamily="18" charset="0"/>
                        <a:cs typeface="Courier New"/>
                      </a:rPr>
                      <m:t>Γ</m:t>
                    </m:r>
                    <m:r>
                      <a:rPr lang="en-US" b="0" i="0" smtClean="0">
                        <a:latin typeface="Cambria Math" panose="02040503050406030204" pitchFamily="18" charset="0"/>
                        <a:ea typeface="Cambria Math" panose="02040503050406030204" pitchFamily="18" charset="0"/>
                        <a:cs typeface="Courier New"/>
                      </a:rPr>
                      <m:t>(</m:t>
                    </m:r>
                    <m:r>
                      <m:rPr>
                        <m:sty m:val="p"/>
                      </m:rPr>
                      <a:rPr lang="en-US" b="0" i="0" smtClean="0">
                        <a:latin typeface="Cambria Math" panose="02040503050406030204" pitchFamily="18" charset="0"/>
                        <a:ea typeface="Cambria Math" panose="02040503050406030204" pitchFamily="18" charset="0"/>
                        <a:cs typeface="Courier New"/>
                      </a:rPr>
                      <m:t>y</m:t>
                    </m:r>
                    <m:r>
                      <a:rPr lang="en-US" b="0" i="0" smtClean="0">
                        <a:latin typeface="Cambria Math" panose="02040503050406030204" pitchFamily="18" charset="0"/>
                        <a:ea typeface="Cambria Math" panose="02040503050406030204" pitchFamily="18" charset="0"/>
                        <a:cs typeface="Courier New"/>
                      </a:rPr>
                      <m:t>)</m:t>
                    </m:r>
                  </m:oMath>
                </a14:m>
                <a:r>
                  <a:rPr lang="en-US" dirty="0">
                    <a:cs typeface="Courier New"/>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66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0F20DF3-DAE6-B84F-B38F-DFB8F4406A2B}" type="slidenum">
              <a:rPr lang="en-US" smtClean="0"/>
              <a:t>10</a:t>
            </a:fld>
            <a:endParaRPr lang="en-US"/>
          </a:p>
        </p:txBody>
      </p:sp>
    </p:spTree>
    <p:extLst>
      <p:ext uri="{BB962C8B-B14F-4D97-AF65-F5344CB8AC3E}">
        <p14:creationId xmlns:p14="http://schemas.microsoft.com/office/powerpoint/2010/main" val="1391362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type system is not complete.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199" y="1600200"/>
                <a:ext cx="8428383" cy="4525963"/>
              </a:xfrm>
            </p:spPr>
            <p:txBody>
              <a:bodyPr>
                <a:normAutofit/>
              </a:bodyPr>
              <a:lstStyle/>
              <a:p>
                <a:r>
                  <a:rPr lang="en-US" dirty="0"/>
                  <a:t>Example 2:</a:t>
                </a:r>
              </a:p>
              <a:p>
                <a:pPr lvl="1"/>
                <a14:m>
                  <m:oMath xmlns:m="http://schemas.openxmlformats.org/officeDocument/2006/math">
                    <m:r>
                      <m:rPr>
                        <m:sty m:val="p"/>
                      </m:rPr>
                      <a:rPr lang="el-GR" b="0" i="0" smtClean="0">
                        <a:latin typeface="Cambria Math" panose="02040503050406030204" pitchFamily="18" charset="0"/>
                      </a:rPr>
                      <m:t>Γ</m:t>
                    </m:r>
                    <m:d>
                      <m:dPr>
                        <m:ctrlPr>
                          <a:rPr lang="el-GR" b="0" i="1" smtClean="0">
                            <a:latin typeface="Cambria Math" panose="02040503050406030204" pitchFamily="18" charset="0"/>
                          </a:rPr>
                        </m:ctrlPr>
                      </m:dPr>
                      <m:e>
                        <m:r>
                          <m:rPr>
                            <m:sty m:val="p"/>
                          </m:rPr>
                          <a:rPr lang="en-US" b="0" i="0" smtClean="0">
                            <a:latin typeface="Cambria Math" panose="02040503050406030204" pitchFamily="18" charset="0"/>
                          </a:rPr>
                          <m:t>x</m:t>
                        </m:r>
                      </m:e>
                    </m:d>
                    <m:r>
                      <a:rPr lang="en-US" b="0" i="0" smtClean="0">
                        <a:latin typeface="Cambria Math" panose="02040503050406030204" pitchFamily="18" charset="0"/>
                      </a:rPr>
                      <m:t>=</m:t>
                    </m:r>
                    <m:r>
                      <m:rPr>
                        <m:sty m:val="p"/>
                      </m:rPr>
                      <a:rPr lang="en-US" b="0" i="0" smtClean="0">
                        <a:latin typeface="Cambria Math" charset="0"/>
                      </a:rPr>
                      <m:t>H</m:t>
                    </m:r>
                  </m:oMath>
                </a14:m>
                <a:r>
                  <a:rPr lang="en-US" dirty="0"/>
                  <a:t>, </a:t>
                </a:r>
                <a14:m>
                  <m:oMath xmlns:m="http://schemas.openxmlformats.org/officeDocument/2006/math">
                    <m:r>
                      <m:rPr>
                        <m:sty m:val="p"/>
                      </m:rPr>
                      <a:rPr lang="el-GR">
                        <a:latin typeface="Cambria Math" panose="02040503050406030204" pitchFamily="18" charset="0"/>
                      </a:rPr>
                      <m:t>Γ</m:t>
                    </m:r>
                    <m:d>
                      <m:dPr>
                        <m:ctrlPr>
                          <a:rPr lang="el-GR" i="1">
                            <a:latin typeface="Cambria Math" panose="02040503050406030204" pitchFamily="18" charset="0"/>
                          </a:rPr>
                        </m:ctrlPr>
                      </m:dPr>
                      <m:e>
                        <m:r>
                          <m:rPr>
                            <m:sty m:val="p"/>
                          </m:rPr>
                          <a:rPr lang="en-US" b="0" i="0" smtClean="0">
                            <a:latin typeface="Cambria Math" panose="02040503050406030204" pitchFamily="18" charset="0"/>
                          </a:rPr>
                          <m:t>y</m:t>
                        </m:r>
                      </m:e>
                    </m:d>
                    <m:r>
                      <a:rPr lang="en-US">
                        <a:latin typeface="Cambria Math" panose="02040503050406030204" pitchFamily="18" charset="0"/>
                      </a:rPr>
                      <m:t>=</m:t>
                    </m:r>
                    <m:r>
                      <m:rPr>
                        <m:sty m:val="p"/>
                      </m:rPr>
                      <a:rPr lang="en-US" b="0" i="0" smtClean="0">
                        <a:latin typeface="Cambria Math" charset="0"/>
                      </a:rPr>
                      <m:t>L</m:t>
                    </m:r>
                  </m:oMath>
                </a14:m>
                <a:endParaRPr lang="en-US" dirty="0"/>
              </a:p>
              <a:p>
                <a:pPr lvl="1"/>
                <a:r>
                  <a:rPr lang="en-US" b="1" dirty="0">
                    <a:latin typeface="Courier New"/>
                    <a:cs typeface="Courier New"/>
                  </a:rPr>
                  <a:t>c </a:t>
                </a:r>
                <a:r>
                  <a:rPr lang="en-US" dirty="0">
                    <a:cs typeface="Courier New"/>
                  </a:rPr>
                  <a:t>is</a:t>
                </a:r>
                <a:r>
                  <a:rPr lang="en-US" b="1" dirty="0">
                    <a:latin typeface="Courier New"/>
                    <a:cs typeface="Courier New"/>
                  </a:rPr>
                  <a:t> if 1=1 then y:=1 else y:=x</a:t>
                </a:r>
              </a:p>
              <a:p>
                <a:pPr lvl="1"/>
                <a:r>
                  <a:rPr lang="en-US" b="1" dirty="0">
                    <a:latin typeface="Courier New"/>
                    <a:cs typeface="Courier New"/>
                  </a:rPr>
                  <a:t>c </a:t>
                </a:r>
                <a:r>
                  <a:rPr lang="en-US" dirty="0">
                    <a:cs typeface="Courier New"/>
                  </a:rPr>
                  <a:t>satisfies noninterference, because </a:t>
                </a:r>
                <a:r>
                  <a:rPr lang="en-US" b="1" dirty="0">
                    <a:latin typeface="Courier New"/>
                    <a:cs typeface="Courier New"/>
                  </a:rPr>
                  <a:t>x </a:t>
                </a:r>
                <a:r>
                  <a:rPr lang="en-US" dirty="0">
                    <a:cs typeface="Courier New"/>
                  </a:rPr>
                  <a:t>does not leak to </a:t>
                </a:r>
                <a:r>
                  <a:rPr lang="en-US" b="1" dirty="0">
                    <a:latin typeface="Courier New"/>
                    <a:cs typeface="Courier New"/>
                  </a:rPr>
                  <a:t>y</a:t>
                </a:r>
                <a:r>
                  <a:rPr lang="en-US" dirty="0">
                    <a:cs typeface="Courier New"/>
                  </a:rPr>
                  <a:t>.</a:t>
                </a:r>
                <a:endParaRPr lang="en-US" b="1" dirty="0">
                  <a:latin typeface="Courier New"/>
                  <a:cs typeface="Courier New"/>
                </a:endParaRPr>
              </a:p>
              <a:p>
                <a:pPr lvl="1"/>
                <a:r>
                  <a:rPr lang="en-US" b="1" dirty="0">
                    <a:latin typeface="Courier New"/>
                    <a:cs typeface="Courier New"/>
                  </a:rPr>
                  <a:t>c </a:t>
                </a:r>
                <a:r>
                  <a:rPr lang="en-US" dirty="0">
                    <a:cs typeface="Courier New"/>
                  </a:rPr>
                  <a:t>is not type correct, because </a:t>
                </a:r>
                <a14:m>
                  <m:oMath xmlns:m="http://schemas.openxmlformats.org/officeDocument/2006/math">
                    <m:r>
                      <m:rPr>
                        <m:sty m:val="p"/>
                      </m:rPr>
                      <a:rPr lang="el-GR" b="0" i="0" smtClean="0">
                        <a:latin typeface="Cambria Math" panose="02040503050406030204" pitchFamily="18" charset="0"/>
                        <a:cs typeface="Courier New"/>
                      </a:rPr>
                      <m:t>Γ</m:t>
                    </m:r>
                    <m:r>
                      <a:rPr lang="el-GR" b="0" i="0" smtClean="0">
                        <a:latin typeface="Cambria Math" panose="02040503050406030204" pitchFamily="18" charset="0"/>
                        <a:cs typeface="Courier New"/>
                      </a:rPr>
                      <m:t>(</m:t>
                    </m:r>
                    <m:r>
                      <m:rPr>
                        <m:sty m:val="p"/>
                      </m:rPr>
                      <a:rPr lang="en-US" b="0" i="0" smtClean="0">
                        <a:latin typeface="Cambria Math" panose="02040503050406030204" pitchFamily="18" charset="0"/>
                        <a:cs typeface="Courier New"/>
                      </a:rPr>
                      <m:t>x</m:t>
                    </m:r>
                    <m:r>
                      <a:rPr lang="el-GR" b="0" i="0" smtClean="0">
                        <a:latin typeface="Cambria Math" panose="02040503050406030204" pitchFamily="18" charset="0"/>
                        <a:cs typeface="Courier New"/>
                      </a:rPr>
                      <m:t>)</m:t>
                    </m:r>
                    <m:r>
                      <a:rPr lang="el-GR" i="1">
                        <a:latin typeface="Cambria Math" panose="02040503050406030204" pitchFamily="18" charset="0"/>
                        <a:ea typeface="Cambria Math" panose="02040503050406030204" pitchFamily="18" charset="0"/>
                        <a:cs typeface="Courier New"/>
                      </a:rPr>
                      <m:t>⋢</m:t>
                    </m:r>
                    <m:r>
                      <m:rPr>
                        <m:sty m:val="p"/>
                      </m:rPr>
                      <a:rPr lang="el-GR" b="0" i="0" smtClean="0">
                        <a:latin typeface="Cambria Math" panose="02040503050406030204" pitchFamily="18" charset="0"/>
                        <a:ea typeface="Cambria Math" panose="02040503050406030204" pitchFamily="18" charset="0"/>
                        <a:cs typeface="Courier New"/>
                      </a:rPr>
                      <m:t>Γ</m:t>
                    </m:r>
                    <m:r>
                      <a:rPr lang="en-US" b="0" i="0" smtClean="0">
                        <a:latin typeface="Cambria Math" panose="02040503050406030204" pitchFamily="18" charset="0"/>
                        <a:ea typeface="Cambria Math" panose="02040503050406030204" pitchFamily="18" charset="0"/>
                        <a:cs typeface="Courier New"/>
                      </a:rPr>
                      <m:t>(</m:t>
                    </m:r>
                    <m:r>
                      <m:rPr>
                        <m:sty m:val="p"/>
                      </m:rPr>
                      <a:rPr lang="en-US" b="0" i="0" smtClean="0">
                        <a:latin typeface="Cambria Math" panose="02040503050406030204" pitchFamily="18" charset="0"/>
                        <a:ea typeface="Cambria Math" panose="02040503050406030204" pitchFamily="18" charset="0"/>
                        <a:cs typeface="Courier New"/>
                      </a:rPr>
                      <m:t>y</m:t>
                    </m:r>
                    <m:r>
                      <a:rPr lang="en-US" b="0" i="0" smtClean="0">
                        <a:latin typeface="Cambria Math" panose="02040503050406030204" pitchFamily="18" charset="0"/>
                        <a:ea typeface="Cambria Math" panose="02040503050406030204" pitchFamily="18" charset="0"/>
                        <a:cs typeface="Courier New"/>
                      </a:rPr>
                      <m:t>)</m:t>
                    </m:r>
                  </m:oMath>
                </a14:m>
                <a:r>
                  <a:rPr lang="en-US" dirty="0"/>
                  <a:t>.</a:t>
                </a:r>
              </a:p>
              <a:p>
                <a:r>
                  <a:rPr lang="en-US" dirty="0">
                    <a:cs typeface="Courier New"/>
                  </a:rPr>
                  <a:t>So, this type system is </a:t>
                </a:r>
                <a:r>
                  <a:rPr lang="en-US" i="1" dirty="0">
                    <a:cs typeface="Courier New"/>
                  </a:rPr>
                  <a:t>conservative</a:t>
                </a:r>
                <a:r>
                  <a:rPr lang="en-US" dirty="0">
                    <a:cs typeface="Courier New"/>
                  </a:rPr>
                  <a:t>. It has </a:t>
                </a:r>
                <a:r>
                  <a:rPr lang="en-US" i="1" dirty="0">
                    <a:cs typeface="Courier New"/>
                  </a:rPr>
                  <a:t>false negatives:</a:t>
                </a:r>
              </a:p>
              <a:p>
                <a:pPr lvl="1"/>
                <a:r>
                  <a:rPr lang="en-US" dirty="0">
                    <a:cs typeface="Courier New"/>
                  </a:rPr>
                  <a:t>There are programs that are not type correct, but that satisfy noninterference.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199" y="1600200"/>
                <a:ext cx="8428383" cy="4525963"/>
              </a:xfrm>
              <a:blipFill rotWithShape="0">
                <a:blip r:embed="rId2"/>
                <a:stretch>
                  <a:fillRect l="-651" t="-94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0F20DF3-DAE6-B84F-B38F-DFB8F4406A2B}" type="slidenum">
              <a:rPr lang="en-US" smtClean="0"/>
              <a:t>11</a:t>
            </a:fld>
            <a:endParaRPr lang="en-US"/>
          </a:p>
        </p:txBody>
      </p:sp>
    </p:spTree>
    <p:extLst>
      <p:ext uri="{BB962C8B-B14F-4D97-AF65-F5344CB8AC3E}">
        <p14:creationId xmlns:p14="http://schemas.microsoft.com/office/powerpoint/2010/main" val="423973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Can we build a complete mechanism?</a:t>
            </a:r>
          </a:p>
        </p:txBody>
      </p:sp>
      <p:sp>
        <p:nvSpPr>
          <p:cNvPr id="3" name="Content Placeholder 2"/>
          <p:cNvSpPr>
            <a:spLocks noGrp="1"/>
          </p:cNvSpPr>
          <p:nvPr>
            <p:ph idx="1"/>
          </p:nvPr>
        </p:nvSpPr>
        <p:spPr>
          <a:xfrm>
            <a:off x="457199" y="1600200"/>
            <a:ext cx="8398565" cy="4929809"/>
          </a:xfrm>
        </p:spPr>
        <p:txBody>
          <a:bodyPr>
            <a:normAutofit/>
          </a:bodyPr>
          <a:lstStyle/>
          <a:p>
            <a:r>
              <a:rPr lang="en-US" dirty="0"/>
              <a:t>Is there an enforcement mechanism for information flow control that has no false negatives?</a:t>
            </a:r>
          </a:p>
          <a:p>
            <a:pPr lvl="1"/>
            <a:r>
              <a:rPr lang="en-US" dirty="0"/>
              <a:t>A mechanism that rejects only programs that do not satisfy noninterference?</a:t>
            </a:r>
          </a:p>
          <a:p>
            <a:r>
              <a:rPr lang="en-US" dirty="0"/>
              <a:t>No! </a:t>
            </a:r>
            <a:r>
              <a:rPr lang="en-US" sz="2400" dirty="0"/>
              <a:t>[</a:t>
            </a:r>
            <a:r>
              <a:rPr lang="en-US" sz="2400" dirty="0" err="1"/>
              <a:t>Sabelfeld</a:t>
            </a:r>
            <a:r>
              <a:rPr lang="en-US" sz="2400" dirty="0"/>
              <a:t> and Myers, 2003]</a:t>
            </a:r>
          </a:p>
          <a:p>
            <a:pPr lvl="1"/>
            <a:r>
              <a:rPr lang="en-US" dirty="0"/>
              <a:t>“The general problem of confidentiality for programs is undecidable.”</a:t>
            </a:r>
          </a:p>
          <a:p>
            <a:pPr lvl="1"/>
            <a:r>
              <a:rPr lang="en-US" dirty="0"/>
              <a:t>The halting problem can be reduced to the information flow control problem.</a:t>
            </a:r>
          </a:p>
          <a:p>
            <a:pPr lvl="1"/>
            <a:r>
              <a:rPr lang="en-US" dirty="0"/>
              <a:t>Example: </a:t>
            </a:r>
          </a:p>
          <a:p>
            <a:pPr marL="457200" lvl="1" indent="0">
              <a:buNone/>
            </a:pPr>
            <a:r>
              <a:rPr lang="en-US" b="1" dirty="0">
                <a:latin typeface="Courier New"/>
                <a:cs typeface="Courier New"/>
              </a:rPr>
              <a:t>  c; l:= h</a:t>
            </a:r>
            <a:endParaRPr lang="en-US" dirty="0"/>
          </a:p>
          <a:p>
            <a:pPr lvl="2"/>
            <a:r>
              <a:rPr lang="en-US" dirty="0"/>
              <a:t>If we could precisely decide whether this program is secure, we could decide whether </a:t>
            </a:r>
            <a:r>
              <a:rPr lang="en-US" b="1" dirty="0">
                <a:latin typeface="Courier New"/>
                <a:cs typeface="Courier New"/>
              </a:rPr>
              <a:t>c</a:t>
            </a:r>
            <a:r>
              <a:rPr lang="en-US" dirty="0"/>
              <a:t> terminates!</a:t>
            </a:r>
          </a:p>
        </p:txBody>
      </p:sp>
      <p:sp>
        <p:nvSpPr>
          <p:cNvPr id="4" name="Slide Number Placeholder 3"/>
          <p:cNvSpPr>
            <a:spLocks noGrp="1"/>
          </p:cNvSpPr>
          <p:nvPr>
            <p:ph type="sldNum" sz="quarter" idx="12"/>
          </p:nvPr>
        </p:nvSpPr>
        <p:spPr/>
        <p:txBody>
          <a:bodyPr/>
          <a:lstStyle/>
          <a:p>
            <a:fld id="{D0F20DF3-DAE6-B84F-B38F-DFB8F4406A2B}" type="slidenum">
              <a:rPr lang="en-US" smtClean="0"/>
              <a:t>12</a:t>
            </a:fld>
            <a:endParaRPr lang="en-US"/>
          </a:p>
        </p:txBody>
      </p:sp>
    </p:spTree>
    <p:extLst>
      <p:ext uri="{BB962C8B-B14F-4D97-AF65-F5344CB8AC3E}">
        <p14:creationId xmlns:p14="http://schemas.microsoft.com/office/powerpoint/2010/main" val="220362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90600"/>
          </a:xfrm>
        </p:spPr>
        <p:txBody>
          <a:bodyPr>
            <a:normAutofit fontScale="90000"/>
          </a:bodyPr>
          <a:lstStyle/>
          <a:p>
            <a:r>
              <a:rPr lang="en-US" dirty="0"/>
              <a:t>Can we build a mechanism with fewer false positives?</a:t>
            </a:r>
          </a:p>
        </p:txBody>
      </p:sp>
      <p:sp>
        <p:nvSpPr>
          <p:cNvPr id="3" name="Content Placeholder 2"/>
          <p:cNvSpPr>
            <a:spLocks noGrp="1"/>
          </p:cNvSpPr>
          <p:nvPr>
            <p:ph idx="1"/>
          </p:nvPr>
        </p:nvSpPr>
        <p:spPr/>
        <p:txBody>
          <a:bodyPr/>
          <a:lstStyle/>
          <a:p>
            <a:endParaRPr lang="en-US" dirty="0"/>
          </a:p>
          <a:p>
            <a:pPr marL="0" indent="0">
              <a:buNone/>
            </a:pPr>
            <a:endParaRPr lang="en-US" dirty="0"/>
          </a:p>
          <a:p>
            <a:pPr marL="0" indent="0">
              <a:buNone/>
            </a:pPr>
            <a:r>
              <a:rPr lang="en-US" dirty="0"/>
              <a:t>Switch from static to dynamic mechanisms!</a:t>
            </a:r>
          </a:p>
        </p:txBody>
      </p:sp>
      <p:sp>
        <p:nvSpPr>
          <p:cNvPr id="4" name="Slide Number Placeholder 3"/>
          <p:cNvSpPr>
            <a:spLocks noGrp="1"/>
          </p:cNvSpPr>
          <p:nvPr>
            <p:ph type="sldNum" sz="quarter" idx="12"/>
          </p:nvPr>
        </p:nvSpPr>
        <p:spPr/>
        <p:txBody>
          <a:bodyPr/>
          <a:lstStyle/>
          <a:p>
            <a:fld id="{D0F20DF3-DAE6-B84F-B38F-DFB8F4406A2B}" type="slidenum">
              <a:rPr lang="en-US" smtClean="0"/>
              <a:t>13</a:t>
            </a:fld>
            <a:endParaRPr lang="en-US"/>
          </a:p>
        </p:txBody>
      </p:sp>
    </p:spTree>
    <p:extLst>
      <p:ext uri="{BB962C8B-B14F-4D97-AF65-F5344CB8AC3E}">
        <p14:creationId xmlns:p14="http://schemas.microsoft.com/office/powerpoint/2010/main" val="1523907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2362201"/>
            <a:ext cx="7964487" cy="2200275"/>
          </a:xfrm>
        </p:spPr>
        <p:txBody>
          <a:bodyPr/>
          <a:lstStyle/>
          <a:p>
            <a:r>
              <a:rPr lang="en-US" dirty="0"/>
              <a:t>Dynamic enforcement</a:t>
            </a:r>
          </a:p>
        </p:txBody>
      </p:sp>
      <p:sp>
        <p:nvSpPr>
          <p:cNvPr id="3" name="Text Placeholder 2"/>
          <p:cNvSpPr>
            <a:spLocks noGrp="1"/>
          </p:cNvSpPr>
          <p:nvPr>
            <p:ph type="body" idx="1"/>
          </p:nvPr>
        </p:nvSpPr>
        <p:spPr/>
        <p:txBody>
          <a:bodyPr>
            <a:normAutofit/>
          </a:bodyPr>
          <a:lstStyle/>
          <a:p>
            <a:endParaRPr lang="en-US" sz="3600" dirty="0"/>
          </a:p>
        </p:txBody>
      </p:sp>
    </p:spTree>
    <p:extLst>
      <p:ext uri="{BB962C8B-B14F-4D97-AF65-F5344CB8AC3E}">
        <p14:creationId xmlns:p14="http://schemas.microsoft.com/office/powerpoint/2010/main" val="1978305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8412"/>
            <a:ext cx="8229600" cy="990600"/>
          </a:xfrm>
        </p:spPr>
        <p:txBody>
          <a:bodyPr>
            <a:normAutofit/>
          </a:bodyPr>
          <a:lstStyle/>
          <a:p>
            <a:r>
              <a:rPr lang="en-US" dirty="0"/>
              <a:t>Dynamic Enforcement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199" y="1915212"/>
                <a:ext cx="8686801" cy="4866588"/>
              </a:xfrm>
            </p:spPr>
            <p:txBody>
              <a:bodyPr>
                <a:normAutofit/>
              </a:bodyPr>
              <a:lstStyle/>
              <a:p>
                <a:r>
                  <a:rPr lang="en-US" dirty="0"/>
                  <a:t>Dynamic mechanisms use run time information to decrease false negatives.</a:t>
                </a:r>
              </a:p>
              <a:p>
                <a:r>
                  <a:rPr lang="en-US" dirty="0"/>
                  <a:t>A dynamic mechanism (monitor) checks/deduces labels along the execution:</a:t>
                </a:r>
              </a:p>
              <a:p>
                <a:pPr lvl="1"/>
                <a:r>
                  <a:rPr lang="en-US" dirty="0"/>
                  <a:t>When an assignment </a:t>
                </a:r>
                <a:r>
                  <a:rPr lang="en-US" b="1" dirty="0">
                    <a:latin typeface="Courier New" panose="02070309020205020404" pitchFamily="49" charset="0"/>
                    <a:cs typeface="Courier New" panose="02070309020205020404" pitchFamily="49" charset="0"/>
                  </a:rPr>
                  <a:t>x:=e</a:t>
                </a:r>
                <a:r>
                  <a:rPr lang="en-US" b="1" dirty="0">
                    <a:latin typeface="CronosPro-Regular" panose="020C0502030403020304" pitchFamily="34" charset="0"/>
                    <a:cs typeface="Courier New" panose="02070309020205020404" pitchFamily="49" charset="0"/>
                  </a:rPr>
                  <a:t> </a:t>
                </a:r>
                <a:r>
                  <a:rPr lang="en-US" dirty="0">
                    <a:latin typeface="CronosPro-Regular" panose="020C0502030403020304" pitchFamily="34" charset="0"/>
                    <a:cs typeface="Courier New" panose="02070309020205020404" pitchFamily="49" charset="0"/>
                  </a:rPr>
                  <a:t>is executed,</a:t>
                </a:r>
              </a:p>
              <a:p>
                <a:pPr lvl="2"/>
                <a:r>
                  <a:rPr lang="en-US" dirty="0">
                    <a:latin typeface="CronosPro-Regular" panose="020C0502030403020304" pitchFamily="34" charset="0"/>
                    <a:cs typeface="Courier New" panose="02070309020205020404" pitchFamily="49" charset="0"/>
                  </a:rPr>
                  <a:t>either check whether</a:t>
                </a:r>
                <a:r>
                  <a:rPr lang="en-US" dirty="0"/>
                  <a:t> </a:t>
                </a:r>
                <a14:m>
                  <m:oMath xmlns:m="http://schemas.openxmlformats.org/officeDocument/2006/math">
                    <m:r>
                      <m:rPr>
                        <m:sty m:val="p"/>
                      </m:rPr>
                      <a:rPr lang="el-GR" dirty="0">
                        <a:latin typeface="Cambria Math" panose="02040503050406030204" pitchFamily="18" charset="0"/>
                        <a:ea typeface="Cambria Math" panose="02040503050406030204" pitchFamily="18" charset="0"/>
                      </a:rPr>
                      <m:t>Γ</m:t>
                    </m:r>
                    <m:d>
                      <m:dPr>
                        <m:ctrlPr>
                          <a:rPr lang="el-GR" b="0" i="1" dirty="0" smtClean="0">
                            <a:latin typeface="Cambria Math" panose="02040503050406030204" pitchFamily="18" charset="0"/>
                            <a:ea typeface="Cambria Math" panose="02040503050406030204" pitchFamily="18" charset="0"/>
                          </a:rPr>
                        </m:ctrlPr>
                      </m:dPr>
                      <m:e>
                        <m:r>
                          <m:rPr>
                            <m:nor/>
                          </m:rPr>
                          <a:rPr lang="en-US" b="1" dirty="0">
                            <a:latin typeface="Courier New" panose="02070309020205020404" pitchFamily="49" charset="0"/>
                            <a:cs typeface="Courier New" panose="02070309020205020404" pitchFamily="49" charset="0"/>
                          </a:rPr>
                          <m:t>e</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𝑐𝑡𝑥</m:t>
                    </m:r>
                    <m:r>
                      <a:rPr lang="en-US" i="1">
                        <a:latin typeface="Cambria Math" panose="02040503050406030204" pitchFamily="18" charset="0"/>
                        <a:ea typeface="Cambria Math" panose="02040503050406030204" pitchFamily="18" charset="0"/>
                      </a:rPr>
                      <m:t> ⊑</m:t>
                    </m:r>
                    <m:r>
                      <m:rPr>
                        <m:sty m:val="p"/>
                      </m:rPr>
                      <a:rPr lang="el-GR" b="0" i="0" smtClean="0">
                        <a:latin typeface="Cambria Math" panose="02040503050406030204" pitchFamily="18" charset="0"/>
                        <a:ea typeface="Cambria Math" panose="02040503050406030204" pitchFamily="18" charset="0"/>
                      </a:rPr>
                      <m:t>Γ</m:t>
                    </m:r>
                    <m:r>
                      <a:rPr lang="el-GR" b="0" i="0" smtClean="0">
                        <a:latin typeface="Cambria Math" panose="02040503050406030204" pitchFamily="18" charset="0"/>
                        <a:ea typeface="Cambria Math" panose="02040503050406030204" pitchFamily="18" charset="0"/>
                      </a:rPr>
                      <m:t>(</m:t>
                    </m:r>
                    <m:r>
                      <m:rPr>
                        <m:nor/>
                      </m:rPr>
                      <a:rPr lang="en-US" b="1" dirty="0">
                        <a:latin typeface="Courier New" panose="02070309020205020404" pitchFamily="49" charset="0"/>
                        <a:cs typeface="Courier New" panose="02070309020205020404" pitchFamily="49" charset="0"/>
                      </a:rPr>
                      <m:t>x</m:t>
                    </m:r>
                    <m:r>
                      <a:rPr lang="el-GR" b="0" i="0" smtClean="0">
                        <a:latin typeface="Cambria Math" panose="02040503050406030204" pitchFamily="18" charset="0"/>
                        <a:ea typeface="Cambria Math" panose="02040503050406030204" pitchFamily="18" charset="0"/>
                      </a:rPr>
                      <m:t>)</m:t>
                    </m:r>
                  </m:oMath>
                </a14:m>
                <a:r>
                  <a:rPr lang="en-US" b="1" dirty="0">
                    <a:latin typeface="CronosPro-Regular" panose="020C0502030403020304" pitchFamily="34" charset="0"/>
                    <a:cs typeface="Courier New"/>
                  </a:rPr>
                  <a:t> </a:t>
                </a:r>
                <a:r>
                  <a:rPr lang="en-US" dirty="0">
                    <a:latin typeface="CronosPro-Regular" panose="020C0502030403020304" pitchFamily="34" charset="0"/>
                    <a:cs typeface="Courier New"/>
                  </a:rPr>
                  <a:t>holds (</a:t>
                </a:r>
                <a:r>
                  <a:rPr lang="en-US" dirty="0"/>
                  <a:t>fixed</a:t>
                </a:r>
                <a:r>
                  <a:rPr lang="el-GR" dirty="0"/>
                  <a:t> </a:t>
                </a:r>
                <a14:m>
                  <m:oMath xmlns:m="http://schemas.openxmlformats.org/officeDocument/2006/math">
                    <m:r>
                      <m:rPr>
                        <m:sty m:val="p"/>
                      </m:rPr>
                      <a:rPr lang="el-GR">
                        <a:latin typeface="Cambria Math" panose="02040503050406030204" pitchFamily="18" charset="0"/>
                      </a:rPr>
                      <m:t>Γ</m:t>
                    </m:r>
                  </m:oMath>
                </a14:m>
                <a:r>
                  <a:rPr lang="en-US" dirty="0">
                    <a:latin typeface="CronosPro-Regular" panose="020C0502030403020304" pitchFamily="34" charset="0"/>
                    <a:cs typeface="Courier New"/>
                  </a:rPr>
                  <a:t>),</a:t>
                </a:r>
              </a:p>
              <a:p>
                <a:pPr lvl="3"/>
                <a:r>
                  <a:rPr lang="en-US" dirty="0">
                    <a:latin typeface="CronosPro-Regular" panose="020C0502030403020304" pitchFamily="34" charset="0"/>
                    <a:cs typeface="Courier New"/>
                  </a:rPr>
                  <a:t>The execution of a program is halted when a check fails.</a:t>
                </a:r>
              </a:p>
              <a:p>
                <a:pPr lvl="2"/>
                <a:r>
                  <a:rPr lang="en-US" dirty="0">
                    <a:latin typeface="CronosPro-Regular" panose="020C0502030403020304" pitchFamily="34" charset="0"/>
                    <a:cs typeface="Courier New"/>
                  </a:rPr>
                  <a:t>or deduce </a:t>
                </a:r>
                <a14:m>
                  <m:oMath xmlns:m="http://schemas.openxmlformats.org/officeDocument/2006/math">
                    <m:r>
                      <m:rPr>
                        <m:sty m:val="p"/>
                      </m:rPr>
                      <a:rPr lang="el-GR">
                        <a:latin typeface="Cambria Math" panose="02040503050406030204" pitchFamily="18" charset="0"/>
                        <a:ea typeface="Cambria Math" panose="02040503050406030204" pitchFamily="18" charset="0"/>
                      </a:rPr>
                      <m:t>Γ</m:t>
                    </m:r>
                    <m:r>
                      <a:rPr lang="el-GR">
                        <a:latin typeface="Cambria Math" panose="02040503050406030204" pitchFamily="18" charset="0"/>
                        <a:ea typeface="Cambria Math" panose="02040503050406030204" pitchFamily="18" charset="0"/>
                      </a:rPr>
                      <m:t>(</m:t>
                    </m:r>
                    <m:r>
                      <m:rPr>
                        <m:nor/>
                      </m:rPr>
                      <a:rPr lang="en-US" b="1" dirty="0">
                        <a:latin typeface="Courier New" panose="02070309020205020404" pitchFamily="49" charset="0"/>
                        <a:cs typeface="Courier New" panose="02070309020205020404" pitchFamily="49" charset="0"/>
                      </a:rPr>
                      <m:t>x</m:t>
                    </m:r>
                    <m:r>
                      <a:rPr lang="el-GR">
                        <a:latin typeface="Cambria Math" panose="02040503050406030204" pitchFamily="18" charset="0"/>
                        <a:ea typeface="Cambria Math" panose="02040503050406030204" pitchFamily="18" charset="0"/>
                      </a:rPr>
                      <m:t>)</m:t>
                    </m:r>
                  </m:oMath>
                </a14:m>
                <a:r>
                  <a:rPr lang="en-US" dirty="0">
                    <a:latin typeface="CronosPro-Regular" panose="020C0502030403020304" pitchFamily="34" charset="0"/>
                    <a:cs typeface="Courier New"/>
                  </a:rPr>
                  <a:t> such that </a:t>
                </a:r>
                <a14:m>
                  <m:oMath xmlns:m="http://schemas.openxmlformats.org/officeDocument/2006/math">
                    <m:r>
                      <m:rPr>
                        <m:sty m:val="p"/>
                      </m:rPr>
                      <a:rPr lang="el-GR" dirty="0">
                        <a:latin typeface="Cambria Math" panose="02040503050406030204" pitchFamily="18" charset="0"/>
                        <a:ea typeface="Cambria Math" panose="02040503050406030204" pitchFamily="18" charset="0"/>
                      </a:rPr>
                      <m:t>Γ</m:t>
                    </m:r>
                    <m:d>
                      <m:dPr>
                        <m:ctrlPr>
                          <a:rPr lang="el-GR" i="1" dirty="0">
                            <a:latin typeface="Cambria Math" panose="02040503050406030204" pitchFamily="18" charset="0"/>
                            <a:ea typeface="Cambria Math" panose="02040503050406030204" pitchFamily="18" charset="0"/>
                          </a:rPr>
                        </m:ctrlPr>
                      </m:dPr>
                      <m:e>
                        <m:r>
                          <m:rPr>
                            <m:nor/>
                          </m:rPr>
                          <a:rPr lang="en-US" b="1" dirty="0">
                            <a:latin typeface="Courier New" panose="02070309020205020404" pitchFamily="49" charset="0"/>
                            <a:cs typeface="Courier New" panose="02070309020205020404" pitchFamily="49" charset="0"/>
                          </a:rPr>
                          <m:t>e</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𝑐𝑡𝑥</m:t>
                    </m:r>
                    <m:r>
                      <a:rPr lang="en-US" i="1">
                        <a:latin typeface="Cambria Math" panose="02040503050406030204" pitchFamily="18" charset="0"/>
                        <a:ea typeface="Cambria Math" panose="02040503050406030204" pitchFamily="18" charset="0"/>
                      </a:rPr>
                      <m:t> ⊑</m:t>
                    </m:r>
                    <m:r>
                      <m:rPr>
                        <m:sty m:val="p"/>
                      </m:rPr>
                      <a:rPr lang="el-GR">
                        <a:latin typeface="Cambria Math" panose="02040503050406030204" pitchFamily="18" charset="0"/>
                        <a:ea typeface="Cambria Math" panose="02040503050406030204" pitchFamily="18" charset="0"/>
                      </a:rPr>
                      <m:t>Γ</m:t>
                    </m:r>
                    <m:r>
                      <a:rPr lang="el-GR">
                        <a:latin typeface="Cambria Math" panose="02040503050406030204" pitchFamily="18" charset="0"/>
                        <a:ea typeface="Cambria Math" panose="02040503050406030204" pitchFamily="18" charset="0"/>
                      </a:rPr>
                      <m:t>(</m:t>
                    </m:r>
                    <m:r>
                      <m:rPr>
                        <m:nor/>
                      </m:rPr>
                      <a:rPr lang="en-US" b="1" dirty="0">
                        <a:latin typeface="Courier New" panose="02070309020205020404" pitchFamily="49" charset="0"/>
                        <a:cs typeface="Courier New" panose="02070309020205020404" pitchFamily="49" charset="0"/>
                      </a:rPr>
                      <m:t>x</m:t>
                    </m:r>
                    <m:r>
                      <a:rPr lang="el-GR">
                        <a:latin typeface="Cambria Math" panose="02040503050406030204" pitchFamily="18" charset="0"/>
                        <a:ea typeface="Cambria Math" panose="02040503050406030204" pitchFamily="18" charset="0"/>
                      </a:rPr>
                      <m:t>)</m:t>
                    </m:r>
                  </m:oMath>
                </a14:m>
                <a:r>
                  <a:rPr lang="en-US" b="1" dirty="0">
                    <a:latin typeface="CronosPro-Regular" panose="020C0502030403020304" pitchFamily="34" charset="0"/>
                    <a:cs typeface="Courier New"/>
                  </a:rPr>
                  <a:t> </a:t>
                </a:r>
                <a:r>
                  <a:rPr lang="en-US" dirty="0">
                    <a:latin typeface="CronosPro-Regular" panose="020C0502030403020304" pitchFamily="34" charset="0"/>
                    <a:cs typeface="Courier New"/>
                  </a:rPr>
                  <a:t>holds (flow-sensitive</a:t>
                </a:r>
                <a:r>
                  <a:rPr lang="el-GR" dirty="0"/>
                  <a:t> </a:t>
                </a:r>
                <a:r>
                  <a:rPr lang="el-GR" dirty="0">
                    <a:latin typeface="Cambria Math" panose="02040503050406030204" pitchFamily="18" charset="0"/>
                  </a:rPr>
                  <a:t>Γ</a:t>
                </a:r>
                <a:r>
                  <a:rPr lang="en-US" dirty="0">
                    <a:latin typeface="Cambria Math" panose="02040503050406030204" pitchFamily="18" charset="0"/>
                  </a:rPr>
                  <a:t>)</a:t>
                </a:r>
                <a:r>
                  <a:rPr lang="en-US" dirty="0">
                    <a:latin typeface="CronosPro-Regular" panose="020C0502030403020304" pitchFamily="34" charset="0"/>
                    <a:cs typeface="Courier New"/>
                  </a:rPr>
                  <a:t>.</a:t>
                </a:r>
              </a:p>
              <a:p>
                <a:pPr lvl="1"/>
                <a:r>
                  <a:rPr lang="en-US" dirty="0">
                    <a:latin typeface="CronosPro-Regular" panose="020C0502030403020304" pitchFamily="34" charset="0"/>
                    <a:cs typeface="Courier New" panose="02070309020205020404" pitchFamily="49" charset="0"/>
                  </a:rPr>
                  <a:t>Monitor maintains a context label </a:t>
                </a:r>
                <a14:m>
                  <m:oMath xmlns:m="http://schemas.openxmlformats.org/officeDocument/2006/math">
                    <m:r>
                      <a:rPr lang="en-US" i="1">
                        <a:latin typeface="Cambria Math" panose="02040503050406030204" pitchFamily="18" charset="0"/>
                        <a:ea typeface="Cambria Math" panose="02040503050406030204" pitchFamily="18" charset="0"/>
                      </a:rPr>
                      <m:t>𝑐𝑡𝑥</m:t>
                    </m:r>
                  </m:oMath>
                </a14:m>
                <a:r>
                  <a:rPr lang="en-US" b="1" dirty="0">
                    <a:latin typeface="CronosPro-Regular" panose="020C0502030403020304" pitchFamily="34" charset="0"/>
                    <a:cs typeface="Courier New" panose="02070309020205020404" pitchFamily="49" charset="0"/>
                  </a:rPr>
                  <a:t>. </a:t>
                </a:r>
                <a:r>
                  <a:rPr lang="en-US" dirty="0">
                    <a:latin typeface="CronosPro-Regular" panose="020C0502030403020304" pitchFamily="34" charset="0"/>
                    <a:cs typeface="Courier New" panose="02070309020205020404" pitchFamily="49" charset="0"/>
                  </a:rPr>
                  <a:t>When execution enters a conditional command, the mechanism augments </a:t>
                </a:r>
                <a14:m>
                  <m:oMath xmlns:m="http://schemas.openxmlformats.org/officeDocument/2006/math">
                    <m:r>
                      <a:rPr lang="en-US" i="1">
                        <a:latin typeface="Cambria Math" panose="02040503050406030204" pitchFamily="18" charset="0"/>
                        <a:ea typeface="Cambria Math" panose="02040503050406030204" pitchFamily="18" charset="0"/>
                      </a:rPr>
                      <m:t>𝑐𝑡𝑥</m:t>
                    </m:r>
                  </m:oMath>
                </a14:m>
                <a:r>
                  <a:rPr lang="en-US" b="1" dirty="0">
                    <a:latin typeface="CronosPro-Regular" panose="020C0502030403020304" pitchFamily="34" charset="0"/>
                    <a:cs typeface="Courier New" panose="02070309020205020404" pitchFamily="49" charset="0"/>
                  </a:rPr>
                  <a:t> </a:t>
                </a:r>
                <a:r>
                  <a:rPr lang="en-US" dirty="0">
                    <a:latin typeface="CronosPro-Regular" panose="020C0502030403020304" pitchFamily="34" charset="0"/>
                    <a:cs typeface="Courier New" panose="02070309020205020404" pitchFamily="49" charset="0"/>
                  </a:rPr>
                  <a:t>with the label of the guard.</a:t>
                </a:r>
                <a:endParaRPr lang="en-US" b="1" dirty="0">
                  <a:latin typeface="CronosPro-Regular" panose="020C0502030403020304" pitchFamily="34" charset="0"/>
                  <a:cs typeface="Courier New" panose="02070309020205020404" pitchFamily="49"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199" y="1915212"/>
                <a:ext cx="8686801" cy="4866588"/>
              </a:xfrm>
              <a:blipFill rotWithShape="0">
                <a:blip r:embed="rId2"/>
                <a:stretch>
                  <a:fillRect l="-632" t="-87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0F20DF3-DAE6-B84F-B38F-DFB8F4406A2B}" type="slidenum">
              <a:rPr lang="en-US" smtClean="0"/>
              <a:t>15</a:t>
            </a:fld>
            <a:endParaRPr lang="en-US"/>
          </a:p>
        </p:txBody>
      </p:sp>
    </p:spTree>
    <p:extLst>
      <p:ext uri="{BB962C8B-B14F-4D97-AF65-F5344CB8AC3E}">
        <p14:creationId xmlns:p14="http://schemas.microsoft.com/office/powerpoint/2010/main" val="204068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8412"/>
            <a:ext cx="8229600" cy="990600"/>
          </a:xfrm>
        </p:spPr>
        <p:txBody>
          <a:bodyPr>
            <a:normAutofit/>
          </a:bodyPr>
          <a:lstStyle/>
          <a:p>
            <a:r>
              <a:rPr lang="en-US"/>
              <a:t>Dynamic Enforcement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88843" y="1915212"/>
                <a:ext cx="8855766" cy="4866588"/>
              </a:xfrm>
            </p:spPr>
            <p:txBody>
              <a:bodyPr>
                <a:normAutofit/>
              </a:bodyPr>
              <a:lstStyle/>
              <a:p>
                <a:r>
                  <a:rPr lang="en-US" dirty="0"/>
                  <a:t>Example 2:</a:t>
                </a:r>
              </a:p>
              <a:p>
                <a:pPr lvl="1"/>
                <a14:m>
                  <m:oMath xmlns:m="http://schemas.openxmlformats.org/officeDocument/2006/math">
                    <m:r>
                      <m:rPr>
                        <m:sty m:val="p"/>
                      </m:rPr>
                      <a:rPr lang="el-GR">
                        <a:latin typeface="Cambria Math" panose="02040503050406030204" pitchFamily="18" charset="0"/>
                      </a:rPr>
                      <m:t>Γ</m:t>
                    </m:r>
                    <m:d>
                      <m:dPr>
                        <m:ctrlPr>
                          <a:rPr lang="el-GR" i="1">
                            <a:latin typeface="Cambria Math" panose="02040503050406030204" pitchFamily="18" charset="0"/>
                          </a:rPr>
                        </m:ctrlPr>
                      </m:dPr>
                      <m:e>
                        <m:r>
                          <m:rPr>
                            <m:sty m:val="p"/>
                          </m:rPr>
                          <a:rPr lang="en-US">
                            <a:latin typeface="Cambria Math" panose="02040503050406030204" pitchFamily="18" charset="0"/>
                          </a:rPr>
                          <m:t>x</m:t>
                        </m:r>
                      </m:e>
                    </m:d>
                    <m:r>
                      <a:rPr lang="en-US">
                        <a:latin typeface="Cambria Math" panose="02040503050406030204" pitchFamily="18" charset="0"/>
                      </a:rPr>
                      <m:t>=</m:t>
                    </m:r>
                    <m:r>
                      <m:rPr>
                        <m:sty m:val="p"/>
                      </m:rPr>
                      <a:rPr lang="en-US">
                        <a:latin typeface="Cambria Math" charset="0"/>
                      </a:rPr>
                      <m:t>H</m:t>
                    </m:r>
                  </m:oMath>
                </a14:m>
                <a:r>
                  <a:rPr lang="en-US" dirty="0"/>
                  <a:t>, </a:t>
                </a:r>
                <a14:m>
                  <m:oMath xmlns:m="http://schemas.openxmlformats.org/officeDocument/2006/math">
                    <m:r>
                      <m:rPr>
                        <m:sty m:val="p"/>
                      </m:rPr>
                      <a:rPr lang="el-GR">
                        <a:latin typeface="Cambria Math" panose="02040503050406030204" pitchFamily="18" charset="0"/>
                      </a:rPr>
                      <m:t>Γ</m:t>
                    </m:r>
                    <m:d>
                      <m:dPr>
                        <m:ctrlPr>
                          <a:rPr lang="el-GR" i="1">
                            <a:latin typeface="Cambria Math" panose="02040503050406030204" pitchFamily="18" charset="0"/>
                          </a:rPr>
                        </m:ctrlPr>
                      </m:dPr>
                      <m:e>
                        <m:r>
                          <m:rPr>
                            <m:sty m:val="p"/>
                          </m:rPr>
                          <a:rPr lang="en-US">
                            <a:latin typeface="Cambria Math" panose="02040503050406030204" pitchFamily="18" charset="0"/>
                          </a:rPr>
                          <m:t>y</m:t>
                        </m:r>
                      </m:e>
                    </m:d>
                    <m:r>
                      <a:rPr lang="en-US">
                        <a:latin typeface="Cambria Math" panose="02040503050406030204" pitchFamily="18" charset="0"/>
                      </a:rPr>
                      <m:t>=</m:t>
                    </m:r>
                    <m:r>
                      <m:rPr>
                        <m:sty m:val="p"/>
                      </m:rPr>
                      <a:rPr lang="en-US">
                        <a:latin typeface="Cambria Math" charset="0"/>
                      </a:rPr>
                      <m:t>L</m:t>
                    </m:r>
                  </m:oMath>
                </a14:m>
                <a:endParaRPr lang="en-US" dirty="0"/>
              </a:p>
              <a:p>
                <a:pPr lvl="1"/>
                <a:r>
                  <a:rPr lang="en-US" b="1" dirty="0">
                    <a:latin typeface="Courier New"/>
                    <a:cs typeface="Courier New"/>
                  </a:rPr>
                  <a:t>c </a:t>
                </a:r>
                <a:r>
                  <a:rPr lang="en-US" dirty="0">
                    <a:cs typeface="Courier New"/>
                  </a:rPr>
                  <a:t>is</a:t>
                </a:r>
                <a:r>
                  <a:rPr lang="en-US" b="1" dirty="0">
                    <a:latin typeface="Courier New"/>
                    <a:cs typeface="Courier New"/>
                  </a:rPr>
                  <a:t> if 1=1 then y:=1 else y:=x</a:t>
                </a:r>
              </a:p>
              <a:p>
                <a:pPr lvl="1"/>
                <a:r>
                  <a:rPr lang="en-US" b="1" dirty="0">
                    <a:latin typeface="Courier New"/>
                    <a:cs typeface="Courier New"/>
                  </a:rPr>
                  <a:t>c </a:t>
                </a:r>
                <a:r>
                  <a:rPr lang="en-US" dirty="0">
                    <a:cs typeface="Courier New"/>
                  </a:rPr>
                  <a:t>satisfies noninterference, because </a:t>
                </a:r>
                <a:r>
                  <a:rPr lang="en-US" b="1" dirty="0">
                    <a:latin typeface="Courier New"/>
                    <a:cs typeface="Courier New"/>
                  </a:rPr>
                  <a:t>x </a:t>
                </a:r>
                <a:r>
                  <a:rPr lang="en-US" dirty="0">
                    <a:cs typeface="Courier New"/>
                  </a:rPr>
                  <a:t>does not leak to </a:t>
                </a:r>
                <a:r>
                  <a:rPr lang="en-US" b="1" dirty="0">
                    <a:latin typeface="Courier New"/>
                    <a:cs typeface="Courier New"/>
                  </a:rPr>
                  <a:t>y</a:t>
                </a:r>
                <a:r>
                  <a:rPr lang="en-US" dirty="0">
                    <a:cs typeface="Courier New"/>
                  </a:rPr>
                  <a:t>.</a:t>
                </a:r>
                <a:endParaRPr lang="en-US" b="1" dirty="0">
                  <a:latin typeface="Courier New"/>
                  <a:cs typeface="Courier New"/>
                </a:endParaRPr>
              </a:p>
              <a:p>
                <a:pPr lvl="1"/>
                <a:r>
                  <a:rPr lang="en-US" dirty="0"/>
                  <a:t>dynamic check</a:t>
                </a:r>
                <a:r>
                  <a:rPr lang="el-GR" dirty="0"/>
                  <a:t> </a:t>
                </a:r>
                <a:r>
                  <a:rPr lang="en-US" dirty="0"/>
                  <a:t> </a:t>
                </a:r>
                <a14:m>
                  <m:oMath xmlns:m="http://schemas.openxmlformats.org/officeDocument/2006/math">
                    <m:r>
                      <m:rPr>
                        <m:sty m:val="p"/>
                      </m:rPr>
                      <a:rPr lang="el-GR" b="0" i="0" smtClean="0">
                        <a:latin typeface="Cambria Math" panose="02040503050406030204" pitchFamily="18" charset="0"/>
                        <a:ea typeface="Cambria Math" panose="02040503050406030204" pitchFamily="18" charset="0"/>
                        <a:cs typeface="Courier New"/>
                      </a:rPr>
                      <m:t>Γ</m:t>
                    </m:r>
                    <m:d>
                      <m:dPr>
                        <m:ctrlPr>
                          <a:rPr lang="el-GR" b="0" i="1" smtClean="0">
                            <a:latin typeface="Cambria Math" panose="02040503050406030204" pitchFamily="18" charset="0"/>
                            <a:ea typeface="Cambria Math" panose="02040503050406030204" pitchFamily="18" charset="0"/>
                            <a:cs typeface="Courier New"/>
                          </a:rPr>
                        </m:ctrlPr>
                      </m:dPr>
                      <m:e>
                        <m:r>
                          <m:rPr>
                            <m:nor/>
                          </m:rPr>
                          <a:rPr lang="en-US" b="1" dirty="0">
                            <a:latin typeface="Courier New"/>
                            <a:cs typeface="Courier New"/>
                          </a:rPr>
                          <m:t>1</m:t>
                        </m:r>
                      </m:e>
                    </m:d>
                    <m:r>
                      <a:rPr lang="el-GR" b="0" i="1" smtClean="0">
                        <a:latin typeface="Cambria Math" panose="02040503050406030204" pitchFamily="18" charset="0"/>
                        <a:ea typeface="Cambria Math" panose="02040503050406030204" pitchFamily="18" charset="0"/>
                        <a:cs typeface="Courier New"/>
                      </a:rPr>
                      <m:t>⊔</m:t>
                    </m:r>
                    <m:r>
                      <m:rPr>
                        <m:sty m:val="p"/>
                      </m:rPr>
                      <a:rPr lang="el-GR" b="0" i="0" smtClean="0">
                        <a:latin typeface="Cambria Math" panose="02040503050406030204" pitchFamily="18" charset="0"/>
                        <a:ea typeface="Cambria Math" panose="02040503050406030204" pitchFamily="18" charset="0"/>
                        <a:cs typeface="Courier New"/>
                      </a:rPr>
                      <m:t>Γ</m:t>
                    </m:r>
                    <m:r>
                      <a:rPr lang="el-GR" b="0" i="0" smtClean="0">
                        <a:latin typeface="Cambria Math" panose="02040503050406030204" pitchFamily="18" charset="0"/>
                        <a:ea typeface="Cambria Math" panose="02040503050406030204" pitchFamily="18" charset="0"/>
                        <a:cs typeface="Courier New"/>
                      </a:rPr>
                      <m:t>(</m:t>
                    </m:r>
                    <m:r>
                      <m:rPr>
                        <m:nor/>
                      </m:rPr>
                      <a:rPr lang="en-US" b="1" dirty="0">
                        <a:latin typeface="Courier New"/>
                        <a:cs typeface="Courier New"/>
                      </a:rPr>
                      <m:t>1=1</m:t>
                    </m:r>
                    <m:r>
                      <a:rPr lang="el-GR" b="0" i="0" smtClean="0">
                        <a:latin typeface="Cambria Math" panose="02040503050406030204" pitchFamily="18" charset="0"/>
                        <a:ea typeface="Cambria Math" panose="02040503050406030204" pitchFamily="18" charset="0"/>
                        <a:cs typeface="Courier New"/>
                      </a:rPr>
                      <m:t>)</m:t>
                    </m:r>
                    <m:r>
                      <a:rPr lang="el-GR" i="1">
                        <a:latin typeface="Cambria Math" panose="02040503050406030204" pitchFamily="18" charset="0"/>
                        <a:ea typeface="Cambria Math" panose="02040503050406030204" pitchFamily="18" charset="0"/>
                        <a:cs typeface="Courier New"/>
                      </a:rPr>
                      <m:t>⊑</m:t>
                    </m:r>
                    <m:r>
                      <m:rPr>
                        <m:sty m:val="p"/>
                      </m:rPr>
                      <a:rPr lang="el-GR">
                        <a:latin typeface="Cambria Math" panose="02040503050406030204" pitchFamily="18" charset="0"/>
                        <a:ea typeface="Cambria Math" panose="02040503050406030204" pitchFamily="18" charset="0"/>
                        <a:cs typeface="Courier New"/>
                      </a:rPr>
                      <m:t>Γ</m:t>
                    </m:r>
                    <m:r>
                      <a:rPr lang="en-US">
                        <a:latin typeface="Cambria Math" panose="02040503050406030204" pitchFamily="18" charset="0"/>
                        <a:ea typeface="Cambria Math" panose="02040503050406030204" pitchFamily="18" charset="0"/>
                        <a:cs typeface="Courier New"/>
                      </a:rPr>
                      <m:t>(</m:t>
                    </m:r>
                    <m:r>
                      <m:rPr>
                        <m:nor/>
                      </m:rPr>
                      <a:rPr lang="en-US" b="1" dirty="0">
                        <a:latin typeface="Courier New"/>
                        <a:cs typeface="Courier New"/>
                      </a:rPr>
                      <m:t>y</m:t>
                    </m:r>
                    <m:r>
                      <a:rPr lang="en-US">
                        <a:latin typeface="Cambria Math" panose="02040503050406030204" pitchFamily="18" charset="0"/>
                        <a:ea typeface="Cambria Math" panose="02040503050406030204" pitchFamily="18" charset="0"/>
                        <a:cs typeface="Courier New"/>
                      </a:rPr>
                      <m:t>)</m:t>
                    </m:r>
                  </m:oMath>
                </a14:m>
                <a:r>
                  <a:rPr lang="en-US" dirty="0"/>
                  <a:t> always succeeds, because branch </a:t>
                </a:r>
                <a:r>
                  <a:rPr lang="en-US" b="1" dirty="0">
                    <a:latin typeface="Courier New"/>
                    <a:cs typeface="Courier New"/>
                  </a:rPr>
                  <a:t>y:=x</a:t>
                </a:r>
                <a:r>
                  <a:rPr lang="en-US" dirty="0"/>
                  <a:t> is never taken.</a:t>
                </a:r>
              </a:p>
              <a:p>
                <a:pPr lvl="1"/>
                <a:r>
                  <a:rPr lang="en-US" dirty="0"/>
                  <a:t>Remember: the static type system rejects this program before execution, even though the program is secure!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88843" y="1915212"/>
                <a:ext cx="8855766" cy="4866588"/>
              </a:xfrm>
              <a:blipFill rotWithShape="0">
                <a:blip r:embed="rId2"/>
                <a:stretch>
                  <a:fillRect l="-619" t="-876" r="-110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0F20DF3-DAE6-B84F-B38F-DFB8F4406A2B}" type="slidenum">
              <a:rPr lang="en-US" smtClean="0"/>
              <a:t>16</a:t>
            </a:fld>
            <a:endParaRPr lang="en-US"/>
          </a:p>
        </p:txBody>
      </p:sp>
    </p:spTree>
    <p:extLst>
      <p:ext uri="{BB962C8B-B14F-4D97-AF65-F5344CB8AC3E}">
        <p14:creationId xmlns:p14="http://schemas.microsoft.com/office/powerpoint/2010/main" val="28214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there is a caveat…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382000" cy="4876800"/>
              </a:xfrm>
            </p:spPr>
            <p:txBody>
              <a:bodyPr>
                <a:normAutofit/>
              </a:bodyPr>
              <a:lstStyle/>
              <a:p>
                <a:r>
                  <a:rPr lang="en-US" dirty="0"/>
                  <a:t>A dynamic mechanism may leak information</a:t>
                </a:r>
              </a:p>
              <a:p>
                <a:pPr lvl="1"/>
                <a:r>
                  <a:rPr lang="en-US" dirty="0"/>
                  <a:t>when deciding to halt an execution due to a failed check (fixed </a:t>
                </a:r>
                <a14:m>
                  <m:oMath xmlns:m="http://schemas.openxmlformats.org/officeDocument/2006/math">
                    <m:r>
                      <m:rPr>
                        <m:sty m:val="p"/>
                      </m:rPr>
                      <a:rPr lang="en-US">
                        <a:latin typeface="Cambria Math" charset="0"/>
                      </a:rPr>
                      <m:t>Γ</m:t>
                    </m:r>
                  </m:oMath>
                </a14:m>
                <a:r>
                  <a:rPr lang="en-US" dirty="0"/>
                  <a:t>), or</a:t>
                </a:r>
              </a:p>
              <a:p>
                <a:pPr lvl="1"/>
                <a:r>
                  <a:rPr lang="en-US" dirty="0"/>
                  <a:t>when deducing labels during execution (flow-sensitive </a:t>
                </a:r>
                <a14:m>
                  <m:oMath xmlns:m="http://schemas.openxmlformats.org/officeDocument/2006/math">
                    <m:r>
                      <m:rPr>
                        <m:sty m:val="p"/>
                      </m:rPr>
                      <a:rPr lang="el-GR" b="0" i="1">
                        <a:latin typeface="Cambria Math" panose="02040503050406030204" pitchFamily="18" charset="0"/>
                      </a:rPr>
                      <m:t>Γ</m:t>
                    </m:r>
                  </m:oMath>
                </a14:m>
                <a:r>
                  <a:rPr lang="en-US" dirty="0"/>
                  <a:t>).</a:t>
                </a:r>
              </a:p>
              <a:p>
                <a:pPr lvl="1"/>
                <a:endParaRPr lang="en-US" dirty="0">
                  <a:cs typeface="Courier New"/>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382000" cy="4876800"/>
              </a:xfrm>
              <a:blipFill rotWithShape="0">
                <a:blip r:embed="rId2"/>
                <a:stretch>
                  <a:fillRect l="-655" t="-87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0F20DF3-DAE6-B84F-B38F-DFB8F4406A2B}" type="slidenum">
              <a:rPr lang="en-US" smtClean="0"/>
              <a:t>17</a:t>
            </a:fld>
            <a:endParaRPr lang="en-US"/>
          </a:p>
        </p:txBody>
      </p:sp>
    </p:spTree>
    <p:extLst>
      <p:ext uri="{BB962C8B-B14F-4D97-AF65-F5344CB8AC3E}">
        <p14:creationId xmlns:p14="http://schemas.microsoft.com/office/powerpoint/2010/main" val="28675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mph" presetSubtype="0" nodeType="clickEffect">
                                  <p:stCondLst>
                                    <p:cond delay="0"/>
                                  </p:stCondLst>
                                  <p:childTnLst>
                                    <p:set>
                                      <p:cBhvr rctx="PPT">
                                        <p:cTn id="14" dur="indefinite"/>
                                        <p:tgtEl>
                                          <p:spTgt spid="3">
                                            <p:txEl>
                                              <p:pRg st="2" end="2"/>
                                            </p:txEl>
                                          </p:spTgt>
                                        </p:tgtEl>
                                        <p:attrNameLst>
                                          <p:attrName>style.opacity</p:attrName>
                                        </p:attrNameLst>
                                      </p:cBhvr>
                                      <p:to>
                                        <p:strVal val="0.5"/>
                                      </p:to>
                                    </p:set>
                                    <p:animEffect filter="image" prLst="opacity: 0.5">
                                      <p:cBhvr rctx="IE">
                                        <p:cTn id="15" dur="indefinite"/>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lang="en-US" dirty="0"/>
                  <a:t>Leaking through halting (fixed </a:t>
                </a:r>
                <a14:m>
                  <m:oMath xmlns:m="http://schemas.openxmlformats.org/officeDocument/2006/math">
                    <m:r>
                      <m:rPr>
                        <m:sty m:val="p"/>
                      </m:rPr>
                      <a:rPr lang="el-GR">
                        <a:latin typeface="Cambria Math" panose="02040503050406030204" pitchFamily="18" charset="0"/>
                      </a:rPr>
                      <m:t>Γ</m:t>
                    </m:r>
                  </m:oMath>
                </a14:m>
                <a:r>
                  <a:rPr lang="en-US" dirty="0"/>
                  <a: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3"/>
                <a:stretch>
                  <a:fillRect l="-2593" b="-117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199" y="1600200"/>
                <a:ext cx="8378687" cy="4939748"/>
              </a:xfrm>
            </p:spPr>
            <p:txBody>
              <a:bodyPr>
                <a:normAutofit/>
              </a:bodyPr>
              <a:lstStyle/>
              <a:p>
                <a:r>
                  <a:rPr lang="en-US" dirty="0">
                    <a:cs typeface="Courier New"/>
                  </a:rPr>
                  <a:t>Consider fixed </a:t>
                </a:r>
                <a14:m>
                  <m:oMath xmlns:m="http://schemas.openxmlformats.org/officeDocument/2006/math">
                    <m:r>
                      <m:rPr>
                        <m:sty m:val="p"/>
                      </m:rPr>
                      <a:rPr lang="el-GR">
                        <a:latin typeface="Cambria Math" panose="02040503050406030204" pitchFamily="18" charset="0"/>
                        <a:cs typeface="Courier New"/>
                      </a:rPr>
                      <m:t>Γ</m:t>
                    </m:r>
                  </m:oMath>
                </a14:m>
                <a:r>
                  <a:rPr lang="en-US" dirty="0">
                    <a:cs typeface="Courier New"/>
                  </a:rPr>
                  <a:t>: </a:t>
                </a:r>
                <a14:m>
                  <m:oMath xmlns:m="http://schemas.openxmlformats.org/officeDocument/2006/math">
                    <m:r>
                      <m:rPr>
                        <m:sty m:val="p"/>
                      </m:rPr>
                      <a:rPr lang="el-GR" b="0" i="0" smtClean="0">
                        <a:latin typeface="Cambria Math" panose="02040503050406030204" pitchFamily="18" charset="0"/>
                        <a:cs typeface="Courier New"/>
                      </a:rPr>
                      <m:t>Γ</m:t>
                    </m:r>
                  </m:oMath>
                </a14:m>
                <a:r>
                  <a:rPr lang="en-US" dirty="0">
                    <a:cs typeface="Courier New"/>
                  </a:rPr>
                  <a:t>(</a:t>
                </a:r>
                <a:r>
                  <a:rPr lang="en-US" b="1" dirty="0">
                    <a:latin typeface="Courier New"/>
                    <a:cs typeface="Courier New"/>
                  </a:rPr>
                  <a:t>h</a:t>
                </a:r>
                <a:r>
                  <a:rPr lang="en-US" dirty="0">
                    <a:cs typeface="Courier New"/>
                  </a:rPr>
                  <a:t>)=H and </a:t>
                </a:r>
                <a14:m>
                  <m:oMath xmlns:m="http://schemas.openxmlformats.org/officeDocument/2006/math">
                    <m:r>
                      <m:rPr>
                        <m:sty m:val="p"/>
                      </m:rPr>
                      <a:rPr lang="el-GR">
                        <a:latin typeface="Cambria Math" panose="02040503050406030204" pitchFamily="18" charset="0"/>
                        <a:cs typeface="Courier New"/>
                      </a:rPr>
                      <m:t>Γ</m:t>
                    </m:r>
                  </m:oMath>
                </a14:m>
                <a:r>
                  <a:rPr lang="en-US" dirty="0">
                    <a:cs typeface="Courier New"/>
                  </a:rPr>
                  <a:t>(</a:t>
                </a:r>
                <a:r>
                  <a:rPr lang="en-US" b="1" dirty="0">
                    <a:latin typeface="Courier New"/>
                    <a:cs typeface="Courier New"/>
                  </a:rPr>
                  <a:t>l</a:t>
                </a:r>
                <a:r>
                  <a:rPr lang="en-US" dirty="0">
                    <a:cs typeface="Courier New"/>
                  </a:rPr>
                  <a:t>)=L.</a:t>
                </a:r>
              </a:p>
              <a:p>
                <a:r>
                  <a:rPr lang="en-US" dirty="0">
                    <a:cs typeface="Courier New"/>
                  </a:rPr>
                  <a:t>Consider program:</a:t>
                </a:r>
              </a:p>
              <a:p>
                <a:pPr marL="0" indent="0">
                  <a:buNone/>
                </a:pPr>
                <a:r>
                  <a:rPr lang="en-US" b="1" dirty="0">
                    <a:latin typeface="Courier New"/>
                    <a:cs typeface="Courier New"/>
                  </a:rPr>
                  <a:t>    l:=0;</a:t>
                </a:r>
              </a:p>
              <a:p>
                <a:pPr marL="0" indent="0">
                  <a:buNone/>
                </a:pPr>
                <a:r>
                  <a:rPr lang="en-US" b="1" dirty="0">
                    <a:latin typeface="Courier New"/>
                    <a:cs typeface="Courier New"/>
                  </a:rPr>
                  <a:t>    if h&gt;0 then l:=1 else h:=1;</a:t>
                </a:r>
              </a:p>
              <a:p>
                <a:pPr marL="0" indent="0">
                  <a:buNone/>
                </a:pPr>
                <a:r>
                  <a:rPr lang="en-US" b="1" dirty="0">
                    <a:latin typeface="Courier New"/>
                    <a:cs typeface="Courier New"/>
                  </a:rPr>
                  <a:t>    l:=2</a:t>
                </a:r>
              </a:p>
              <a:p>
                <a:r>
                  <a:rPr lang="en-US" dirty="0">
                    <a:cs typeface="Courier New"/>
                  </a:rPr>
                  <a:t>If </a:t>
                </a:r>
                <a:r>
                  <a:rPr lang="en-US" b="1" dirty="0">
                    <a:latin typeface="Courier New"/>
                    <a:cs typeface="Courier New"/>
                  </a:rPr>
                  <a:t>h&gt;0</a:t>
                </a:r>
                <a:r>
                  <a:rPr lang="en-US" dirty="0">
                    <a:cs typeface="Courier New"/>
                  </a:rPr>
                  <a:t> is </a:t>
                </a:r>
                <a:r>
                  <a:rPr lang="en-US" i="1" dirty="0">
                    <a:cs typeface="Courier New"/>
                  </a:rPr>
                  <a:t>true</a:t>
                </a:r>
                <a:r>
                  <a:rPr lang="en-US" dirty="0">
                    <a:cs typeface="Courier New"/>
                  </a:rPr>
                  <a:t>, then execution is halted.</a:t>
                </a:r>
              </a:p>
              <a:p>
                <a:pPr lvl="1"/>
                <a:r>
                  <a:rPr lang="en-US" dirty="0">
                    <a:cs typeface="Courier New"/>
                  </a:rPr>
                  <a:t>No public output.        </a:t>
                </a:r>
              </a:p>
              <a:p>
                <a:r>
                  <a:rPr lang="en-US" dirty="0">
                    <a:cs typeface="Courier New"/>
                  </a:rPr>
                  <a:t>If </a:t>
                </a:r>
                <a:r>
                  <a:rPr lang="en-US" b="1" dirty="0">
                    <a:latin typeface="Courier New"/>
                    <a:cs typeface="Courier New"/>
                  </a:rPr>
                  <a:t>h&gt;0</a:t>
                </a:r>
                <a:r>
                  <a:rPr lang="en-US" dirty="0">
                    <a:cs typeface="Courier New"/>
                  </a:rPr>
                  <a:t> is </a:t>
                </a:r>
                <a:r>
                  <a:rPr lang="en-US" i="1" dirty="0">
                    <a:cs typeface="Courier New"/>
                  </a:rPr>
                  <a:t>false</a:t>
                </a:r>
                <a:r>
                  <a:rPr lang="en-US" dirty="0">
                    <a:cs typeface="Courier New"/>
                  </a:rPr>
                  <a:t>, then execution terminates normally.</a:t>
                </a:r>
              </a:p>
              <a:p>
                <a:pPr lvl="1"/>
                <a:r>
                  <a:rPr lang="en-US" dirty="0">
                    <a:cs typeface="Courier New"/>
                  </a:rPr>
                  <a:t>One public output. </a:t>
                </a:r>
              </a:p>
              <a:p>
                <a:r>
                  <a:rPr lang="en-US" dirty="0">
                    <a:cs typeface="Courier New"/>
                  </a:rPr>
                  <a:t>Problem: </a:t>
                </a:r>
                <a:r>
                  <a:rPr lang="en-US" b="1" dirty="0">
                    <a:latin typeface="Courier New"/>
                    <a:cs typeface="Courier New"/>
                  </a:rPr>
                  <a:t>h&gt;0</a:t>
                </a:r>
                <a:r>
                  <a:rPr lang="en-US" dirty="0">
                    <a:cs typeface="Courier New"/>
                  </a:rPr>
                  <a:t> is leaked to public outputs.</a:t>
                </a:r>
              </a:p>
              <a:p>
                <a:pPr marL="0" indent="0">
                  <a:buNone/>
                </a:pPr>
                <a:endParaRPr lang="en-US" dirty="0">
                  <a:cs typeface="Courier New"/>
                </a:endParaRPr>
              </a:p>
              <a:p>
                <a:endParaRPr lang="en-US" dirty="0">
                  <a:cs typeface="Courier New"/>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199" y="1600200"/>
                <a:ext cx="8378687" cy="4939748"/>
              </a:xfrm>
              <a:blipFill>
                <a:blip r:embed="rId4"/>
                <a:stretch>
                  <a:fillRect l="-758" t="-128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0F20DF3-DAE6-B84F-B38F-DFB8F4406A2B}" type="slidenum">
              <a:rPr lang="en-US" smtClean="0"/>
              <a:t>18</a:t>
            </a:fld>
            <a:endParaRPr lang="en-US"/>
          </a:p>
        </p:txBody>
      </p:sp>
      <p:sp>
        <p:nvSpPr>
          <p:cNvPr id="5" name="Thought Bubble: Cloud 4"/>
          <p:cNvSpPr/>
          <p:nvPr/>
        </p:nvSpPr>
        <p:spPr>
          <a:xfrm rot="19441681">
            <a:off x="-153605" y="2953888"/>
            <a:ext cx="1726090" cy="616226"/>
          </a:xfrm>
          <a:prstGeom prst="cloudCallout">
            <a:avLst>
              <a:gd name="adj1" fmla="val 23352"/>
              <a:gd name="adj2" fmla="val 125609"/>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a:latin typeface="CronosPro-Regular"/>
                <a:cs typeface="CronosPro-Regular"/>
              </a:rPr>
              <a:t>Output</a:t>
            </a:r>
          </a:p>
        </p:txBody>
      </p:sp>
    </p:spTree>
    <p:extLst>
      <p:ext uri="{BB962C8B-B14F-4D97-AF65-F5344CB8AC3E}">
        <p14:creationId xmlns:p14="http://schemas.microsoft.com/office/powerpoint/2010/main" val="476635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there is a caveat…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382000" cy="4876800"/>
              </a:xfrm>
            </p:spPr>
            <p:txBody>
              <a:bodyPr>
                <a:normAutofit/>
              </a:bodyPr>
              <a:lstStyle/>
              <a:p>
                <a:r>
                  <a:rPr lang="en-US" dirty="0"/>
                  <a:t>A dynamic mechanism may leak information</a:t>
                </a:r>
              </a:p>
              <a:p>
                <a:pPr lvl="1"/>
                <a:r>
                  <a:rPr lang="en-US" dirty="0"/>
                  <a:t>when deciding to halt an execution due to a failed check (fixed </a:t>
                </a:r>
                <a14:m>
                  <m:oMath xmlns:m="http://schemas.openxmlformats.org/officeDocument/2006/math">
                    <m:r>
                      <m:rPr>
                        <m:sty m:val="p"/>
                      </m:rPr>
                      <a:rPr lang="en-US">
                        <a:latin typeface="Cambria Math" charset="0"/>
                      </a:rPr>
                      <m:t>Γ</m:t>
                    </m:r>
                  </m:oMath>
                </a14:m>
                <a:r>
                  <a:rPr lang="en-US" dirty="0"/>
                  <a:t>), or</a:t>
                </a:r>
              </a:p>
              <a:p>
                <a:pPr lvl="1"/>
                <a:r>
                  <a:rPr lang="en-US" dirty="0"/>
                  <a:t>when deducing labels during execution (flow-sensitive </a:t>
                </a:r>
                <a14:m>
                  <m:oMath xmlns:m="http://schemas.openxmlformats.org/officeDocument/2006/math">
                    <m:r>
                      <m:rPr>
                        <m:sty m:val="p"/>
                      </m:rPr>
                      <a:rPr lang="el-GR" b="0" i="1">
                        <a:latin typeface="Cambria Math" panose="02040503050406030204" pitchFamily="18" charset="0"/>
                      </a:rPr>
                      <m:t>Γ</m:t>
                    </m:r>
                  </m:oMath>
                </a14:m>
                <a:r>
                  <a:rPr lang="en-US" dirty="0"/>
                  <a:t>).</a:t>
                </a:r>
              </a:p>
              <a:p>
                <a:pPr lvl="1"/>
                <a:endParaRPr lang="en-US" dirty="0">
                  <a:cs typeface="Courier New"/>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382000" cy="4876800"/>
              </a:xfrm>
              <a:blipFill rotWithShape="0">
                <a:blip r:embed="rId2"/>
                <a:stretch>
                  <a:fillRect l="-655" t="-87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0F20DF3-DAE6-B84F-B38F-DFB8F4406A2B}" type="slidenum">
              <a:rPr lang="en-US" smtClean="0"/>
              <a:t>19</a:t>
            </a:fld>
            <a:endParaRPr lang="en-US"/>
          </a:p>
        </p:txBody>
      </p:sp>
    </p:spTree>
    <p:extLst>
      <p:ext uri="{BB962C8B-B14F-4D97-AF65-F5344CB8AC3E}">
        <p14:creationId xmlns:p14="http://schemas.microsoft.com/office/powerpoint/2010/main" val="443693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3">
                                            <p:txEl>
                                              <p:pRg st="1" end="1"/>
                                            </p:txEl>
                                          </p:spTgt>
                                        </p:tgtEl>
                                        <p:attrNameLst>
                                          <p:attrName>style.opacity</p:attrName>
                                        </p:attrNameLst>
                                      </p:cBhvr>
                                      <p:to>
                                        <p:strVal val="0.5"/>
                                      </p:to>
                                    </p:set>
                                    <p:animEffect filter="image" prLst="opacity: 0.5">
                                      <p:cBhvr rctx="IE">
                                        <p:cTn id="7" dur="indefinite"/>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flow policies</a:t>
            </a:r>
          </a:p>
        </p:txBody>
      </p:sp>
      <p:sp>
        <p:nvSpPr>
          <p:cNvPr id="17" name="Rectangle: Folded Corner 16"/>
          <p:cNvSpPr/>
          <p:nvPr/>
        </p:nvSpPr>
        <p:spPr>
          <a:xfrm>
            <a:off x="2633313" y="2110226"/>
            <a:ext cx="1323699" cy="1179014"/>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Doc</a:t>
            </a:r>
          </a:p>
        </p:txBody>
      </p:sp>
      <p:sp>
        <p:nvSpPr>
          <p:cNvPr id="18" name="Scroll: Vertical 17"/>
          <p:cNvSpPr/>
          <p:nvPr/>
        </p:nvSpPr>
        <p:spPr>
          <a:xfrm>
            <a:off x="3548555" y="1875935"/>
            <a:ext cx="1559443" cy="846472"/>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Can flow to: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Alice</a:t>
            </a:r>
          </a:p>
        </p:txBody>
      </p:sp>
      <p:sp>
        <p:nvSpPr>
          <p:cNvPr id="19" name="Rectangle: Folded Corner 18"/>
          <p:cNvSpPr/>
          <p:nvPr/>
        </p:nvSpPr>
        <p:spPr>
          <a:xfrm>
            <a:off x="1484844" y="4477071"/>
            <a:ext cx="1323699" cy="1179014"/>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Doc’</a:t>
            </a:r>
          </a:p>
        </p:txBody>
      </p:sp>
      <p:sp>
        <p:nvSpPr>
          <p:cNvPr id="20" name="Rectangle: Folded Corner 19"/>
          <p:cNvSpPr/>
          <p:nvPr/>
        </p:nvSpPr>
        <p:spPr>
          <a:xfrm>
            <a:off x="3784299" y="4469517"/>
            <a:ext cx="1323699" cy="1179014"/>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Doc’’</a:t>
            </a:r>
          </a:p>
        </p:txBody>
      </p:sp>
      <p:grpSp>
        <p:nvGrpSpPr>
          <p:cNvPr id="21" name="Group 20"/>
          <p:cNvGrpSpPr/>
          <p:nvPr/>
        </p:nvGrpSpPr>
        <p:grpSpPr>
          <a:xfrm>
            <a:off x="1376315" y="3289241"/>
            <a:ext cx="3072356" cy="1163901"/>
            <a:chOff x="2798050" y="3271099"/>
            <a:chExt cx="3828993" cy="1451730"/>
          </a:xfrm>
        </p:grpSpPr>
        <p:cxnSp>
          <p:nvCxnSpPr>
            <p:cNvPr id="24" name="Straight Arrow Connector 23"/>
            <p:cNvCxnSpPr>
              <a:stCxn id="17" idx="2"/>
            </p:cNvCxnSpPr>
            <p:nvPr/>
          </p:nvCxnSpPr>
          <p:spPr>
            <a:xfrm flipH="1">
              <a:off x="3761295" y="3271099"/>
              <a:ext cx="1428161" cy="1451730"/>
            </a:xfrm>
            <a:prstGeom prst="straightConnector1">
              <a:avLst/>
            </a:prstGeom>
            <a:noFill/>
            <a:ln w="6350" cap="flat" cmpd="sng" algn="ctr">
              <a:solidFill>
                <a:srgbClr val="5B9BD5"/>
              </a:solidFill>
              <a:prstDash val="solid"/>
              <a:miter lim="800000"/>
              <a:tailEnd type="triangle"/>
            </a:ln>
            <a:effectLst/>
          </p:spPr>
        </p:cxnSp>
        <p:cxnSp>
          <p:nvCxnSpPr>
            <p:cNvPr id="25" name="Straight Arrow Connector 24"/>
            <p:cNvCxnSpPr>
              <a:stCxn id="17" idx="2"/>
            </p:cNvCxnSpPr>
            <p:nvPr/>
          </p:nvCxnSpPr>
          <p:spPr>
            <a:xfrm>
              <a:off x="5189456" y="3271099"/>
              <a:ext cx="1437587" cy="1432876"/>
            </a:xfrm>
            <a:prstGeom prst="straightConnector1">
              <a:avLst/>
            </a:prstGeom>
            <a:noFill/>
            <a:ln w="6350" cap="flat" cmpd="sng" algn="ctr">
              <a:solidFill>
                <a:srgbClr val="5B9BD5"/>
              </a:solidFill>
              <a:prstDash val="solid"/>
              <a:miter lim="800000"/>
              <a:tailEnd type="triangle"/>
            </a:ln>
            <a:effectLst/>
          </p:spPr>
        </p:cxnSp>
        <p:pic>
          <p:nvPicPr>
            <p:cNvPr id="22" name="Picture 21"/>
            <p:cNvPicPr>
              <a:picLocks noChangeAspect="1"/>
            </p:cNvPicPr>
            <p:nvPr/>
          </p:nvPicPr>
          <p:blipFill>
            <a:blip r:embed="rId3"/>
            <a:stretch>
              <a:fillRect/>
            </a:stretch>
          </p:blipFill>
          <p:spPr>
            <a:xfrm rot="16385137">
              <a:off x="5617487" y="3668421"/>
              <a:ext cx="773202" cy="826649"/>
            </a:xfrm>
            <a:prstGeom prst="rect">
              <a:avLst/>
            </a:prstGeom>
          </p:spPr>
        </p:pic>
        <p:pic>
          <p:nvPicPr>
            <p:cNvPr id="23" name="Picture 22"/>
            <p:cNvPicPr>
              <a:picLocks noChangeAspect="1"/>
            </p:cNvPicPr>
            <p:nvPr/>
          </p:nvPicPr>
          <p:blipFill>
            <a:blip r:embed="rId3"/>
            <a:stretch>
              <a:fillRect/>
            </a:stretch>
          </p:blipFill>
          <p:spPr>
            <a:xfrm rot="291236">
              <a:off x="4098200" y="3591436"/>
              <a:ext cx="773202" cy="826649"/>
            </a:xfrm>
            <a:prstGeom prst="rect">
              <a:avLst/>
            </a:prstGeom>
          </p:spPr>
        </p:pic>
        <p:sp>
          <p:nvSpPr>
            <p:cNvPr id="26" name="TextBox 25"/>
            <p:cNvSpPr txBox="1"/>
            <p:nvPr/>
          </p:nvSpPr>
          <p:spPr>
            <a:xfrm>
              <a:off x="2798050" y="3506772"/>
              <a:ext cx="1893195" cy="46066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computation</a:t>
              </a:r>
            </a:p>
          </p:txBody>
        </p:sp>
      </p:grpSp>
      <p:sp>
        <p:nvSpPr>
          <p:cNvPr id="27" name="TextBox 26"/>
          <p:cNvSpPr txBox="1"/>
          <p:nvPr/>
        </p:nvSpPr>
        <p:spPr>
          <a:xfrm>
            <a:off x="6846459" y="2820659"/>
            <a:ext cx="1656515" cy="1200329"/>
          </a:xfrm>
          <a:prstGeom prst="rect">
            <a:avLst/>
          </a:prstGeom>
          <a:noFill/>
          <a:ln>
            <a:solidFill>
              <a:sysClr val="windowText" lastClr="000000"/>
            </a:solidFill>
            <a:prstDash val="dashDot"/>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rPr>
              <a:t>Automatic deduction of policies!</a:t>
            </a:r>
          </a:p>
        </p:txBody>
      </p:sp>
      <p:sp>
        <p:nvSpPr>
          <p:cNvPr id="28" name="Scroll: Vertical 27"/>
          <p:cNvSpPr/>
          <p:nvPr/>
        </p:nvSpPr>
        <p:spPr>
          <a:xfrm>
            <a:off x="4722231" y="4197434"/>
            <a:ext cx="1540541" cy="846472"/>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Can flow to: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Alice</a:t>
            </a:r>
          </a:p>
        </p:txBody>
      </p:sp>
      <p:sp>
        <p:nvSpPr>
          <p:cNvPr id="29" name="Scroll: Vertical 28"/>
          <p:cNvSpPr/>
          <p:nvPr/>
        </p:nvSpPr>
        <p:spPr>
          <a:xfrm>
            <a:off x="367645" y="4198691"/>
            <a:ext cx="1602553" cy="846472"/>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Can flow to: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Alice</a:t>
            </a:r>
          </a:p>
        </p:txBody>
      </p:sp>
      <p:sp>
        <p:nvSpPr>
          <p:cNvPr id="31" name="Slide Number Placeholder 30"/>
          <p:cNvSpPr>
            <a:spLocks noGrp="1"/>
          </p:cNvSpPr>
          <p:nvPr>
            <p:ph type="sldNum" sz="quarter" idx="12"/>
          </p:nvPr>
        </p:nvSpPr>
        <p:spPr/>
        <p:txBody>
          <a:bodyPr/>
          <a:lstStyle/>
          <a:p>
            <a:fld id="{D0F20DF3-DAE6-B84F-B38F-DFB8F4406A2B}" type="slidenum">
              <a:rPr lang="en-US" smtClean="0"/>
              <a:t>2</a:t>
            </a:fld>
            <a:endParaRPr lang="en-US"/>
          </a:p>
        </p:txBody>
      </p:sp>
    </p:spTree>
    <p:extLst>
      <p:ext uri="{BB962C8B-B14F-4D97-AF65-F5344CB8AC3E}">
        <p14:creationId xmlns:p14="http://schemas.microsoft.com/office/powerpoint/2010/main" val="1256846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hought Bubble: Cloud 6"/>
          <p:cNvSpPr/>
          <p:nvPr/>
        </p:nvSpPr>
        <p:spPr>
          <a:xfrm rot="19199623">
            <a:off x="-168316" y="2635836"/>
            <a:ext cx="1726090" cy="616226"/>
          </a:xfrm>
          <a:prstGeom prst="cloudCallout">
            <a:avLst>
              <a:gd name="adj1" fmla="val 18204"/>
              <a:gd name="adj2" fmla="val 131441"/>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a:latin typeface="CronosPro-Regular"/>
                <a:cs typeface="CronosPro-Regular"/>
              </a:rPr>
              <a:t>Output</a:t>
            </a:r>
          </a:p>
        </p:txBody>
      </p:sp>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US" dirty="0"/>
                  <a:t>Leaking through labels (flow-sensitive </a:t>
                </a:r>
                <a14:m>
                  <m:oMath xmlns:m="http://schemas.openxmlformats.org/officeDocument/2006/math">
                    <m:r>
                      <m:rPr>
                        <m:sty m:val="p"/>
                      </m:rPr>
                      <a:rPr lang="el-GR">
                        <a:latin typeface="Cambria Math" panose="02040503050406030204" pitchFamily="18" charset="0"/>
                      </a:rPr>
                      <m:t>Γ</m:t>
                    </m:r>
                  </m:oMath>
                </a14:m>
                <a:r>
                  <a:rPr lang="en-US" dirty="0"/>
                  <a: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3"/>
                <a:stretch>
                  <a:fillRect l="-2222" b="-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590261"/>
                <a:ext cx="8408504" cy="4959626"/>
              </a:xfrm>
            </p:spPr>
            <p:txBody>
              <a:bodyPr>
                <a:normAutofit/>
              </a:bodyPr>
              <a:lstStyle/>
              <a:p>
                <a:r>
                  <a:rPr lang="en-US" dirty="0"/>
                  <a:t>Initially: </a:t>
                </a:r>
                <a14:m>
                  <m:oMath xmlns:m="http://schemas.openxmlformats.org/officeDocument/2006/math">
                    <m:r>
                      <m:rPr>
                        <m:sty m:val="p"/>
                      </m:rPr>
                      <a:rPr lang="el-GR" b="0" i="0" smtClean="0">
                        <a:latin typeface="Cambria Math" panose="02040503050406030204" pitchFamily="18" charset="0"/>
                      </a:rPr>
                      <m:t>Γ</m:t>
                    </m:r>
                    <m:d>
                      <m:dPr>
                        <m:ctrlPr>
                          <a:rPr lang="el-GR" b="0" i="1" smtClean="0">
                            <a:latin typeface="Cambria Math" panose="02040503050406030204" pitchFamily="18" charset="0"/>
                          </a:rPr>
                        </m:ctrlPr>
                      </m:dPr>
                      <m:e>
                        <m:r>
                          <m:rPr>
                            <m:nor/>
                          </m:rPr>
                          <a:rPr lang="en-US" b="1" dirty="0">
                            <a:latin typeface="Courier New"/>
                            <a:cs typeface="Courier New"/>
                          </a:rPr>
                          <m:t>x</m:t>
                        </m:r>
                      </m:e>
                    </m:d>
                    <m:r>
                      <a:rPr lang="en-US" b="0" i="0" smtClean="0">
                        <a:latin typeface="Cambria Math" panose="02040503050406030204" pitchFamily="18" charset="0"/>
                      </a:rPr>
                      <m:t>=</m:t>
                    </m:r>
                    <m:r>
                      <m:rPr>
                        <m:sty m:val="p"/>
                      </m:rPr>
                      <a:rPr lang="en-US" b="0" i="0" smtClean="0">
                        <a:latin typeface="Cambria Math" panose="02040503050406030204" pitchFamily="18" charset="0"/>
                      </a:rPr>
                      <m:t>L</m:t>
                    </m:r>
                  </m:oMath>
                </a14:m>
                <a:r>
                  <a:rPr lang="en-US" dirty="0"/>
                  <a:t>, </a:t>
                </a:r>
                <a14:m>
                  <m:oMath xmlns:m="http://schemas.openxmlformats.org/officeDocument/2006/math">
                    <m:r>
                      <m:rPr>
                        <m:sty m:val="p"/>
                      </m:rPr>
                      <a:rPr lang="el-GR">
                        <a:latin typeface="Cambria Math" panose="02040503050406030204" pitchFamily="18" charset="0"/>
                      </a:rPr>
                      <m:t>Γ</m:t>
                    </m:r>
                    <m:d>
                      <m:dPr>
                        <m:ctrlPr>
                          <a:rPr lang="el-GR" i="1">
                            <a:latin typeface="Cambria Math" panose="02040503050406030204" pitchFamily="18" charset="0"/>
                          </a:rPr>
                        </m:ctrlPr>
                      </m:dPr>
                      <m:e>
                        <m:r>
                          <m:rPr>
                            <m:nor/>
                          </m:rPr>
                          <a:rPr lang="en-US" b="1" dirty="0">
                            <a:latin typeface="Courier New"/>
                            <a:cs typeface="Courier New"/>
                          </a:rPr>
                          <m:t>y</m:t>
                        </m:r>
                      </m:e>
                    </m:d>
                    <m:r>
                      <a:rPr lang="en-US">
                        <a:latin typeface="Cambria Math" panose="02040503050406030204" pitchFamily="18" charset="0"/>
                      </a:rPr>
                      <m:t>=</m:t>
                    </m:r>
                    <m:r>
                      <m:rPr>
                        <m:sty m:val="p"/>
                      </m:rPr>
                      <a:rPr lang="en-US">
                        <a:latin typeface="Cambria Math" panose="02040503050406030204" pitchFamily="18" charset="0"/>
                      </a:rPr>
                      <m:t>L</m:t>
                    </m:r>
                  </m:oMath>
                </a14:m>
                <a:r>
                  <a:rPr lang="en-US" dirty="0"/>
                  <a:t>, </a:t>
                </a:r>
                <a14:m>
                  <m:oMath xmlns:m="http://schemas.openxmlformats.org/officeDocument/2006/math">
                    <m:r>
                      <m:rPr>
                        <m:sty m:val="p"/>
                      </m:rPr>
                      <a:rPr lang="el-GR">
                        <a:latin typeface="Cambria Math" panose="02040503050406030204" pitchFamily="18" charset="0"/>
                      </a:rPr>
                      <m:t>Γ</m:t>
                    </m:r>
                    <m:d>
                      <m:dPr>
                        <m:ctrlPr>
                          <a:rPr lang="el-GR" i="1">
                            <a:latin typeface="Cambria Math" panose="02040503050406030204" pitchFamily="18" charset="0"/>
                          </a:rPr>
                        </m:ctrlPr>
                      </m:dPr>
                      <m:e>
                        <m:r>
                          <m:rPr>
                            <m:nor/>
                          </m:rPr>
                          <a:rPr lang="en-US" b="1" dirty="0">
                            <a:latin typeface="Courier New"/>
                            <a:cs typeface="Courier New"/>
                          </a:rPr>
                          <m:t>h</m:t>
                        </m:r>
                      </m:e>
                    </m:d>
                    <m:r>
                      <a:rPr lang="en-US">
                        <a:latin typeface="Cambria Math" panose="02040503050406030204" pitchFamily="18" charset="0"/>
                      </a:rPr>
                      <m:t>=</m:t>
                    </m:r>
                    <m:r>
                      <m:rPr>
                        <m:sty m:val="p"/>
                      </m:rPr>
                      <a:rPr lang="en-US" b="0" i="0" smtClean="0">
                        <a:latin typeface="Cambria Math" panose="02040503050406030204" pitchFamily="18" charset="0"/>
                      </a:rPr>
                      <m:t>H</m:t>
                    </m:r>
                  </m:oMath>
                </a14:m>
                <a:r>
                  <a:rPr lang="en-US" dirty="0"/>
                  <a:t> </a:t>
                </a:r>
              </a:p>
              <a:p>
                <a:pPr marL="0" indent="0">
                  <a:buNone/>
                </a:pPr>
                <a:r>
                  <a:rPr lang="en-US" b="1" dirty="0">
                    <a:latin typeface="Courier New"/>
                    <a:cs typeface="Courier New"/>
                  </a:rPr>
                  <a:t>     x:=0;</a:t>
                </a:r>
              </a:p>
              <a:p>
                <a:pPr marL="0" indent="0">
                  <a:buNone/>
                </a:pPr>
                <a:r>
                  <a:rPr lang="en-US" b="1" dirty="0">
                    <a:latin typeface="Courier New"/>
                    <a:cs typeface="Courier New"/>
                  </a:rPr>
                  <a:t>     if h&gt;0 then x:=1 else skip</a:t>
                </a:r>
              </a:p>
              <a:p>
                <a:pPr marL="0" indent="0">
                  <a:buNone/>
                </a:pPr>
                <a:r>
                  <a:rPr lang="en-US" b="1" dirty="0">
                    <a:latin typeface="Courier New"/>
                    <a:cs typeface="Courier New"/>
                  </a:rPr>
                  <a:t>     y:=x </a:t>
                </a:r>
              </a:p>
              <a:p>
                <a:r>
                  <a:rPr lang="en-US" dirty="0">
                    <a:cs typeface="Courier New"/>
                  </a:rPr>
                  <a:t>At termination, when </a:t>
                </a:r>
                <a:r>
                  <a:rPr lang="en-US" b="1" dirty="0">
                    <a:latin typeface="Courier New"/>
                    <a:cs typeface="Courier New"/>
                  </a:rPr>
                  <a:t>h</a:t>
                </a:r>
                <a14:m>
                  <m:oMath xmlns:m="http://schemas.openxmlformats.org/officeDocument/2006/math">
                    <m:r>
                      <a:rPr lang="en-US" b="1" i="1" smtClean="0">
                        <a:latin typeface="Cambria Math" panose="02040503050406030204" pitchFamily="18" charset="0"/>
                        <a:ea typeface="Cambria Math" panose="02040503050406030204" pitchFamily="18" charset="0"/>
                        <a:cs typeface="Courier New"/>
                      </a:rPr>
                      <m:t>≯</m:t>
                    </m:r>
                  </m:oMath>
                </a14:m>
                <a:r>
                  <a:rPr lang="en-US" b="1" dirty="0">
                    <a:latin typeface="Courier New"/>
                    <a:cs typeface="Courier New"/>
                  </a:rPr>
                  <a:t>0</a:t>
                </a:r>
                <a:r>
                  <a:rPr lang="en-US" dirty="0">
                    <a:cs typeface="Courier New"/>
                  </a:rPr>
                  <a:t>:</a:t>
                </a:r>
                <a14:m>
                  <m:oMath xmlns:m="http://schemas.openxmlformats.org/officeDocument/2006/math">
                    <m:r>
                      <a:rPr lang="en-US" b="0" i="0" smtClean="0">
                        <a:latin typeface="Cambria Math" panose="02040503050406030204" pitchFamily="18" charset="0"/>
                      </a:rPr>
                      <m:t> </m:t>
                    </m:r>
                    <m:r>
                      <m:rPr>
                        <m:sty m:val="p"/>
                      </m:rPr>
                      <a:rPr lang="el-GR">
                        <a:latin typeface="Cambria Math" panose="02040503050406030204" pitchFamily="18" charset="0"/>
                      </a:rPr>
                      <m:t>Γ</m:t>
                    </m:r>
                    <m:d>
                      <m:dPr>
                        <m:ctrlPr>
                          <a:rPr lang="el-GR" i="1">
                            <a:latin typeface="Cambria Math" panose="02040503050406030204" pitchFamily="18" charset="0"/>
                          </a:rPr>
                        </m:ctrlPr>
                      </m:dPr>
                      <m:e>
                        <m:r>
                          <m:rPr>
                            <m:nor/>
                          </m:rPr>
                          <a:rPr lang="en-US" b="1" i="0" smtClean="0">
                            <a:latin typeface="Courier New" panose="02070309020205020404" pitchFamily="49" charset="0"/>
                            <a:cs typeface="Courier New" panose="02070309020205020404" pitchFamily="49" charset="0"/>
                          </a:rPr>
                          <m:t>y</m:t>
                        </m:r>
                      </m:e>
                    </m:d>
                    <m:r>
                      <a:rPr lang="en-US" b="0" i="0" dirty="0" smtClean="0">
                        <a:latin typeface="Cambria Math" panose="02040503050406030204" pitchFamily="18" charset="0"/>
                        <a:cs typeface="Courier New"/>
                      </a:rPr>
                      <m:t>=</m:t>
                    </m:r>
                    <m:r>
                      <m:rPr>
                        <m:sty m:val="p"/>
                      </m:rPr>
                      <a:rPr lang="el-GR">
                        <a:latin typeface="Cambria Math" panose="02040503050406030204" pitchFamily="18" charset="0"/>
                      </a:rPr>
                      <m:t>Γ</m:t>
                    </m:r>
                    <m:d>
                      <m:dPr>
                        <m:ctrlPr>
                          <a:rPr lang="el-GR" i="1">
                            <a:latin typeface="Cambria Math" panose="02040503050406030204" pitchFamily="18" charset="0"/>
                          </a:rPr>
                        </m:ctrlPr>
                      </m:dPr>
                      <m:e>
                        <m:r>
                          <m:rPr>
                            <m:nor/>
                          </m:rPr>
                          <a:rPr lang="en-US" b="1" i="0" smtClean="0">
                            <a:latin typeface="Courier New" panose="02070309020205020404" pitchFamily="49" charset="0"/>
                            <a:cs typeface="Courier New" panose="02070309020205020404" pitchFamily="49" charset="0"/>
                          </a:rPr>
                          <m:t>x</m:t>
                        </m:r>
                      </m:e>
                    </m:d>
                    <m:r>
                      <a:rPr lang="en-US">
                        <a:latin typeface="Cambria Math" panose="02040503050406030204" pitchFamily="18" charset="0"/>
                      </a:rPr>
                      <m:t>=</m:t>
                    </m:r>
                    <m:r>
                      <m:rPr>
                        <m:sty m:val="p"/>
                      </m:rPr>
                      <a:rPr lang="en-US" b="0" i="0" smtClean="0">
                        <a:latin typeface="Cambria Math" panose="02040503050406030204" pitchFamily="18" charset="0"/>
                      </a:rPr>
                      <m:t>L</m:t>
                    </m:r>
                  </m:oMath>
                </a14:m>
                <a:r>
                  <a:rPr lang="en-US" dirty="0">
                    <a:cs typeface="Courier New"/>
                  </a:rPr>
                  <a:t>.</a:t>
                </a:r>
              </a:p>
              <a:p>
                <a:pPr lvl="1"/>
                <a:r>
                  <a:rPr lang="en-US" dirty="0">
                    <a:latin typeface="CronosPro-Regular" panose="020C0502030403020304" pitchFamily="34" charset="0"/>
                    <a:cs typeface="Courier New"/>
                  </a:rPr>
                  <a:t>Two public outputs</a:t>
                </a:r>
                <a:r>
                  <a:rPr lang="en-US" dirty="0">
                    <a:cs typeface="Courier New"/>
                  </a:rPr>
                  <a:t>.</a:t>
                </a:r>
              </a:p>
              <a:p>
                <a:r>
                  <a:rPr lang="en-US" dirty="0">
                    <a:cs typeface="Courier New"/>
                  </a:rPr>
                  <a:t>At termination, when </a:t>
                </a:r>
                <a:r>
                  <a:rPr lang="en-US" b="1" dirty="0">
                    <a:latin typeface="Courier New"/>
                    <a:cs typeface="Courier New"/>
                  </a:rPr>
                  <a:t>h&gt;0</a:t>
                </a:r>
                <a:r>
                  <a:rPr lang="en-US" dirty="0">
                    <a:cs typeface="Courier New"/>
                  </a:rPr>
                  <a:t>: </a:t>
                </a:r>
                <a14:m>
                  <m:oMath xmlns:m="http://schemas.openxmlformats.org/officeDocument/2006/math">
                    <m:r>
                      <m:rPr>
                        <m:sty m:val="p"/>
                      </m:rPr>
                      <a:rPr lang="el-GR">
                        <a:latin typeface="Cambria Math" panose="02040503050406030204" pitchFamily="18" charset="0"/>
                      </a:rPr>
                      <m:t>Γ</m:t>
                    </m:r>
                    <m:d>
                      <m:dPr>
                        <m:ctrlPr>
                          <a:rPr lang="el-GR" i="1">
                            <a:latin typeface="Cambria Math" panose="02040503050406030204" pitchFamily="18" charset="0"/>
                          </a:rPr>
                        </m:ctrlPr>
                      </m:dPr>
                      <m:e>
                        <m:r>
                          <m:rPr>
                            <m:nor/>
                          </m:rPr>
                          <a:rPr lang="en-US" b="1" i="0" smtClean="0">
                            <a:latin typeface="Courier New" panose="02070309020205020404" pitchFamily="49" charset="0"/>
                            <a:cs typeface="Courier New" panose="02070309020205020404" pitchFamily="49" charset="0"/>
                          </a:rPr>
                          <m:t>y</m:t>
                        </m:r>
                      </m:e>
                    </m:d>
                    <m:r>
                      <a:rPr lang="en-US" dirty="0">
                        <a:latin typeface="Cambria Math" panose="02040503050406030204" pitchFamily="18" charset="0"/>
                        <a:cs typeface="Courier New"/>
                      </a:rPr>
                      <m:t>=</m:t>
                    </m:r>
                    <m:r>
                      <m:rPr>
                        <m:sty m:val="p"/>
                      </m:rPr>
                      <a:rPr lang="el-GR">
                        <a:latin typeface="Cambria Math" panose="02040503050406030204" pitchFamily="18" charset="0"/>
                      </a:rPr>
                      <m:t>Γ</m:t>
                    </m:r>
                    <m:d>
                      <m:dPr>
                        <m:ctrlPr>
                          <a:rPr lang="el-GR" i="1">
                            <a:latin typeface="Cambria Math" panose="02040503050406030204" pitchFamily="18" charset="0"/>
                          </a:rPr>
                        </m:ctrlPr>
                      </m:dPr>
                      <m:e>
                        <m:r>
                          <m:rPr>
                            <m:nor/>
                          </m:rPr>
                          <a:rPr lang="en-US" b="1" i="0" smtClean="0">
                            <a:latin typeface="Courier New" panose="02070309020205020404" pitchFamily="49" charset="0"/>
                            <a:cs typeface="Courier New" panose="02070309020205020404" pitchFamily="49" charset="0"/>
                          </a:rPr>
                          <m:t>x</m:t>
                        </m:r>
                      </m:e>
                    </m:d>
                    <m:r>
                      <a:rPr lang="en-US">
                        <a:latin typeface="Cambria Math" panose="02040503050406030204" pitchFamily="18" charset="0"/>
                      </a:rPr>
                      <m:t>=</m:t>
                    </m:r>
                    <m:r>
                      <m:rPr>
                        <m:sty m:val="p"/>
                      </m:rPr>
                      <a:rPr lang="en-US" b="0" i="0" smtClean="0">
                        <a:latin typeface="Cambria Math" panose="02040503050406030204" pitchFamily="18" charset="0"/>
                      </a:rPr>
                      <m:t>H</m:t>
                    </m:r>
                  </m:oMath>
                </a14:m>
                <a:r>
                  <a:rPr lang="en-US" b="0" dirty="0"/>
                  <a:t>.</a:t>
                </a:r>
              </a:p>
              <a:p>
                <a:pPr lvl="1"/>
                <a:r>
                  <a:rPr lang="en-US" dirty="0"/>
                  <a:t>No public output.</a:t>
                </a:r>
                <a:endParaRPr lang="en-US" b="1" dirty="0"/>
              </a:p>
              <a:p>
                <a:r>
                  <a:rPr lang="en-US" dirty="0">
                    <a:cs typeface="Courier New"/>
                  </a:rPr>
                  <a:t>Problem: Even though </a:t>
                </a:r>
                <a:r>
                  <a:rPr lang="en-US" b="1" dirty="0">
                    <a:latin typeface="Courier New"/>
                    <a:cs typeface="Courier New"/>
                  </a:rPr>
                  <a:t>h</a:t>
                </a:r>
                <a:r>
                  <a:rPr lang="en-US" dirty="0">
                    <a:cs typeface="Courier New"/>
                  </a:rPr>
                  <a:t> flows to </a:t>
                </a:r>
                <a14:m>
                  <m:oMath xmlns:m="http://schemas.openxmlformats.org/officeDocument/2006/math">
                    <m:r>
                      <m:rPr>
                        <m:nor/>
                      </m:rPr>
                      <a:rPr lang="en-US" b="1" dirty="0">
                        <a:latin typeface="Courier New"/>
                        <a:cs typeface="Courier New"/>
                      </a:rPr>
                      <m:t>x</m:t>
                    </m:r>
                  </m:oMath>
                </a14:m>
                <a:r>
                  <a:rPr lang="en-US" dirty="0">
                    <a:cs typeface="Courier New"/>
                  </a:rPr>
                  <a:t>, </a:t>
                </a:r>
                <a14:m>
                  <m:oMath xmlns:m="http://schemas.openxmlformats.org/officeDocument/2006/math">
                    <m:r>
                      <m:rPr>
                        <m:nor/>
                      </m:rPr>
                      <a:rPr lang="en-US" b="1" dirty="0">
                        <a:latin typeface="Courier New"/>
                        <a:cs typeface="Courier New"/>
                      </a:rPr>
                      <m:t>x</m:t>
                    </m:r>
                  </m:oMath>
                </a14:m>
                <a:r>
                  <a:rPr lang="en-US" dirty="0">
                    <a:cs typeface="Courier New"/>
                  </a:rPr>
                  <a:t> is tagged with </a:t>
                </a:r>
                <a14:m>
                  <m:oMath xmlns:m="http://schemas.openxmlformats.org/officeDocument/2006/math">
                    <m:r>
                      <m:rPr>
                        <m:sty m:val="p"/>
                      </m:rPr>
                      <a:rPr lang="en-US">
                        <a:latin typeface="Cambria Math" panose="02040503050406030204" pitchFamily="18" charset="0"/>
                      </a:rPr>
                      <m:t>H</m:t>
                    </m:r>
                    <m:r>
                      <a:rPr lang="en-US" i="1">
                        <a:latin typeface="Cambria Math" panose="02040503050406030204" pitchFamily="18" charset="0"/>
                      </a:rPr>
                      <m:t> </m:t>
                    </m:r>
                  </m:oMath>
                </a14:m>
                <a:r>
                  <a:rPr lang="en-US" dirty="0">
                    <a:cs typeface="Courier New"/>
                  </a:rPr>
                  <a:t>only when </a:t>
                </a:r>
                <a:r>
                  <a:rPr lang="en-US" b="1" dirty="0">
                    <a:latin typeface="Courier New"/>
                    <a:cs typeface="Courier New"/>
                  </a:rPr>
                  <a:t>h&gt;0.</a:t>
                </a:r>
                <a:r>
                  <a:rPr lang="en-US" dirty="0">
                    <a:cs typeface="Courier New"/>
                  </a:rPr>
                  <a:t> So, </a:t>
                </a:r>
                <a:r>
                  <a:rPr lang="en-US" b="1" dirty="0">
                    <a:latin typeface="Courier New"/>
                    <a:cs typeface="Courier New"/>
                  </a:rPr>
                  <a:t>h&gt;0</a:t>
                </a:r>
                <a:r>
                  <a:rPr lang="en-US" dirty="0">
                    <a:cs typeface="Courier New"/>
                  </a:rPr>
                  <a:t> is leaked to public outputs.</a:t>
                </a:r>
              </a:p>
              <a:p>
                <a:endParaRPr lang="en-US" b="1" dirty="0">
                  <a:latin typeface="Courier New"/>
                  <a:cs typeface="Courier New"/>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590261"/>
                <a:ext cx="8408504" cy="4959626"/>
              </a:xfrm>
              <a:blipFill rotWithShape="0">
                <a:blip r:embed="rId4"/>
                <a:stretch>
                  <a:fillRect l="-653" t="-861" r="-29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0F20DF3-DAE6-B84F-B38F-DFB8F4406A2B}" type="slidenum">
              <a:rPr lang="en-US" smtClean="0"/>
              <a:t>20</a:t>
            </a:fld>
            <a:endParaRPr lang="en-US"/>
          </a:p>
        </p:txBody>
      </p:sp>
    </p:spTree>
    <p:extLst>
      <p:ext uri="{BB962C8B-B14F-4D97-AF65-F5344CB8AC3E}">
        <p14:creationId xmlns:p14="http://schemas.microsoft.com/office/powerpoint/2010/main" val="1088188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Problem with Dynamic Mechanisms</a:t>
            </a:r>
          </a:p>
        </p:txBody>
      </p:sp>
      <p:sp>
        <p:nvSpPr>
          <p:cNvPr id="3" name="Content Placeholder 2"/>
          <p:cNvSpPr>
            <a:spLocks noGrp="1"/>
          </p:cNvSpPr>
          <p:nvPr>
            <p:ph idx="1"/>
          </p:nvPr>
        </p:nvSpPr>
        <p:spPr>
          <a:xfrm>
            <a:off x="457200" y="1600200"/>
            <a:ext cx="8408504" cy="4525963"/>
          </a:xfrm>
        </p:spPr>
        <p:txBody>
          <a:bodyPr/>
          <a:lstStyle/>
          <a:p>
            <a:r>
              <a:rPr lang="en-US" dirty="0"/>
              <a:t>Purely dynamic mechanisms are usually unsound.</a:t>
            </a:r>
          </a:p>
          <a:p>
            <a:r>
              <a:rPr lang="en-US" dirty="0"/>
              <a:t>Purely dynamic mechanism with additional restrictions can become sound:</a:t>
            </a:r>
          </a:p>
          <a:p>
            <a:pPr lvl="1"/>
            <a:r>
              <a:rPr lang="en-US" dirty="0"/>
              <a:t>Restriction: Stop execution whenever the guard expression of a conditional command is high.</a:t>
            </a:r>
          </a:p>
          <a:p>
            <a:pPr lvl="1"/>
            <a:r>
              <a:rPr lang="en-US" dirty="0"/>
              <a:t>But, the resulting mechanism is more conservative than desired.</a:t>
            </a:r>
          </a:p>
          <a:p>
            <a:r>
              <a:rPr lang="en-US" dirty="0"/>
              <a:t>Alternatively…</a:t>
            </a:r>
          </a:p>
        </p:txBody>
      </p:sp>
      <p:sp>
        <p:nvSpPr>
          <p:cNvPr id="4" name="Slide Number Placeholder 3"/>
          <p:cNvSpPr>
            <a:spLocks noGrp="1"/>
          </p:cNvSpPr>
          <p:nvPr>
            <p:ph type="sldNum" sz="quarter" idx="12"/>
          </p:nvPr>
        </p:nvSpPr>
        <p:spPr/>
        <p:txBody>
          <a:bodyPr/>
          <a:lstStyle/>
          <a:p>
            <a:fld id="{D0F20DF3-DAE6-B84F-B38F-DFB8F4406A2B}" type="slidenum">
              <a:rPr lang="en-US" smtClean="0"/>
              <a:t>21</a:t>
            </a:fld>
            <a:endParaRPr lang="en-US"/>
          </a:p>
        </p:txBody>
      </p:sp>
    </p:spTree>
    <p:extLst>
      <p:ext uri="{BB962C8B-B14F-4D97-AF65-F5344CB8AC3E}">
        <p14:creationId xmlns:p14="http://schemas.microsoft.com/office/powerpoint/2010/main" val="58944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on-the-fly static analysis</a:t>
            </a:r>
          </a:p>
        </p:txBody>
      </p:sp>
      <p:sp>
        <p:nvSpPr>
          <p:cNvPr id="3" name="Content Placeholder 2"/>
          <p:cNvSpPr>
            <a:spLocks noGrp="1"/>
          </p:cNvSpPr>
          <p:nvPr>
            <p:ph idx="1"/>
          </p:nvPr>
        </p:nvSpPr>
        <p:spPr/>
        <p:txBody>
          <a:bodyPr/>
          <a:lstStyle/>
          <a:p>
            <a:r>
              <a:rPr lang="en-US" dirty="0"/>
              <a:t>Use on-the-fly static analysis to update the labels of target variables in untaken branch.</a:t>
            </a:r>
          </a:p>
          <a:p>
            <a:r>
              <a:rPr lang="en-US" dirty="0"/>
              <a:t>The resulting mechanism is sound and less conservative.</a:t>
            </a:r>
          </a:p>
        </p:txBody>
      </p:sp>
      <p:sp>
        <p:nvSpPr>
          <p:cNvPr id="4" name="Slide Number Placeholder 3"/>
          <p:cNvSpPr>
            <a:spLocks noGrp="1"/>
          </p:cNvSpPr>
          <p:nvPr>
            <p:ph type="sldNum" sz="quarter" idx="12"/>
          </p:nvPr>
        </p:nvSpPr>
        <p:spPr/>
        <p:txBody>
          <a:bodyPr/>
          <a:lstStyle/>
          <a:p>
            <a:fld id="{D0F20DF3-DAE6-B84F-B38F-DFB8F4406A2B}" type="slidenum">
              <a:rPr lang="en-US" smtClean="0"/>
              <a:t>22</a:t>
            </a:fld>
            <a:endParaRPr lang="en-US"/>
          </a:p>
        </p:txBody>
      </p:sp>
    </p:spTree>
    <p:extLst>
      <p:ext uri="{BB962C8B-B14F-4D97-AF65-F5344CB8AC3E}">
        <p14:creationId xmlns:p14="http://schemas.microsoft.com/office/powerpoint/2010/main" val="450404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on-the-fly static analysis</a:t>
            </a:r>
          </a:p>
        </p:txBody>
      </p:sp>
      <p:sp>
        <p:nvSpPr>
          <p:cNvPr id="3" name="Content Placeholder 2"/>
          <p:cNvSpPr>
            <a:spLocks noGrp="1"/>
          </p:cNvSpPr>
          <p:nvPr>
            <p:ph idx="1"/>
          </p:nvPr>
        </p:nvSpPr>
        <p:spPr>
          <a:xfrm>
            <a:off x="457200" y="2450978"/>
            <a:ext cx="8229600" cy="2359058"/>
          </a:xfrm>
        </p:spPr>
        <p:txBody>
          <a:bodyPr/>
          <a:lstStyle/>
          <a:p>
            <a:pPr marL="0" indent="0">
              <a:buNone/>
            </a:pPr>
            <a:endParaRPr lang="en-US" dirty="0"/>
          </a:p>
          <a:p>
            <a:pPr marL="0" indent="0">
              <a:buNone/>
            </a:pPr>
            <a:r>
              <a:rPr lang="en-US" b="1" dirty="0">
                <a:latin typeface="Courier New"/>
                <a:cs typeface="Courier New"/>
              </a:rPr>
              <a:t>   x:=0;</a:t>
            </a:r>
          </a:p>
          <a:p>
            <a:pPr marL="0" indent="0">
              <a:buNone/>
            </a:pPr>
            <a:r>
              <a:rPr lang="en-US" b="1" dirty="0">
                <a:latin typeface="Courier New"/>
                <a:cs typeface="Courier New"/>
              </a:rPr>
              <a:t>   if h&gt;0 then x:=1 else skip</a:t>
            </a:r>
          </a:p>
        </p:txBody>
      </p:sp>
      <p:sp>
        <p:nvSpPr>
          <p:cNvPr id="4" name="Slide Number Placeholder 3"/>
          <p:cNvSpPr>
            <a:spLocks noGrp="1"/>
          </p:cNvSpPr>
          <p:nvPr>
            <p:ph type="sldNum" sz="quarter" idx="12"/>
          </p:nvPr>
        </p:nvSpPr>
        <p:spPr/>
        <p:txBody>
          <a:bodyPr/>
          <a:lstStyle/>
          <a:p>
            <a:fld id="{D0F20DF3-DAE6-B84F-B38F-DFB8F4406A2B}" type="slidenum">
              <a:rPr lang="en-US" smtClean="0"/>
              <a:t>23</a:t>
            </a:fld>
            <a:endParaRPr lang="en-US"/>
          </a:p>
        </p:txBody>
      </p:sp>
      <p:sp>
        <p:nvSpPr>
          <p:cNvPr id="5" name="TextBox 4"/>
          <p:cNvSpPr txBox="1"/>
          <p:nvPr/>
        </p:nvSpPr>
        <p:spPr>
          <a:xfrm>
            <a:off x="1143000" y="4209871"/>
            <a:ext cx="1489436"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a:latin typeface="Courier New"/>
                <a:cs typeface="Courier New"/>
              </a:rPr>
              <a:t>h&gt;0 </a:t>
            </a:r>
            <a:r>
              <a:rPr lang="en-US" sz="2400" dirty="0">
                <a:latin typeface="CronosPro-Regular"/>
                <a:cs typeface="Courier New"/>
              </a:rPr>
              <a:t>is evaluated to </a:t>
            </a:r>
            <a:r>
              <a:rPr lang="en-US" sz="2400" i="1" dirty="0">
                <a:latin typeface="CronosPro-Regular"/>
                <a:cs typeface="Courier New"/>
              </a:rPr>
              <a:t>false.</a:t>
            </a:r>
            <a:endParaRPr lang="en-US" sz="2400" i="1" dirty="0">
              <a:latin typeface="CronosPro-Regular"/>
              <a:cs typeface="CronosPro-Regular"/>
            </a:endParaRPr>
          </a:p>
        </p:txBody>
      </p:sp>
      <p:cxnSp>
        <p:nvCxnSpPr>
          <p:cNvPr id="7" name="Straight Arrow Connector 6"/>
          <p:cNvCxnSpPr>
            <a:cxnSpLocks/>
          </p:cNvCxnSpPr>
          <p:nvPr/>
        </p:nvCxnSpPr>
        <p:spPr>
          <a:xfrm flipV="1">
            <a:off x="1897142" y="3691397"/>
            <a:ext cx="0" cy="51847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6" name="Rectangle 5"/>
              <p:cNvSpPr/>
              <p:nvPr/>
            </p:nvSpPr>
            <p:spPr>
              <a:xfrm>
                <a:off x="457200" y="1636761"/>
                <a:ext cx="7295322" cy="1200329"/>
              </a:xfrm>
              <a:prstGeom prst="rect">
                <a:avLst/>
              </a:prstGeom>
            </p:spPr>
            <p:txBody>
              <a:bodyPr wrap="square">
                <a:spAutoFit/>
              </a:bodyPr>
              <a:lstStyle/>
              <a:p>
                <a:r>
                  <a:rPr lang="en-US" sz="2400" dirty="0">
                    <a:cs typeface="Courier New"/>
                  </a:rPr>
                  <a:t>Problem: </a:t>
                </a:r>
                <a14:m>
                  <m:oMath xmlns:m="http://schemas.openxmlformats.org/officeDocument/2006/math">
                    <m:r>
                      <m:rPr>
                        <m:nor/>
                      </m:rPr>
                      <a:rPr lang="en-US" sz="2400" b="1" dirty="0">
                        <a:latin typeface="Courier New"/>
                        <a:cs typeface="Courier New"/>
                      </a:rPr>
                      <m:t>x</m:t>
                    </m:r>
                  </m:oMath>
                </a14:m>
                <a:r>
                  <a:rPr lang="en-US" sz="2400" dirty="0">
                    <a:cs typeface="Courier New"/>
                  </a:rPr>
                  <a:t> was tagged with </a:t>
                </a:r>
                <a14:m>
                  <m:oMath xmlns:m="http://schemas.openxmlformats.org/officeDocument/2006/math">
                    <m:r>
                      <m:rPr>
                        <m:sty m:val="p"/>
                      </m:rPr>
                      <a:rPr lang="en-US" sz="2400">
                        <a:latin typeface="Cambria Math" panose="02040503050406030204" pitchFamily="18" charset="0"/>
                      </a:rPr>
                      <m:t>H</m:t>
                    </m:r>
                    <m:r>
                      <a:rPr lang="en-US" sz="2400" i="1">
                        <a:latin typeface="Cambria Math" panose="02040503050406030204" pitchFamily="18" charset="0"/>
                      </a:rPr>
                      <m:t> </m:t>
                    </m:r>
                  </m:oMath>
                </a14:m>
                <a:r>
                  <a:rPr lang="en-US" sz="2400" dirty="0">
                    <a:cs typeface="Courier New"/>
                  </a:rPr>
                  <a:t>only when </a:t>
                </a:r>
                <a:r>
                  <a:rPr lang="en-US" sz="2400" b="1" dirty="0">
                    <a:latin typeface="Courier New"/>
                    <a:cs typeface="Courier New"/>
                  </a:rPr>
                  <a:t>h&gt;0</a:t>
                </a:r>
                <a:r>
                  <a:rPr lang="en-US" sz="2400" b="1" dirty="0">
                    <a:latin typeface="CronosPro-Regular" panose="020C0502030403020304" pitchFamily="34" charset="0"/>
                    <a:cs typeface="Courier New"/>
                  </a:rPr>
                  <a:t> </a:t>
                </a:r>
                <a:r>
                  <a:rPr lang="en-US" sz="2400" dirty="0">
                    <a:latin typeface="CronosPro-Regular" panose="020C0502030403020304" pitchFamily="34" charset="0"/>
                    <a:cs typeface="Courier New"/>
                  </a:rPr>
                  <a:t>was true, even though </a:t>
                </a:r>
                <a:r>
                  <a:rPr lang="en-US" sz="2400" b="1" dirty="0">
                    <a:latin typeface="Courier New"/>
                    <a:cs typeface="Courier New"/>
                  </a:rPr>
                  <a:t>h</a:t>
                </a:r>
                <a:r>
                  <a:rPr lang="en-US" sz="2400" dirty="0">
                    <a:latin typeface="CronosPro-Regular" panose="020C0502030403020304" pitchFamily="34" charset="0"/>
                    <a:cs typeface="Courier New"/>
                  </a:rPr>
                  <a:t> always flow to </a:t>
                </a:r>
                <a14:m>
                  <m:oMath xmlns:m="http://schemas.openxmlformats.org/officeDocument/2006/math">
                    <m:r>
                      <m:rPr>
                        <m:nor/>
                      </m:rPr>
                      <a:rPr lang="en-US" sz="2400" b="1" dirty="0">
                        <a:latin typeface="Courier New"/>
                        <a:cs typeface="Courier New"/>
                      </a:rPr>
                      <m:t>x</m:t>
                    </m:r>
                  </m:oMath>
                </a14:m>
                <a:r>
                  <a:rPr lang="en-US" sz="2400" dirty="0">
                    <a:latin typeface="CronosPro-Regular" panose="020C0502030403020304" pitchFamily="34" charset="0"/>
                    <a:cs typeface="Courier New"/>
                  </a:rPr>
                  <a:t>.</a:t>
                </a:r>
                <a:endParaRPr lang="en-US" sz="2400" dirty="0">
                  <a:latin typeface="Courier New"/>
                  <a:cs typeface="Courier New"/>
                </a:endParaRPr>
              </a:p>
              <a:p>
                <a:r>
                  <a:rPr lang="en-US" sz="2400" dirty="0">
                    <a:latin typeface="CronosPro-Regular" panose="020C0502030403020304" pitchFamily="34" charset="0"/>
                    <a:cs typeface="Courier New"/>
                  </a:rPr>
                  <a:t>Goal: </a:t>
                </a:r>
                <a14:m>
                  <m:oMath xmlns:m="http://schemas.openxmlformats.org/officeDocument/2006/math">
                    <m:r>
                      <m:rPr>
                        <m:nor/>
                      </m:rPr>
                      <a:rPr lang="en-US" sz="2400" b="1" dirty="0">
                        <a:latin typeface="Courier New"/>
                        <a:cs typeface="Courier New"/>
                      </a:rPr>
                      <m:t>x</m:t>
                    </m:r>
                  </m:oMath>
                </a14:m>
                <a:r>
                  <a:rPr lang="en-US" sz="2400" dirty="0">
                    <a:cs typeface="Courier New"/>
                  </a:rPr>
                  <a:t> should be tagged with </a:t>
                </a:r>
                <a14:m>
                  <m:oMath xmlns:m="http://schemas.openxmlformats.org/officeDocument/2006/math">
                    <m:r>
                      <m:rPr>
                        <m:sty m:val="p"/>
                      </m:rPr>
                      <a:rPr lang="en-US" sz="2400">
                        <a:latin typeface="Cambria Math" panose="02040503050406030204" pitchFamily="18" charset="0"/>
                      </a:rPr>
                      <m:t>H</m:t>
                    </m:r>
                    <m:r>
                      <a:rPr lang="en-US" sz="2400" i="1">
                        <a:latin typeface="Cambria Math" panose="02040503050406030204" pitchFamily="18" charset="0"/>
                      </a:rPr>
                      <m:t> </m:t>
                    </m:r>
                  </m:oMath>
                </a14:m>
                <a:r>
                  <a:rPr lang="en-US" sz="2400" dirty="0">
                    <a:cs typeface="Courier New"/>
                  </a:rPr>
                  <a:t>at every execution.</a:t>
                </a:r>
                <a:endParaRPr lang="en-US" sz="2400" dirty="0">
                  <a:latin typeface="CronosPro-Regular" panose="020C0502030403020304" pitchFamily="34" charset="0"/>
                  <a:cs typeface="Courier New"/>
                </a:endParaRPr>
              </a:p>
            </p:txBody>
          </p:sp>
        </mc:Choice>
        <mc:Fallback xmlns="">
          <p:sp>
            <p:nvSpPr>
              <p:cNvPr id="6" name="Rectangle 5"/>
              <p:cNvSpPr>
                <a:spLocks noRot="1" noChangeAspect="1" noMove="1" noResize="1" noEditPoints="1" noAdjustHandles="1" noChangeArrowheads="1" noChangeShapeType="1" noTextEdit="1"/>
              </p:cNvSpPr>
              <p:nvPr/>
            </p:nvSpPr>
            <p:spPr>
              <a:xfrm>
                <a:off x="457200" y="1636761"/>
                <a:ext cx="7295322" cy="1200329"/>
              </a:xfrm>
              <a:prstGeom prst="rect">
                <a:avLst/>
              </a:prstGeom>
              <a:blipFill rotWithShape="0">
                <a:blip r:embed="rId2"/>
                <a:stretch>
                  <a:fillRect l="-1253" t="-40609" b="-50254"/>
                </a:stretch>
              </a:blipFill>
            </p:spPr>
            <p:txBody>
              <a:bodyPr/>
              <a:lstStyle/>
              <a:p>
                <a:r>
                  <a:rPr lang="en-US">
                    <a:noFill/>
                  </a:rPr>
                  <a:t> </a:t>
                </a:r>
              </a:p>
            </p:txBody>
          </p:sp>
        </mc:Fallback>
      </mc:AlternateContent>
      <p:sp>
        <p:nvSpPr>
          <p:cNvPr id="8" name="TextBox 7"/>
          <p:cNvSpPr txBox="1"/>
          <p:nvPr/>
        </p:nvSpPr>
        <p:spPr>
          <a:xfrm>
            <a:off x="4724400" y="4176074"/>
            <a:ext cx="1489436"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a:latin typeface="CronosPro-Regular"/>
                <a:cs typeface="Courier New"/>
              </a:rPr>
              <a:t>Execute taken branch.</a:t>
            </a:r>
            <a:endParaRPr lang="en-US" sz="2400" dirty="0">
              <a:latin typeface="CronosPro-Regular"/>
              <a:cs typeface="CronosPro-Regular"/>
            </a:endParaRPr>
          </a:p>
        </p:txBody>
      </p:sp>
      <p:cxnSp>
        <p:nvCxnSpPr>
          <p:cNvPr id="9" name="Straight Arrow Connector 8"/>
          <p:cNvCxnSpPr>
            <a:cxnSpLocks/>
          </p:cNvCxnSpPr>
          <p:nvPr/>
        </p:nvCxnSpPr>
        <p:spPr>
          <a:xfrm flipV="1">
            <a:off x="5478542" y="3657600"/>
            <a:ext cx="0" cy="51847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009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on-the-fly static analysis</a:t>
            </a:r>
          </a:p>
        </p:txBody>
      </p:sp>
      <p:sp>
        <p:nvSpPr>
          <p:cNvPr id="3" name="Content Placeholder 2"/>
          <p:cNvSpPr>
            <a:spLocks noGrp="1"/>
          </p:cNvSpPr>
          <p:nvPr>
            <p:ph idx="1"/>
          </p:nvPr>
        </p:nvSpPr>
        <p:spPr>
          <a:xfrm>
            <a:off x="457200" y="2450978"/>
            <a:ext cx="8229600" cy="2359058"/>
          </a:xfrm>
        </p:spPr>
        <p:txBody>
          <a:bodyPr/>
          <a:lstStyle/>
          <a:p>
            <a:pPr marL="0" indent="0">
              <a:buNone/>
            </a:pPr>
            <a:endParaRPr lang="en-US" dirty="0"/>
          </a:p>
          <a:p>
            <a:pPr marL="0" indent="0">
              <a:buNone/>
            </a:pPr>
            <a:r>
              <a:rPr lang="en-US" b="1" dirty="0">
                <a:latin typeface="Courier New"/>
                <a:cs typeface="Courier New"/>
              </a:rPr>
              <a:t>   x:=0;</a:t>
            </a:r>
          </a:p>
          <a:p>
            <a:pPr marL="0" indent="0">
              <a:buNone/>
            </a:pPr>
            <a:r>
              <a:rPr lang="en-US" b="1" dirty="0">
                <a:latin typeface="Courier New"/>
                <a:cs typeface="Courier New"/>
              </a:rPr>
              <a:t>   if h&gt;0 then x:=1 else skip</a:t>
            </a:r>
          </a:p>
        </p:txBody>
      </p:sp>
      <p:sp>
        <p:nvSpPr>
          <p:cNvPr id="4" name="Slide Number Placeholder 3"/>
          <p:cNvSpPr>
            <a:spLocks noGrp="1"/>
          </p:cNvSpPr>
          <p:nvPr>
            <p:ph type="sldNum" sz="quarter" idx="12"/>
          </p:nvPr>
        </p:nvSpPr>
        <p:spPr/>
        <p:txBody>
          <a:bodyPr/>
          <a:lstStyle/>
          <a:p>
            <a:fld id="{D0F20DF3-DAE6-B84F-B38F-DFB8F4406A2B}" type="slidenum">
              <a:rPr lang="en-US" smtClean="0"/>
              <a:t>24</a:t>
            </a:fld>
            <a:endParaRPr lang="en-US"/>
          </a:p>
        </p:txBody>
      </p:sp>
      <mc:AlternateContent xmlns:mc="http://schemas.openxmlformats.org/markup-compatibility/2006" xmlns:a14="http://schemas.microsoft.com/office/drawing/2010/main">
        <mc:Choice Requires="a14">
          <p:sp>
            <p:nvSpPr>
              <p:cNvPr id="6" name="Rectangle 5"/>
              <p:cNvSpPr/>
              <p:nvPr/>
            </p:nvSpPr>
            <p:spPr>
              <a:xfrm>
                <a:off x="457200" y="1636761"/>
                <a:ext cx="7295322" cy="1200329"/>
              </a:xfrm>
              <a:prstGeom prst="rect">
                <a:avLst/>
              </a:prstGeom>
            </p:spPr>
            <p:txBody>
              <a:bodyPr wrap="square">
                <a:spAutoFit/>
              </a:bodyPr>
              <a:lstStyle/>
              <a:p>
                <a:r>
                  <a:rPr lang="en-US" sz="2400" dirty="0">
                    <a:cs typeface="Courier New"/>
                  </a:rPr>
                  <a:t>Problem: </a:t>
                </a:r>
                <a14:m>
                  <m:oMath xmlns:m="http://schemas.openxmlformats.org/officeDocument/2006/math">
                    <m:r>
                      <m:rPr>
                        <m:nor/>
                      </m:rPr>
                      <a:rPr lang="en-US" sz="2400" b="1" dirty="0">
                        <a:latin typeface="Courier New"/>
                        <a:cs typeface="Courier New"/>
                      </a:rPr>
                      <m:t>x</m:t>
                    </m:r>
                  </m:oMath>
                </a14:m>
                <a:r>
                  <a:rPr lang="en-US" sz="2400" dirty="0">
                    <a:cs typeface="Courier New"/>
                  </a:rPr>
                  <a:t> was tagged with </a:t>
                </a:r>
                <a14:m>
                  <m:oMath xmlns:m="http://schemas.openxmlformats.org/officeDocument/2006/math">
                    <m:r>
                      <m:rPr>
                        <m:sty m:val="p"/>
                      </m:rPr>
                      <a:rPr lang="en-US" sz="2400">
                        <a:latin typeface="Cambria Math" panose="02040503050406030204" pitchFamily="18" charset="0"/>
                      </a:rPr>
                      <m:t>H</m:t>
                    </m:r>
                    <m:r>
                      <a:rPr lang="en-US" sz="2400" i="1">
                        <a:latin typeface="Cambria Math" panose="02040503050406030204" pitchFamily="18" charset="0"/>
                      </a:rPr>
                      <m:t> </m:t>
                    </m:r>
                  </m:oMath>
                </a14:m>
                <a:r>
                  <a:rPr lang="en-US" sz="2400" dirty="0">
                    <a:cs typeface="Courier New"/>
                  </a:rPr>
                  <a:t>only when </a:t>
                </a:r>
                <a:r>
                  <a:rPr lang="en-US" sz="2400" b="1" dirty="0">
                    <a:latin typeface="Courier New"/>
                    <a:cs typeface="Courier New"/>
                  </a:rPr>
                  <a:t>h&gt;0</a:t>
                </a:r>
                <a:r>
                  <a:rPr lang="en-US" sz="2400" b="1" dirty="0">
                    <a:latin typeface="CronosPro-Regular" panose="020C0502030403020304" pitchFamily="34" charset="0"/>
                    <a:cs typeface="Courier New"/>
                  </a:rPr>
                  <a:t> </a:t>
                </a:r>
                <a:r>
                  <a:rPr lang="en-US" sz="2400" dirty="0">
                    <a:latin typeface="CronosPro-Regular" panose="020C0502030403020304" pitchFamily="34" charset="0"/>
                    <a:cs typeface="Courier New"/>
                  </a:rPr>
                  <a:t>was true, even though </a:t>
                </a:r>
                <a:r>
                  <a:rPr lang="en-US" sz="2400" b="1" dirty="0">
                    <a:latin typeface="Courier New"/>
                    <a:cs typeface="Courier New"/>
                  </a:rPr>
                  <a:t>h</a:t>
                </a:r>
                <a:r>
                  <a:rPr lang="en-US" sz="2400" dirty="0">
                    <a:latin typeface="CronosPro-Regular" panose="020C0502030403020304" pitchFamily="34" charset="0"/>
                    <a:cs typeface="Courier New"/>
                  </a:rPr>
                  <a:t> always flow to </a:t>
                </a:r>
                <a14:m>
                  <m:oMath xmlns:m="http://schemas.openxmlformats.org/officeDocument/2006/math">
                    <m:r>
                      <m:rPr>
                        <m:nor/>
                      </m:rPr>
                      <a:rPr lang="en-US" sz="2400" b="1" dirty="0">
                        <a:latin typeface="Courier New"/>
                        <a:cs typeface="Courier New"/>
                      </a:rPr>
                      <m:t>x</m:t>
                    </m:r>
                  </m:oMath>
                </a14:m>
                <a:r>
                  <a:rPr lang="en-US" sz="2400" dirty="0">
                    <a:latin typeface="CronosPro-Regular" panose="020C0502030403020304" pitchFamily="34" charset="0"/>
                    <a:cs typeface="Courier New"/>
                  </a:rPr>
                  <a:t>.</a:t>
                </a:r>
                <a:endParaRPr lang="en-US" sz="2400" dirty="0">
                  <a:latin typeface="Courier New"/>
                  <a:cs typeface="Courier New"/>
                </a:endParaRPr>
              </a:p>
              <a:p>
                <a:r>
                  <a:rPr lang="en-US" sz="2400" dirty="0">
                    <a:latin typeface="CronosPro-Regular" panose="020C0502030403020304" pitchFamily="34" charset="0"/>
                    <a:cs typeface="Courier New"/>
                  </a:rPr>
                  <a:t>Goal: </a:t>
                </a:r>
                <a14:m>
                  <m:oMath xmlns:m="http://schemas.openxmlformats.org/officeDocument/2006/math">
                    <m:r>
                      <m:rPr>
                        <m:nor/>
                      </m:rPr>
                      <a:rPr lang="en-US" sz="2400" b="1" dirty="0">
                        <a:latin typeface="Courier New"/>
                        <a:cs typeface="Courier New"/>
                      </a:rPr>
                      <m:t>x</m:t>
                    </m:r>
                  </m:oMath>
                </a14:m>
                <a:r>
                  <a:rPr lang="en-US" sz="2400" dirty="0">
                    <a:cs typeface="Courier New"/>
                  </a:rPr>
                  <a:t> should be tagged with </a:t>
                </a:r>
                <a14:m>
                  <m:oMath xmlns:m="http://schemas.openxmlformats.org/officeDocument/2006/math">
                    <m:r>
                      <m:rPr>
                        <m:sty m:val="p"/>
                      </m:rPr>
                      <a:rPr lang="en-US" sz="2400">
                        <a:latin typeface="Cambria Math" panose="02040503050406030204" pitchFamily="18" charset="0"/>
                      </a:rPr>
                      <m:t>H</m:t>
                    </m:r>
                    <m:r>
                      <a:rPr lang="en-US" sz="2400" i="1">
                        <a:latin typeface="Cambria Math" panose="02040503050406030204" pitchFamily="18" charset="0"/>
                      </a:rPr>
                      <m:t> </m:t>
                    </m:r>
                  </m:oMath>
                </a14:m>
                <a:r>
                  <a:rPr lang="en-US" sz="2400" dirty="0">
                    <a:cs typeface="Courier New"/>
                  </a:rPr>
                  <a:t>at every execution.</a:t>
                </a:r>
                <a:endParaRPr lang="en-US" sz="2400" dirty="0">
                  <a:latin typeface="CronosPro-Regular" panose="020C0502030403020304" pitchFamily="34" charset="0"/>
                  <a:cs typeface="Courier New"/>
                </a:endParaRPr>
              </a:p>
            </p:txBody>
          </p:sp>
        </mc:Choice>
        <mc:Fallback xmlns="">
          <p:sp>
            <p:nvSpPr>
              <p:cNvPr id="6" name="Rectangle 5"/>
              <p:cNvSpPr>
                <a:spLocks noRot="1" noChangeAspect="1" noMove="1" noResize="1" noEditPoints="1" noAdjustHandles="1" noChangeArrowheads="1" noChangeShapeType="1" noTextEdit="1"/>
              </p:cNvSpPr>
              <p:nvPr/>
            </p:nvSpPr>
            <p:spPr>
              <a:xfrm>
                <a:off x="457200" y="1636761"/>
                <a:ext cx="7295322" cy="1200329"/>
              </a:xfrm>
              <a:prstGeom prst="rect">
                <a:avLst/>
              </a:prstGeom>
              <a:blipFill rotWithShape="0">
                <a:blip r:embed="rId2"/>
                <a:stretch>
                  <a:fillRect l="-1253" t="-40609" b="-50254"/>
                </a:stretch>
              </a:blipFill>
            </p:spPr>
            <p:txBody>
              <a:bodyPr/>
              <a:lstStyle/>
              <a:p>
                <a:r>
                  <a:rPr lang="en-US">
                    <a:noFill/>
                  </a:rPr>
                  <a:t> </a:t>
                </a:r>
              </a:p>
            </p:txBody>
          </p:sp>
        </mc:Fallback>
      </mc:AlternateContent>
      <p:sp>
        <p:nvSpPr>
          <p:cNvPr id="10" name="TextBox 9"/>
          <p:cNvSpPr txBox="1"/>
          <p:nvPr/>
        </p:nvSpPr>
        <p:spPr>
          <a:xfrm>
            <a:off x="5727709" y="4399722"/>
            <a:ext cx="2196440"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a:latin typeface="CronosPro-Regular"/>
                <a:cs typeface="CronosPro-Regular"/>
              </a:rPr>
              <a:t>Apply on-the-fly static analysis to the untaken branch.</a:t>
            </a:r>
          </a:p>
        </p:txBody>
      </p:sp>
      <p:cxnSp>
        <p:nvCxnSpPr>
          <p:cNvPr id="11" name="Straight Arrow Connector 10"/>
          <p:cNvCxnSpPr>
            <a:cxnSpLocks/>
          </p:cNvCxnSpPr>
          <p:nvPr/>
        </p:nvCxnSpPr>
        <p:spPr>
          <a:xfrm flipH="1" flipV="1">
            <a:off x="5593477" y="3733800"/>
            <a:ext cx="1218313" cy="66592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3200400" y="3733800"/>
            <a:ext cx="838200" cy="665922"/>
          </a:xfrm>
          <a:prstGeom prst="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dirty="0">
              <a:latin typeface="CronosPro-Regular"/>
              <a:cs typeface="CronosPro-Regular"/>
            </a:endParaRPr>
          </a:p>
        </p:txBody>
      </p:sp>
      <mc:AlternateContent xmlns:mc="http://schemas.openxmlformats.org/markup-compatibility/2006" xmlns:a14="http://schemas.microsoft.com/office/drawing/2010/main">
        <mc:Choice Requires="a14">
          <p:sp>
            <p:nvSpPr>
              <p:cNvPr id="13" name="TextBox 12"/>
              <p:cNvSpPr txBox="1"/>
              <p:nvPr/>
            </p:nvSpPr>
            <p:spPr>
              <a:xfrm>
                <a:off x="1828800" y="4399724"/>
                <a:ext cx="3764677"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l-GR" sz="2400" dirty="0">
                    <a:latin typeface="CronosPro-Regular"/>
                    <a:cs typeface="CronosPro-Regular"/>
                  </a:rPr>
                  <a:t>Ο</a:t>
                </a:r>
                <a:r>
                  <a:rPr lang="en-US" sz="2400" dirty="0">
                    <a:latin typeface="CronosPro-Regular"/>
                    <a:cs typeface="CronosPro-Regular"/>
                  </a:rPr>
                  <a:t>n-the-fly static analysis:</a:t>
                </a:r>
              </a:p>
              <a:p>
                <a:pPr/>
                <a14:m>
                  <m:oMathPara xmlns:m="http://schemas.openxmlformats.org/officeDocument/2006/math">
                    <m:oMathParaPr>
                      <m:jc m:val="left"/>
                    </m:oMathParaPr>
                    <m:oMath xmlns:m="http://schemas.openxmlformats.org/officeDocument/2006/math">
                      <m:r>
                        <m:rPr>
                          <m:sty m:val="p"/>
                        </m:rPr>
                        <a:rPr lang="el-GR" sz="2400" b="0" i="0" smtClean="0">
                          <a:latin typeface="Cambria Math" panose="02040503050406030204" pitchFamily="18" charset="0"/>
                          <a:cs typeface="CronosPro-Regular"/>
                        </a:rPr>
                        <m:t>Γ</m:t>
                      </m:r>
                      <m:d>
                        <m:dPr>
                          <m:ctrlPr>
                            <a:rPr lang="el-GR" sz="2400" b="0" i="1" smtClean="0">
                              <a:latin typeface="Cambria Math" panose="02040503050406030204" pitchFamily="18" charset="0"/>
                              <a:cs typeface="CronosPro-Regular"/>
                            </a:rPr>
                          </m:ctrlPr>
                        </m:dPr>
                        <m:e>
                          <m:r>
                            <m:rPr>
                              <m:nor/>
                            </m:rPr>
                            <a:rPr lang="en-US" sz="2400" b="1" dirty="0">
                              <a:latin typeface="Courier New"/>
                              <a:cs typeface="Courier New"/>
                            </a:rPr>
                            <m:t>x</m:t>
                          </m:r>
                        </m:e>
                      </m:d>
                      <m:r>
                        <a:rPr lang="en-US" sz="2400" b="0" i="0" smtClean="0">
                          <a:latin typeface="Cambria Math" panose="02040503050406030204" pitchFamily="18" charset="0"/>
                          <a:cs typeface="CronosPro-Regular"/>
                        </a:rPr>
                        <m:t>=</m:t>
                      </m:r>
                      <m:r>
                        <m:rPr>
                          <m:sty m:val="p"/>
                        </m:rPr>
                        <a:rPr lang="el-GR" sz="2400" b="0" i="0" smtClean="0">
                          <a:latin typeface="Cambria Math" panose="02040503050406030204" pitchFamily="18" charset="0"/>
                          <a:cs typeface="CronosPro-Regular"/>
                        </a:rPr>
                        <m:t>Γ</m:t>
                      </m:r>
                      <m:d>
                        <m:dPr>
                          <m:ctrlPr>
                            <a:rPr lang="el-GR" sz="2400" b="0" i="1" smtClean="0">
                              <a:latin typeface="Cambria Math" panose="02040503050406030204" pitchFamily="18" charset="0"/>
                              <a:cs typeface="CronosPro-Regular"/>
                            </a:rPr>
                          </m:ctrlPr>
                        </m:dPr>
                        <m:e>
                          <m:r>
                            <m:rPr>
                              <m:nor/>
                            </m:rPr>
                            <a:rPr lang="en-US" sz="2400" b="1" dirty="0">
                              <a:latin typeface="Courier New"/>
                              <a:cs typeface="Courier New"/>
                            </a:rPr>
                            <m:t>1</m:t>
                          </m:r>
                        </m:e>
                      </m:d>
                      <m:r>
                        <a:rPr lang="el-GR" sz="2400" b="0" i="1" smtClean="0">
                          <a:latin typeface="Cambria Math" panose="02040503050406030204" pitchFamily="18" charset="0"/>
                          <a:ea typeface="Cambria Math" panose="02040503050406030204" pitchFamily="18" charset="0"/>
                          <a:cs typeface="CronosPro-Regular"/>
                        </a:rPr>
                        <m:t>⊔</m:t>
                      </m:r>
                      <m:r>
                        <m:rPr>
                          <m:sty m:val="p"/>
                        </m:rPr>
                        <a:rPr lang="el-GR" sz="2400" b="0" i="0" smtClean="0">
                          <a:latin typeface="Cambria Math" panose="02040503050406030204" pitchFamily="18" charset="0"/>
                          <a:ea typeface="Cambria Math" panose="02040503050406030204" pitchFamily="18" charset="0"/>
                          <a:cs typeface="CronosPro-Regular"/>
                        </a:rPr>
                        <m:t>Γ</m:t>
                      </m:r>
                      <m:d>
                        <m:dPr>
                          <m:ctrlPr>
                            <a:rPr lang="el-GR" sz="2400" b="0" i="1" smtClean="0">
                              <a:latin typeface="Cambria Math" panose="02040503050406030204" pitchFamily="18" charset="0"/>
                              <a:ea typeface="Cambria Math" panose="02040503050406030204" pitchFamily="18" charset="0"/>
                              <a:cs typeface="CronosPro-Regular"/>
                            </a:rPr>
                          </m:ctrlPr>
                        </m:dPr>
                        <m:e>
                          <m:r>
                            <m:rPr>
                              <m:nor/>
                            </m:rPr>
                            <a:rPr lang="en-US" sz="2400" b="1" dirty="0">
                              <a:latin typeface="Courier New"/>
                              <a:cs typeface="Courier New"/>
                            </a:rPr>
                            <m:t>h</m:t>
                          </m:r>
                          <m:r>
                            <m:rPr>
                              <m:nor/>
                            </m:rPr>
                            <a:rPr lang="en-US" sz="2400" b="1" dirty="0">
                              <a:latin typeface="Courier New"/>
                              <a:cs typeface="Courier New"/>
                            </a:rPr>
                            <m:t>&gt;0</m:t>
                          </m:r>
                        </m:e>
                      </m:d>
                      <m:r>
                        <a:rPr lang="el-GR" sz="2400" b="0" i="0" smtClean="0">
                          <a:latin typeface="Cambria Math" panose="02040503050406030204" pitchFamily="18" charset="0"/>
                          <a:ea typeface="Cambria Math" panose="02040503050406030204" pitchFamily="18" charset="0"/>
                          <a:cs typeface="CronosPro-Regular"/>
                        </a:rPr>
                        <m:t>=</m:t>
                      </m:r>
                      <m:r>
                        <m:rPr>
                          <m:sty m:val="p"/>
                        </m:rPr>
                        <a:rPr lang="el-GR" sz="2400" b="0" i="0" smtClean="0">
                          <a:latin typeface="Cambria Math" panose="02040503050406030204" pitchFamily="18" charset="0"/>
                          <a:ea typeface="Cambria Math" panose="02040503050406030204" pitchFamily="18" charset="0"/>
                          <a:cs typeface="CronosPro-Regular"/>
                        </a:rPr>
                        <m:t>Η</m:t>
                      </m:r>
                    </m:oMath>
                  </m:oMathPara>
                </a14:m>
                <a:endParaRPr lang="en-US" sz="2400" dirty="0">
                  <a:latin typeface="CronosPro-Regular"/>
                  <a:cs typeface="CronosPro-Regular"/>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828800" y="4399724"/>
                <a:ext cx="3764677" cy="830997"/>
              </a:xfrm>
              <a:prstGeom prst="rect">
                <a:avLst/>
              </a:prstGeom>
              <a:blipFill rotWithShape="0">
                <a:blip r:embed="rId3"/>
                <a:stretch>
                  <a:fillRect l="-2090" t="-4286"/>
                </a:stretch>
              </a:blipFill>
            </p:spPr>
            <p:txBody>
              <a:bodyPr/>
              <a:lstStyle/>
              <a:p>
                <a:r>
                  <a:rPr lang="en-US">
                    <a:noFill/>
                  </a:rPr>
                  <a:t> </a:t>
                </a:r>
              </a:p>
            </p:txBody>
          </p:sp>
        </mc:Fallback>
      </mc:AlternateContent>
    </p:spTree>
    <p:extLst>
      <p:ext uri="{BB962C8B-B14F-4D97-AF65-F5344CB8AC3E}">
        <p14:creationId xmlns:p14="http://schemas.microsoft.com/office/powerpoint/2010/main" val="1602971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on-the-fly static analysis</a:t>
            </a:r>
          </a:p>
        </p:txBody>
      </p:sp>
      <p:sp>
        <p:nvSpPr>
          <p:cNvPr id="3" name="Content Placeholder 2"/>
          <p:cNvSpPr>
            <a:spLocks noGrp="1"/>
          </p:cNvSpPr>
          <p:nvPr>
            <p:ph idx="1"/>
          </p:nvPr>
        </p:nvSpPr>
        <p:spPr>
          <a:xfrm>
            <a:off x="457200" y="2450978"/>
            <a:ext cx="8229600" cy="2359058"/>
          </a:xfrm>
        </p:spPr>
        <p:txBody>
          <a:bodyPr/>
          <a:lstStyle/>
          <a:p>
            <a:pPr marL="0" indent="0">
              <a:buNone/>
            </a:pPr>
            <a:endParaRPr lang="en-US" dirty="0"/>
          </a:p>
          <a:p>
            <a:pPr marL="0" indent="0">
              <a:buNone/>
            </a:pPr>
            <a:r>
              <a:rPr lang="en-US" b="1" dirty="0">
                <a:latin typeface="Courier New"/>
                <a:cs typeface="Courier New"/>
              </a:rPr>
              <a:t>   x:=0;</a:t>
            </a:r>
          </a:p>
          <a:p>
            <a:pPr marL="0" indent="0">
              <a:buNone/>
            </a:pPr>
            <a:r>
              <a:rPr lang="en-US" b="1" dirty="0">
                <a:latin typeface="Courier New"/>
                <a:cs typeface="Courier New"/>
              </a:rPr>
              <a:t>   if h&gt;0 then x:=1 else skip</a:t>
            </a:r>
          </a:p>
        </p:txBody>
      </p:sp>
      <p:sp>
        <p:nvSpPr>
          <p:cNvPr id="4" name="Slide Number Placeholder 3"/>
          <p:cNvSpPr>
            <a:spLocks noGrp="1"/>
          </p:cNvSpPr>
          <p:nvPr>
            <p:ph type="sldNum" sz="quarter" idx="12"/>
          </p:nvPr>
        </p:nvSpPr>
        <p:spPr/>
        <p:txBody>
          <a:bodyPr/>
          <a:lstStyle/>
          <a:p>
            <a:fld id="{D0F20DF3-DAE6-B84F-B38F-DFB8F4406A2B}" type="slidenum">
              <a:rPr lang="en-US" smtClean="0"/>
              <a:t>25</a:t>
            </a:fld>
            <a:endParaRPr lang="en-US"/>
          </a:p>
        </p:txBody>
      </p:sp>
      <mc:AlternateContent xmlns:mc="http://schemas.openxmlformats.org/markup-compatibility/2006" xmlns:a14="http://schemas.microsoft.com/office/drawing/2010/main">
        <mc:Choice Requires="a14">
          <p:sp>
            <p:nvSpPr>
              <p:cNvPr id="6" name="Rectangle 5"/>
              <p:cNvSpPr/>
              <p:nvPr/>
            </p:nvSpPr>
            <p:spPr>
              <a:xfrm>
                <a:off x="457200" y="1636761"/>
                <a:ext cx="7295322" cy="1200329"/>
              </a:xfrm>
              <a:prstGeom prst="rect">
                <a:avLst/>
              </a:prstGeom>
            </p:spPr>
            <p:txBody>
              <a:bodyPr wrap="square">
                <a:spAutoFit/>
              </a:bodyPr>
              <a:lstStyle/>
              <a:p>
                <a:r>
                  <a:rPr lang="en-US" sz="2400" dirty="0">
                    <a:cs typeface="Courier New"/>
                  </a:rPr>
                  <a:t>Problem: </a:t>
                </a:r>
                <a14:m>
                  <m:oMath xmlns:m="http://schemas.openxmlformats.org/officeDocument/2006/math">
                    <m:r>
                      <m:rPr>
                        <m:nor/>
                      </m:rPr>
                      <a:rPr lang="en-US" sz="2400" b="1" dirty="0">
                        <a:latin typeface="Courier New"/>
                        <a:cs typeface="Courier New"/>
                      </a:rPr>
                      <m:t>x</m:t>
                    </m:r>
                  </m:oMath>
                </a14:m>
                <a:r>
                  <a:rPr lang="en-US" sz="2400" dirty="0">
                    <a:cs typeface="Courier New"/>
                  </a:rPr>
                  <a:t> was tagged with </a:t>
                </a:r>
                <a14:m>
                  <m:oMath xmlns:m="http://schemas.openxmlformats.org/officeDocument/2006/math">
                    <m:r>
                      <m:rPr>
                        <m:sty m:val="p"/>
                      </m:rPr>
                      <a:rPr lang="en-US" sz="2400">
                        <a:latin typeface="Cambria Math" panose="02040503050406030204" pitchFamily="18" charset="0"/>
                      </a:rPr>
                      <m:t>H</m:t>
                    </m:r>
                    <m:r>
                      <a:rPr lang="en-US" sz="2400" i="1">
                        <a:latin typeface="Cambria Math" panose="02040503050406030204" pitchFamily="18" charset="0"/>
                      </a:rPr>
                      <m:t> </m:t>
                    </m:r>
                  </m:oMath>
                </a14:m>
                <a:r>
                  <a:rPr lang="en-US" sz="2400" dirty="0">
                    <a:cs typeface="Courier New"/>
                  </a:rPr>
                  <a:t>only when </a:t>
                </a:r>
                <a:r>
                  <a:rPr lang="en-US" sz="2400" b="1" dirty="0">
                    <a:latin typeface="Courier New"/>
                    <a:cs typeface="Courier New"/>
                  </a:rPr>
                  <a:t>h&gt;0</a:t>
                </a:r>
                <a:r>
                  <a:rPr lang="en-US" sz="2400" b="1" dirty="0">
                    <a:latin typeface="CronosPro-Regular" panose="020C0502030403020304" pitchFamily="34" charset="0"/>
                    <a:cs typeface="Courier New"/>
                  </a:rPr>
                  <a:t> </a:t>
                </a:r>
                <a:r>
                  <a:rPr lang="en-US" sz="2400" dirty="0">
                    <a:latin typeface="CronosPro-Regular" panose="020C0502030403020304" pitchFamily="34" charset="0"/>
                    <a:cs typeface="Courier New"/>
                  </a:rPr>
                  <a:t>was true, even though </a:t>
                </a:r>
                <a:r>
                  <a:rPr lang="en-US" sz="2400" b="1" dirty="0">
                    <a:latin typeface="Courier New"/>
                    <a:cs typeface="Courier New"/>
                  </a:rPr>
                  <a:t>h</a:t>
                </a:r>
                <a:r>
                  <a:rPr lang="en-US" sz="2400" dirty="0">
                    <a:latin typeface="CronosPro-Regular" panose="020C0502030403020304" pitchFamily="34" charset="0"/>
                    <a:cs typeface="Courier New"/>
                  </a:rPr>
                  <a:t> always flow to </a:t>
                </a:r>
                <a14:m>
                  <m:oMath xmlns:m="http://schemas.openxmlformats.org/officeDocument/2006/math">
                    <m:r>
                      <m:rPr>
                        <m:nor/>
                      </m:rPr>
                      <a:rPr lang="en-US" sz="2400" b="1" dirty="0">
                        <a:latin typeface="Courier New"/>
                        <a:cs typeface="Courier New"/>
                      </a:rPr>
                      <m:t>x</m:t>
                    </m:r>
                  </m:oMath>
                </a14:m>
                <a:r>
                  <a:rPr lang="en-US" sz="2400" dirty="0">
                    <a:latin typeface="CronosPro-Regular" panose="020C0502030403020304" pitchFamily="34" charset="0"/>
                    <a:cs typeface="Courier New"/>
                  </a:rPr>
                  <a:t>.</a:t>
                </a:r>
                <a:endParaRPr lang="en-US" sz="2400" dirty="0">
                  <a:latin typeface="Courier New"/>
                  <a:cs typeface="Courier New"/>
                </a:endParaRPr>
              </a:p>
              <a:p>
                <a:r>
                  <a:rPr lang="en-US" sz="2400" dirty="0">
                    <a:latin typeface="CronosPro-Regular" panose="020C0502030403020304" pitchFamily="34" charset="0"/>
                    <a:cs typeface="Courier New"/>
                  </a:rPr>
                  <a:t>Goal: </a:t>
                </a:r>
                <a14:m>
                  <m:oMath xmlns:m="http://schemas.openxmlformats.org/officeDocument/2006/math">
                    <m:r>
                      <m:rPr>
                        <m:nor/>
                      </m:rPr>
                      <a:rPr lang="en-US" sz="2400" b="1" dirty="0">
                        <a:latin typeface="Courier New"/>
                        <a:cs typeface="Courier New"/>
                      </a:rPr>
                      <m:t>x</m:t>
                    </m:r>
                  </m:oMath>
                </a14:m>
                <a:r>
                  <a:rPr lang="en-US" sz="2400" dirty="0">
                    <a:cs typeface="Courier New"/>
                  </a:rPr>
                  <a:t> should be tagged with </a:t>
                </a:r>
                <a14:m>
                  <m:oMath xmlns:m="http://schemas.openxmlformats.org/officeDocument/2006/math">
                    <m:r>
                      <m:rPr>
                        <m:sty m:val="p"/>
                      </m:rPr>
                      <a:rPr lang="en-US" sz="2400">
                        <a:latin typeface="Cambria Math" panose="02040503050406030204" pitchFamily="18" charset="0"/>
                      </a:rPr>
                      <m:t>H</m:t>
                    </m:r>
                    <m:r>
                      <a:rPr lang="en-US" sz="2400" i="1">
                        <a:latin typeface="Cambria Math" panose="02040503050406030204" pitchFamily="18" charset="0"/>
                      </a:rPr>
                      <m:t> </m:t>
                    </m:r>
                  </m:oMath>
                </a14:m>
                <a:r>
                  <a:rPr lang="en-US" sz="2400" dirty="0">
                    <a:cs typeface="Courier New"/>
                  </a:rPr>
                  <a:t>at every execution.</a:t>
                </a:r>
                <a:endParaRPr lang="en-US" sz="2400" dirty="0">
                  <a:latin typeface="CronosPro-Regular" panose="020C0502030403020304" pitchFamily="34" charset="0"/>
                  <a:cs typeface="Courier New"/>
                </a:endParaRPr>
              </a:p>
            </p:txBody>
          </p:sp>
        </mc:Choice>
        <mc:Fallback xmlns="">
          <p:sp>
            <p:nvSpPr>
              <p:cNvPr id="6" name="Rectangle 5"/>
              <p:cNvSpPr>
                <a:spLocks noRot="1" noChangeAspect="1" noMove="1" noResize="1" noEditPoints="1" noAdjustHandles="1" noChangeArrowheads="1" noChangeShapeType="1" noTextEdit="1"/>
              </p:cNvSpPr>
              <p:nvPr/>
            </p:nvSpPr>
            <p:spPr>
              <a:xfrm>
                <a:off x="457200" y="1636761"/>
                <a:ext cx="7295322" cy="1200329"/>
              </a:xfrm>
              <a:prstGeom prst="rect">
                <a:avLst/>
              </a:prstGeom>
              <a:blipFill rotWithShape="0">
                <a:blip r:embed="rId2"/>
                <a:stretch>
                  <a:fillRect l="-1253" t="-40609" b="-502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4419600" y="4186535"/>
                <a:ext cx="219644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l-GR" sz="2400" b="0" i="0" smtClean="0">
                          <a:latin typeface="Cambria Math" panose="02040503050406030204" pitchFamily="18" charset="0"/>
                          <a:cs typeface="CronosPro-Regular"/>
                        </a:rPr>
                        <m:t>Γ</m:t>
                      </m:r>
                      <m:d>
                        <m:dPr>
                          <m:ctrlPr>
                            <a:rPr lang="el-GR" sz="2400" b="0" i="1" smtClean="0">
                              <a:latin typeface="Cambria Math" panose="02040503050406030204" pitchFamily="18" charset="0"/>
                              <a:cs typeface="CronosPro-Regular"/>
                            </a:rPr>
                          </m:ctrlPr>
                        </m:dPr>
                        <m:e>
                          <m:r>
                            <m:rPr>
                              <m:nor/>
                            </m:rPr>
                            <a:rPr lang="en-US" sz="2400" b="1" dirty="0">
                              <a:latin typeface="Courier New"/>
                              <a:cs typeface="Courier New"/>
                            </a:rPr>
                            <m:t>x</m:t>
                          </m:r>
                        </m:e>
                      </m:d>
                      <m:r>
                        <a:rPr lang="el-GR" sz="2400" b="0" i="0" smtClean="0">
                          <a:latin typeface="Cambria Math" panose="02040503050406030204" pitchFamily="18" charset="0"/>
                          <a:cs typeface="CronosPro-Regular"/>
                        </a:rPr>
                        <m:t>=</m:t>
                      </m:r>
                      <m:r>
                        <m:rPr>
                          <m:sty m:val="p"/>
                        </m:rPr>
                        <a:rPr lang="el-GR" sz="2400" b="0" i="0" smtClean="0">
                          <a:latin typeface="Cambria Math" panose="02040503050406030204" pitchFamily="18" charset="0"/>
                          <a:cs typeface="CronosPro-Regular"/>
                        </a:rPr>
                        <m:t>Η</m:t>
                      </m:r>
                    </m:oMath>
                  </m:oMathPara>
                </a14:m>
                <a:endParaRPr lang="en-US" sz="2400" dirty="0">
                  <a:latin typeface="CronosPro-Regular"/>
                  <a:cs typeface="CronosPro-Regular"/>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4419600" y="4186535"/>
                <a:ext cx="2196440" cy="461665"/>
              </a:xfrm>
              <a:prstGeom prst="rect">
                <a:avLst/>
              </a:prstGeom>
              <a:blipFill rotWithShape="0">
                <a:blip r:embed="rId3"/>
                <a:stretch>
                  <a:fillRect/>
                </a:stretch>
              </a:blipFill>
            </p:spPr>
            <p:txBody>
              <a:bodyPr/>
              <a:lstStyle/>
              <a:p>
                <a:r>
                  <a:rPr lang="en-US">
                    <a:noFill/>
                  </a:rPr>
                  <a:t> </a:t>
                </a:r>
              </a:p>
            </p:txBody>
          </p:sp>
        </mc:Fallback>
      </mc:AlternateContent>
      <p:cxnSp>
        <p:nvCxnSpPr>
          <p:cNvPr id="15" name="Straight Arrow Connector 14"/>
          <p:cNvCxnSpPr>
            <a:cxnSpLocks/>
          </p:cNvCxnSpPr>
          <p:nvPr/>
        </p:nvCxnSpPr>
        <p:spPr>
          <a:xfrm flipV="1">
            <a:off x="5503681" y="3668061"/>
            <a:ext cx="0" cy="51847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21195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9B552-C55B-2E40-AE50-96C4CFC84131}"/>
              </a:ext>
            </a:extLst>
          </p:cNvPr>
          <p:cNvSpPr>
            <a:spLocks noGrp="1"/>
          </p:cNvSpPr>
          <p:nvPr>
            <p:ph type="title"/>
          </p:nvPr>
        </p:nvSpPr>
        <p:spPr/>
        <p:txBody>
          <a:bodyPr/>
          <a:lstStyle/>
          <a:p>
            <a:r>
              <a:rPr lang="en-US" dirty="0"/>
              <a:t>Exercise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A31061-4F34-2243-B456-216BC8D8F14A}"/>
                  </a:ext>
                </a:extLst>
              </p:cNvPr>
              <p:cNvSpPr>
                <a:spLocks noGrp="1"/>
              </p:cNvSpPr>
              <p:nvPr>
                <p:ph idx="1"/>
              </p:nvPr>
            </p:nvSpPr>
            <p:spPr/>
            <p:txBody>
              <a:bodyPr/>
              <a:lstStyle/>
              <a:p>
                <a:r>
                  <a:rPr lang="en-US" dirty="0"/>
                  <a:t>Consider a dynamic mechanism with on-the-fly static analysis and flow sensitive </a:t>
                </a:r>
                <a14:m>
                  <m:oMath xmlns:m="http://schemas.openxmlformats.org/officeDocument/2006/math">
                    <m:r>
                      <m:rPr>
                        <m:sty m:val="p"/>
                      </m:rPr>
                      <a:rPr lang="el-GR">
                        <a:latin typeface="Cambria Math" panose="02040503050406030204" pitchFamily="18" charset="0"/>
                      </a:rPr>
                      <m:t>Γ</m:t>
                    </m:r>
                  </m:oMath>
                </a14:m>
                <a:r>
                  <a:rPr lang="el-GR" dirty="0"/>
                  <a:t>. </a:t>
                </a:r>
                <a:endParaRPr lang="en-US" dirty="0"/>
              </a:p>
              <a:p>
                <a:r>
                  <a:rPr lang="en-US" dirty="0"/>
                  <a:t>Assume </a:t>
                </a:r>
                <a14:m>
                  <m:oMath xmlns:m="http://schemas.openxmlformats.org/officeDocument/2006/math">
                    <m:r>
                      <m:rPr>
                        <m:sty m:val="p"/>
                      </m:rPr>
                      <a:rPr lang="el-GR">
                        <a:latin typeface="Cambria Math" panose="02040503050406030204" pitchFamily="18" charset="0"/>
                      </a:rPr>
                      <m:t>Γ</m:t>
                    </m:r>
                  </m:oMath>
                </a14:m>
                <a:r>
                  <a:rPr lang="el-GR" dirty="0"/>
                  <a:t> </a:t>
                </a:r>
                <a:r>
                  <a:rPr lang="en-US" dirty="0"/>
                  <a:t>is initialized as: </a:t>
                </a:r>
                <a14:m>
                  <m:oMath xmlns:m="http://schemas.openxmlformats.org/officeDocument/2006/math">
                    <m:r>
                      <m:rPr>
                        <m:sty m:val="p"/>
                      </m:rPr>
                      <a:rPr lang="el-GR">
                        <a:latin typeface="Cambria Math" panose="02040503050406030204" pitchFamily="18" charset="0"/>
                      </a:rPr>
                      <m:t>Γ</m:t>
                    </m:r>
                    <m:d>
                      <m:dPr>
                        <m:ctrlPr>
                          <a:rPr lang="el-GR" i="1">
                            <a:latin typeface="Cambria Math" panose="02040503050406030204" pitchFamily="18" charset="0"/>
                          </a:rPr>
                        </m:ctrlPr>
                      </m:dPr>
                      <m:e>
                        <m:r>
                          <m:rPr>
                            <m:nor/>
                          </m:rPr>
                          <a:rPr lang="en-US" b="1" dirty="0">
                            <a:latin typeface="Courier New"/>
                            <a:cs typeface="Courier New"/>
                          </a:rPr>
                          <m:t>x</m:t>
                        </m:r>
                      </m:e>
                    </m:d>
                    <m:r>
                      <a:rPr lang="en-US">
                        <a:latin typeface="Cambria Math" panose="02040503050406030204" pitchFamily="18" charset="0"/>
                      </a:rPr>
                      <m:t>=</m:t>
                    </m:r>
                    <m:r>
                      <m:rPr>
                        <m:sty m:val="p"/>
                      </m:rPr>
                      <a:rPr lang="en-US" b="0" i="0" smtClean="0">
                        <a:latin typeface="Cambria Math" panose="02040503050406030204" pitchFamily="18" charset="0"/>
                      </a:rPr>
                      <m:t>H</m:t>
                    </m:r>
                  </m:oMath>
                </a14:m>
                <a:r>
                  <a:rPr lang="en-US" dirty="0"/>
                  <a:t>, </a:t>
                </a:r>
                <a14:m>
                  <m:oMath xmlns:m="http://schemas.openxmlformats.org/officeDocument/2006/math">
                    <m:r>
                      <m:rPr>
                        <m:sty m:val="p"/>
                      </m:rPr>
                      <a:rPr lang="el-GR">
                        <a:latin typeface="Cambria Math" panose="02040503050406030204" pitchFamily="18" charset="0"/>
                      </a:rPr>
                      <m:t>Γ</m:t>
                    </m:r>
                    <m:d>
                      <m:dPr>
                        <m:ctrlPr>
                          <a:rPr lang="el-GR" i="1">
                            <a:latin typeface="Cambria Math" panose="02040503050406030204" pitchFamily="18" charset="0"/>
                          </a:rPr>
                        </m:ctrlPr>
                      </m:dPr>
                      <m:e>
                        <m:r>
                          <m:rPr>
                            <m:nor/>
                          </m:rPr>
                          <a:rPr lang="en-US" b="1" i="0" smtClean="0">
                            <a:latin typeface="Cambria Math" panose="02040503050406030204" pitchFamily="18" charset="0"/>
                          </a:rPr>
                          <m:t>y</m:t>
                        </m:r>
                      </m:e>
                    </m:d>
                    <m:r>
                      <a:rPr lang="en-US">
                        <a:latin typeface="Cambria Math" panose="02040503050406030204" pitchFamily="18" charset="0"/>
                      </a:rPr>
                      <m:t>=</m:t>
                    </m:r>
                    <m:r>
                      <m:rPr>
                        <m:sty m:val="p"/>
                      </m:rPr>
                      <a:rPr lang="en-US">
                        <a:latin typeface="Cambria Math" panose="02040503050406030204" pitchFamily="18" charset="0"/>
                      </a:rPr>
                      <m:t>L</m:t>
                    </m:r>
                  </m:oMath>
                </a14:m>
                <a:r>
                  <a:rPr lang="en-US" dirty="0"/>
                  <a:t>, </a:t>
                </a:r>
                <a14:m>
                  <m:oMath xmlns:m="http://schemas.openxmlformats.org/officeDocument/2006/math">
                    <m:r>
                      <m:rPr>
                        <m:sty m:val="p"/>
                      </m:rPr>
                      <a:rPr lang="el-GR">
                        <a:latin typeface="Cambria Math" panose="02040503050406030204" pitchFamily="18" charset="0"/>
                      </a:rPr>
                      <m:t>Γ</m:t>
                    </m:r>
                    <m:d>
                      <m:dPr>
                        <m:ctrlPr>
                          <a:rPr lang="el-GR" i="1">
                            <a:latin typeface="Cambria Math" panose="02040503050406030204" pitchFamily="18" charset="0"/>
                          </a:rPr>
                        </m:ctrlPr>
                      </m:dPr>
                      <m:e>
                        <m:r>
                          <m:rPr>
                            <m:nor/>
                          </m:rPr>
                          <a:rPr lang="en-US" b="1" i="0" smtClean="0">
                            <a:latin typeface="Cambria Math" panose="02040503050406030204" pitchFamily="18" charset="0"/>
                          </a:rPr>
                          <m:t>z</m:t>
                        </m:r>
                      </m:e>
                    </m:d>
                    <m:r>
                      <a:rPr lang="en-US">
                        <a:latin typeface="Cambria Math" panose="02040503050406030204" pitchFamily="18" charset="0"/>
                      </a:rPr>
                      <m:t>=</m:t>
                    </m:r>
                    <m:r>
                      <m:rPr>
                        <m:sty m:val="p"/>
                      </m:rPr>
                      <a:rPr lang="en-US" b="0" i="0" smtClean="0">
                        <a:latin typeface="Cambria Math" panose="02040503050406030204" pitchFamily="18" charset="0"/>
                      </a:rPr>
                      <m:t>H</m:t>
                    </m:r>
                  </m:oMath>
                </a14:m>
                <a:r>
                  <a:rPr lang="en-US" dirty="0"/>
                  <a:t>, and consider the following program: </a:t>
                </a:r>
              </a:p>
              <a:p>
                <a:pPr marL="274320" lvl="1" indent="0">
                  <a:buNone/>
                </a:pPr>
                <a:r>
                  <a:rPr lang="en-US" sz="2400" b="1" dirty="0">
                    <a:cs typeface="Courier New"/>
                  </a:rPr>
                  <a:t>	</a:t>
                </a:r>
                <a14:m>
                  <m:oMath xmlns:m="http://schemas.openxmlformats.org/officeDocument/2006/math">
                    <m:r>
                      <m:rPr>
                        <m:nor/>
                      </m:rPr>
                      <a:rPr lang="en-US" sz="2400" b="1" dirty="0">
                        <a:latin typeface="Courier New"/>
                        <a:cs typeface="Courier New"/>
                      </a:rPr>
                      <m:t>x</m:t>
                    </m:r>
                    <m:r>
                      <a:rPr lang="en-US" sz="2400" b="1" i="1" dirty="0" smtClean="0">
                        <a:latin typeface="Cambria Math" panose="02040503050406030204" pitchFamily="18" charset="0"/>
                        <a:cs typeface="Courier New"/>
                      </a:rPr>
                      <m:t>≔</m:t>
                    </m:r>
                    <m:r>
                      <a:rPr lang="en-US" sz="2400" b="1" i="1" dirty="0" smtClean="0">
                        <a:latin typeface="Cambria Math" panose="02040503050406030204" pitchFamily="18" charset="0"/>
                        <a:cs typeface="Courier New"/>
                      </a:rPr>
                      <m:t>𝟏</m:t>
                    </m:r>
                    <m:r>
                      <a:rPr lang="en-US" sz="2400" b="1" i="1" dirty="0" smtClean="0">
                        <a:latin typeface="Cambria Math" panose="02040503050406030204" pitchFamily="18" charset="0"/>
                        <a:cs typeface="Courier New"/>
                      </a:rPr>
                      <m:t>;</m:t>
                    </m:r>
                  </m:oMath>
                </a14:m>
                <a:r>
                  <a:rPr lang="en-US" dirty="0"/>
                  <a:t>  </a:t>
                </a:r>
              </a:p>
              <a:p>
                <a:pPr marL="274320" lvl="1" indent="0">
                  <a:buNone/>
                </a:pPr>
                <a:r>
                  <a:rPr lang="en-US" sz="2400" b="1" dirty="0">
                    <a:cs typeface="Courier New"/>
                  </a:rPr>
                  <a:t>	</a:t>
                </a:r>
                <a14:m>
                  <m:oMath xmlns:m="http://schemas.openxmlformats.org/officeDocument/2006/math">
                    <m:r>
                      <m:rPr>
                        <m:nor/>
                      </m:rPr>
                      <a:rPr lang="en-US" sz="2400" b="1" dirty="0" smtClean="0">
                        <a:latin typeface="Cambria Math" panose="02040503050406030204" pitchFamily="18" charset="0"/>
                        <a:cs typeface="Courier New"/>
                      </a:rPr>
                      <m:t>y</m:t>
                    </m:r>
                    <m:r>
                      <a:rPr lang="en-US" sz="2400" b="1" i="1" dirty="0">
                        <a:latin typeface="Cambria Math" panose="02040503050406030204" pitchFamily="18" charset="0"/>
                        <a:cs typeface="Courier New"/>
                      </a:rPr>
                      <m:t>≔</m:t>
                    </m:r>
                    <m:r>
                      <a:rPr lang="en-US" sz="2400" b="1" i="1" dirty="0" smtClean="0">
                        <a:latin typeface="Cambria Math" panose="02040503050406030204" pitchFamily="18" charset="0"/>
                        <a:cs typeface="Courier New"/>
                      </a:rPr>
                      <m:t>𝟐</m:t>
                    </m:r>
                    <m:r>
                      <a:rPr lang="en-US" sz="2400" b="1" i="1" dirty="0">
                        <a:latin typeface="Cambria Math" panose="02040503050406030204" pitchFamily="18" charset="0"/>
                        <a:cs typeface="Courier New"/>
                      </a:rPr>
                      <m:t>;</m:t>
                    </m:r>
                  </m:oMath>
                </a14:m>
                <a:r>
                  <a:rPr lang="en-US" sz="2400" b="1" dirty="0">
                    <a:cs typeface="Courier New"/>
                  </a:rPr>
                  <a:t> </a:t>
                </a:r>
              </a:p>
              <a:p>
                <a:pPr marL="274320" lvl="1" indent="0">
                  <a:buNone/>
                </a:pPr>
                <a:r>
                  <a:rPr lang="en-US" b="1" dirty="0">
                    <a:cs typeface="Courier New"/>
                  </a:rPr>
                  <a:t>	</a:t>
                </a:r>
                <a14:m>
                  <m:oMath xmlns:m="http://schemas.openxmlformats.org/officeDocument/2006/math">
                    <m:r>
                      <a:rPr lang="en-US" b="1" i="0" dirty="0" smtClean="0">
                        <a:latin typeface="Cambria Math" panose="02040503050406030204" pitchFamily="18" charset="0"/>
                        <a:cs typeface="Courier New"/>
                      </a:rPr>
                      <m:t>𝐢𝐟</m:t>
                    </m:r>
                    <m:r>
                      <a:rPr lang="en-US" b="1" i="0" dirty="0" smtClean="0">
                        <a:latin typeface="Cambria Math" panose="02040503050406030204" pitchFamily="18" charset="0"/>
                        <a:cs typeface="Courier New"/>
                      </a:rPr>
                      <m:t> </m:t>
                    </m:r>
                    <m:r>
                      <m:rPr>
                        <m:nor/>
                      </m:rPr>
                      <a:rPr lang="en-US" b="1" i="0" dirty="0" smtClean="0">
                        <a:latin typeface="Cambria Math" panose="02040503050406030204" pitchFamily="18" charset="0"/>
                        <a:cs typeface="Courier New"/>
                      </a:rPr>
                      <m:t>z</m:t>
                    </m:r>
                    <m:r>
                      <a:rPr lang="en-US" b="1" i="1" dirty="0" smtClean="0">
                        <a:latin typeface="Cambria Math" panose="02040503050406030204" pitchFamily="18" charset="0"/>
                        <a:cs typeface="Courier New"/>
                      </a:rPr>
                      <m:t>&gt;</m:t>
                    </m:r>
                    <m:r>
                      <a:rPr lang="en-US" b="1" i="1" dirty="0" smtClean="0">
                        <a:latin typeface="Cambria Math" panose="02040503050406030204" pitchFamily="18" charset="0"/>
                        <a:cs typeface="Courier New"/>
                      </a:rPr>
                      <m:t>𝟎</m:t>
                    </m:r>
                    <m:r>
                      <a:rPr lang="en-US" b="1" i="1" dirty="0" smtClean="0">
                        <a:latin typeface="Cambria Math" panose="02040503050406030204" pitchFamily="18" charset="0"/>
                        <a:cs typeface="Courier New"/>
                      </a:rPr>
                      <m:t> </m:t>
                    </m:r>
                    <m:r>
                      <a:rPr lang="en-US" b="1" i="0" dirty="0" smtClean="0">
                        <a:latin typeface="Cambria Math" panose="02040503050406030204" pitchFamily="18" charset="0"/>
                        <a:cs typeface="Courier New"/>
                      </a:rPr>
                      <m:t>𝐭𝐡𝐞𝐧</m:t>
                    </m:r>
                    <m:r>
                      <a:rPr lang="en-US" b="1" i="0" dirty="0" smtClean="0">
                        <a:latin typeface="Cambria Math" panose="02040503050406030204" pitchFamily="18" charset="0"/>
                        <a:cs typeface="Courier New"/>
                      </a:rPr>
                      <m:t> </m:t>
                    </m:r>
                    <m:r>
                      <m:rPr>
                        <m:nor/>
                      </m:rPr>
                      <a:rPr lang="en-US" b="1" dirty="0">
                        <a:latin typeface="Cambria Math" panose="02040503050406030204" pitchFamily="18" charset="0"/>
                        <a:cs typeface="Courier New"/>
                      </a:rPr>
                      <m:t>y</m:t>
                    </m:r>
                    <m:r>
                      <a:rPr lang="en-US" b="1" i="1" dirty="0">
                        <a:latin typeface="Cambria Math" panose="02040503050406030204" pitchFamily="18" charset="0"/>
                        <a:cs typeface="Courier New"/>
                      </a:rPr>
                      <m:t>≔</m:t>
                    </m:r>
                    <m:r>
                      <a:rPr lang="en-US" b="1" i="1" dirty="0">
                        <a:latin typeface="Cambria Math" panose="02040503050406030204" pitchFamily="18" charset="0"/>
                        <a:cs typeface="Courier New"/>
                      </a:rPr>
                      <m:t>𝟏</m:t>
                    </m:r>
                    <m:r>
                      <a:rPr lang="en-US" b="1" i="1" dirty="0" smtClean="0">
                        <a:latin typeface="Cambria Math" panose="02040503050406030204" pitchFamily="18" charset="0"/>
                        <a:cs typeface="Courier New"/>
                      </a:rPr>
                      <m:t> </m:t>
                    </m:r>
                    <m:r>
                      <a:rPr lang="en-US" b="1" i="0" dirty="0" smtClean="0">
                        <a:latin typeface="Cambria Math" panose="02040503050406030204" pitchFamily="18" charset="0"/>
                        <a:cs typeface="Courier New"/>
                      </a:rPr>
                      <m:t>𝐞𝐥𝐬𝐞</m:t>
                    </m:r>
                    <m:r>
                      <a:rPr lang="en-US" b="1" i="0" dirty="0" smtClean="0">
                        <a:latin typeface="Cambria Math" panose="02040503050406030204" pitchFamily="18" charset="0"/>
                        <a:cs typeface="Courier New"/>
                      </a:rPr>
                      <m:t> </m:t>
                    </m:r>
                    <m:r>
                      <m:rPr>
                        <m:nor/>
                      </m:rPr>
                      <a:rPr lang="en-US" b="1" dirty="0">
                        <a:latin typeface="Courier New"/>
                        <a:cs typeface="Courier New"/>
                      </a:rPr>
                      <m:t>x</m:t>
                    </m:r>
                    <m:r>
                      <a:rPr lang="en-US" b="1" i="1" dirty="0" smtClean="0">
                        <a:latin typeface="Cambria Math" panose="02040503050406030204" pitchFamily="18" charset="0"/>
                        <a:cs typeface="Courier New"/>
                      </a:rPr>
                      <m:t>≔</m:t>
                    </m:r>
                    <m:r>
                      <a:rPr lang="en-US" b="1" i="1" dirty="0" smtClean="0">
                        <a:latin typeface="Cambria Math" panose="02040503050406030204" pitchFamily="18" charset="0"/>
                        <a:cs typeface="Courier New"/>
                      </a:rPr>
                      <m:t>𝟐</m:t>
                    </m:r>
                  </m:oMath>
                </a14:m>
                <a:r>
                  <a:rPr lang="en-US" dirty="0"/>
                  <a:t> </a:t>
                </a:r>
                <a:br>
                  <a:rPr lang="en-US" dirty="0"/>
                </a:br>
                <a:endParaRPr lang="en-US" dirty="0"/>
              </a:p>
              <a:p>
                <a:r>
                  <a:rPr lang="en-US"/>
                  <a:t>What </a:t>
                </a:r>
                <a:r>
                  <a:rPr lang="en-US" dirty="0"/>
                  <a:t>are the confidentiality labels that tag variables when the program terminates? </a:t>
                </a:r>
              </a:p>
              <a:p>
                <a:pPr marL="274320" lvl="1" indent="0">
                  <a:buNone/>
                </a:pPr>
                <a:endParaRPr lang="en-US" dirty="0"/>
              </a:p>
            </p:txBody>
          </p:sp>
        </mc:Choice>
        <mc:Fallback xmlns="">
          <p:sp>
            <p:nvSpPr>
              <p:cNvPr id="3" name="Content Placeholder 2">
                <a:extLst>
                  <a:ext uri="{FF2B5EF4-FFF2-40B4-BE49-F238E27FC236}">
                    <a16:creationId xmlns:a16="http://schemas.microsoft.com/office/drawing/2014/main" id="{A4A31061-4F34-2243-B456-216BC8D8F14A}"/>
                  </a:ext>
                </a:extLst>
              </p:cNvPr>
              <p:cNvSpPr>
                <a:spLocks noGrp="1" noRot="1" noChangeAspect="1" noMove="1" noResize="1" noEditPoints="1" noAdjustHandles="1" noChangeArrowheads="1" noChangeShapeType="1" noTextEdit="1"/>
              </p:cNvSpPr>
              <p:nvPr>
                <p:ph idx="1"/>
              </p:nvPr>
            </p:nvSpPr>
            <p:spPr>
              <a:blipFill>
                <a:blip r:embed="rId2"/>
                <a:stretch>
                  <a:fillRect l="-772" t="-1039" r="-1080"/>
                </a:stretch>
              </a:blipFill>
            </p:spPr>
            <p:txBody>
              <a:bodyPr/>
              <a:lstStyle/>
              <a:p>
                <a:r>
                  <a:rPr lang="en-US">
                    <a:noFill/>
                  </a:rPr>
                  <a:t> </a:t>
                </a:r>
              </a:p>
            </p:txBody>
          </p:sp>
        </mc:Fallback>
      </mc:AlternateContent>
    </p:spTree>
    <p:extLst>
      <p:ext uri="{BB962C8B-B14F-4D97-AF65-F5344CB8AC3E}">
        <p14:creationId xmlns:p14="http://schemas.microsoft.com/office/powerpoint/2010/main" val="9228972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Static versus Dynamic</a:t>
            </a:r>
          </a:p>
        </p:txBody>
      </p:sp>
      <p:sp>
        <p:nvSpPr>
          <p:cNvPr id="3" name="Content Placeholder 2"/>
          <p:cNvSpPr>
            <a:spLocks noGrp="1"/>
          </p:cNvSpPr>
          <p:nvPr>
            <p:ph idx="1"/>
          </p:nvPr>
        </p:nvSpPr>
        <p:spPr/>
        <p:txBody>
          <a:bodyPr>
            <a:normAutofit/>
          </a:bodyPr>
          <a:lstStyle/>
          <a:p>
            <a:r>
              <a:rPr lang="en-US" dirty="0"/>
              <a:t>Static:</a:t>
            </a:r>
          </a:p>
          <a:p>
            <a:pPr lvl="1"/>
            <a:r>
              <a:rPr lang="en-US" dirty="0"/>
              <a:t>Low run time overhead.</a:t>
            </a:r>
          </a:p>
          <a:p>
            <a:pPr lvl="1"/>
            <a:r>
              <a:rPr lang="en-US" dirty="0"/>
              <a:t>No new covert channels.</a:t>
            </a:r>
          </a:p>
          <a:p>
            <a:pPr lvl="1"/>
            <a:r>
              <a:rPr lang="en-US" dirty="0"/>
              <a:t>More conservative.</a:t>
            </a:r>
          </a:p>
          <a:p>
            <a:r>
              <a:rPr lang="en-US" dirty="0"/>
              <a:t>Dynamic</a:t>
            </a:r>
          </a:p>
          <a:p>
            <a:pPr lvl="1"/>
            <a:r>
              <a:rPr lang="en-US" dirty="0"/>
              <a:t>Increased run time overhead.</a:t>
            </a:r>
          </a:p>
          <a:p>
            <a:pPr lvl="1"/>
            <a:r>
              <a:rPr lang="en-US" dirty="0"/>
              <a:t>Possible new covert channels.</a:t>
            </a:r>
          </a:p>
          <a:p>
            <a:pPr lvl="1"/>
            <a:r>
              <a:rPr lang="en-US" dirty="0"/>
              <a:t>Less conservative.</a:t>
            </a:r>
          </a:p>
          <a:p>
            <a:r>
              <a:rPr lang="en-US" dirty="0"/>
              <a:t>Ongoing research for both static and dynamic.</a:t>
            </a:r>
          </a:p>
          <a:p>
            <a:pPr lvl="1"/>
            <a:r>
              <a:rPr lang="en-US" dirty="0"/>
              <a:t>Different expressiveness of policies, different NI versions, different mechanisms.</a:t>
            </a:r>
          </a:p>
        </p:txBody>
      </p:sp>
      <p:sp>
        <p:nvSpPr>
          <p:cNvPr id="4" name="Slide Number Placeholder 3"/>
          <p:cNvSpPr>
            <a:spLocks noGrp="1"/>
          </p:cNvSpPr>
          <p:nvPr>
            <p:ph type="sldNum" sz="quarter" idx="12"/>
          </p:nvPr>
        </p:nvSpPr>
        <p:spPr/>
        <p:txBody>
          <a:bodyPr/>
          <a:lstStyle/>
          <a:p>
            <a:fld id="{D0F20DF3-DAE6-B84F-B38F-DFB8F4406A2B}" type="slidenum">
              <a:rPr lang="en-US" smtClean="0"/>
              <a:t>27</a:t>
            </a:fld>
            <a:endParaRPr lang="en-US"/>
          </a:p>
        </p:txBody>
      </p:sp>
    </p:spTree>
    <p:extLst>
      <p:ext uri="{BB962C8B-B14F-4D97-AF65-F5344CB8AC3E}">
        <p14:creationId xmlns:p14="http://schemas.microsoft.com/office/powerpoint/2010/main" val="1938293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2362201"/>
            <a:ext cx="7964487" cy="2200275"/>
          </a:xfrm>
        </p:spPr>
        <p:txBody>
          <a:bodyPr>
            <a:normAutofit/>
          </a:bodyPr>
          <a:lstStyle/>
          <a:p>
            <a:r>
              <a:rPr lang="en-US" sz="4000" dirty="0"/>
              <a:t>Information Flow Control In practice(ISH)</a:t>
            </a:r>
          </a:p>
        </p:txBody>
      </p:sp>
      <p:sp>
        <p:nvSpPr>
          <p:cNvPr id="3" name="Text Placeholder 2"/>
          <p:cNvSpPr>
            <a:spLocks noGrp="1"/>
          </p:cNvSpPr>
          <p:nvPr>
            <p:ph type="body" idx="1"/>
          </p:nvPr>
        </p:nvSpPr>
        <p:spPr/>
        <p:txBody>
          <a:bodyPr>
            <a:normAutofit/>
          </a:bodyPr>
          <a:lstStyle/>
          <a:p>
            <a:endParaRPr lang="en-US" sz="3600" dirty="0"/>
          </a:p>
        </p:txBody>
      </p:sp>
    </p:spTree>
    <p:extLst>
      <p:ext uri="{BB962C8B-B14F-4D97-AF65-F5344CB8AC3E}">
        <p14:creationId xmlns:p14="http://schemas.microsoft.com/office/powerpoint/2010/main" val="15495855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90600"/>
          </a:xfrm>
        </p:spPr>
        <p:txBody>
          <a:bodyPr>
            <a:normAutofit fontScale="90000"/>
          </a:bodyPr>
          <a:lstStyle/>
          <a:p>
            <a:r>
              <a:rPr lang="en-US" dirty="0"/>
              <a:t>Past and current research on dynamic analysis</a:t>
            </a:r>
          </a:p>
        </p:txBody>
      </p:sp>
      <p:sp>
        <p:nvSpPr>
          <p:cNvPr id="3" name="Content Placeholder 2"/>
          <p:cNvSpPr>
            <a:spLocks noGrp="1"/>
          </p:cNvSpPr>
          <p:nvPr>
            <p:ph idx="1"/>
          </p:nvPr>
        </p:nvSpPr>
        <p:spPr>
          <a:xfrm>
            <a:off x="457200" y="1905000"/>
            <a:ext cx="8229600" cy="4876800"/>
          </a:xfrm>
        </p:spPr>
        <p:txBody>
          <a:bodyPr/>
          <a:lstStyle/>
          <a:p>
            <a:r>
              <a:rPr lang="en-US" dirty="0"/>
              <a:t>RIFLE (ISA)</a:t>
            </a:r>
            <a:r>
              <a:rPr lang="en-US" dirty="0">
                <a:solidFill>
                  <a:schemeClr val="tx1">
                    <a:lumMod val="50000"/>
                    <a:lumOff val="50000"/>
                  </a:schemeClr>
                </a:solidFill>
              </a:rPr>
              <a:t> [</a:t>
            </a:r>
            <a:r>
              <a:rPr lang="en-US" dirty="0" err="1">
                <a:solidFill>
                  <a:schemeClr val="tx1">
                    <a:lumMod val="50000"/>
                    <a:lumOff val="50000"/>
                  </a:schemeClr>
                </a:solidFill>
              </a:rPr>
              <a:t>Vachharajani</a:t>
            </a:r>
            <a:r>
              <a:rPr lang="en-US" dirty="0">
                <a:solidFill>
                  <a:schemeClr val="tx1">
                    <a:lumMod val="50000"/>
                    <a:lumOff val="50000"/>
                  </a:schemeClr>
                </a:solidFill>
              </a:rPr>
              <a:t> et al. 2004]</a:t>
            </a:r>
          </a:p>
          <a:p>
            <a:r>
              <a:rPr lang="en-US" dirty="0" err="1"/>
              <a:t>HiStar</a:t>
            </a:r>
            <a:r>
              <a:rPr lang="en-US" dirty="0"/>
              <a:t> (OS) </a:t>
            </a:r>
            <a:r>
              <a:rPr lang="en-US" dirty="0">
                <a:solidFill>
                  <a:srgbClr val="7F7F7F"/>
                </a:solidFill>
              </a:rPr>
              <a:t>[</a:t>
            </a:r>
            <a:r>
              <a:rPr lang="en-US" dirty="0" err="1">
                <a:solidFill>
                  <a:srgbClr val="7F7F7F"/>
                </a:solidFill>
              </a:rPr>
              <a:t>Zeldovich</a:t>
            </a:r>
            <a:r>
              <a:rPr lang="en-US" dirty="0">
                <a:solidFill>
                  <a:srgbClr val="7F7F7F"/>
                </a:solidFill>
              </a:rPr>
              <a:t> et al. 2006]</a:t>
            </a:r>
          </a:p>
          <a:p>
            <a:r>
              <a:rPr lang="en-US" dirty="0" err="1"/>
              <a:t>Trishul</a:t>
            </a:r>
            <a:r>
              <a:rPr lang="en-US" dirty="0"/>
              <a:t> (JVM) </a:t>
            </a:r>
            <a:r>
              <a:rPr lang="en-US" dirty="0">
                <a:solidFill>
                  <a:srgbClr val="7F7F7F"/>
                </a:solidFill>
              </a:rPr>
              <a:t>[Nair et al. 2008]</a:t>
            </a:r>
          </a:p>
          <a:p>
            <a:r>
              <a:rPr lang="en-US" dirty="0" err="1"/>
              <a:t>TaintDroid</a:t>
            </a:r>
            <a:r>
              <a:rPr lang="en-US" dirty="0"/>
              <a:t> (Android) </a:t>
            </a:r>
            <a:r>
              <a:rPr lang="en-US" dirty="0">
                <a:solidFill>
                  <a:srgbClr val="7F7F7F"/>
                </a:solidFill>
              </a:rPr>
              <a:t>[</a:t>
            </a:r>
            <a:r>
              <a:rPr lang="en-US" dirty="0" err="1">
                <a:solidFill>
                  <a:srgbClr val="7F7F7F"/>
                </a:solidFill>
              </a:rPr>
              <a:t>Enck</a:t>
            </a:r>
            <a:r>
              <a:rPr lang="en-US" dirty="0">
                <a:solidFill>
                  <a:srgbClr val="7F7F7F"/>
                </a:solidFill>
              </a:rPr>
              <a:t> et al. 2010]</a:t>
            </a:r>
          </a:p>
          <a:p>
            <a:r>
              <a:rPr lang="en-US" dirty="0"/>
              <a:t>LIO (Haskell) </a:t>
            </a:r>
            <a:r>
              <a:rPr lang="en-US" dirty="0">
                <a:solidFill>
                  <a:srgbClr val="7F7F7F"/>
                </a:solidFill>
              </a:rPr>
              <a:t>[Stefan et al. 2011]</a:t>
            </a:r>
          </a:p>
          <a:p>
            <a:r>
              <a:rPr lang="en-US" dirty="0"/>
              <a:t>...</a:t>
            </a:r>
          </a:p>
        </p:txBody>
      </p:sp>
      <p:sp>
        <p:nvSpPr>
          <p:cNvPr id="4" name="Slide Number Placeholder 3"/>
          <p:cNvSpPr>
            <a:spLocks noGrp="1"/>
          </p:cNvSpPr>
          <p:nvPr>
            <p:ph type="sldNum" sz="quarter" idx="12"/>
          </p:nvPr>
        </p:nvSpPr>
        <p:spPr/>
        <p:txBody>
          <a:bodyPr/>
          <a:lstStyle/>
          <a:p>
            <a:fld id="{D0F20DF3-DAE6-B84F-B38F-DFB8F4406A2B}" type="slidenum">
              <a:rPr lang="en-US" smtClean="0"/>
              <a:t>29</a:t>
            </a:fld>
            <a:endParaRPr lang="en-US"/>
          </a:p>
        </p:txBody>
      </p:sp>
    </p:spTree>
    <p:extLst>
      <p:ext uri="{BB962C8B-B14F-4D97-AF65-F5344CB8AC3E}">
        <p14:creationId xmlns:p14="http://schemas.microsoft.com/office/powerpoint/2010/main" val="47727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Labels represent policies</a:t>
            </a:r>
          </a:p>
        </p:txBody>
      </p:sp>
      <p:sp>
        <p:nvSpPr>
          <p:cNvPr id="5" name="Rectangle 4"/>
          <p:cNvSpPr/>
          <p:nvPr/>
        </p:nvSpPr>
        <p:spPr>
          <a:xfrm>
            <a:off x="3516656" y="5889750"/>
            <a:ext cx="2121156" cy="488487"/>
          </a:xfrm>
          <a:prstGeom prst="rect">
            <a:avLst/>
          </a:prstGeom>
          <a:solidFill>
            <a:schemeClr val="accent2">
              <a:lumMod val="20000"/>
              <a:lumOff val="8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err="1">
                <a:solidFill>
                  <a:schemeClr val="tx1"/>
                </a:solidFill>
                <a:latin typeface="CronosPro-Regular"/>
                <a:cs typeface="CronosPro-Regular"/>
              </a:rPr>
              <a:t>Conf</a:t>
            </a:r>
            <a:r>
              <a:rPr lang="en-US" sz="2000" dirty="0">
                <a:solidFill>
                  <a:schemeClr val="tx1"/>
                </a:solidFill>
                <a:latin typeface="CronosPro-Regular"/>
                <a:cs typeface="CronosPro-Regular"/>
              </a:rPr>
              <a:t>, {}</a:t>
            </a:r>
          </a:p>
        </p:txBody>
      </p:sp>
      <p:sp>
        <p:nvSpPr>
          <p:cNvPr id="6" name="Rectangle 5"/>
          <p:cNvSpPr/>
          <p:nvPr/>
        </p:nvSpPr>
        <p:spPr>
          <a:xfrm>
            <a:off x="3516656" y="4534821"/>
            <a:ext cx="2121156" cy="488487"/>
          </a:xfrm>
          <a:prstGeom prst="rect">
            <a:avLst/>
          </a:prstGeom>
          <a:solidFill>
            <a:schemeClr val="accent2">
              <a:lumMod val="40000"/>
              <a:lumOff val="6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CronosPro-Regular"/>
                <a:cs typeface="CronosPro-Regular"/>
              </a:rPr>
              <a:t>Secret, {}</a:t>
            </a:r>
          </a:p>
        </p:txBody>
      </p:sp>
      <p:sp>
        <p:nvSpPr>
          <p:cNvPr id="8" name="Rectangle 7"/>
          <p:cNvSpPr/>
          <p:nvPr/>
        </p:nvSpPr>
        <p:spPr>
          <a:xfrm>
            <a:off x="3352800" y="1936616"/>
            <a:ext cx="2438399" cy="488487"/>
          </a:xfrm>
          <a:prstGeom prst="rect">
            <a:avLst/>
          </a:prstGeom>
          <a:solidFill>
            <a:schemeClr val="accent2">
              <a:lumMod val="75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bg1"/>
                </a:solidFill>
                <a:latin typeface="CronosPro-Regular"/>
                <a:cs typeface="CronosPro-Regular"/>
              </a:rPr>
              <a:t>Secret, {</a:t>
            </a:r>
            <a:r>
              <a:rPr lang="en-US" sz="2000" dirty="0" err="1">
                <a:solidFill>
                  <a:schemeClr val="bg1"/>
                </a:solidFill>
                <a:latin typeface="CronosPro-Regular"/>
                <a:cs typeface="CronosPro-Regular"/>
              </a:rPr>
              <a:t>nuc</a:t>
            </a:r>
            <a:r>
              <a:rPr lang="en-US" sz="2000" dirty="0">
                <a:solidFill>
                  <a:schemeClr val="bg1"/>
                </a:solidFill>
                <a:latin typeface="CronosPro-Regular"/>
                <a:cs typeface="CronosPro-Regular"/>
              </a:rPr>
              <a:t>, crypto}</a:t>
            </a:r>
          </a:p>
        </p:txBody>
      </p:sp>
      <p:sp>
        <p:nvSpPr>
          <p:cNvPr id="11" name="Rectangle 10"/>
          <p:cNvSpPr/>
          <p:nvPr/>
        </p:nvSpPr>
        <p:spPr>
          <a:xfrm>
            <a:off x="501277" y="3221762"/>
            <a:ext cx="2121154" cy="488487"/>
          </a:xfrm>
          <a:prstGeom prst="rect">
            <a:avLst/>
          </a:prstGeom>
          <a:solidFill>
            <a:schemeClr val="accent2">
              <a:lumMod val="60000"/>
              <a:lumOff val="4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CronosPro-Regular"/>
                <a:cs typeface="CronosPro-Regular"/>
              </a:rPr>
              <a:t>Secret, {</a:t>
            </a:r>
            <a:r>
              <a:rPr lang="en-US" sz="2000" dirty="0" err="1">
                <a:solidFill>
                  <a:schemeClr val="tx1"/>
                </a:solidFill>
                <a:latin typeface="CronosPro-Regular"/>
                <a:cs typeface="CronosPro-Regular"/>
              </a:rPr>
              <a:t>nuc</a:t>
            </a:r>
            <a:r>
              <a:rPr lang="en-US" sz="2000" dirty="0">
                <a:solidFill>
                  <a:schemeClr val="tx1"/>
                </a:solidFill>
                <a:latin typeface="CronosPro-Regular"/>
                <a:cs typeface="CronosPro-Regular"/>
              </a:rPr>
              <a:t>}</a:t>
            </a:r>
          </a:p>
        </p:txBody>
      </p:sp>
      <p:sp>
        <p:nvSpPr>
          <p:cNvPr id="12" name="Rectangle 11"/>
          <p:cNvSpPr/>
          <p:nvPr/>
        </p:nvSpPr>
        <p:spPr>
          <a:xfrm>
            <a:off x="6472904" y="3221762"/>
            <a:ext cx="2121154" cy="488487"/>
          </a:xfrm>
          <a:prstGeom prst="rect">
            <a:avLst/>
          </a:prstGeom>
          <a:solidFill>
            <a:schemeClr val="accent2">
              <a:lumMod val="60000"/>
              <a:lumOff val="4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CronosPro-Regular"/>
                <a:cs typeface="CronosPro-Regular"/>
              </a:rPr>
              <a:t>Secret, {crypto}</a:t>
            </a:r>
          </a:p>
        </p:txBody>
      </p:sp>
      <p:cxnSp>
        <p:nvCxnSpPr>
          <p:cNvPr id="14" name="Straight Connector 13"/>
          <p:cNvCxnSpPr>
            <a:stCxn id="5" idx="0"/>
            <a:endCxn id="6" idx="2"/>
          </p:cNvCxnSpPr>
          <p:nvPr/>
        </p:nvCxnSpPr>
        <p:spPr>
          <a:xfrm flipV="1">
            <a:off x="4577234" y="5023308"/>
            <a:ext cx="0" cy="86644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a:stCxn id="11" idx="0"/>
            <a:endCxn id="8" idx="2"/>
          </p:cNvCxnSpPr>
          <p:nvPr/>
        </p:nvCxnSpPr>
        <p:spPr>
          <a:xfrm flipV="1">
            <a:off x="1561854" y="2425103"/>
            <a:ext cx="3010146" cy="796659"/>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a:stCxn id="12" idx="0"/>
            <a:endCxn id="8" idx="2"/>
          </p:cNvCxnSpPr>
          <p:nvPr/>
        </p:nvCxnSpPr>
        <p:spPr>
          <a:xfrm flipH="1" flipV="1">
            <a:off x="4572000" y="2425103"/>
            <a:ext cx="2961481" cy="796659"/>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a:stCxn id="6" idx="0"/>
            <a:endCxn id="11" idx="2"/>
          </p:cNvCxnSpPr>
          <p:nvPr/>
        </p:nvCxnSpPr>
        <p:spPr>
          <a:xfrm flipH="1" flipV="1">
            <a:off x="1561854" y="3710249"/>
            <a:ext cx="3015380" cy="82457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a:stCxn id="6" idx="0"/>
            <a:endCxn id="12" idx="2"/>
          </p:cNvCxnSpPr>
          <p:nvPr/>
        </p:nvCxnSpPr>
        <p:spPr>
          <a:xfrm flipV="1">
            <a:off x="4577234" y="3710249"/>
            <a:ext cx="2956247" cy="82457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grpSp>
        <p:nvGrpSpPr>
          <p:cNvPr id="3" name="Group 2"/>
          <p:cNvGrpSpPr/>
          <p:nvPr/>
        </p:nvGrpSpPr>
        <p:grpSpPr>
          <a:xfrm>
            <a:off x="501277" y="2425103"/>
            <a:ext cx="8092781" cy="3464647"/>
            <a:chOff x="501277" y="2425103"/>
            <a:chExt cx="8092781" cy="3464647"/>
          </a:xfrm>
        </p:grpSpPr>
        <p:sp>
          <p:nvSpPr>
            <p:cNvPr id="7" name="Rectangle 6"/>
            <p:cNvSpPr/>
            <p:nvPr/>
          </p:nvSpPr>
          <p:spPr>
            <a:xfrm>
              <a:off x="3352800" y="3221762"/>
              <a:ext cx="2438400" cy="488487"/>
            </a:xfrm>
            <a:prstGeom prst="rect">
              <a:avLst/>
            </a:prstGeom>
            <a:solidFill>
              <a:schemeClr val="accent2">
                <a:lumMod val="60000"/>
                <a:lumOff val="4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err="1">
                  <a:solidFill>
                    <a:schemeClr val="tx1"/>
                  </a:solidFill>
                  <a:latin typeface="CronosPro-Regular"/>
                  <a:cs typeface="CronosPro-Regular"/>
                </a:rPr>
                <a:t>Conf</a:t>
              </a:r>
              <a:r>
                <a:rPr lang="en-US" sz="2000" dirty="0">
                  <a:solidFill>
                    <a:schemeClr val="tx1"/>
                  </a:solidFill>
                  <a:latin typeface="CronosPro-Regular"/>
                  <a:cs typeface="CronosPro-Regular"/>
                </a:rPr>
                <a:t>, {</a:t>
              </a:r>
              <a:r>
                <a:rPr lang="en-US" sz="2000" dirty="0" err="1">
                  <a:solidFill>
                    <a:schemeClr val="tx1"/>
                  </a:solidFill>
                  <a:latin typeface="CronosPro-Regular"/>
                  <a:cs typeface="CronosPro-Regular"/>
                </a:rPr>
                <a:t>nuc,crypto</a:t>
              </a:r>
              <a:r>
                <a:rPr lang="en-US" sz="2000" dirty="0">
                  <a:solidFill>
                    <a:schemeClr val="tx1"/>
                  </a:solidFill>
                  <a:latin typeface="CronosPro-Regular"/>
                  <a:cs typeface="CronosPro-Regular"/>
                </a:rPr>
                <a:t>}</a:t>
              </a:r>
            </a:p>
          </p:txBody>
        </p:sp>
        <p:sp>
          <p:nvSpPr>
            <p:cNvPr id="9" name="Rectangle 8"/>
            <p:cNvSpPr/>
            <p:nvPr/>
          </p:nvSpPr>
          <p:spPr>
            <a:xfrm>
              <a:off x="501277" y="4534821"/>
              <a:ext cx="2121154" cy="488487"/>
            </a:xfrm>
            <a:prstGeom prst="rect">
              <a:avLst/>
            </a:prstGeom>
            <a:solidFill>
              <a:schemeClr val="accent2">
                <a:lumMod val="40000"/>
                <a:lumOff val="6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err="1">
                  <a:solidFill>
                    <a:schemeClr val="tx1"/>
                  </a:solidFill>
                  <a:latin typeface="CronosPro-Regular"/>
                  <a:cs typeface="CronosPro-Regular"/>
                </a:rPr>
                <a:t>Conf</a:t>
              </a:r>
              <a:r>
                <a:rPr lang="en-US" sz="2000" dirty="0">
                  <a:solidFill>
                    <a:schemeClr val="tx1"/>
                  </a:solidFill>
                  <a:latin typeface="CronosPro-Regular"/>
                  <a:cs typeface="CronosPro-Regular"/>
                </a:rPr>
                <a:t>, {</a:t>
              </a:r>
              <a:r>
                <a:rPr lang="en-US" sz="2000" dirty="0" err="1">
                  <a:solidFill>
                    <a:schemeClr val="tx1"/>
                  </a:solidFill>
                  <a:latin typeface="CronosPro-Regular"/>
                  <a:cs typeface="CronosPro-Regular"/>
                </a:rPr>
                <a:t>nuc</a:t>
              </a:r>
              <a:r>
                <a:rPr lang="en-US" sz="2000" dirty="0">
                  <a:solidFill>
                    <a:schemeClr val="tx1"/>
                  </a:solidFill>
                  <a:latin typeface="CronosPro-Regular"/>
                  <a:cs typeface="CronosPro-Regular"/>
                </a:rPr>
                <a:t>}</a:t>
              </a:r>
            </a:p>
          </p:txBody>
        </p:sp>
        <p:sp>
          <p:nvSpPr>
            <p:cNvPr id="10" name="Rectangle 9"/>
            <p:cNvSpPr/>
            <p:nvPr/>
          </p:nvSpPr>
          <p:spPr>
            <a:xfrm>
              <a:off x="6472904" y="4534821"/>
              <a:ext cx="2121154" cy="488487"/>
            </a:xfrm>
            <a:prstGeom prst="rect">
              <a:avLst/>
            </a:prstGeom>
            <a:solidFill>
              <a:schemeClr val="accent2">
                <a:lumMod val="40000"/>
                <a:lumOff val="6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err="1">
                  <a:solidFill>
                    <a:schemeClr val="tx1"/>
                  </a:solidFill>
                  <a:latin typeface="CronosPro-Regular"/>
                  <a:cs typeface="CronosPro-Regular"/>
                </a:rPr>
                <a:t>Conf</a:t>
              </a:r>
              <a:r>
                <a:rPr lang="en-US" sz="2000" dirty="0">
                  <a:solidFill>
                    <a:schemeClr val="tx1"/>
                  </a:solidFill>
                  <a:latin typeface="CronosPro-Regular"/>
                  <a:cs typeface="CronosPro-Regular"/>
                </a:rPr>
                <a:t>, {crypto}</a:t>
              </a:r>
            </a:p>
          </p:txBody>
        </p:sp>
        <p:cxnSp>
          <p:nvCxnSpPr>
            <p:cNvPr id="16" name="Straight Connector 15"/>
            <p:cNvCxnSpPr>
              <a:stCxn id="5" idx="0"/>
              <a:endCxn id="9" idx="2"/>
            </p:cNvCxnSpPr>
            <p:nvPr/>
          </p:nvCxnSpPr>
          <p:spPr>
            <a:xfrm flipH="1" flipV="1">
              <a:off x="1561854" y="5023308"/>
              <a:ext cx="3015380" cy="86644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5" idx="0"/>
              <a:endCxn id="10" idx="2"/>
            </p:cNvCxnSpPr>
            <p:nvPr/>
          </p:nvCxnSpPr>
          <p:spPr>
            <a:xfrm flipV="1">
              <a:off x="4577234" y="5023308"/>
              <a:ext cx="2956247" cy="86644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9" idx="0"/>
              <a:endCxn id="11" idx="2"/>
            </p:cNvCxnSpPr>
            <p:nvPr/>
          </p:nvCxnSpPr>
          <p:spPr>
            <a:xfrm flipV="1">
              <a:off x="1561854" y="3710249"/>
              <a:ext cx="0" cy="82457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10" idx="0"/>
              <a:endCxn id="12" idx="2"/>
            </p:cNvCxnSpPr>
            <p:nvPr/>
          </p:nvCxnSpPr>
          <p:spPr>
            <a:xfrm flipV="1">
              <a:off x="7533481" y="3710249"/>
              <a:ext cx="0" cy="82457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a:stCxn id="9" idx="0"/>
              <a:endCxn id="7" idx="2"/>
            </p:cNvCxnSpPr>
            <p:nvPr/>
          </p:nvCxnSpPr>
          <p:spPr>
            <a:xfrm flipV="1">
              <a:off x="1561854" y="3710249"/>
              <a:ext cx="3010146" cy="82457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stCxn id="10" idx="0"/>
              <a:endCxn id="7" idx="2"/>
            </p:cNvCxnSpPr>
            <p:nvPr/>
          </p:nvCxnSpPr>
          <p:spPr>
            <a:xfrm flipH="1" flipV="1">
              <a:off x="4572000" y="3710249"/>
              <a:ext cx="2961481" cy="82457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a:stCxn id="7" idx="0"/>
              <a:endCxn id="8" idx="2"/>
            </p:cNvCxnSpPr>
            <p:nvPr/>
          </p:nvCxnSpPr>
          <p:spPr>
            <a:xfrm flipV="1">
              <a:off x="4572000" y="2425103"/>
              <a:ext cx="0" cy="796659"/>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grpSp>
      <p:sp>
        <p:nvSpPr>
          <p:cNvPr id="4" name="TextBox 3"/>
          <p:cNvSpPr txBox="1"/>
          <p:nvPr/>
        </p:nvSpPr>
        <p:spPr>
          <a:xfrm>
            <a:off x="362857" y="168365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9541065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TaintDroid</a:t>
            </a:r>
            <a:endParaRPr lang="en-US" dirty="0"/>
          </a:p>
        </p:txBody>
      </p:sp>
      <p:sp>
        <p:nvSpPr>
          <p:cNvPr id="4" name="Content Placeholder 3"/>
          <p:cNvSpPr>
            <a:spLocks noGrp="1"/>
          </p:cNvSpPr>
          <p:nvPr>
            <p:ph sz="half" idx="1"/>
          </p:nvPr>
        </p:nvSpPr>
        <p:spPr>
          <a:xfrm>
            <a:off x="457200" y="1673352"/>
            <a:ext cx="4038600" cy="5184648"/>
          </a:xfrm>
        </p:spPr>
        <p:txBody>
          <a:bodyPr>
            <a:normAutofit fontScale="85000" lnSpcReduction="20000"/>
          </a:bodyPr>
          <a:lstStyle/>
          <a:p>
            <a:r>
              <a:rPr lang="en-US" dirty="0"/>
              <a:t>Smartphones run apps developed by (potentially untrusted) third parties</a:t>
            </a:r>
          </a:p>
          <a:p>
            <a:r>
              <a:rPr lang="en-US" dirty="0"/>
              <a:t>Apps can access sensitive information (location, contacts, etc.)</a:t>
            </a:r>
          </a:p>
          <a:p>
            <a:r>
              <a:rPr lang="en-US" dirty="0"/>
              <a:t>In Android, users grant apps particular permissions on download</a:t>
            </a:r>
          </a:p>
          <a:p>
            <a:r>
              <a:rPr lang="en-US" dirty="0"/>
              <a:t>End-user license agreement (EULA) states how information will be used</a:t>
            </a:r>
          </a:p>
          <a:p>
            <a:r>
              <a:rPr lang="en-US" dirty="0"/>
              <a:t>How can you tell whether app behavior follows its permissions?</a:t>
            </a:r>
          </a:p>
        </p:txBody>
      </p:sp>
      <p:pic>
        <p:nvPicPr>
          <p:cNvPr id="6" name="Content Placeholder 5"/>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49057"/>
          <a:stretch/>
        </p:blipFill>
        <p:spPr>
          <a:xfrm>
            <a:off x="5257800" y="1709638"/>
            <a:ext cx="2667000" cy="4366175"/>
          </a:xfrm>
        </p:spPr>
      </p:pic>
    </p:spTree>
    <p:extLst>
      <p:ext uri="{BB962C8B-B14F-4D97-AF65-F5344CB8AC3E}">
        <p14:creationId xmlns:p14="http://schemas.microsoft.com/office/powerpoint/2010/main" val="1557858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TaintDroid</a:t>
            </a:r>
            <a:r>
              <a:rPr lang="en-US" dirty="0"/>
              <a:t> Labels</a:t>
            </a:r>
          </a:p>
        </p:txBody>
      </p:sp>
      <p:sp>
        <p:nvSpPr>
          <p:cNvPr id="5" name="Rectangle 4"/>
          <p:cNvSpPr/>
          <p:nvPr/>
        </p:nvSpPr>
        <p:spPr>
          <a:xfrm>
            <a:off x="3516656" y="5889750"/>
            <a:ext cx="2121156" cy="488487"/>
          </a:xfrm>
          <a:prstGeom prst="rect">
            <a:avLst/>
          </a:prstGeom>
          <a:solidFill>
            <a:schemeClr val="accent2">
              <a:lumMod val="20000"/>
              <a:lumOff val="8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CronosPro-Regular"/>
                <a:cs typeface="CronosPro-Regular"/>
              </a:rPr>
              <a:t>Public</a:t>
            </a:r>
          </a:p>
        </p:txBody>
      </p:sp>
      <p:sp>
        <p:nvSpPr>
          <p:cNvPr id="6" name="Rectangle 5"/>
          <p:cNvSpPr/>
          <p:nvPr/>
        </p:nvSpPr>
        <p:spPr>
          <a:xfrm>
            <a:off x="3352800" y="4534821"/>
            <a:ext cx="2438399" cy="488487"/>
          </a:xfrm>
          <a:prstGeom prst="rect">
            <a:avLst/>
          </a:prstGeom>
          <a:solidFill>
            <a:schemeClr val="accent2">
              <a:lumMod val="40000"/>
              <a:lumOff val="6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CronosPro-Regular"/>
                <a:cs typeface="CronosPro-Regular"/>
              </a:rPr>
              <a:t>Sensitive, {camera}</a:t>
            </a:r>
          </a:p>
        </p:txBody>
      </p:sp>
      <mc:AlternateContent xmlns:mc="http://schemas.openxmlformats.org/markup-compatibility/2006" xmlns:a14="http://schemas.microsoft.com/office/drawing/2010/main">
        <mc:Choice Requires="a14">
          <p:sp>
            <p:nvSpPr>
              <p:cNvPr id="8" name="Rectangle 7"/>
              <p:cNvSpPr/>
              <p:nvPr/>
            </p:nvSpPr>
            <p:spPr>
              <a:xfrm>
                <a:off x="2667000" y="1936616"/>
                <a:ext cx="3850471" cy="488487"/>
              </a:xfrm>
              <a:prstGeom prst="rect">
                <a:avLst/>
              </a:prstGeom>
              <a:solidFill>
                <a:schemeClr val="accent2">
                  <a:lumMod val="75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chemeClr val="bg1"/>
                          </a:solidFill>
                          <a:latin typeface="Cambria Math" charset="0"/>
                          <a:cs typeface="CronosPro-Regular"/>
                        </a:rPr>
                        <m:t>⊤</m:t>
                      </m:r>
                    </m:oMath>
                  </m:oMathPara>
                </a14:m>
                <a:endParaRPr lang="en-US" sz="2000" dirty="0">
                  <a:solidFill>
                    <a:schemeClr val="bg1"/>
                  </a:solidFill>
                  <a:latin typeface="CronosPro-Regular"/>
                  <a:cs typeface="CronosPro-Regular"/>
                </a:endParaRPr>
              </a:p>
            </p:txBody>
          </p:sp>
        </mc:Choice>
        <mc:Fallback xmlns="">
          <p:sp>
            <p:nvSpPr>
              <p:cNvPr id="8" name="Rectangle 7"/>
              <p:cNvSpPr>
                <a:spLocks noRot="1" noChangeAspect="1" noMove="1" noResize="1" noEditPoints="1" noAdjustHandles="1" noChangeArrowheads="1" noChangeShapeType="1" noTextEdit="1"/>
              </p:cNvSpPr>
              <p:nvPr/>
            </p:nvSpPr>
            <p:spPr>
              <a:xfrm>
                <a:off x="2667000" y="1936616"/>
                <a:ext cx="3850471" cy="488487"/>
              </a:xfrm>
              <a:prstGeom prst="rect">
                <a:avLst/>
              </a:prstGeom>
              <a:blipFill rotWithShape="0">
                <a:blip r:embed="rId3"/>
                <a:stretch>
                  <a:fillRect/>
                </a:stretch>
              </a:blipFill>
              <a:ln>
                <a:solidFill>
                  <a:schemeClr val="accent2"/>
                </a:solidFill>
              </a:ln>
              <a:effectLst/>
            </p:spPr>
            <p:txBody>
              <a:bodyPr/>
              <a:lstStyle/>
              <a:p>
                <a:r>
                  <a:rPr lang="en-US">
                    <a:noFill/>
                  </a:rPr>
                  <a:t> </a:t>
                </a:r>
              </a:p>
            </p:txBody>
          </p:sp>
        </mc:Fallback>
      </mc:AlternateContent>
      <p:sp>
        <p:nvSpPr>
          <p:cNvPr id="11" name="Rectangle 10"/>
          <p:cNvSpPr/>
          <p:nvPr/>
        </p:nvSpPr>
        <p:spPr>
          <a:xfrm>
            <a:off x="152400" y="3221762"/>
            <a:ext cx="2819400" cy="488487"/>
          </a:xfrm>
          <a:prstGeom prst="rect">
            <a:avLst/>
          </a:prstGeom>
          <a:solidFill>
            <a:schemeClr val="accent2">
              <a:lumMod val="60000"/>
              <a:lumOff val="4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a:solidFill>
                  <a:schemeClr val="tx1"/>
                </a:solidFill>
                <a:latin typeface="CronosPro-Regular"/>
                <a:cs typeface="CronosPro-Regular"/>
              </a:rPr>
              <a:t>Sensitive, </a:t>
            </a:r>
            <a:r>
              <a:rPr lang="en-US" sz="2000" dirty="0">
                <a:solidFill>
                  <a:schemeClr val="tx1"/>
                </a:solidFill>
                <a:latin typeface="CronosPro-Regular"/>
                <a:cs typeface="CronosPro-Regular"/>
              </a:rPr>
              <a:t>{</a:t>
            </a:r>
            <a:r>
              <a:rPr lang="en-US" sz="2000" dirty="0" err="1">
                <a:solidFill>
                  <a:schemeClr val="tx1"/>
                </a:solidFill>
                <a:latin typeface="CronosPro-Regular"/>
                <a:cs typeface="CronosPro-Regular"/>
              </a:rPr>
              <a:t>GPS,camera</a:t>
            </a:r>
            <a:r>
              <a:rPr lang="en-US" sz="2000" dirty="0">
                <a:solidFill>
                  <a:schemeClr val="tx1"/>
                </a:solidFill>
                <a:latin typeface="CronosPro-Regular"/>
                <a:cs typeface="CronosPro-Regular"/>
              </a:rPr>
              <a:t>}</a:t>
            </a:r>
          </a:p>
        </p:txBody>
      </p:sp>
      <p:sp>
        <p:nvSpPr>
          <p:cNvPr id="12" name="Rectangle 11"/>
          <p:cNvSpPr/>
          <p:nvPr/>
        </p:nvSpPr>
        <p:spPr>
          <a:xfrm>
            <a:off x="6210054" y="3221762"/>
            <a:ext cx="2781546" cy="488487"/>
          </a:xfrm>
          <a:prstGeom prst="rect">
            <a:avLst/>
          </a:prstGeom>
          <a:solidFill>
            <a:schemeClr val="accent2">
              <a:lumMod val="60000"/>
              <a:lumOff val="4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a:solidFill>
                  <a:schemeClr val="tx1"/>
                </a:solidFill>
                <a:latin typeface="CronosPro-Regular"/>
                <a:cs typeface="CronosPro-Regular"/>
              </a:rPr>
              <a:t>Sens, </a:t>
            </a:r>
            <a:r>
              <a:rPr lang="en-US" sz="2000" dirty="0">
                <a:solidFill>
                  <a:schemeClr val="tx1"/>
                </a:solidFill>
                <a:latin typeface="CronosPro-Regular"/>
                <a:cs typeface="CronosPro-Regular"/>
              </a:rPr>
              <a:t>{camera</a:t>
            </a:r>
            <a:r>
              <a:rPr lang="en-US" sz="2000">
                <a:solidFill>
                  <a:schemeClr val="tx1"/>
                </a:solidFill>
                <a:latin typeface="CronosPro-Regular"/>
                <a:cs typeface="CronosPro-Regular"/>
              </a:rPr>
              <a:t>, contacts}</a:t>
            </a:r>
            <a:endParaRPr lang="en-US" sz="2000" dirty="0">
              <a:solidFill>
                <a:schemeClr val="tx1"/>
              </a:solidFill>
              <a:latin typeface="CronosPro-Regular"/>
              <a:cs typeface="CronosPro-Regular"/>
            </a:endParaRPr>
          </a:p>
        </p:txBody>
      </p:sp>
      <p:cxnSp>
        <p:nvCxnSpPr>
          <p:cNvPr id="14" name="Straight Connector 13"/>
          <p:cNvCxnSpPr>
            <a:stCxn id="5" idx="0"/>
            <a:endCxn id="6" idx="2"/>
          </p:cNvCxnSpPr>
          <p:nvPr/>
        </p:nvCxnSpPr>
        <p:spPr>
          <a:xfrm flipH="1" flipV="1">
            <a:off x="4572000" y="5023308"/>
            <a:ext cx="5234" cy="86644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a:stCxn id="11" idx="0"/>
            <a:endCxn id="8" idx="2"/>
          </p:cNvCxnSpPr>
          <p:nvPr/>
        </p:nvCxnSpPr>
        <p:spPr>
          <a:xfrm flipV="1">
            <a:off x="1562100" y="2425103"/>
            <a:ext cx="3030136" cy="796659"/>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a:stCxn id="12" idx="0"/>
            <a:endCxn id="8" idx="2"/>
          </p:cNvCxnSpPr>
          <p:nvPr/>
        </p:nvCxnSpPr>
        <p:spPr>
          <a:xfrm flipH="1" flipV="1">
            <a:off x="4592236" y="2425103"/>
            <a:ext cx="3008591" cy="796659"/>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a:stCxn id="6" idx="0"/>
            <a:endCxn id="11" idx="2"/>
          </p:cNvCxnSpPr>
          <p:nvPr/>
        </p:nvCxnSpPr>
        <p:spPr>
          <a:xfrm flipH="1" flipV="1">
            <a:off x="1562100" y="3710249"/>
            <a:ext cx="3009900" cy="82457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a:stCxn id="6" idx="0"/>
            <a:endCxn id="12" idx="2"/>
          </p:cNvCxnSpPr>
          <p:nvPr/>
        </p:nvCxnSpPr>
        <p:spPr>
          <a:xfrm flipV="1">
            <a:off x="4572000" y="3710249"/>
            <a:ext cx="3028827" cy="82457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grpSp>
        <p:nvGrpSpPr>
          <p:cNvPr id="3" name="Group 2"/>
          <p:cNvGrpSpPr/>
          <p:nvPr/>
        </p:nvGrpSpPr>
        <p:grpSpPr>
          <a:xfrm>
            <a:off x="501277" y="2425103"/>
            <a:ext cx="8299821" cy="3464647"/>
            <a:chOff x="501277" y="2425103"/>
            <a:chExt cx="8299821" cy="3464647"/>
          </a:xfrm>
        </p:grpSpPr>
        <p:sp>
          <p:nvSpPr>
            <p:cNvPr id="7" name="Rectangle 6"/>
            <p:cNvSpPr/>
            <p:nvPr/>
          </p:nvSpPr>
          <p:spPr>
            <a:xfrm>
              <a:off x="3085854" y="3221762"/>
              <a:ext cx="3010146" cy="488487"/>
            </a:xfrm>
            <a:prstGeom prst="rect">
              <a:avLst/>
            </a:prstGeom>
            <a:solidFill>
              <a:schemeClr val="accent2">
                <a:lumMod val="60000"/>
                <a:lumOff val="4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CronosPro-Regular"/>
                  <a:cs typeface="CronosPro-Regular"/>
                </a:rPr>
                <a:t>Sensitive, {GPS</a:t>
              </a:r>
              <a:r>
                <a:rPr lang="en-US" sz="2000">
                  <a:solidFill>
                    <a:schemeClr val="tx1"/>
                  </a:solidFill>
                  <a:latin typeface="CronosPro-Regular"/>
                  <a:cs typeface="CronosPro-Regular"/>
                </a:rPr>
                <a:t>, contacts}</a:t>
              </a:r>
              <a:endParaRPr lang="en-US" sz="2000" dirty="0">
                <a:solidFill>
                  <a:schemeClr val="tx1"/>
                </a:solidFill>
                <a:latin typeface="CronosPro-Regular"/>
                <a:cs typeface="CronosPro-Regular"/>
              </a:endParaRPr>
            </a:p>
          </p:txBody>
        </p:sp>
        <p:sp>
          <p:nvSpPr>
            <p:cNvPr id="9" name="Rectangle 8"/>
            <p:cNvSpPr/>
            <p:nvPr/>
          </p:nvSpPr>
          <p:spPr>
            <a:xfrm>
              <a:off x="501277" y="4534821"/>
              <a:ext cx="2121154" cy="488487"/>
            </a:xfrm>
            <a:prstGeom prst="rect">
              <a:avLst/>
            </a:prstGeom>
            <a:solidFill>
              <a:schemeClr val="accent2">
                <a:lumMod val="40000"/>
                <a:lumOff val="6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CronosPro-Regular"/>
                  <a:cs typeface="CronosPro-Regular"/>
                </a:rPr>
                <a:t>Sensitive, {GPS}</a:t>
              </a:r>
            </a:p>
          </p:txBody>
        </p:sp>
        <p:sp>
          <p:nvSpPr>
            <p:cNvPr id="10" name="Rectangle 9"/>
            <p:cNvSpPr/>
            <p:nvPr/>
          </p:nvSpPr>
          <p:spPr>
            <a:xfrm>
              <a:off x="6472903" y="4534821"/>
              <a:ext cx="2328195" cy="488487"/>
            </a:xfrm>
            <a:prstGeom prst="rect">
              <a:avLst/>
            </a:prstGeom>
            <a:solidFill>
              <a:schemeClr val="accent2">
                <a:lumMod val="40000"/>
                <a:lumOff val="6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CronosPro-Regular"/>
                  <a:cs typeface="CronosPro-Regular"/>
                </a:rPr>
                <a:t>Sensitive, </a:t>
              </a:r>
              <a:r>
                <a:rPr lang="en-US" sz="2000">
                  <a:solidFill>
                    <a:schemeClr val="tx1"/>
                  </a:solidFill>
                  <a:latin typeface="CronosPro-Regular"/>
                  <a:cs typeface="CronosPro-Regular"/>
                </a:rPr>
                <a:t>{contacts}</a:t>
              </a:r>
              <a:endParaRPr lang="en-US" sz="2000" dirty="0">
                <a:solidFill>
                  <a:schemeClr val="tx1"/>
                </a:solidFill>
                <a:latin typeface="CronosPro-Regular"/>
                <a:cs typeface="CronosPro-Regular"/>
              </a:endParaRPr>
            </a:p>
          </p:txBody>
        </p:sp>
        <p:cxnSp>
          <p:nvCxnSpPr>
            <p:cNvPr id="16" name="Straight Connector 15"/>
            <p:cNvCxnSpPr>
              <a:stCxn id="5" idx="0"/>
              <a:endCxn id="9" idx="2"/>
            </p:cNvCxnSpPr>
            <p:nvPr/>
          </p:nvCxnSpPr>
          <p:spPr>
            <a:xfrm flipH="1" flipV="1">
              <a:off x="1561854" y="5023308"/>
              <a:ext cx="3015380" cy="86644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5" idx="0"/>
              <a:endCxn id="10" idx="2"/>
            </p:cNvCxnSpPr>
            <p:nvPr/>
          </p:nvCxnSpPr>
          <p:spPr>
            <a:xfrm flipV="1">
              <a:off x="4577234" y="5023308"/>
              <a:ext cx="3059767" cy="86644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9" idx="0"/>
              <a:endCxn id="11" idx="2"/>
            </p:cNvCxnSpPr>
            <p:nvPr/>
          </p:nvCxnSpPr>
          <p:spPr>
            <a:xfrm flipV="1">
              <a:off x="1561854" y="3710249"/>
              <a:ext cx="246" cy="82457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10" idx="0"/>
              <a:endCxn id="12" idx="2"/>
            </p:cNvCxnSpPr>
            <p:nvPr/>
          </p:nvCxnSpPr>
          <p:spPr>
            <a:xfrm flipH="1" flipV="1">
              <a:off x="7600827" y="3710249"/>
              <a:ext cx="36174" cy="82457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a:stCxn id="9" idx="0"/>
              <a:endCxn id="7" idx="2"/>
            </p:cNvCxnSpPr>
            <p:nvPr/>
          </p:nvCxnSpPr>
          <p:spPr>
            <a:xfrm flipV="1">
              <a:off x="1561854" y="3710249"/>
              <a:ext cx="3029073" cy="82457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stCxn id="10" idx="0"/>
              <a:endCxn id="7" idx="2"/>
            </p:cNvCxnSpPr>
            <p:nvPr/>
          </p:nvCxnSpPr>
          <p:spPr>
            <a:xfrm flipH="1" flipV="1">
              <a:off x="4590927" y="3710249"/>
              <a:ext cx="3046074" cy="82457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a:stCxn id="7" idx="0"/>
              <a:endCxn id="8" idx="2"/>
            </p:cNvCxnSpPr>
            <p:nvPr/>
          </p:nvCxnSpPr>
          <p:spPr>
            <a:xfrm flipV="1">
              <a:off x="4590927" y="2425103"/>
              <a:ext cx="1309" cy="796659"/>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grpSp>
      <p:sp>
        <p:nvSpPr>
          <p:cNvPr id="4" name="TextBox 3"/>
          <p:cNvSpPr txBox="1"/>
          <p:nvPr/>
        </p:nvSpPr>
        <p:spPr>
          <a:xfrm>
            <a:off x="362857" y="1683657"/>
            <a:ext cx="184731" cy="369332"/>
          </a:xfrm>
          <a:prstGeom prst="rect">
            <a:avLst/>
          </a:prstGeom>
          <a:noFill/>
        </p:spPr>
        <p:txBody>
          <a:bodyPr wrap="none" rtlCol="0">
            <a:spAutoFit/>
          </a:bodyPr>
          <a:lstStyle/>
          <a:p>
            <a:endParaRPr lang="en-US" dirty="0"/>
          </a:p>
        </p:txBody>
      </p:sp>
      <p:pic>
        <p:nvPicPr>
          <p:cNvPr id="118" name="Picture 1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6188" y="701607"/>
            <a:ext cx="1755412" cy="1723495"/>
          </a:xfrm>
          <a:prstGeom prst="rect">
            <a:avLst/>
          </a:prstGeom>
        </p:spPr>
      </p:pic>
    </p:spTree>
    <p:extLst>
      <p:ext uri="{BB962C8B-B14F-4D97-AF65-F5344CB8AC3E}">
        <p14:creationId xmlns:p14="http://schemas.microsoft.com/office/powerpoint/2010/main" val="620064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Android Background Info</a:t>
            </a:r>
          </a:p>
        </p:txBody>
      </p:sp>
      <p:sp>
        <p:nvSpPr>
          <p:cNvPr id="3" name="Content Placeholder 2"/>
          <p:cNvSpPr>
            <a:spLocks noGrp="1"/>
          </p:cNvSpPr>
          <p:nvPr>
            <p:ph sz="half" idx="1"/>
          </p:nvPr>
        </p:nvSpPr>
        <p:spPr/>
        <p:txBody>
          <a:bodyPr>
            <a:normAutofit fontScale="85000" lnSpcReduction="20000"/>
          </a:bodyPr>
          <a:lstStyle/>
          <a:p>
            <a:r>
              <a:rPr lang="en-US" dirty="0"/>
              <a:t>Linux-based, open source, mobile-phone platform</a:t>
            </a:r>
          </a:p>
          <a:p>
            <a:r>
              <a:rPr lang="en-US" dirty="0"/>
              <a:t>Middleware written in Java and C/C++.</a:t>
            </a:r>
          </a:p>
          <a:p>
            <a:r>
              <a:rPr lang="en-US" dirty="0"/>
              <a:t>Functionality implemented  by (3</a:t>
            </a:r>
            <a:r>
              <a:rPr lang="en-US" baseline="30000" dirty="0"/>
              <a:t>rd</a:t>
            </a:r>
            <a:r>
              <a:rPr lang="en-US" dirty="0"/>
              <a:t> party) applications.</a:t>
            </a:r>
          </a:p>
          <a:p>
            <a:r>
              <a:rPr lang="en-US" dirty="0"/>
              <a:t>Apps run on top of middleware. </a:t>
            </a:r>
          </a:p>
          <a:p>
            <a:endParaRPr lang="en-US" dirty="0"/>
          </a:p>
        </p:txBody>
      </p:sp>
      <p:sp>
        <p:nvSpPr>
          <p:cNvPr id="4" name="Content Placeholder 3"/>
          <p:cNvSpPr>
            <a:spLocks noGrp="1"/>
          </p:cNvSpPr>
          <p:nvPr>
            <p:ph sz="half" idx="2"/>
          </p:nvPr>
        </p:nvSpPr>
        <p:spPr/>
        <p:txBody>
          <a:bodyPr>
            <a:normAutofit fontScale="85000" lnSpcReduction="20000"/>
          </a:bodyPr>
          <a:lstStyle/>
          <a:p>
            <a:r>
              <a:rPr lang="en-US" dirty="0"/>
              <a:t>Applications written in Java.</a:t>
            </a:r>
          </a:p>
          <a:p>
            <a:r>
              <a:rPr lang="en-US" dirty="0"/>
              <a:t>Compiled into </a:t>
            </a:r>
            <a:r>
              <a:rPr lang="en-US" dirty="0" err="1"/>
              <a:t>Dalvik</a:t>
            </a:r>
            <a:r>
              <a:rPr lang="en-US" dirty="0"/>
              <a:t> Executable(DEX) byte-code format.</a:t>
            </a:r>
          </a:p>
          <a:p>
            <a:pPr lvl="1"/>
            <a:r>
              <a:rPr lang="en-US" dirty="0"/>
              <a:t>custom byte-code</a:t>
            </a:r>
          </a:p>
          <a:p>
            <a:pPr lvl="1"/>
            <a:r>
              <a:rPr lang="en-US" dirty="0"/>
              <a:t>Register-based as opposed to stack-based.</a:t>
            </a:r>
          </a:p>
          <a:p>
            <a:r>
              <a:rPr lang="en-US" dirty="0"/>
              <a:t>Executes within </a:t>
            </a:r>
            <a:r>
              <a:rPr lang="en-US" dirty="0" err="1"/>
              <a:t>Dalvik</a:t>
            </a:r>
            <a:r>
              <a:rPr lang="en-US" dirty="0"/>
              <a:t> VM interpreter instance.</a:t>
            </a:r>
          </a:p>
          <a:p>
            <a:pPr lvl="1"/>
            <a:r>
              <a:rPr lang="en-US" dirty="0"/>
              <a:t>Runs isolated on the platform.</a:t>
            </a:r>
          </a:p>
          <a:p>
            <a:pPr lvl="1"/>
            <a:r>
              <a:rPr lang="en-US" dirty="0"/>
              <a:t>Has unique UNIX user ids.</a:t>
            </a:r>
          </a:p>
          <a:p>
            <a:pPr lvl="1"/>
            <a:r>
              <a:rPr lang="en-US" dirty="0"/>
              <a:t>Communicate via binder IPC mechanism.</a:t>
            </a:r>
          </a:p>
          <a:p>
            <a:endParaRPr lang="en-US" dirty="0"/>
          </a:p>
        </p:txBody>
      </p:sp>
    </p:spTree>
    <p:extLst>
      <p:ext uri="{BB962C8B-B14F-4D97-AF65-F5344CB8AC3E}">
        <p14:creationId xmlns:p14="http://schemas.microsoft.com/office/powerpoint/2010/main" val="1112504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TaintTracking</a:t>
            </a:r>
            <a:endParaRPr lang="en-US" dirty="0"/>
          </a:p>
        </p:txBody>
      </p:sp>
      <p:sp>
        <p:nvSpPr>
          <p:cNvPr id="3" name="Content Placeholder 2"/>
          <p:cNvSpPr>
            <a:spLocks noGrp="1"/>
          </p:cNvSpPr>
          <p:nvPr>
            <p:ph sz="half" idx="1"/>
          </p:nvPr>
        </p:nvSpPr>
        <p:spPr/>
        <p:txBody>
          <a:bodyPr>
            <a:normAutofit lnSpcReduction="10000"/>
          </a:bodyPr>
          <a:lstStyle/>
          <a:p>
            <a:r>
              <a:rPr lang="en-US" dirty="0"/>
              <a:t>Instrument VM interpreter to provide variable-level taint tracking</a:t>
            </a:r>
          </a:p>
          <a:p>
            <a:r>
              <a:rPr lang="en-US" dirty="0"/>
              <a:t>Use message-level tracking between apps</a:t>
            </a:r>
          </a:p>
          <a:p>
            <a:r>
              <a:rPr lang="en-US" dirty="0"/>
              <a:t>Use method-level tracking in native libraries</a:t>
            </a:r>
          </a:p>
          <a:p>
            <a:r>
              <a:rPr lang="en-US" dirty="0"/>
              <a:t>Use file-level tracking for persistent data</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363514" y="4125050"/>
            <a:ext cx="4709528" cy="2115458"/>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0157" y="1673352"/>
            <a:ext cx="5156242" cy="1897108"/>
          </a:xfrm>
          <a:prstGeom prst="rect">
            <a:avLst/>
          </a:prstGeom>
        </p:spPr>
      </p:pic>
    </p:spTree>
    <p:extLst>
      <p:ext uri="{BB962C8B-B14F-4D97-AF65-F5344CB8AC3E}">
        <p14:creationId xmlns:p14="http://schemas.microsoft.com/office/powerpoint/2010/main" val="1156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Limitations</a:t>
            </a:r>
          </a:p>
        </p:txBody>
      </p:sp>
      <p:sp>
        <p:nvSpPr>
          <p:cNvPr id="3" name="Content Placeholder 2"/>
          <p:cNvSpPr>
            <a:spLocks noGrp="1"/>
          </p:cNvSpPr>
          <p:nvPr>
            <p:ph idx="1"/>
          </p:nvPr>
        </p:nvSpPr>
        <p:spPr/>
        <p:txBody>
          <a:bodyPr/>
          <a:lstStyle/>
          <a:p>
            <a:r>
              <a:rPr lang="en-US" dirty="0"/>
              <a:t>Dynamic IFC mechanisms incur run-time overhead </a:t>
            </a:r>
          </a:p>
          <a:p>
            <a:pPr lvl="1"/>
            <a:r>
              <a:rPr lang="en-US" dirty="0"/>
              <a:t>14% for CPU bound </a:t>
            </a:r>
            <a:r>
              <a:rPr lang="en-US" dirty="0" err="1"/>
              <a:t>microbenchmark</a:t>
            </a:r>
            <a:endParaRPr lang="en-US" dirty="0"/>
          </a:p>
          <a:p>
            <a:pPr lvl="1"/>
            <a:r>
              <a:rPr lang="en-US" dirty="0"/>
              <a:t>Negligible for interactive applications</a:t>
            </a:r>
          </a:p>
          <a:p>
            <a:r>
              <a:rPr lang="en-US" dirty="0"/>
              <a:t>Doesn't capture implicit flows</a:t>
            </a:r>
          </a:p>
        </p:txBody>
      </p:sp>
    </p:spTree>
    <p:extLst>
      <p:ext uri="{BB962C8B-B14F-4D97-AF65-F5344CB8AC3E}">
        <p14:creationId xmlns:p14="http://schemas.microsoft.com/office/powerpoint/2010/main" val="12115499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Experimental Findings</a:t>
            </a:r>
          </a:p>
        </p:txBody>
      </p:sp>
      <p:sp>
        <p:nvSpPr>
          <p:cNvPr id="5" name="Content Placeholder 4"/>
          <p:cNvSpPr>
            <a:spLocks noGrp="1"/>
          </p:cNvSpPr>
          <p:nvPr>
            <p:ph idx="1"/>
          </p:nvPr>
        </p:nvSpPr>
        <p:spPr/>
        <p:txBody>
          <a:bodyPr/>
          <a:lstStyle/>
          <a:p>
            <a:r>
              <a:rPr lang="en-US" dirty="0"/>
              <a:t>Researchers studied real-world apps with </a:t>
            </a:r>
            <a:r>
              <a:rPr lang="en-US" dirty="0" err="1"/>
              <a:t>TaintDroid</a:t>
            </a:r>
            <a:endParaRPr lang="en-US" dirty="0"/>
          </a:p>
          <a:p>
            <a:r>
              <a:rPr lang="en-US" dirty="0"/>
              <a:t>Of 30 apps, found:</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95600"/>
            <a:ext cx="9144000" cy="2534784"/>
          </a:xfrm>
          <a:prstGeom prst="rect">
            <a:avLst/>
          </a:prstGeom>
        </p:spPr>
      </p:pic>
    </p:spTree>
    <p:extLst>
      <p:ext uri="{BB962C8B-B14F-4D97-AF65-F5344CB8AC3E}">
        <p14:creationId xmlns:p14="http://schemas.microsoft.com/office/powerpoint/2010/main" val="655354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Flume</a:t>
            </a:r>
          </a:p>
        </p:txBody>
      </p:sp>
      <p:sp>
        <p:nvSpPr>
          <p:cNvPr id="3" name="Content Placeholder 2"/>
          <p:cNvSpPr>
            <a:spLocks noGrp="1"/>
          </p:cNvSpPr>
          <p:nvPr>
            <p:ph idx="1"/>
          </p:nvPr>
        </p:nvSpPr>
        <p:spPr/>
        <p:txBody>
          <a:bodyPr/>
          <a:lstStyle/>
          <a:p>
            <a:r>
              <a:rPr lang="en-US" dirty="0"/>
              <a:t>Extends </a:t>
            </a:r>
            <a:r>
              <a:rPr lang="en-US" dirty="0" err="1"/>
              <a:t>linux</a:t>
            </a:r>
            <a:r>
              <a:rPr lang="en-US" dirty="0"/>
              <a:t> with process-level information flow control</a:t>
            </a:r>
          </a:p>
          <a:p>
            <a:r>
              <a:rPr lang="en-US" dirty="0"/>
              <a:t>User-level implementation</a:t>
            </a:r>
          </a:p>
          <a:p>
            <a:r>
              <a:rPr lang="en-US" dirty="0"/>
              <a:t>No new OS, can use existing communication abstractions</a:t>
            </a:r>
          </a:p>
        </p:txBody>
      </p:sp>
    </p:spTree>
    <p:extLst>
      <p:ext uri="{BB962C8B-B14F-4D97-AF65-F5344CB8AC3E}">
        <p14:creationId xmlns:p14="http://schemas.microsoft.com/office/powerpoint/2010/main" val="2984171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Flume Labels</a:t>
            </a:r>
          </a:p>
        </p:txBody>
      </p:sp>
      <p:sp>
        <p:nvSpPr>
          <p:cNvPr id="3" name="Content Placeholder 2"/>
          <p:cNvSpPr>
            <a:spLocks noGrp="1"/>
          </p:cNvSpPr>
          <p:nvPr>
            <p:ph idx="1"/>
          </p:nvPr>
        </p:nvSpPr>
        <p:spPr/>
        <p:txBody>
          <a:bodyPr/>
          <a:lstStyle/>
          <a:p>
            <a:r>
              <a:rPr lang="en-US" dirty="0"/>
              <a:t>Lattice of labels</a:t>
            </a:r>
          </a:p>
          <a:p>
            <a:pPr lvl="1"/>
            <a:r>
              <a:rPr lang="en-US" dirty="0"/>
              <a:t>Label summarizes which categories of data a process is assumed to have seen. </a:t>
            </a:r>
          </a:p>
          <a:p>
            <a:pPr lvl="1"/>
            <a:r>
              <a:rPr lang="en-US" dirty="0"/>
              <a:t>Examples:</a:t>
            </a:r>
          </a:p>
          <a:p>
            <a:pPr lvl="2"/>
            <a:r>
              <a:rPr lang="en-US" dirty="0"/>
              <a:t>{ “Financial Reports” }</a:t>
            </a:r>
          </a:p>
          <a:p>
            <a:pPr lvl="2"/>
            <a:r>
              <a:rPr lang="en-US" dirty="0"/>
              <a:t>{ “HR Documents” }</a:t>
            </a:r>
          </a:p>
          <a:p>
            <a:pPr lvl="2"/>
            <a:r>
              <a:rPr lang="en-US" dirty="0"/>
              <a:t>{ “Financial Reports” </a:t>
            </a:r>
            <a:r>
              <a:rPr lang="en-US" i="1" dirty="0"/>
              <a:t>and</a:t>
            </a:r>
            <a:r>
              <a:rPr lang="en-US" dirty="0"/>
              <a:t> “HR Documents” }</a:t>
            </a:r>
          </a:p>
          <a:p>
            <a:pPr lvl="1"/>
            <a:endParaRPr lang="en-US" dirty="0"/>
          </a:p>
          <a:p>
            <a:r>
              <a:rPr lang="en-US" dirty="0"/>
              <a:t>Processes have an integrity label and a confidentiality label</a:t>
            </a:r>
          </a:p>
          <a:p>
            <a:pPr lvl="1"/>
            <a:r>
              <a:rPr lang="en-US" dirty="0"/>
              <a:t>Processes can upgrade their labels</a:t>
            </a:r>
          </a:p>
          <a:p>
            <a:pPr lvl="1"/>
            <a:r>
              <a:rPr lang="en-US" dirty="0"/>
              <a:t>Processes can create new tags, can declassify tags they created</a:t>
            </a:r>
          </a:p>
          <a:p>
            <a:pPr lvl="1"/>
            <a:r>
              <a:rPr lang="en-US" dirty="0"/>
              <a:t>Inter-process communication mediated by Flume to enforce IFC</a:t>
            </a:r>
          </a:p>
        </p:txBody>
      </p:sp>
      <p:sp>
        <p:nvSpPr>
          <p:cNvPr id="6" name="Oval 5"/>
          <p:cNvSpPr/>
          <p:nvPr/>
        </p:nvSpPr>
        <p:spPr>
          <a:xfrm>
            <a:off x="1295400" y="3619500"/>
            <a:ext cx="2133600" cy="533400"/>
          </a:xfrm>
          <a:prstGeom prst="ellipse">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ular Callout 6"/>
          <p:cNvSpPr/>
          <p:nvPr/>
        </p:nvSpPr>
        <p:spPr>
          <a:xfrm>
            <a:off x="4114800" y="2377374"/>
            <a:ext cx="1296416" cy="498764"/>
          </a:xfrm>
          <a:prstGeom prst="wedgeRectCallout">
            <a:avLst>
              <a:gd name="adj1" fmla="val -148991"/>
              <a:gd name="adj2" fmla="val 2060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“tag”</a:t>
            </a:r>
          </a:p>
        </p:txBody>
      </p:sp>
      <p:sp>
        <p:nvSpPr>
          <p:cNvPr id="8" name="Oval 7"/>
          <p:cNvSpPr/>
          <p:nvPr/>
        </p:nvSpPr>
        <p:spPr>
          <a:xfrm>
            <a:off x="1295400" y="3581400"/>
            <a:ext cx="4419600" cy="609600"/>
          </a:xfrm>
          <a:prstGeom prst="ellipse">
            <a:avLst/>
          </a:prstGeom>
          <a:solidFill>
            <a:schemeClr val="accent3">
              <a:alpha val="37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Rectangular Callout 8"/>
          <p:cNvSpPr/>
          <p:nvPr/>
        </p:nvSpPr>
        <p:spPr>
          <a:xfrm>
            <a:off x="5066792" y="3007096"/>
            <a:ext cx="1296416" cy="443345"/>
          </a:xfrm>
          <a:prstGeom prst="wedgeRectCallout">
            <a:avLst>
              <a:gd name="adj1" fmla="val -66563"/>
              <a:gd name="adj2" fmla="val 91793"/>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t>“label”</a:t>
            </a:r>
          </a:p>
        </p:txBody>
      </p:sp>
    </p:spTree>
    <p:extLst>
      <p:ext uri="{BB962C8B-B14F-4D97-AF65-F5344CB8AC3E}">
        <p14:creationId xmlns:p14="http://schemas.microsoft.com/office/powerpoint/2010/main" val="82681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Flow Control in Flume</a:t>
            </a:r>
          </a:p>
        </p:txBody>
      </p:sp>
      <p:sp>
        <p:nvSpPr>
          <p:cNvPr id="3" name="Content Placeholder 2"/>
          <p:cNvSpPr>
            <a:spLocks noGrp="1"/>
          </p:cNvSpPr>
          <p:nvPr>
            <p:ph idx="1"/>
          </p:nvPr>
        </p:nvSpPr>
        <p:spPr>
          <a:xfrm>
            <a:off x="457200" y="1600200"/>
            <a:ext cx="8305800" cy="4876800"/>
          </a:xfrm>
        </p:spPr>
        <p:txBody>
          <a:bodyPr/>
          <a:lstStyle/>
          <a:p>
            <a:r>
              <a:rPr lang="en-US" dirty="0"/>
              <a:t>Linux processes communicate via a variety of channels: sockets, pipes, shared memory</a:t>
            </a:r>
          </a:p>
          <a:p>
            <a:r>
              <a:rPr lang="en-US" dirty="0"/>
              <a:t>Endpoint abstraction: process can specify which privileges can be used when communicating through each endpoint</a:t>
            </a:r>
          </a:p>
        </p:txBody>
      </p:sp>
    </p:spTree>
    <p:extLst>
      <p:ext uri="{BB962C8B-B14F-4D97-AF65-F5344CB8AC3E}">
        <p14:creationId xmlns:p14="http://schemas.microsoft.com/office/powerpoint/2010/main" val="10293759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Flow Control in Flume</a:t>
            </a:r>
          </a:p>
        </p:txBody>
      </p:sp>
      <p:sp>
        <p:nvSpPr>
          <p:cNvPr id="3" name="Content Placeholder 2"/>
          <p:cNvSpPr>
            <a:spLocks noGrp="1"/>
          </p:cNvSpPr>
          <p:nvPr>
            <p:ph idx="1"/>
          </p:nvPr>
        </p:nvSpPr>
        <p:spPr>
          <a:xfrm>
            <a:off x="457200" y="1600200"/>
            <a:ext cx="8305800" cy="4876800"/>
          </a:xfrm>
        </p:spPr>
        <p:txBody>
          <a:bodyPr/>
          <a:lstStyle/>
          <a:p>
            <a:r>
              <a:rPr lang="en-US" dirty="0"/>
              <a:t>Linux processes communicate via a variety of channels: sockets, pipes, shared memory</a:t>
            </a:r>
          </a:p>
          <a:p>
            <a:r>
              <a:rPr lang="en-US" dirty="0"/>
              <a:t>Endpoint abstraction: process can specify which privileges can be used when communicating through each endpoint</a:t>
            </a:r>
          </a:p>
          <a:p>
            <a:r>
              <a:rPr lang="en-US" dirty="0"/>
              <a:t>Flume mediates all communications between endpoints (system call delegation)</a:t>
            </a:r>
          </a:p>
          <a:p>
            <a:endParaRPr lang="en-US" dirty="0"/>
          </a:p>
          <a:p>
            <a:endParaRPr lang="en-US" dirty="0"/>
          </a:p>
          <a:p>
            <a:endParaRPr lang="en-US" dirty="0"/>
          </a:p>
        </p:txBody>
      </p:sp>
      <p:sp>
        <p:nvSpPr>
          <p:cNvPr id="4" name="Rectangle 3"/>
          <p:cNvSpPr/>
          <p:nvPr/>
        </p:nvSpPr>
        <p:spPr>
          <a:xfrm>
            <a:off x="2667000" y="4038600"/>
            <a:ext cx="1371600" cy="45719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Web App</a:t>
            </a:r>
          </a:p>
        </p:txBody>
      </p:sp>
      <p:sp>
        <p:nvSpPr>
          <p:cNvPr id="5" name="Rectangle 4"/>
          <p:cNvSpPr/>
          <p:nvPr/>
        </p:nvSpPr>
        <p:spPr>
          <a:xfrm>
            <a:off x="2667000" y="4486892"/>
            <a:ext cx="1371600" cy="2199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err="1"/>
              <a:t>glibc</a:t>
            </a:r>
            <a:endParaRPr lang="en-US" dirty="0"/>
          </a:p>
        </p:txBody>
      </p:sp>
      <p:sp>
        <p:nvSpPr>
          <p:cNvPr id="6" name="Rectangle 5"/>
          <p:cNvSpPr/>
          <p:nvPr/>
        </p:nvSpPr>
        <p:spPr>
          <a:xfrm>
            <a:off x="2743201" y="4876800"/>
            <a:ext cx="3885540" cy="2579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t>Linux Kernel</a:t>
            </a:r>
          </a:p>
        </p:txBody>
      </p:sp>
      <p:sp>
        <p:nvSpPr>
          <p:cNvPr id="7" name="Folded Corner 6"/>
          <p:cNvSpPr/>
          <p:nvPr/>
        </p:nvSpPr>
        <p:spPr>
          <a:xfrm>
            <a:off x="5728195" y="5181600"/>
            <a:ext cx="900546" cy="562708"/>
          </a:xfrm>
          <a:prstGeom prst="foldedCorner">
            <a:avLst/>
          </a:prstGeom>
          <a:ln w="26424"/>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t>Secret Data</a:t>
            </a:r>
            <a:endParaRPr lang="en-US" dirty="0"/>
          </a:p>
        </p:txBody>
      </p:sp>
      <p:cxnSp>
        <p:nvCxnSpPr>
          <p:cNvPr id="8" name="Elbow Connector 7"/>
          <p:cNvCxnSpPr>
            <a:endCxn id="7" idx="1"/>
          </p:cNvCxnSpPr>
          <p:nvPr/>
        </p:nvCxnSpPr>
        <p:spPr>
          <a:xfrm>
            <a:off x="4038600" y="4255477"/>
            <a:ext cx="1689595" cy="1207477"/>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sp>
        <p:nvSpPr>
          <p:cNvPr id="13" name="Rectangle 12"/>
          <p:cNvSpPr/>
          <p:nvPr/>
        </p:nvSpPr>
        <p:spPr>
          <a:xfrm>
            <a:off x="2667000" y="4499708"/>
            <a:ext cx="1371600" cy="21101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Flume </a:t>
            </a:r>
            <a:r>
              <a:rPr lang="en-US" dirty="0" err="1"/>
              <a:t>Libc</a:t>
            </a:r>
            <a:endParaRPr lang="en-US" dirty="0"/>
          </a:p>
        </p:txBody>
      </p:sp>
      <p:sp>
        <p:nvSpPr>
          <p:cNvPr id="14" name="Rectangle 13"/>
          <p:cNvSpPr/>
          <p:nvPr/>
        </p:nvSpPr>
        <p:spPr>
          <a:xfrm>
            <a:off x="5308599" y="3722077"/>
            <a:ext cx="914400" cy="54512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t>Flume RM</a:t>
            </a:r>
            <a:endParaRPr lang="en-US" dirty="0"/>
          </a:p>
        </p:txBody>
      </p:sp>
      <p:cxnSp>
        <p:nvCxnSpPr>
          <p:cNvPr id="15" name="Shape 12"/>
          <p:cNvCxnSpPr>
            <a:endCxn id="7" idx="0"/>
          </p:cNvCxnSpPr>
          <p:nvPr/>
        </p:nvCxnSpPr>
        <p:spPr>
          <a:xfrm rot="16200000" flipH="1">
            <a:off x="5574221" y="4577352"/>
            <a:ext cx="926123" cy="282372"/>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16" name="Curved Connector 15"/>
          <p:cNvCxnSpPr/>
          <p:nvPr/>
        </p:nvCxnSpPr>
        <p:spPr>
          <a:xfrm rot="5400000" flipH="1" flipV="1">
            <a:off x="4339490" y="3280509"/>
            <a:ext cx="439617" cy="2412999"/>
          </a:xfrm>
          <a:prstGeom prst="curvedConnector3">
            <a:avLst>
              <a:gd name="adj1" fmla="val -52000"/>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629853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90600"/>
          </a:xfrm>
        </p:spPr>
        <p:txBody>
          <a:bodyPr>
            <a:normAutofit fontScale="90000"/>
          </a:bodyPr>
          <a:lstStyle/>
          <a:p>
            <a:r>
              <a:rPr lang="en-US" dirty="0"/>
              <a:t>Noninterference </a:t>
            </a:r>
            <a:br>
              <a:rPr lang="en-US" dirty="0"/>
            </a:br>
            <a:r>
              <a:rPr lang="en-US" sz="3100" b="0" dirty="0">
                <a:solidFill>
                  <a:srgbClr val="4C5A6A"/>
                </a:solidFill>
              </a:rPr>
              <a:t>[Goguen and </a:t>
            </a:r>
            <a:r>
              <a:rPr lang="en-US" sz="3100" b="0" dirty="0" err="1">
                <a:solidFill>
                  <a:srgbClr val="4C5A6A"/>
                </a:solidFill>
              </a:rPr>
              <a:t>Meseguer</a:t>
            </a:r>
            <a:r>
              <a:rPr lang="en-US" sz="3100" b="0" dirty="0">
                <a:solidFill>
                  <a:srgbClr val="4C5A6A"/>
                </a:solidFill>
              </a:rPr>
              <a:t> 1982]</a:t>
            </a:r>
            <a:endParaRPr lang="en-US" b="0" dirty="0"/>
          </a:p>
        </p:txBody>
      </p:sp>
      <p:sp>
        <p:nvSpPr>
          <p:cNvPr id="21" name="Content Placeholder 20"/>
          <p:cNvSpPr>
            <a:spLocks noGrp="1"/>
          </p:cNvSpPr>
          <p:nvPr>
            <p:ph idx="1"/>
          </p:nvPr>
        </p:nvSpPr>
        <p:spPr>
          <a:xfrm>
            <a:off x="259235" y="1874837"/>
            <a:ext cx="8686800" cy="4525963"/>
          </a:xfrm>
        </p:spPr>
        <p:txBody>
          <a:bodyPr/>
          <a:lstStyle/>
          <a:p>
            <a:pPr marL="0" indent="0">
              <a:buNone/>
            </a:pPr>
            <a:r>
              <a:rPr lang="en-US" dirty="0"/>
              <a:t>An interpretation of noninterference for a program:</a:t>
            </a:r>
          </a:p>
          <a:p>
            <a:r>
              <a:rPr lang="en-US" dirty="0"/>
              <a:t>Changes on </a:t>
            </a:r>
            <a:r>
              <a:rPr lang="en-US" dirty="0">
                <a:latin typeface="Cambria Math" panose="02040503050406030204" pitchFamily="18" charset="0"/>
                <a:ea typeface="Cambria Math" panose="02040503050406030204" pitchFamily="18" charset="0"/>
              </a:rPr>
              <a:t>H</a:t>
            </a:r>
            <a:r>
              <a:rPr lang="en-US" dirty="0"/>
              <a:t> inputs should not cause changes on </a:t>
            </a:r>
            <a:r>
              <a:rPr lang="en-US" dirty="0">
                <a:latin typeface="Cambria Math" panose="02040503050406030204" pitchFamily="18" charset="0"/>
                <a:ea typeface="Cambria Math" panose="02040503050406030204" pitchFamily="18" charset="0"/>
              </a:rPr>
              <a:t>L</a:t>
            </a:r>
            <a:r>
              <a:rPr lang="en-US" dirty="0"/>
              <a:t> outputs.</a:t>
            </a:r>
          </a:p>
        </p:txBody>
      </p:sp>
      <p:sp>
        <p:nvSpPr>
          <p:cNvPr id="4" name="Slide Number Placeholder 3"/>
          <p:cNvSpPr>
            <a:spLocks noGrp="1"/>
          </p:cNvSpPr>
          <p:nvPr>
            <p:ph type="sldNum" sz="quarter" idx="12"/>
          </p:nvPr>
        </p:nvSpPr>
        <p:spPr/>
        <p:txBody>
          <a:bodyPr/>
          <a:lstStyle/>
          <a:p>
            <a:fld id="{D0F20DF3-DAE6-B84F-B38F-DFB8F4406A2B}" type="slidenum">
              <a:rPr lang="en-US" smtClean="0"/>
              <a:t>4</a:t>
            </a:fld>
            <a:endParaRPr lang="en-US"/>
          </a:p>
        </p:txBody>
      </p:sp>
      <p:sp>
        <p:nvSpPr>
          <p:cNvPr id="22" name="Rectangle 21"/>
          <p:cNvSpPr/>
          <p:nvPr/>
        </p:nvSpPr>
        <p:spPr>
          <a:xfrm>
            <a:off x="2992319" y="3842425"/>
            <a:ext cx="2856321" cy="1338606"/>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ronosPro-Regular"/>
              <a:cs typeface="CronosPro-Regular"/>
            </a:endParaRPr>
          </a:p>
        </p:txBody>
      </p:sp>
      <p:cxnSp>
        <p:nvCxnSpPr>
          <p:cNvPr id="23" name="Straight Arrow Connector 22"/>
          <p:cNvCxnSpPr/>
          <p:nvPr/>
        </p:nvCxnSpPr>
        <p:spPr>
          <a:xfrm>
            <a:off x="1861102" y="4181793"/>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4" name="Straight Arrow Connector 23"/>
          <p:cNvCxnSpPr/>
          <p:nvPr/>
        </p:nvCxnSpPr>
        <p:spPr>
          <a:xfrm>
            <a:off x="1862674" y="4890375"/>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5" name="TextBox 24"/>
          <p:cNvSpPr txBox="1"/>
          <p:nvPr/>
        </p:nvSpPr>
        <p:spPr>
          <a:xfrm>
            <a:off x="2577540" y="3710451"/>
            <a:ext cx="272176" cy="584775"/>
          </a:xfrm>
          <a:prstGeom prst="rect">
            <a:avLst/>
          </a:prstGeom>
          <a:noFill/>
        </p:spPr>
        <p:txBody>
          <a:bodyPr wrap="square" rtlCol="0">
            <a:spAutoFit/>
          </a:bodyPr>
          <a:lstStyle/>
          <a:p>
            <a:r>
              <a:rPr lang="en-US" sz="3200" dirty="0">
                <a:latin typeface="Cambria Math" panose="02040503050406030204" pitchFamily="18" charset="0"/>
                <a:ea typeface="Cambria Math" panose="02040503050406030204" pitchFamily="18" charset="0"/>
                <a:cs typeface="CronosPro-Regular"/>
              </a:rPr>
              <a:t>H</a:t>
            </a:r>
          </a:p>
        </p:txBody>
      </p:sp>
      <p:sp>
        <p:nvSpPr>
          <p:cNvPr id="26" name="TextBox 25"/>
          <p:cNvSpPr txBox="1"/>
          <p:nvPr/>
        </p:nvSpPr>
        <p:spPr>
          <a:xfrm>
            <a:off x="2597966" y="4419039"/>
            <a:ext cx="272176" cy="584775"/>
          </a:xfrm>
          <a:prstGeom prst="rect">
            <a:avLst/>
          </a:prstGeom>
          <a:noFill/>
        </p:spPr>
        <p:txBody>
          <a:bodyPr wrap="square" rtlCol="0">
            <a:spAutoFit/>
          </a:bodyPr>
          <a:lstStyle/>
          <a:p>
            <a:r>
              <a:rPr lang="en-US" sz="3200" dirty="0">
                <a:latin typeface="Cambria Math" panose="02040503050406030204" pitchFamily="18" charset="0"/>
                <a:ea typeface="Cambria Math" panose="02040503050406030204" pitchFamily="18" charset="0"/>
                <a:cs typeface="CronosPro-Regular"/>
              </a:rPr>
              <a:t>L</a:t>
            </a:r>
          </a:p>
        </p:txBody>
      </p:sp>
      <p:cxnSp>
        <p:nvCxnSpPr>
          <p:cNvPr id="27" name="Straight Arrow Connector 26"/>
          <p:cNvCxnSpPr/>
          <p:nvPr/>
        </p:nvCxnSpPr>
        <p:spPr>
          <a:xfrm>
            <a:off x="5850212" y="4183361"/>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8" name="Straight Arrow Connector 27"/>
          <p:cNvCxnSpPr/>
          <p:nvPr/>
        </p:nvCxnSpPr>
        <p:spPr>
          <a:xfrm>
            <a:off x="5851784" y="4891943"/>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9" name="TextBox 28"/>
          <p:cNvSpPr txBox="1"/>
          <p:nvPr/>
        </p:nvSpPr>
        <p:spPr>
          <a:xfrm>
            <a:off x="5803077" y="3712019"/>
            <a:ext cx="272176" cy="584775"/>
          </a:xfrm>
          <a:prstGeom prst="rect">
            <a:avLst/>
          </a:prstGeom>
          <a:noFill/>
        </p:spPr>
        <p:txBody>
          <a:bodyPr wrap="square" rtlCol="0">
            <a:spAutoFit/>
          </a:bodyPr>
          <a:lstStyle/>
          <a:p>
            <a:r>
              <a:rPr lang="en-US" sz="3200" dirty="0">
                <a:latin typeface="Cambria Math" panose="02040503050406030204" pitchFamily="18" charset="0"/>
                <a:ea typeface="Cambria Math" panose="02040503050406030204" pitchFamily="18" charset="0"/>
                <a:cs typeface="CronosPro-Regular"/>
              </a:rPr>
              <a:t>H</a:t>
            </a:r>
          </a:p>
        </p:txBody>
      </p:sp>
      <p:sp>
        <p:nvSpPr>
          <p:cNvPr id="30" name="TextBox 29"/>
          <p:cNvSpPr txBox="1"/>
          <p:nvPr/>
        </p:nvSpPr>
        <p:spPr>
          <a:xfrm>
            <a:off x="5823503" y="4420607"/>
            <a:ext cx="272176" cy="584775"/>
          </a:xfrm>
          <a:prstGeom prst="rect">
            <a:avLst/>
          </a:prstGeom>
          <a:noFill/>
        </p:spPr>
        <p:txBody>
          <a:bodyPr wrap="square" rtlCol="0">
            <a:spAutoFit/>
          </a:bodyPr>
          <a:lstStyle/>
          <a:p>
            <a:r>
              <a:rPr lang="en-US" sz="3200" dirty="0">
                <a:latin typeface="Cambria Math" panose="02040503050406030204" pitchFamily="18" charset="0"/>
                <a:ea typeface="Cambria Math" panose="02040503050406030204" pitchFamily="18" charset="0"/>
                <a:cs typeface="CronosPro-Regular"/>
              </a:rPr>
              <a:t>L</a:t>
            </a:r>
          </a:p>
        </p:txBody>
      </p:sp>
      <p:cxnSp>
        <p:nvCxnSpPr>
          <p:cNvPr id="31" name="Connector: Curved 30"/>
          <p:cNvCxnSpPr/>
          <p:nvPr/>
        </p:nvCxnSpPr>
        <p:spPr>
          <a:xfrm>
            <a:off x="2993891" y="4183361"/>
            <a:ext cx="2829612" cy="707014"/>
          </a:xfrm>
          <a:prstGeom prst="curvedConnector3">
            <a:avLst/>
          </a:prstGeom>
          <a:ln>
            <a:tailEnd type="triangle"/>
          </a:ln>
        </p:spPr>
        <p:style>
          <a:lnRef idx="3">
            <a:schemeClr val="accent2"/>
          </a:lnRef>
          <a:fillRef idx="0">
            <a:schemeClr val="accent2"/>
          </a:fillRef>
          <a:effectRef idx="2">
            <a:schemeClr val="accent2"/>
          </a:effectRef>
          <a:fontRef idx="minor">
            <a:schemeClr val="tx1"/>
          </a:fontRef>
        </p:style>
      </p:cxnSp>
      <p:sp>
        <p:nvSpPr>
          <p:cNvPr id="32" name="Cross 31"/>
          <p:cNvSpPr/>
          <p:nvPr/>
        </p:nvSpPr>
        <p:spPr>
          <a:xfrm rot="2682495">
            <a:off x="3907503" y="4007866"/>
            <a:ext cx="980388" cy="980701"/>
          </a:xfrm>
          <a:prstGeom prst="plus">
            <a:avLst>
              <a:gd name="adj" fmla="val 40385"/>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b="1" dirty="0">
              <a:ln w="22225">
                <a:solidFill>
                  <a:schemeClr val="accent2"/>
                </a:solidFill>
                <a:prstDash val="solid"/>
              </a:ln>
              <a:solidFill>
                <a:schemeClr val="accent2">
                  <a:lumMod val="40000"/>
                  <a:lumOff val="60000"/>
                </a:schemeClr>
              </a:solidFill>
              <a:latin typeface="CronosPro-Regular"/>
              <a:cs typeface="CronosPro-Regular"/>
            </a:endParaRPr>
          </a:p>
        </p:txBody>
      </p:sp>
      <p:sp>
        <p:nvSpPr>
          <p:cNvPr id="3" name="TextBox 2"/>
          <p:cNvSpPr txBox="1"/>
          <p:nvPr/>
        </p:nvSpPr>
        <p:spPr>
          <a:xfrm>
            <a:off x="3184991" y="5280918"/>
            <a:ext cx="2484524" cy="400110"/>
          </a:xfrm>
          <a:prstGeom prst="rect">
            <a:avLst/>
          </a:prstGeom>
          <a:noFill/>
        </p:spPr>
        <p:txBody>
          <a:bodyPr wrap="square" rtlCol="0">
            <a:spAutoFit/>
          </a:bodyPr>
          <a:lstStyle/>
          <a:p>
            <a:pPr algn="ctr"/>
            <a:r>
              <a:rPr lang="en-US" sz="2000" dirty="0">
                <a:latin typeface="CronosPro-Regular"/>
                <a:cs typeface="CronosPro-Regular"/>
              </a:rPr>
              <a:t>Program</a:t>
            </a:r>
          </a:p>
        </p:txBody>
      </p:sp>
      <p:sp>
        <p:nvSpPr>
          <p:cNvPr id="33" name="TextBox 32"/>
          <p:cNvSpPr txBox="1"/>
          <p:nvPr/>
        </p:nvSpPr>
        <p:spPr>
          <a:xfrm>
            <a:off x="1148991" y="5042906"/>
            <a:ext cx="2484524" cy="400110"/>
          </a:xfrm>
          <a:prstGeom prst="rect">
            <a:avLst/>
          </a:prstGeom>
          <a:noFill/>
        </p:spPr>
        <p:txBody>
          <a:bodyPr wrap="square" rtlCol="0">
            <a:spAutoFit/>
          </a:bodyPr>
          <a:lstStyle/>
          <a:p>
            <a:pPr algn="ctr"/>
            <a:r>
              <a:rPr lang="en-US" sz="2000" dirty="0">
                <a:latin typeface="CronosPro-Regular"/>
                <a:cs typeface="CronosPro-Regular"/>
              </a:rPr>
              <a:t>Inputs</a:t>
            </a:r>
          </a:p>
        </p:txBody>
      </p:sp>
      <p:sp>
        <p:nvSpPr>
          <p:cNvPr id="34" name="TextBox 33"/>
          <p:cNvSpPr txBox="1"/>
          <p:nvPr/>
        </p:nvSpPr>
        <p:spPr>
          <a:xfrm>
            <a:off x="5236401" y="5041196"/>
            <a:ext cx="2484524" cy="400110"/>
          </a:xfrm>
          <a:prstGeom prst="rect">
            <a:avLst/>
          </a:prstGeom>
          <a:noFill/>
        </p:spPr>
        <p:txBody>
          <a:bodyPr wrap="square" rtlCol="0">
            <a:spAutoFit/>
          </a:bodyPr>
          <a:lstStyle/>
          <a:p>
            <a:pPr algn="ctr"/>
            <a:r>
              <a:rPr lang="en-US" sz="2000" dirty="0">
                <a:latin typeface="CronosPro-Regular"/>
                <a:cs typeface="CronosPro-Regular"/>
              </a:rPr>
              <a:t>Outputs</a:t>
            </a:r>
          </a:p>
        </p:txBody>
      </p:sp>
    </p:spTree>
    <p:extLst>
      <p:ext uri="{BB962C8B-B14F-4D97-AF65-F5344CB8AC3E}">
        <p14:creationId xmlns:p14="http://schemas.microsoft.com/office/powerpoint/2010/main" val="3540639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Flow Control in Flume</a:t>
            </a:r>
          </a:p>
        </p:txBody>
      </p:sp>
      <p:sp>
        <p:nvSpPr>
          <p:cNvPr id="3" name="Content Placeholder 2"/>
          <p:cNvSpPr>
            <a:spLocks noGrp="1"/>
          </p:cNvSpPr>
          <p:nvPr>
            <p:ph idx="1"/>
          </p:nvPr>
        </p:nvSpPr>
        <p:spPr>
          <a:xfrm>
            <a:off x="457200" y="1600200"/>
            <a:ext cx="8305800" cy="4876800"/>
          </a:xfrm>
        </p:spPr>
        <p:txBody>
          <a:bodyPr/>
          <a:lstStyle/>
          <a:p>
            <a:r>
              <a:rPr lang="en-US" dirty="0"/>
              <a:t>Linux processes communicate via a variety of channels: sockets, pipes, shared memory</a:t>
            </a:r>
          </a:p>
          <a:p>
            <a:r>
              <a:rPr lang="en-US" dirty="0"/>
              <a:t>Endpoint abstraction: process can specify which privileges can be used when communicating through each endpoint</a:t>
            </a:r>
          </a:p>
          <a:p>
            <a:r>
              <a:rPr lang="en-US" dirty="0"/>
              <a:t>Flume mediates all communications between endpoints (system call delegation)</a:t>
            </a:r>
          </a:p>
          <a:p>
            <a:endParaRPr lang="en-US" dirty="0"/>
          </a:p>
          <a:p>
            <a:endParaRPr lang="en-US" dirty="0"/>
          </a:p>
          <a:p>
            <a:endParaRPr lang="en-US" dirty="0"/>
          </a:p>
          <a:p>
            <a:r>
              <a:rPr lang="en-US" dirty="0"/>
              <a:t>Flume enforces IFC</a:t>
            </a:r>
          </a:p>
        </p:txBody>
      </p:sp>
      <p:sp>
        <p:nvSpPr>
          <p:cNvPr id="4" name="Rectangle 3"/>
          <p:cNvSpPr/>
          <p:nvPr/>
        </p:nvSpPr>
        <p:spPr>
          <a:xfrm>
            <a:off x="2667000" y="4038600"/>
            <a:ext cx="1371600" cy="45719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Web App</a:t>
            </a:r>
          </a:p>
        </p:txBody>
      </p:sp>
      <p:sp>
        <p:nvSpPr>
          <p:cNvPr id="5" name="Rectangle 4"/>
          <p:cNvSpPr/>
          <p:nvPr/>
        </p:nvSpPr>
        <p:spPr>
          <a:xfrm>
            <a:off x="2667000" y="4486892"/>
            <a:ext cx="1371600" cy="2199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err="1"/>
              <a:t>glibc</a:t>
            </a:r>
            <a:endParaRPr lang="en-US" dirty="0"/>
          </a:p>
        </p:txBody>
      </p:sp>
      <p:sp>
        <p:nvSpPr>
          <p:cNvPr id="6" name="Rectangle 5"/>
          <p:cNvSpPr/>
          <p:nvPr/>
        </p:nvSpPr>
        <p:spPr>
          <a:xfrm>
            <a:off x="2743201" y="4876800"/>
            <a:ext cx="3885540" cy="2579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t>Linux Kernel</a:t>
            </a:r>
          </a:p>
        </p:txBody>
      </p:sp>
      <p:sp>
        <p:nvSpPr>
          <p:cNvPr id="7" name="Folded Corner 6"/>
          <p:cNvSpPr/>
          <p:nvPr/>
        </p:nvSpPr>
        <p:spPr>
          <a:xfrm>
            <a:off x="5728195" y="5181600"/>
            <a:ext cx="900546" cy="562708"/>
          </a:xfrm>
          <a:prstGeom prst="foldedCorner">
            <a:avLst/>
          </a:prstGeom>
          <a:ln w="26424"/>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t>Secret Data</a:t>
            </a:r>
            <a:endParaRPr lang="en-US" dirty="0"/>
          </a:p>
        </p:txBody>
      </p:sp>
      <p:sp>
        <p:nvSpPr>
          <p:cNvPr id="13" name="Rectangle 12"/>
          <p:cNvSpPr/>
          <p:nvPr/>
        </p:nvSpPr>
        <p:spPr>
          <a:xfrm>
            <a:off x="2667000" y="4499708"/>
            <a:ext cx="1371600" cy="21101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Flume </a:t>
            </a:r>
            <a:r>
              <a:rPr lang="en-US" dirty="0" err="1"/>
              <a:t>Libc</a:t>
            </a:r>
            <a:endParaRPr lang="en-US" dirty="0"/>
          </a:p>
        </p:txBody>
      </p:sp>
      <p:sp>
        <p:nvSpPr>
          <p:cNvPr id="14" name="Rectangle 13"/>
          <p:cNvSpPr/>
          <p:nvPr/>
        </p:nvSpPr>
        <p:spPr>
          <a:xfrm>
            <a:off x="5308599" y="3722077"/>
            <a:ext cx="914400" cy="54512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t>Flume RM</a:t>
            </a:r>
            <a:endParaRPr lang="en-US" dirty="0"/>
          </a:p>
        </p:txBody>
      </p:sp>
      <p:cxnSp>
        <p:nvCxnSpPr>
          <p:cNvPr id="15" name="Shape 12"/>
          <p:cNvCxnSpPr>
            <a:endCxn id="7" idx="0"/>
          </p:cNvCxnSpPr>
          <p:nvPr/>
        </p:nvCxnSpPr>
        <p:spPr>
          <a:xfrm rot="16200000" flipH="1">
            <a:off x="5574221" y="4577352"/>
            <a:ext cx="926123" cy="282372"/>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16" name="Curved Connector 15"/>
          <p:cNvCxnSpPr/>
          <p:nvPr/>
        </p:nvCxnSpPr>
        <p:spPr>
          <a:xfrm rot="5400000" flipH="1" flipV="1">
            <a:off x="4339490" y="3280509"/>
            <a:ext cx="439617" cy="2412999"/>
          </a:xfrm>
          <a:prstGeom prst="curvedConnector3">
            <a:avLst>
              <a:gd name="adj1" fmla="val -52000"/>
            </a:avLst>
          </a:prstGeom>
          <a:ln>
            <a:tailEnd type="arrow"/>
          </a:ln>
        </p:spPr>
        <p:style>
          <a:lnRef idx="3">
            <a:schemeClr val="dk1"/>
          </a:lnRef>
          <a:fillRef idx="0">
            <a:schemeClr val="dk1"/>
          </a:fillRef>
          <a:effectRef idx="2">
            <a:schemeClr val="dk1"/>
          </a:effectRef>
          <a:fontRef idx="minor">
            <a:schemeClr val="tx1"/>
          </a:fontRef>
        </p:style>
      </p:cxnSp>
      <p:cxnSp>
        <p:nvCxnSpPr>
          <p:cNvPr id="23" name="Straight Arrow Connector 22"/>
          <p:cNvCxnSpPr/>
          <p:nvPr/>
        </p:nvCxnSpPr>
        <p:spPr>
          <a:xfrm rot="10800000">
            <a:off x="5811958" y="6361093"/>
            <a:ext cx="436443" cy="5090"/>
          </a:xfrm>
          <a:prstGeom prst="straightConnector1">
            <a:avLst/>
          </a:prstGeom>
          <a:ln>
            <a:headEnd type="oval" w="med" len="med"/>
            <a:tailEnd type="oval" w="med" len="med"/>
          </a:ln>
        </p:spPr>
        <p:style>
          <a:lnRef idx="3">
            <a:schemeClr val="accent2"/>
          </a:lnRef>
          <a:fillRef idx="0">
            <a:schemeClr val="accent2"/>
          </a:fillRef>
          <a:effectRef idx="2">
            <a:schemeClr val="accent2"/>
          </a:effectRef>
          <a:fontRef idx="minor">
            <a:schemeClr val="tx1"/>
          </a:fontRef>
        </p:style>
      </p:cxnSp>
      <p:cxnSp>
        <p:nvCxnSpPr>
          <p:cNvPr id="24" name="Straight Arrow Connector 23"/>
          <p:cNvCxnSpPr/>
          <p:nvPr/>
        </p:nvCxnSpPr>
        <p:spPr>
          <a:xfrm>
            <a:off x="2819400" y="6366183"/>
            <a:ext cx="3429000" cy="1588"/>
          </a:xfrm>
          <a:prstGeom prst="straightConnector1">
            <a:avLst/>
          </a:prstGeom>
          <a:ln>
            <a:headEnd type="arrow" w="med" len="med"/>
            <a:tailEnd type="arrow" w="med" len="med"/>
          </a:ln>
        </p:spPr>
        <p:style>
          <a:lnRef idx="3">
            <a:schemeClr val="dk1"/>
          </a:lnRef>
          <a:fillRef idx="0">
            <a:schemeClr val="dk1"/>
          </a:fillRef>
          <a:effectRef idx="2">
            <a:schemeClr val="dk1"/>
          </a:effectRef>
          <a:fontRef idx="minor">
            <a:schemeClr val="tx1"/>
          </a:fontRef>
        </p:style>
      </p:cxnSp>
      <p:sp>
        <p:nvSpPr>
          <p:cNvPr id="25" name="Rectangle 24"/>
          <p:cNvSpPr/>
          <p:nvPr/>
        </p:nvSpPr>
        <p:spPr>
          <a:xfrm>
            <a:off x="5430957" y="6208693"/>
            <a:ext cx="381000" cy="304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i="1" dirty="0"/>
              <a:t>f</a:t>
            </a:r>
            <a:endParaRPr lang="en-US" dirty="0"/>
          </a:p>
        </p:txBody>
      </p:sp>
      <p:sp>
        <p:nvSpPr>
          <p:cNvPr id="26" name="TextBox 25"/>
          <p:cNvSpPr txBox="1"/>
          <p:nvPr/>
        </p:nvSpPr>
        <p:spPr>
          <a:xfrm>
            <a:off x="4800600" y="6525161"/>
            <a:ext cx="1377300" cy="400110"/>
          </a:xfrm>
          <a:prstGeom prst="rect">
            <a:avLst/>
          </a:prstGeom>
          <a:noFill/>
        </p:spPr>
        <p:txBody>
          <a:bodyPr wrap="none" rtlCol="0">
            <a:spAutoFit/>
          </a:bodyPr>
          <a:lstStyle/>
          <a:p>
            <a:r>
              <a:rPr lang="en-US" sz="2000" i="1" dirty="0" err="1"/>
              <a:t>S</a:t>
            </a:r>
            <a:r>
              <a:rPr lang="en-US" sz="2000" i="1" baseline="-25000" dirty="0" err="1"/>
              <a:t>f</a:t>
            </a:r>
            <a:r>
              <a:rPr lang="en-US" sz="2000" dirty="0"/>
              <a:t> = { HR }</a:t>
            </a:r>
          </a:p>
        </p:txBody>
      </p:sp>
      <p:sp>
        <p:nvSpPr>
          <p:cNvPr id="27" name="TextBox 26"/>
          <p:cNvSpPr txBox="1"/>
          <p:nvPr/>
        </p:nvSpPr>
        <p:spPr>
          <a:xfrm>
            <a:off x="2819400" y="6525161"/>
            <a:ext cx="1500213" cy="400110"/>
          </a:xfrm>
          <a:prstGeom prst="rect">
            <a:avLst/>
          </a:prstGeom>
          <a:noFill/>
        </p:spPr>
        <p:txBody>
          <a:bodyPr wrap="square" rtlCol="0">
            <a:spAutoFit/>
          </a:bodyPr>
          <a:lstStyle/>
          <a:p>
            <a:r>
              <a:rPr lang="en-US" sz="2000" i="1" dirty="0"/>
              <a:t>S</a:t>
            </a:r>
            <a:r>
              <a:rPr lang="en-US" sz="2000" i="1" baseline="-25000" dirty="0"/>
              <a:t>e</a:t>
            </a:r>
            <a:r>
              <a:rPr lang="en-US" sz="2000" dirty="0"/>
              <a:t> = { HR }</a:t>
            </a:r>
          </a:p>
        </p:txBody>
      </p:sp>
      <p:sp>
        <p:nvSpPr>
          <p:cNvPr id="28" name="Rectangle 27"/>
          <p:cNvSpPr/>
          <p:nvPr/>
        </p:nvSpPr>
        <p:spPr>
          <a:xfrm>
            <a:off x="6248400" y="5827693"/>
            <a:ext cx="1531270" cy="103030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t>Process </a:t>
            </a:r>
            <a:r>
              <a:rPr lang="en-US" sz="2400" i="1" dirty="0"/>
              <a:t>q</a:t>
            </a:r>
            <a:endParaRPr lang="en-US" sz="2400" dirty="0"/>
          </a:p>
        </p:txBody>
      </p:sp>
      <p:sp>
        <p:nvSpPr>
          <p:cNvPr id="29" name="Rectangle 28"/>
          <p:cNvSpPr/>
          <p:nvPr/>
        </p:nvSpPr>
        <p:spPr>
          <a:xfrm>
            <a:off x="1288130" y="5827693"/>
            <a:ext cx="1531270" cy="103030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Process </a:t>
            </a:r>
            <a:r>
              <a:rPr lang="en-US" sz="2400" i="1" dirty="0"/>
              <a:t>p</a:t>
            </a:r>
            <a:endParaRPr lang="en-US" sz="2400" dirty="0"/>
          </a:p>
        </p:txBody>
      </p:sp>
      <p:sp>
        <p:nvSpPr>
          <p:cNvPr id="30" name="TextBox 29"/>
          <p:cNvSpPr txBox="1"/>
          <p:nvPr/>
        </p:nvSpPr>
        <p:spPr>
          <a:xfrm>
            <a:off x="-76200" y="5997714"/>
            <a:ext cx="1438214" cy="707886"/>
          </a:xfrm>
          <a:prstGeom prst="rect">
            <a:avLst/>
          </a:prstGeom>
          <a:noFill/>
        </p:spPr>
        <p:txBody>
          <a:bodyPr wrap="none" rtlCol="0">
            <a:spAutoFit/>
          </a:bodyPr>
          <a:lstStyle/>
          <a:p>
            <a:pPr algn="ctr"/>
            <a:r>
              <a:rPr lang="en-US" sz="2000" i="1" dirty="0"/>
              <a:t>S</a:t>
            </a:r>
            <a:r>
              <a:rPr lang="en-US" sz="2000" i="1" baseline="-25000" dirty="0"/>
              <a:t>p</a:t>
            </a:r>
            <a:r>
              <a:rPr lang="en-US" sz="2000" i="1" dirty="0"/>
              <a:t> = </a:t>
            </a:r>
            <a:r>
              <a:rPr lang="en-US" sz="2000" dirty="0"/>
              <a:t>{}</a:t>
            </a:r>
          </a:p>
          <a:p>
            <a:pPr algn="ctr"/>
            <a:r>
              <a:rPr lang="en-US" sz="2000" i="1" dirty="0" err="1"/>
              <a:t>D</a:t>
            </a:r>
            <a:r>
              <a:rPr lang="en-US" sz="2000" i="1" baseline="-25000" dirty="0" err="1"/>
              <a:t>p</a:t>
            </a:r>
            <a:r>
              <a:rPr lang="en-US" sz="2000" dirty="0"/>
              <a:t> = { HR }</a:t>
            </a:r>
          </a:p>
        </p:txBody>
      </p:sp>
      <p:sp>
        <p:nvSpPr>
          <p:cNvPr id="31" name="Rectangle 30"/>
          <p:cNvSpPr/>
          <p:nvPr/>
        </p:nvSpPr>
        <p:spPr>
          <a:xfrm>
            <a:off x="3116929" y="6208693"/>
            <a:ext cx="381000" cy="304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i="1" dirty="0"/>
              <a:t>e</a:t>
            </a:r>
            <a:endParaRPr lang="en-US" baseline="-25000" dirty="0"/>
          </a:p>
        </p:txBody>
      </p:sp>
      <p:cxnSp>
        <p:nvCxnSpPr>
          <p:cNvPr id="32" name="Straight Arrow Connector 31"/>
          <p:cNvCxnSpPr/>
          <p:nvPr/>
        </p:nvCxnSpPr>
        <p:spPr>
          <a:xfrm flipV="1">
            <a:off x="2819400" y="6361093"/>
            <a:ext cx="297529" cy="5090"/>
          </a:xfrm>
          <a:prstGeom prst="straightConnector1">
            <a:avLst/>
          </a:prstGeom>
          <a:ln>
            <a:headEnd type="oval" w="med" len="med"/>
            <a:tailEnd type="oval" w="med" len="med"/>
          </a:ln>
        </p:spPr>
        <p:style>
          <a:lnRef idx="3">
            <a:schemeClr val="dk1"/>
          </a:lnRef>
          <a:fillRef idx="0">
            <a:schemeClr val="dk1"/>
          </a:fillRef>
          <a:effectRef idx="2">
            <a:schemeClr val="dk1"/>
          </a:effectRef>
          <a:fontRef idx="minor">
            <a:schemeClr val="tx1"/>
          </a:fontRef>
        </p:style>
      </p:cxnSp>
      <p:cxnSp>
        <p:nvCxnSpPr>
          <p:cNvPr id="33" name="Straight Arrow Connector 32"/>
          <p:cNvCxnSpPr/>
          <p:nvPr/>
        </p:nvCxnSpPr>
        <p:spPr>
          <a:xfrm>
            <a:off x="3497929" y="6361093"/>
            <a:ext cx="1933028" cy="1588"/>
          </a:xfrm>
          <a:prstGeom prst="straightConnector1">
            <a:avLst/>
          </a:prstGeom>
          <a:ln>
            <a:headEnd type="arrow" w="med" len="med"/>
            <a:tailEnd type="arrow" w="med" len="med"/>
          </a:ln>
        </p:spPr>
        <p:style>
          <a:lnRef idx="3">
            <a:schemeClr val="dk1"/>
          </a:lnRef>
          <a:fillRef idx="0">
            <a:schemeClr val="dk1"/>
          </a:fillRef>
          <a:effectRef idx="2">
            <a:schemeClr val="dk1"/>
          </a:effectRef>
          <a:fontRef idx="minor">
            <a:schemeClr val="tx1"/>
          </a:fontRef>
        </p:style>
      </p:cxnSp>
      <p:sp>
        <p:nvSpPr>
          <p:cNvPr id="35" name="TextBox 34"/>
          <p:cNvSpPr txBox="1"/>
          <p:nvPr/>
        </p:nvSpPr>
        <p:spPr>
          <a:xfrm>
            <a:off x="7748614" y="6153090"/>
            <a:ext cx="1423788" cy="400110"/>
          </a:xfrm>
          <a:prstGeom prst="rect">
            <a:avLst/>
          </a:prstGeom>
          <a:noFill/>
        </p:spPr>
        <p:txBody>
          <a:bodyPr wrap="none" rtlCol="0">
            <a:spAutoFit/>
          </a:bodyPr>
          <a:lstStyle/>
          <a:p>
            <a:r>
              <a:rPr lang="en-US" sz="2000" i="1" dirty="0"/>
              <a:t>S</a:t>
            </a:r>
            <a:r>
              <a:rPr lang="en-US" sz="2000" i="1" baseline="-25000" dirty="0"/>
              <a:t>q</a:t>
            </a:r>
            <a:r>
              <a:rPr lang="en-US" sz="2000" i="1" dirty="0"/>
              <a:t> = </a:t>
            </a:r>
            <a:r>
              <a:rPr lang="en-US" sz="2000" dirty="0"/>
              <a:t>{</a:t>
            </a:r>
            <a:r>
              <a:rPr lang="en-US" sz="2000" i="1" dirty="0"/>
              <a:t> </a:t>
            </a:r>
            <a:r>
              <a:rPr lang="en-US" sz="2000" dirty="0"/>
              <a:t>HR</a:t>
            </a:r>
            <a:r>
              <a:rPr lang="en-US" sz="2000" i="1" dirty="0"/>
              <a:t> </a:t>
            </a:r>
            <a:r>
              <a:rPr lang="en-US" sz="2000" dirty="0"/>
              <a:t>}</a:t>
            </a:r>
          </a:p>
        </p:txBody>
      </p:sp>
    </p:spTree>
    <p:extLst>
      <p:ext uri="{BB962C8B-B14F-4D97-AF65-F5344CB8AC3E}">
        <p14:creationId xmlns:p14="http://schemas.microsoft.com/office/powerpoint/2010/main" val="129425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24"/>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7" grpId="0"/>
      <p:bldP spid="3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Limitations</a:t>
            </a:r>
          </a:p>
        </p:txBody>
      </p:sp>
      <p:sp>
        <p:nvSpPr>
          <p:cNvPr id="3" name="Content Placeholder 2"/>
          <p:cNvSpPr>
            <a:spLocks noGrp="1"/>
          </p:cNvSpPr>
          <p:nvPr>
            <p:ph idx="1"/>
          </p:nvPr>
        </p:nvSpPr>
        <p:spPr/>
        <p:txBody>
          <a:bodyPr/>
          <a:lstStyle/>
          <a:p>
            <a:r>
              <a:rPr lang="en-US" dirty="0"/>
              <a:t>Dynamic IFC mechanisms incur run-time overhead</a:t>
            </a:r>
          </a:p>
          <a:p>
            <a:pPr lvl="1"/>
            <a:r>
              <a:rPr lang="en-US" dirty="0"/>
              <a:t>30-40% reduction in throughput for file I/O</a:t>
            </a:r>
          </a:p>
          <a:p>
            <a:pPr lvl="1"/>
            <a:r>
              <a:rPr lang="en-US" dirty="0"/>
              <a:t>Increased latency</a:t>
            </a:r>
          </a:p>
          <a:p>
            <a:r>
              <a:rPr lang="en-US" dirty="0"/>
              <a:t>Large trusted computing base</a:t>
            </a:r>
          </a:p>
          <a:p>
            <a:r>
              <a:rPr lang="en-US" dirty="0"/>
              <a:t>Coarse granularity </a:t>
            </a:r>
          </a:p>
          <a:p>
            <a:r>
              <a:rPr lang="en-US" dirty="0"/>
              <a:t>Alternative solutions: </a:t>
            </a:r>
          </a:p>
          <a:p>
            <a:pPr lvl="1"/>
            <a:r>
              <a:rPr lang="en-US" dirty="0"/>
              <a:t>Dedicated OS (e.g., Asbestos, </a:t>
            </a:r>
            <a:r>
              <a:rPr lang="en-US" dirty="0" err="1"/>
              <a:t>HiStar</a:t>
            </a:r>
            <a:r>
              <a:rPr lang="en-US" dirty="0"/>
              <a:t>)</a:t>
            </a:r>
          </a:p>
          <a:p>
            <a:pPr lvl="1"/>
            <a:r>
              <a:rPr lang="en-US" dirty="0"/>
              <a:t>PL-level techniques (e.g., DLM, </a:t>
            </a:r>
            <a:r>
              <a:rPr lang="en-US" dirty="0" err="1"/>
              <a:t>TaintDroid</a:t>
            </a:r>
            <a:r>
              <a:rPr lang="en-US" dirty="0"/>
              <a:t>) </a:t>
            </a:r>
          </a:p>
        </p:txBody>
      </p:sp>
    </p:spTree>
    <p:extLst>
      <p:ext uri="{BB962C8B-B14F-4D97-AF65-F5344CB8AC3E}">
        <p14:creationId xmlns:p14="http://schemas.microsoft.com/office/powerpoint/2010/main" val="1396577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Static type system</a:t>
            </a:r>
          </a:p>
        </p:txBody>
      </p:sp>
      <p:grpSp>
        <p:nvGrpSpPr>
          <p:cNvPr id="4" name="Group 3"/>
          <p:cNvGrpSpPr/>
          <p:nvPr/>
        </p:nvGrpSpPr>
        <p:grpSpPr>
          <a:xfrm>
            <a:off x="875088" y="1439646"/>
            <a:ext cx="6873745" cy="1089268"/>
            <a:chOff x="875088" y="4201701"/>
            <a:chExt cx="7393825" cy="1466183"/>
          </a:xfrm>
        </p:grpSpPr>
        <mc:AlternateContent xmlns:mc="http://schemas.openxmlformats.org/markup-compatibility/2006" xmlns:a14="http://schemas.microsoft.com/office/drawing/2010/main">
          <mc:Choice Requires="a14">
            <p:sp>
              <p:nvSpPr>
                <p:cNvPr id="5" name="Rectangle 4"/>
                <p:cNvSpPr/>
                <p:nvPr/>
              </p:nvSpPr>
              <p:spPr>
                <a:xfrm>
                  <a:off x="875088" y="4963616"/>
                  <a:ext cx="7393825" cy="704268"/>
                </a:xfrm>
                <a:prstGeom prst="rect">
                  <a:avLst/>
                </a:prstGeom>
              </p:spPr>
              <p:txBody>
                <a:bodyPr wrap="square">
                  <a:spAutoFit/>
                </a:bodyPr>
                <a:lstStyle/>
                <a:p>
                  <a:pPr marL="0" lvl="1" algn="ctr">
                    <a:tabLst>
                      <a:tab pos="964372" algn="l"/>
                    </a:tabLst>
                  </a:pPr>
                  <a:r>
                    <a:rPr lang="en-US" sz="2800" dirty="0">
                      <a:latin typeface="Symbol" charset="2"/>
                      <a:cs typeface="Symbol" charset="2"/>
                    </a:rPr>
                    <a:t>G</a:t>
                  </a:r>
                  <a:r>
                    <a:rPr lang="en-US" sz="2800" dirty="0"/>
                    <a:t> , </a:t>
                  </a:r>
                  <a14:m>
                    <m:oMath xmlns:m="http://schemas.openxmlformats.org/officeDocument/2006/math">
                      <m:r>
                        <a:rPr lang="en-US" sz="2800" i="1">
                          <a:latin typeface="Cambria Math" panose="02040503050406030204" pitchFamily="18" charset="0"/>
                        </a:rPr>
                        <m:t>𝑐𝑡𝑥</m:t>
                      </m:r>
                    </m:oMath>
                  </a14:m>
                  <a:r>
                    <a:rPr lang="en-US" sz="2800" dirty="0"/>
                    <a:t> ⊢ </a:t>
                  </a:r>
                  <a:r>
                    <a:rPr lang="en-US" sz="2800" b="1" dirty="0">
                      <a:latin typeface="Courier New"/>
                      <a:cs typeface="Courier New"/>
                    </a:rPr>
                    <a:t>x:=e</a:t>
                  </a:r>
                  <a:r>
                    <a:rPr lang="en-US" sz="2800" dirty="0"/>
                    <a:t>  </a:t>
                  </a:r>
                  <a:endParaRPr lang="en-US" sz="2800" b="1" dirty="0">
                    <a:latin typeface="Courier New"/>
                    <a:cs typeface="Courier New"/>
                  </a:endParaRPr>
                </a:p>
              </p:txBody>
            </p:sp>
          </mc:Choice>
          <mc:Fallback xmlns="">
            <p:sp>
              <p:nvSpPr>
                <p:cNvPr id="5" name="Rectangle 4"/>
                <p:cNvSpPr>
                  <a:spLocks noRot="1" noChangeAspect="1" noMove="1" noResize="1" noEditPoints="1" noAdjustHandles="1" noChangeArrowheads="1" noChangeShapeType="1" noTextEdit="1"/>
                </p:cNvSpPr>
                <p:nvPr/>
              </p:nvSpPr>
              <p:spPr>
                <a:xfrm>
                  <a:off x="875088" y="4963616"/>
                  <a:ext cx="7393825" cy="704268"/>
                </a:xfrm>
                <a:prstGeom prst="rect">
                  <a:avLst/>
                </a:prstGeom>
                <a:blipFill rotWithShape="0">
                  <a:blip r:embed="rId2"/>
                  <a:stretch>
                    <a:fillRect t="-19767" b="-32558"/>
                  </a:stretch>
                </a:blipFill>
              </p:spPr>
              <p:txBody>
                <a:bodyPr/>
                <a:lstStyle/>
                <a:p>
                  <a:r>
                    <a:rPr lang="en-US">
                      <a:noFill/>
                    </a:rPr>
                    <a:t> </a:t>
                  </a:r>
                </a:p>
              </p:txBody>
            </p:sp>
          </mc:Fallback>
        </mc:AlternateContent>
        <p:cxnSp>
          <p:nvCxnSpPr>
            <p:cNvPr id="6" name="Straight Connector 5"/>
            <p:cNvCxnSpPr>
              <a:cxnSpLocks/>
            </p:cNvCxnSpPr>
            <p:nvPr/>
          </p:nvCxnSpPr>
          <p:spPr>
            <a:xfrm>
              <a:off x="2088830" y="4905683"/>
              <a:ext cx="532614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2343359" y="4201701"/>
              <a:ext cx="2460396" cy="704268"/>
            </a:xfrm>
            <a:prstGeom prst="rect">
              <a:avLst/>
            </a:prstGeom>
            <a:noFill/>
          </p:spPr>
          <p:txBody>
            <a:bodyPr wrap="square" rtlCol="0">
              <a:spAutoFit/>
            </a:bodyPr>
            <a:lstStyle/>
            <a:p>
              <a:r>
                <a:rPr lang="en-US" sz="2800" dirty="0">
                  <a:latin typeface="Symbol" charset="2"/>
                  <a:cs typeface="Symbol" charset="2"/>
                </a:rPr>
                <a:t>G</a:t>
              </a:r>
              <a:r>
                <a:rPr lang="en-US" sz="2800" dirty="0"/>
                <a:t> ⊢ </a:t>
              </a:r>
              <a:r>
                <a:rPr lang="en-US" sz="2800" b="1" dirty="0">
                  <a:latin typeface="Courier New"/>
                  <a:cs typeface="Courier New"/>
                </a:rPr>
                <a:t>e</a:t>
              </a:r>
              <a:r>
                <a:rPr lang="en-US" sz="2800" dirty="0"/>
                <a:t> : </a:t>
              </a:r>
              <a:r>
                <a:rPr lang="en-US" sz="2800" dirty="0">
                  <a:latin typeface="CronosPro-Regular" panose="020C0502030403020304" pitchFamily="34" charset="0"/>
                </a:rPr>
                <a:t>ℓ</a:t>
              </a:r>
              <a:endParaRPr lang="en-US" sz="2800" dirty="0">
                <a:latin typeface="CronosPro-Regular" panose="020C0502030403020304" pitchFamily="34" charset="0"/>
                <a:cs typeface="Courier New"/>
              </a:endParaRPr>
            </a:p>
          </p:txBody>
        </p:sp>
        <mc:AlternateContent xmlns:mc="http://schemas.openxmlformats.org/markup-compatibility/2006" xmlns:a14="http://schemas.microsoft.com/office/drawing/2010/main">
          <mc:Choice Requires="a14">
            <p:sp>
              <p:nvSpPr>
                <p:cNvPr id="8" name="TextBox 7"/>
                <p:cNvSpPr txBox="1"/>
                <p:nvPr/>
              </p:nvSpPr>
              <p:spPr>
                <a:xfrm>
                  <a:off x="4511519" y="4201701"/>
                  <a:ext cx="2903456" cy="704268"/>
                </a:xfrm>
                <a:prstGeom prst="rect">
                  <a:avLst/>
                </a:prstGeom>
                <a:noFill/>
              </p:spPr>
              <p:txBody>
                <a:bodyPr wrap="square" rtlCol="0">
                  <a:spAutoFit/>
                </a:bodyPr>
                <a:lstStyle/>
                <a:p>
                  <a:r>
                    <a:rPr lang="en-US" sz="2800" dirty="0">
                      <a:solidFill>
                        <a:schemeClr val="accent2"/>
                      </a:solidFill>
                      <a:latin typeface="CronosPro-Regular" panose="020C0502030403020304" pitchFamily="34" charset="0"/>
                    </a:rPr>
                    <a:t>ℓ</a:t>
                  </a:r>
                  <a:r>
                    <a:rPr lang="en-US" sz="2800" dirty="0">
                      <a:solidFill>
                        <a:schemeClr val="accent2"/>
                      </a:solidFill>
                    </a:rPr>
                    <a:t> </a:t>
                  </a:r>
                  <a14:m>
                    <m:oMath xmlns:m="http://schemas.openxmlformats.org/officeDocument/2006/math">
                      <m:r>
                        <a:rPr lang="en-US" sz="2800" i="1">
                          <a:solidFill>
                            <a:schemeClr val="accent2"/>
                          </a:solidFill>
                          <a:latin typeface="Cambria Math" panose="02040503050406030204" pitchFamily="18" charset="0"/>
                          <a:ea typeface="Cambria Math" panose="02040503050406030204" pitchFamily="18" charset="0"/>
                        </a:rPr>
                        <m:t>⊔</m:t>
                      </m:r>
                      <m:r>
                        <a:rPr lang="en-US" sz="2800" i="1">
                          <a:solidFill>
                            <a:schemeClr val="accent2"/>
                          </a:solidFill>
                          <a:latin typeface="Cambria Math" panose="02040503050406030204" pitchFamily="18" charset="0"/>
                          <a:ea typeface="Cambria Math" panose="02040503050406030204" pitchFamily="18" charset="0"/>
                        </a:rPr>
                        <m:t>𝑐𝑡𝑥</m:t>
                      </m:r>
                      <m:r>
                        <a:rPr lang="en-US" sz="2800" i="1">
                          <a:solidFill>
                            <a:schemeClr val="accent2"/>
                          </a:solidFill>
                          <a:latin typeface="Cambria Math" panose="02040503050406030204" pitchFamily="18" charset="0"/>
                          <a:ea typeface="Cambria Math" panose="02040503050406030204" pitchFamily="18" charset="0"/>
                        </a:rPr>
                        <m:t> ⊑</m:t>
                      </m:r>
                    </m:oMath>
                  </a14:m>
                  <a:r>
                    <a:rPr lang="en-US" sz="2800" dirty="0">
                      <a:solidFill>
                        <a:schemeClr val="accent2"/>
                      </a:solidFill>
                      <a:latin typeface="Symbol" charset="2"/>
                      <a:cs typeface="Symbol" charset="2"/>
                    </a:rPr>
                    <a:t> G</a:t>
                  </a:r>
                  <a:r>
                    <a:rPr lang="en-US" sz="2800" b="1" dirty="0">
                      <a:solidFill>
                        <a:schemeClr val="accent2"/>
                      </a:solidFill>
                      <a:latin typeface="Courier New"/>
                      <a:cs typeface="Courier New"/>
                    </a:rPr>
                    <a:t>(x)</a:t>
                  </a:r>
                </a:p>
              </p:txBody>
            </p:sp>
          </mc:Choice>
          <mc:Fallback xmlns="">
            <p:sp>
              <p:nvSpPr>
                <p:cNvPr id="8" name="TextBox 7"/>
                <p:cNvSpPr txBox="1">
                  <a:spLocks noRot="1" noChangeAspect="1" noMove="1" noResize="1" noEditPoints="1" noAdjustHandles="1" noChangeArrowheads="1" noChangeShapeType="1" noTextEdit="1"/>
                </p:cNvSpPr>
                <p:nvPr/>
              </p:nvSpPr>
              <p:spPr>
                <a:xfrm>
                  <a:off x="4511519" y="4201701"/>
                  <a:ext cx="2903456" cy="704268"/>
                </a:xfrm>
                <a:prstGeom prst="rect">
                  <a:avLst/>
                </a:prstGeom>
                <a:blipFill>
                  <a:blip r:embed="rId3"/>
                  <a:stretch>
                    <a:fillRect l="-4515" t="-16279" r="-2709" b="-32558"/>
                  </a:stretch>
                </a:blipFill>
              </p:spPr>
              <p:txBody>
                <a:bodyPr/>
                <a:lstStyle/>
                <a:p>
                  <a:r>
                    <a:rPr lang="en-US">
                      <a:noFill/>
                    </a:rPr>
                    <a:t> </a:t>
                  </a:r>
                </a:p>
              </p:txBody>
            </p:sp>
          </mc:Fallback>
        </mc:AlternateContent>
      </p:grpSp>
      <p:grpSp>
        <p:nvGrpSpPr>
          <p:cNvPr id="9" name="Group 8"/>
          <p:cNvGrpSpPr/>
          <p:nvPr/>
        </p:nvGrpSpPr>
        <p:grpSpPr>
          <a:xfrm>
            <a:off x="879019" y="2630078"/>
            <a:ext cx="8263033" cy="1130880"/>
            <a:chOff x="875088" y="2925111"/>
            <a:chExt cx="8216222" cy="1407805"/>
          </a:xfrm>
        </p:grpSpPr>
        <mc:AlternateContent xmlns:mc="http://schemas.openxmlformats.org/markup-compatibility/2006" xmlns:a14="http://schemas.microsoft.com/office/drawing/2010/main">
          <mc:Choice Requires="a14">
            <p:sp>
              <p:nvSpPr>
                <p:cNvPr id="10" name="Rectangle 9"/>
                <p:cNvSpPr/>
                <p:nvPr/>
              </p:nvSpPr>
              <p:spPr>
                <a:xfrm>
                  <a:off x="875088" y="3681572"/>
                  <a:ext cx="7393825" cy="651344"/>
                </a:xfrm>
                <a:prstGeom prst="rect">
                  <a:avLst/>
                </a:prstGeom>
              </p:spPr>
              <p:txBody>
                <a:bodyPr wrap="square">
                  <a:spAutoFit/>
                </a:bodyPr>
                <a:lstStyle/>
                <a:p>
                  <a:pPr marL="0" lvl="1" algn="ctr">
                    <a:tabLst>
                      <a:tab pos="964372" algn="l"/>
                    </a:tabLst>
                  </a:pPr>
                  <a:r>
                    <a:rPr lang="en-US" sz="2800" dirty="0">
                      <a:latin typeface="Symbol" charset="2"/>
                      <a:cs typeface="Symbol" charset="2"/>
                    </a:rPr>
                    <a:t>G</a:t>
                  </a:r>
                  <a:r>
                    <a:rPr lang="en-US" sz="2800" dirty="0"/>
                    <a:t> , </a:t>
                  </a:r>
                  <a14:m>
                    <m:oMath xmlns:m="http://schemas.openxmlformats.org/officeDocument/2006/math">
                      <m:r>
                        <a:rPr lang="en-US" sz="2800" i="1">
                          <a:latin typeface="Cambria Math" panose="02040503050406030204" pitchFamily="18" charset="0"/>
                        </a:rPr>
                        <m:t>𝑐𝑡𝑥</m:t>
                      </m:r>
                    </m:oMath>
                  </a14:m>
                  <a:r>
                    <a:rPr lang="en-US" sz="2800" dirty="0"/>
                    <a:t> ⊢ </a:t>
                  </a:r>
                  <a:r>
                    <a:rPr lang="en-US" sz="2800" b="1" dirty="0">
                      <a:latin typeface="Courier New"/>
                      <a:cs typeface="Courier New"/>
                    </a:rPr>
                    <a:t>if e then c1 else c2</a:t>
                  </a:r>
                </a:p>
              </p:txBody>
            </p:sp>
          </mc:Choice>
          <mc:Fallback xmlns="">
            <p:sp>
              <p:nvSpPr>
                <p:cNvPr id="10" name="Rectangle 9"/>
                <p:cNvSpPr>
                  <a:spLocks noRot="1" noChangeAspect="1" noMove="1" noResize="1" noEditPoints="1" noAdjustHandles="1" noChangeArrowheads="1" noChangeShapeType="1" noTextEdit="1"/>
                </p:cNvSpPr>
                <p:nvPr/>
              </p:nvSpPr>
              <p:spPr>
                <a:xfrm>
                  <a:off x="875088" y="3681572"/>
                  <a:ext cx="7393825" cy="651344"/>
                </a:xfrm>
                <a:prstGeom prst="rect">
                  <a:avLst/>
                </a:prstGeom>
                <a:blipFill rotWithShape="0">
                  <a:blip r:embed="rId4"/>
                  <a:stretch>
                    <a:fillRect t="-19767" b="-32558"/>
                  </a:stretch>
                </a:blipFill>
              </p:spPr>
              <p:txBody>
                <a:bodyPr/>
                <a:lstStyle/>
                <a:p>
                  <a:r>
                    <a:rPr lang="en-US">
                      <a:noFill/>
                    </a:rPr>
                    <a:t> </a:t>
                  </a:r>
                </a:p>
              </p:txBody>
            </p:sp>
          </mc:Fallback>
        </mc:AlternateContent>
        <p:cxnSp>
          <p:nvCxnSpPr>
            <p:cNvPr id="11" name="Straight Connector 10"/>
            <p:cNvCxnSpPr>
              <a:cxnSpLocks/>
            </p:cNvCxnSpPr>
            <p:nvPr/>
          </p:nvCxnSpPr>
          <p:spPr>
            <a:xfrm>
              <a:off x="970961" y="3623638"/>
              <a:ext cx="789498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061314" y="2925111"/>
              <a:ext cx="1743163" cy="651344"/>
            </a:xfrm>
            <a:prstGeom prst="rect">
              <a:avLst/>
            </a:prstGeom>
            <a:noFill/>
          </p:spPr>
          <p:txBody>
            <a:bodyPr wrap="square" rtlCol="0">
              <a:spAutoFit/>
            </a:bodyPr>
            <a:lstStyle/>
            <a:p>
              <a:r>
                <a:rPr lang="en-US" sz="2800" dirty="0">
                  <a:latin typeface="Symbol" charset="2"/>
                  <a:cs typeface="Symbol" charset="2"/>
                </a:rPr>
                <a:t>G</a:t>
              </a:r>
              <a:r>
                <a:rPr lang="en-US" sz="2800" dirty="0"/>
                <a:t> ⊢ </a:t>
              </a:r>
              <a:r>
                <a:rPr lang="en-US" sz="2800" b="1" dirty="0">
                  <a:latin typeface="Courier New"/>
                  <a:cs typeface="Courier New"/>
                </a:rPr>
                <a:t>e</a:t>
              </a:r>
              <a:r>
                <a:rPr lang="en-US" sz="2800" dirty="0"/>
                <a:t> : </a:t>
              </a:r>
              <a:r>
                <a:rPr lang="en-US" sz="2800" dirty="0">
                  <a:latin typeface="CronosPro-Regular" panose="020C0502030403020304" pitchFamily="34" charset="0"/>
                </a:rPr>
                <a:t>ℓ</a:t>
              </a:r>
              <a:endParaRPr lang="en-US" sz="2800" dirty="0">
                <a:latin typeface="CronosPro-Regular" panose="020C0502030403020304" pitchFamily="34" charset="0"/>
                <a:cs typeface="Courier New"/>
              </a:endParaRPr>
            </a:p>
          </p:txBody>
        </p:sp>
        <mc:AlternateContent xmlns:mc="http://schemas.openxmlformats.org/markup-compatibility/2006" xmlns:a14="http://schemas.microsoft.com/office/drawing/2010/main">
          <mc:Choice Requires="a14">
            <p:sp>
              <p:nvSpPr>
                <p:cNvPr id="13" name="Rectangle 12"/>
                <p:cNvSpPr/>
                <p:nvPr/>
              </p:nvSpPr>
              <p:spPr>
                <a:xfrm>
                  <a:off x="3107550" y="2925111"/>
                  <a:ext cx="2954964" cy="651344"/>
                </a:xfrm>
                <a:prstGeom prst="rect">
                  <a:avLst/>
                </a:prstGeom>
              </p:spPr>
              <p:txBody>
                <a:bodyPr wrap="square">
                  <a:spAutoFit/>
                </a:bodyPr>
                <a:lstStyle/>
                <a:p>
                  <a:pPr marL="0" lvl="1" algn="ctr">
                    <a:tabLst>
                      <a:tab pos="964372" algn="l"/>
                    </a:tabLst>
                  </a:pPr>
                  <a:r>
                    <a:rPr lang="en-US" sz="2800" dirty="0">
                      <a:latin typeface="Symbol" charset="2"/>
                      <a:cs typeface="Symbol" charset="2"/>
                    </a:rPr>
                    <a:t>G</a:t>
                  </a:r>
                  <a:r>
                    <a:rPr lang="en-US" sz="2800" dirty="0"/>
                    <a:t> , </a:t>
                  </a:r>
                  <a:r>
                    <a:rPr lang="en-US" sz="2800" dirty="0">
                      <a:solidFill>
                        <a:schemeClr val="accent2"/>
                      </a:solidFill>
                      <a:latin typeface="CronosPro-Regular" panose="020C0502030403020304" pitchFamily="34" charset="0"/>
                    </a:rPr>
                    <a:t>ℓ</a:t>
                  </a:r>
                  <a:r>
                    <a:rPr lang="en-US" sz="2800" dirty="0">
                      <a:solidFill>
                        <a:schemeClr val="accent2"/>
                      </a:solidFill>
                    </a:rPr>
                    <a:t> </a:t>
                  </a:r>
                  <a14:m>
                    <m:oMath xmlns:m="http://schemas.openxmlformats.org/officeDocument/2006/math">
                      <m:r>
                        <a:rPr lang="en-US" sz="2800" i="1">
                          <a:solidFill>
                            <a:schemeClr val="accent2"/>
                          </a:solidFill>
                          <a:latin typeface="Cambria Math" panose="02040503050406030204" pitchFamily="18" charset="0"/>
                          <a:ea typeface="Cambria Math" panose="02040503050406030204" pitchFamily="18" charset="0"/>
                        </a:rPr>
                        <m:t>⊔</m:t>
                      </m:r>
                      <m:r>
                        <a:rPr lang="en-US" sz="2800" i="1">
                          <a:solidFill>
                            <a:schemeClr val="accent2"/>
                          </a:solidFill>
                          <a:latin typeface="Cambria Math" panose="02040503050406030204" pitchFamily="18" charset="0"/>
                          <a:ea typeface="Cambria Math" panose="02040503050406030204" pitchFamily="18" charset="0"/>
                        </a:rPr>
                        <m:t>𝑐𝑡𝑥</m:t>
                      </m:r>
                    </m:oMath>
                  </a14:m>
                  <a:r>
                    <a:rPr lang="en-US" sz="2800" dirty="0"/>
                    <a:t> ⊢ </a:t>
                  </a:r>
                  <a:r>
                    <a:rPr lang="en-US" sz="2800" b="1" dirty="0">
                      <a:latin typeface="Courier New"/>
                      <a:cs typeface="Courier New"/>
                    </a:rPr>
                    <a:t>c1</a:t>
                  </a:r>
                </a:p>
              </p:txBody>
            </p:sp>
          </mc:Choice>
          <mc:Fallback xmlns="">
            <p:sp>
              <p:nvSpPr>
                <p:cNvPr id="13" name="Rectangle 12"/>
                <p:cNvSpPr>
                  <a:spLocks noRot="1" noChangeAspect="1" noMove="1" noResize="1" noEditPoints="1" noAdjustHandles="1" noChangeArrowheads="1" noChangeShapeType="1" noTextEdit="1"/>
                </p:cNvSpPr>
                <p:nvPr/>
              </p:nvSpPr>
              <p:spPr>
                <a:xfrm>
                  <a:off x="3107550" y="2925111"/>
                  <a:ext cx="2954964" cy="651344"/>
                </a:xfrm>
                <a:prstGeom prst="rect">
                  <a:avLst/>
                </a:prstGeom>
                <a:blipFill>
                  <a:blip r:embed="rId5"/>
                  <a:stretch>
                    <a:fillRect t="-19048"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6214051" y="2925111"/>
                  <a:ext cx="2877259" cy="651344"/>
                </a:xfrm>
                <a:prstGeom prst="rect">
                  <a:avLst/>
                </a:prstGeom>
              </p:spPr>
              <p:txBody>
                <a:bodyPr wrap="square">
                  <a:spAutoFit/>
                </a:bodyPr>
                <a:lstStyle/>
                <a:p>
                  <a:pPr marL="0" lvl="1" algn="ctr">
                    <a:tabLst>
                      <a:tab pos="964372" algn="l"/>
                    </a:tabLst>
                  </a:pPr>
                  <a:r>
                    <a:rPr lang="en-US" sz="2800" dirty="0">
                      <a:latin typeface="Symbol" charset="2"/>
                      <a:cs typeface="Symbol" charset="2"/>
                    </a:rPr>
                    <a:t>G</a:t>
                  </a:r>
                  <a:r>
                    <a:rPr lang="en-US" sz="2800" dirty="0"/>
                    <a:t> , </a:t>
                  </a:r>
                  <a:r>
                    <a:rPr lang="en-US" sz="2800" dirty="0">
                      <a:solidFill>
                        <a:schemeClr val="accent2"/>
                      </a:solidFill>
                      <a:latin typeface="CronosPro-Regular" panose="020C0502030403020304" pitchFamily="34" charset="0"/>
                    </a:rPr>
                    <a:t>ℓ</a:t>
                  </a:r>
                  <a:r>
                    <a:rPr lang="en-US" sz="2800" dirty="0">
                      <a:solidFill>
                        <a:schemeClr val="accent2"/>
                      </a:solidFill>
                    </a:rPr>
                    <a:t> </a:t>
                  </a:r>
                  <a14:m>
                    <m:oMath xmlns:m="http://schemas.openxmlformats.org/officeDocument/2006/math">
                      <m:r>
                        <a:rPr lang="en-US" sz="2800" i="1">
                          <a:solidFill>
                            <a:schemeClr val="accent2"/>
                          </a:solidFill>
                          <a:latin typeface="Cambria Math" panose="02040503050406030204" pitchFamily="18" charset="0"/>
                          <a:ea typeface="Cambria Math" panose="02040503050406030204" pitchFamily="18" charset="0"/>
                        </a:rPr>
                        <m:t>⊔</m:t>
                      </m:r>
                      <m:r>
                        <a:rPr lang="en-US" sz="2800" i="1">
                          <a:solidFill>
                            <a:schemeClr val="accent2"/>
                          </a:solidFill>
                          <a:latin typeface="Cambria Math" panose="02040503050406030204" pitchFamily="18" charset="0"/>
                          <a:ea typeface="Cambria Math" panose="02040503050406030204" pitchFamily="18" charset="0"/>
                        </a:rPr>
                        <m:t>𝑐𝑡𝑥</m:t>
                      </m:r>
                    </m:oMath>
                  </a14:m>
                  <a:r>
                    <a:rPr lang="en-US" sz="2800" dirty="0"/>
                    <a:t> ⊢ </a:t>
                  </a:r>
                  <a:r>
                    <a:rPr lang="en-US" sz="2800" b="1" dirty="0">
                      <a:latin typeface="Courier New"/>
                      <a:cs typeface="Courier New"/>
                    </a:rPr>
                    <a:t>c2</a:t>
                  </a:r>
                </a:p>
              </p:txBody>
            </p:sp>
          </mc:Choice>
          <mc:Fallback xmlns="">
            <p:sp>
              <p:nvSpPr>
                <p:cNvPr id="14" name="Rectangle 13"/>
                <p:cNvSpPr>
                  <a:spLocks noRot="1" noChangeAspect="1" noMove="1" noResize="1" noEditPoints="1" noAdjustHandles="1" noChangeArrowheads="1" noChangeShapeType="1" noTextEdit="1"/>
                </p:cNvSpPr>
                <p:nvPr/>
              </p:nvSpPr>
              <p:spPr>
                <a:xfrm>
                  <a:off x="6214051" y="2925111"/>
                  <a:ext cx="2877259" cy="651344"/>
                </a:xfrm>
                <a:prstGeom prst="rect">
                  <a:avLst/>
                </a:prstGeom>
                <a:blipFill>
                  <a:blip r:embed="rId6"/>
                  <a:stretch>
                    <a:fillRect l="-439" t="-19048" b="-33333"/>
                  </a:stretch>
                </a:blipFill>
              </p:spPr>
              <p:txBody>
                <a:bodyPr/>
                <a:lstStyle/>
                <a:p>
                  <a:r>
                    <a:rPr lang="en-US">
                      <a:noFill/>
                    </a:rPr>
                    <a:t> </a:t>
                  </a:r>
                </a:p>
              </p:txBody>
            </p:sp>
          </mc:Fallback>
        </mc:AlternateContent>
      </p:grpSp>
      <p:grpSp>
        <p:nvGrpSpPr>
          <p:cNvPr id="15" name="Group 14"/>
          <p:cNvGrpSpPr/>
          <p:nvPr/>
        </p:nvGrpSpPr>
        <p:grpSpPr>
          <a:xfrm>
            <a:off x="592282" y="3886644"/>
            <a:ext cx="7393825" cy="1067668"/>
            <a:chOff x="592282" y="2925111"/>
            <a:chExt cx="7393825" cy="1483428"/>
          </a:xfrm>
        </p:grpSpPr>
        <mc:AlternateContent xmlns:mc="http://schemas.openxmlformats.org/markup-compatibility/2006" xmlns:a14="http://schemas.microsoft.com/office/drawing/2010/main">
          <mc:Choice Requires="a14">
            <p:sp>
              <p:nvSpPr>
                <p:cNvPr id="16" name="Rectangle 15"/>
                <p:cNvSpPr/>
                <p:nvPr/>
              </p:nvSpPr>
              <p:spPr>
                <a:xfrm>
                  <a:off x="592282" y="3681572"/>
                  <a:ext cx="7393825" cy="726967"/>
                </a:xfrm>
                <a:prstGeom prst="rect">
                  <a:avLst/>
                </a:prstGeom>
              </p:spPr>
              <p:txBody>
                <a:bodyPr wrap="square">
                  <a:spAutoFit/>
                </a:bodyPr>
                <a:lstStyle/>
                <a:p>
                  <a:pPr marL="0" lvl="1" algn="ctr">
                    <a:tabLst>
                      <a:tab pos="964372" algn="l"/>
                    </a:tabLst>
                  </a:pPr>
                  <a:r>
                    <a:rPr lang="en-US" sz="2800" dirty="0">
                      <a:latin typeface="Symbol" charset="2"/>
                      <a:cs typeface="Symbol" charset="2"/>
                    </a:rPr>
                    <a:t>G</a:t>
                  </a:r>
                  <a:r>
                    <a:rPr lang="en-US" sz="2800" dirty="0"/>
                    <a:t> , </a:t>
                  </a:r>
                  <a14:m>
                    <m:oMath xmlns:m="http://schemas.openxmlformats.org/officeDocument/2006/math">
                      <m:r>
                        <a:rPr lang="en-US" sz="2800" i="1">
                          <a:latin typeface="Cambria Math" panose="02040503050406030204" pitchFamily="18" charset="0"/>
                        </a:rPr>
                        <m:t>𝑐𝑡𝑥</m:t>
                      </m:r>
                    </m:oMath>
                  </a14:m>
                  <a:r>
                    <a:rPr lang="en-US" sz="2800" dirty="0"/>
                    <a:t> ⊢ </a:t>
                  </a:r>
                  <a:r>
                    <a:rPr lang="en-US" sz="2800" b="1" dirty="0">
                      <a:latin typeface="Courier New"/>
                      <a:cs typeface="Courier New"/>
                    </a:rPr>
                    <a:t>while e do c</a:t>
                  </a:r>
                </a:p>
              </p:txBody>
            </p:sp>
          </mc:Choice>
          <mc:Fallback xmlns="">
            <p:sp>
              <p:nvSpPr>
                <p:cNvPr id="16" name="Rectangle 15"/>
                <p:cNvSpPr>
                  <a:spLocks noRot="1" noChangeAspect="1" noMove="1" noResize="1" noEditPoints="1" noAdjustHandles="1" noChangeArrowheads="1" noChangeShapeType="1" noTextEdit="1"/>
                </p:cNvSpPr>
                <p:nvPr/>
              </p:nvSpPr>
              <p:spPr>
                <a:xfrm>
                  <a:off x="592282" y="3681572"/>
                  <a:ext cx="7393825" cy="726967"/>
                </a:xfrm>
                <a:prstGeom prst="rect">
                  <a:avLst/>
                </a:prstGeom>
                <a:blipFill rotWithShape="0">
                  <a:blip r:embed="rId7"/>
                  <a:stretch>
                    <a:fillRect t="-20930" b="-32558"/>
                  </a:stretch>
                </a:blipFill>
              </p:spPr>
              <p:txBody>
                <a:bodyPr/>
                <a:lstStyle/>
                <a:p>
                  <a:r>
                    <a:rPr lang="en-US">
                      <a:noFill/>
                    </a:rPr>
                    <a:t> </a:t>
                  </a:r>
                </a:p>
              </p:txBody>
            </p:sp>
          </mc:Fallback>
        </mc:AlternateContent>
        <p:cxnSp>
          <p:nvCxnSpPr>
            <p:cNvPr id="17" name="Straight Connector 16"/>
            <p:cNvCxnSpPr>
              <a:cxnSpLocks/>
            </p:cNvCxnSpPr>
            <p:nvPr/>
          </p:nvCxnSpPr>
          <p:spPr>
            <a:xfrm>
              <a:off x="1932495" y="3623638"/>
              <a:ext cx="4786469"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2069974" y="2925111"/>
              <a:ext cx="1592515" cy="726967"/>
            </a:xfrm>
            <a:prstGeom prst="rect">
              <a:avLst/>
            </a:prstGeom>
            <a:noFill/>
          </p:spPr>
          <p:txBody>
            <a:bodyPr wrap="square" rtlCol="0">
              <a:spAutoFit/>
            </a:bodyPr>
            <a:lstStyle/>
            <a:p>
              <a:r>
                <a:rPr lang="en-US" sz="2800" dirty="0">
                  <a:latin typeface="Symbol" charset="2"/>
                  <a:cs typeface="Symbol" charset="2"/>
                </a:rPr>
                <a:t>G</a:t>
              </a:r>
              <a:r>
                <a:rPr lang="en-US" sz="2800" dirty="0"/>
                <a:t> ⊢ </a:t>
              </a:r>
              <a:r>
                <a:rPr lang="en-US" sz="2800" b="1" dirty="0">
                  <a:latin typeface="Courier New"/>
                  <a:cs typeface="Courier New"/>
                </a:rPr>
                <a:t>e</a:t>
              </a:r>
              <a:r>
                <a:rPr lang="en-US" sz="2800" dirty="0"/>
                <a:t> : </a:t>
              </a:r>
              <a:r>
                <a:rPr lang="en-US" sz="2800" dirty="0">
                  <a:latin typeface="CronosPro-Regular" panose="020C0502030403020304" pitchFamily="34" charset="0"/>
                </a:rPr>
                <a:t>ℓ</a:t>
              </a:r>
              <a:endParaRPr lang="en-US" sz="2800" dirty="0">
                <a:latin typeface="CronosPro-Regular" panose="020C0502030403020304" pitchFamily="34" charset="0"/>
                <a:cs typeface="Courier New"/>
              </a:endParaRPr>
            </a:p>
          </p:txBody>
        </p:sp>
        <mc:AlternateContent xmlns:mc="http://schemas.openxmlformats.org/markup-compatibility/2006" xmlns:a14="http://schemas.microsoft.com/office/drawing/2010/main">
          <mc:Choice Requires="a14">
            <p:sp>
              <p:nvSpPr>
                <p:cNvPr id="19" name="Rectangle 18"/>
                <p:cNvSpPr/>
                <p:nvPr/>
              </p:nvSpPr>
              <p:spPr>
                <a:xfrm>
                  <a:off x="4217685" y="2925111"/>
                  <a:ext cx="2501279" cy="726967"/>
                </a:xfrm>
                <a:prstGeom prst="rect">
                  <a:avLst/>
                </a:prstGeom>
              </p:spPr>
              <p:txBody>
                <a:bodyPr wrap="square">
                  <a:spAutoFit/>
                </a:bodyPr>
                <a:lstStyle/>
                <a:p>
                  <a:pPr marL="0" lvl="1" algn="ctr">
                    <a:tabLst>
                      <a:tab pos="964372" algn="l"/>
                    </a:tabLst>
                  </a:pPr>
                  <a:r>
                    <a:rPr lang="en-US" sz="2800" dirty="0">
                      <a:latin typeface="Symbol" charset="2"/>
                      <a:cs typeface="Symbol" charset="2"/>
                    </a:rPr>
                    <a:t>G</a:t>
                  </a:r>
                  <a:r>
                    <a:rPr lang="en-US" sz="2800" dirty="0"/>
                    <a:t> , </a:t>
                  </a:r>
                  <a:r>
                    <a:rPr lang="en-US" sz="2800" dirty="0">
                      <a:solidFill>
                        <a:schemeClr val="accent2"/>
                      </a:solidFill>
                      <a:latin typeface="CronosPro-Regular" panose="020C0502030403020304" pitchFamily="34" charset="0"/>
                    </a:rPr>
                    <a:t>ℓ</a:t>
                  </a:r>
                  <a:r>
                    <a:rPr lang="en-US" sz="2800" dirty="0">
                      <a:solidFill>
                        <a:schemeClr val="accent2"/>
                      </a:solidFill>
                    </a:rPr>
                    <a:t> </a:t>
                  </a:r>
                  <a14:m>
                    <m:oMath xmlns:m="http://schemas.openxmlformats.org/officeDocument/2006/math">
                      <m:r>
                        <a:rPr lang="en-US" sz="2800" i="1">
                          <a:solidFill>
                            <a:schemeClr val="accent2"/>
                          </a:solidFill>
                          <a:latin typeface="Cambria Math" panose="02040503050406030204" pitchFamily="18" charset="0"/>
                          <a:ea typeface="Cambria Math" panose="02040503050406030204" pitchFamily="18" charset="0"/>
                        </a:rPr>
                        <m:t>⊔</m:t>
                      </m:r>
                      <m:r>
                        <a:rPr lang="en-US" sz="2800" i="1">
                          <a:solidFill>
                            <a:schemeClr val="accent2"/>
                          </a:solidFill>
                          <a:latin typeface="Cambria Math" panose="02040503050406030204" pitchFamily="18" charset="0"/>
                          <a:ea typeface="Cambria Math" panose="02040503050406030204" pitchFamily="18" charset="0"/>
                        </a:rPr>
                        <m:t>𝑐𝑡𝑥</m:t>
                      </m:r>
                    </m:oMath>
                  </a14:m>
                  <a:r>
                    <a:rPr lang="en-US" sz="2800" dirty="0"/>
                    <a:t>⊢ </a:t>
                  </a:r>
                  <a:r>
                    <a:rPr lang="en-US" sz="2800" b="1" dirty="0">
                      <a:latin typeface="Courier New"/>
                      <a:cs typeface="Courier New"/>
                    </a:rPr>
                    <a:t>c</a:t>
                  </a:r>
                </a:p>
              </p:txBody>
            </p:sp>
          </mc:Choice>
          <mc:Fallback xmlns="">
            <p:sp>
              <p:nvSpPr>
                <p:cNvPr id="19" name="Rectangle 18"/>
                <p:cNvSpPr>
                  <a:spLocks noRot="1" noChangeAspect="1" noMove="1" noResize="1" noEditPoints="1" noAdjustHandles="1" noChangeArrowheads="1" noChangeShapeType="1" noTextEdit="1"/>
                </p:cNvSpPr>
                <p:nvPr/>
              </p:nvSpPr>
              <p:spPr>
                <a:xfrm>
                  <a:off x="4217685" y="2925111"/>
                  <a:ext cx="2501279" cy="726967"/>
                </a:xfrm>
                <a:prstGeom prst="rect">
                  <a:avLst/>
                </a:prstGeom>
                <a:blipFill>
                  <a:blip r:embed="rId8"/>
                  <a:stretch>
                    <a:fillRect l="-244" t="-17647" b="-34118"/>
                  </a:stretch>
                </a:blipFill>
              </p:spPr>
              <p:txBody>
                <a:bodyPr/>
                <a:lstStyle/>
                <a:p>
                  <a:r>
                    <a:rPr lang="en-US">
                      <a:noFill/>
                    </a:rPr>
                    <a:t> </a:t>
                  </a:r>
                </a:p>
              </p:txBody>
            </p:sp>
          </mc:Fallback>
        </mc:AlternateContent>
      </p:grpSp>
      <p:grpSp>
        <p:nvGrpSpPr>
          <p:cNvPr id="20" name="Group 19"/>
          <p:cNvGrpSpPr/>
          <p:nvPr/>
        </p:nvGrpSpPr>
        <p:grpSpPr>
          <a:xfrm>
            <a:off x="592282" y="5335571"/>
            <a:ext cx="7393825" cy="1125307"/>
            <a:chOff x="875088" y="2925111"/>
            <a:chExt cx="7393825" cy="1413833"/>
          </a:xfrm>
        </p:grpSpPr>
        <mc:AlternateContent xmlns:mc="http://schemas.openxmlformats.org/markup-compatibility/2006" xmlns:a14="http://schemas.microsoft.com/office/drawing/2010/main">
          <mc:Choice Requires="a14">
            <p:sp>
              <p:nvSpPr>
                <p:cNvPr id="21" name="Rectangle 20"/>
                <p:cNvSpPr/>
                <p:nvPr/>
              </p:nvSpPr>
              <p:spPr>
                <a:xfrm>
                  <a:off x="875088" y="3681572"/>
                  <a:ext cx="7393825" cy="657372"/>
                </a:xfrm>
                <a:prstGeom prst="rect">
                  <a:avLst/>
                </a:prstGeom>
              </p:spPr>
              <p:txBody>
                <a:bodyPr wrap="square">
                  <a:spAutoFit/>
                </a:bodyPr>
                <a:lstStyle/>
                <a:p>
                  <a:pPr marL="0" lvl="1" algn="ctr">
                    <a:tabLst>
                      <a:tab pos="964372" algn="l"/>
                    </a:tabLst>
                  </a:pPr>
                  <a:r>
                    <a:rPr lang="en-US" sz="2800" dirty="0">
                      <a:latin typeface="Symbol" charset="2"/>
                      <a:cs typeface="Symbol" charset="2"/>
                    </a:rPr>
                    <a:t>G</a:t>
                  </a:r>
                  <a:r>
                    <a:rPr lang="en-US" sz="2800" dirty="0"/>
                    <a:t> , </a:t>
                  </a:r>
                  <a14:m>
                    <m:oMath xmlns:m="http://schemas.openxmlformats.org/officeDocument/2006/math">
                      <m:r>
                        <a:rPr lang="en-US" sz="2800" i="1">
                          <a:latin typeface="Cambria Math" panose="02040503050406030204" pitchFamily="18" charset="0"/>
                        </a:rPr>
                        <m:t>𝑐𝑡𝑥</m:t>
                      </m:r>
                    </m:oMath>
                  </a14:m>
                  <a:r>
                    <a:rPr lang="en-US" sz="2800" dirty="0"/>
                    <a:t> ⊢ </a:t>
                  </a:r>
                  <a:r>
                    <a:rPr lang="en-US" sz="2800" b="1" dirty="0">
                      <a:latin typeface="Courier New"/>
                      <a:cs typeface="Courier New"/>
                    </a:rPr>
                    <a:t>c1;c2</a:t>
                  </a:r>
                </a:p>
              </p:txBody>
            </p:sp>
          </mc:Choice>
          <mc:Fallback xmlns="">
            <p:sp>
              <p:nvSpPr>
                <p:cNvPr id="21" name="Rectangle 20"/>
                <p:cNvSpPr>
                  <a:spLocks noRot="1" noChangeAspect="1" noMove="1" noResize="1" noEditPoints="1" noAdjustHandles="1" noChangeArrowheads="1" noChangeShapeType="1" noTextEdit="1"/>
                </p:cNvSpPr>
                <p:nvPr/>
              </p:nvSpPr>
              <p:spPr>
                <a:xfrm>
                  <a:off x="875088" y="3681572"/>
                  <a:ext cx="7393825" cy="657372"/>
                </a:xfrm>
                <a:prstGeom prst="rect">
                  <a:avLst/>
                </a:prstGeom>
                <a:blipFill rotWithShape="0">
                  <a:blip r:embed="rId9"/>
                  <a:stretch>
                    <a:fillRect t="-19767" b="-32558"/>
                  </a:stretch>
                </a:blipFill>
              </p:spPr>
              <p:txBody>
                <a:bodyPr/>
                <a:lstStyle/>
                <a:p>
                  <a:r>
                    <a:rPr lang="en-US">
                      <a:noFill/>
                    </a:rPr>
                    <a:t> </a:t>
                  </a:r>
                </a:p>
              </p:txBody>
            </p:sp>
          </mc:Fallback>
        </mc:AlternateContent>
        <p:cxnSp>
          <p:nvCxnSpPr>
            <p:cNvPr id="22" name="Straight Connector 21"/>
            <p:cNvCxnSpPr>
              <a:cxnSpLocks/>
            </p:cNvCxnSpPr>
            <p:nvPr/>
          </p:nvCxnSpPr>
          <p:spPr>
            <a:xfrm>
              <a:off x="2516959" y="3623638"/>
              <a:ext cx="4251488"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3" name="Rectangle 22"/>
                <p:cNvSpPr/>
                <p:nvPr/>
              </p:nvSpPr>
              <p:spPr>
                <a:xfrm>
                  <a:off x="2181502" y="2925111"/>
                  <a:ext cx="2501279" cy="657372"/>
                </a:xfrm>
                <a:prstGeom prst="rect">
                  <a:avLst/>
                </a:prstGeom>
              </p:spPr>
              <p:txBody>
                <a:bodyPr wrap="square">
                  <a:spAutoFit/>
                </a:bodyPr>
                <a:lstStyle/>
                <a:p>
                  <a:pPr marL="0" lvl="1" algn="ctr">
                    <a:tabLst>
                      <a:tab pos="964372" algn="l"/>
                    </a:tabLst>
                  </a:pPr>
                  <a:r>
                    <a:rPr lang="en-US" sz="2800" dirty="0">
                      <a:latin typeface="Symbol" charset="2"/>
                      <a:cs typeface="Symbol" charset="2"/>
                    </a:rPr>
                    <a:t>G</a:t>
                  </a:r>
                  <a:r>
                    <a:rPr lang="en-US" sz="2800" dirty="0"/>
                    <a:t> , </a:t>
                  </a:r>
                  <a14:m>
                    <m:oMath xmlns:m="http://schemas.openxmlformats.org/officeDocument/2006/math">
                      <m:r>
                        <a:rPr lang="en-US" sz="2800" i="1" smtClean="0">
                          <a:latin typeface="Cambria Math" panose="02040503050406030204" pitchFamily="18" charset="0"/>
                          <a:ea typeface="Cambria Math" panose="02040503050406030204" pitchFamily="18" charset="0"/>
                        </a:rPr>
                        <m:t>𝑐𝑡𝑥</m:t>
                      </m:r>
                    </m:oMath>
                  </a14:m>
                  <a:r>
                    <a:rPr lang="en-US" sz="2800" dirty="0"/>
                    <a:t> ⊢ </a:t>
                  </a:r>
                  <a:r>
                    <a:rPr lang="en-US" sz="2800" b="1" dirty="0">
                      <a:latin typeface="Courier New"/>
                      <a:cs typeface="Courier New"/>
                    </a:rPr>
                    <a:t>c1</a:t>
                  </a:r>
                </a:p>
              </p:txBody>
            </p:sp>
          </mc:Choice>
          <mc:Fallback xmlns="">
            <p:sp>
              <p:nvSpPr>
                <p:cNvPr id="23" name="Rectangle 22"/>
                <p:cNvSpPr>
                  <a:spLocks noRot="1" noChangeAspect="1" noMove="1" noResize="1" noEditPoints="1" noAdjustHandles="1" noChangeArrowheads="1" noChangeShapeType="1" noTextEdit="1"/>
                </p:cNvSpPr>
                <p:nvPr/>
              </p:nvSpPr>
              <p:spPr>
                <a:xfrm>
                  <a:off x="2181502" y="2925111"/>
                  <a:ext cx="2501279" cy="657372"/>
                </a:xfrm>
                <a:prstGeom prst="rect">
                  <a:avLst/>
                </a:prstGeom>
                <a:blipFill rotWithShape="0">
                  <a:blip r:embed="rId10"/>
                  <a:stretch>
                    <a:fillRect t="-19767"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4554718" y="2925111"/>
                  <a:ext cx="2501279" cy="657372"/>
                </a:xfrm>
                <a:prstGeom prst="rect">
                  <a:avLst/>
                </a:prstGeom>
              </p:spPr>
              <p:txBody>
                <a:bodyPr wrap="square">
                  <a:spAutoFit/>
                </a:bodyPr>
                <a:lstStyle/>
                <a:p>
                  <a:pPr marL="0" lvl="1" algn="ctr">
                    <a:tabLst>
                      <a:tab pos="964372" algn="l"/>
                    </a:tabLst>
                  </a:pPr>
                  <a:r>
                    <a:rPr lang="en-US" sz="2800" dirty="0">
                      <a:latin typeface="Symbol" charset="2"/>
                      <a:cs typeface="Symbol" charset="2"/>
                    </a:rPr>
                    <a:t>G</a:t>
                  </a:r>
                  <a:r>
                    <a:rPr lang="en-US" sz="2800" dirty="0"/>
                    <a:t> , </a:t>
                  </a:r>
                  <a14:m>
                    <m:oMath xmlns:m="http://schemas.openxmlformats.org/officeDocument/2006/math">
                      <m:r>
                        <a:rPr lang="en-US" sz="2800" i="1">
                          <a:latin typeface="Cambria Math" panose="02040503050406030204" pitchFamily="18" charset="0"/>
                          <a:ea typeface="Cambria Math" panose="02040503050406030204" pitchFamily="18" charset="0"/>
                        </a:rPr>
                        <m:t>𝑐𝑡𝑥</m:t>
                      </m:r>
                    </m:oMath>
                  </a14:m>
                  <a:r>
                    <a:rPr lang="en-US" sz="2800" dirty="0"/>
                    <a:t> ⊢ </a:t>
                  </a:r>
                  <a:r>
                    <a:rPr lang="en-US" sz="2800" b="1" dirty="0">
                      <a:latin typeface="Courier New"/>
                      <a:cs typeface="Courier New"/>
                    </a:rPr>
                    <a:t>c2</a:t>
                  </a:r>
                </a:p>
              </p:txBody>
            </p:sp>
          </mc:Choice>
          <mc:Fallback xmlns="">
            <p:sp>
              <p:nvSpPr>
                <p:cNvPr id="24" name="Rectangle 23"/>
                <p:cNvSpPr>
                  <a:spLocks noRot="1" noChangeAspect="1" noMove="1" noResize="1" noEditPoints="1" noAdjustHandles="1" noChangeArrowheads="1" noChangeShapeType="1" noTextEdit="1"/>
                </p:cNvSpPr>
                <p:nvPr/>
              </p:nvSpPr>
              <p:spPr>
                <a:xfrm>
                  <a:off x="4554718" y="2925111"/>
                  <a:ext cx="2501279" cy="657372"/>
                </a:xfrm>
                <a:prstGeom prst="rect">
                  <a:avLst/>
                </a:prstGeom>
                <a:blipFill rotWithShape="0">
                  <a:blip r:embed="rId11"/>
                  <a:stretch>
                    <a:fillRect t="-19767" b="-32558"/>
                  </a:stretch>
                </a:blipFill>
              </p:spPr>
              <p:txBody>
                <a:bodyPr/>
                <a:lstStyle/>
                <a:p>
                  <a:r>
                    <a:rPr lang="en-US">
                      <a:noFill/>
                    </a:rPr>
                    <a:t> </a:t>
                  </a:r>
                </a:p>
              </p:txBody>
            </p:sp>
          </mc:Fallback>
        </mc:AlternateContent>
      </p:grpSp>
      <p:sp>
        <p:nvSpPr>
          <p:cNvPr id="25" name="Slide Number Placeholder 24"/>
          <p:cNvSpPr>
            <a:spLocks noGrp="1"/>
          </p:cNvSpPr>
          <p:nvPr>
            <p:ph type="sldNum" sz="quarter" idx="12"/>
          </p:nvPr>
        </p:nvSpPr>
        <p:spPr/>
        <p:txBody>
          <a:bodyPr/>
          <a:lstStyle/>
          <a:p>
            <a:fld id="{D0F20DF3-DAE6-B84F-B38F-DFB8F4406A2B}" type="slidenum">
              <a:rPr lang="en-US" smtClean="0"/>
              <a:t>5</a:t>
            </a:fld>
            <a:endParaRPr lang="en-US"/>
          </a:p>
        </p:txBody>
      </p:sp>
      <p:sp>
        <p:nvSpPr>
          <p:cNvPr id="3" name="TextBox 2"/>
          <p:cNvSpPr txBox="1"/>
          <p:nvPr/>
        </p:nvSpPr>
        <p:spPr>
          <a:xfrm>
            <a:off x="-7208" y="1778203"/>
            <a:ext cx="2005677" cy="369332"/>
          </a:xfrm>
          <a:prstGeom prst="rect">
            <a:avLst/>
          </a:prstGeom>
          <a:noFill/>
        </p:spPr>
        <p:txBody>
          <a:bodyPr wrap="none" rtlCol="0">
            <a:spAutoFit/>
          </a:bodyPr>
          <a:lstStyle/>
          <a:p>
            <a:r>
              <a:rPr lang="en-US"/>
              <a:t>Assignment-Rule:</a:t>
            </a:r>
          </a:p>
        </p:txBody>
      </p:sp>
      <p:sp>
        <p:nvSpPr>
          <p:cNvPr id="26" name="TextBox 25"/>
          <p:cNvSpPr txBox="1"/>
          <p:nvPr/>
        </p:nvSpPr>
        <p:spPr>
          <a:xfrm>
            <a:off x="1948" y="2990163"/>
            <a:ext cx="928459" cy="369332"/>
          </a:xfrm>
          <a:prstGeom prst="rect">
            <a:avLst/>
          </a:prstGeom>
          <a:noFill/>
        </p:spPr>
        <p:txBody>
          <a:bodyPr wrap="none" rtlCol="0">
            <a:spAutoFit/>
          </a:bodyPr>
          <a:lstStyle/>
          <a:p>
            <a:r>
              <a:rPr lang="en-US"/>
              <a:t>If-Rule</a:t>
            </a:r>
            <a:r>
              <a:rPr lang="en-US" dirty="0"/>
              <a:t>:</a:t>
            </a:r>
          </a:p>
        </p:txBody>
      </p:sp>
      <p:sp>
        <p:nvSpPr>
          <p:cNvPr id="27" name="TextBox 26"/>
          <p:cNvSpPr txBox="1"/>
          <p:nvPr/>
        </p:nvSpPr>
        <p:spPr>
          <a:xfrm>
            <a:off x="0" y="4210795"/>
            <a:ext cx="1377300" cy="369332"/>
          </a:xfrm>
          <a:prstGeom prst="rect">
            <a:avLst/>
          </a:prstGeom>
          <a:noFill/>
        </p:spPr>
        <p:txBody>
          <a:bodyPr wrap="none" rtlCol="0">
            <a:spAutoFit/>
          </a:bodyPr>
          <a:lstStyle/>
          <a:p>
            <a:r>
              <a:rPr lang="en-US" dirty="0"/>
              <a:t>While-Rule:</a:t>
            </a:r>
          </a:p>
        </p:txBody>
      </p:sp>
      <p:sp>
        <p:nvSpPr>
          <p:cNvPr id="28" name="TextBox 27"/>
          <p:cNvSpPr txBox="1"/>
          <p:nvPr/>
        </p:nvSpPr>
        <p:spPr>
          <a:xfrm>
            <a:off x="0" y="5706881"/>
            <a:ext cx="1838965" cy="369332"/>
          </a:xfrm>
          <a:prstGeom prst="rect">
            <a:avLst/>
          </a:prstGeom>
          <a:noFill/>
        </p:spPr>
        <p:txBody>
          <a:bodyPr wrap="none" rtlCol="0">
            <a:spAutoFit/>
          </a:bodyPr>
          <a:lstStyle/>
          <a:p>
            <a:r>
              <a:rPr lang="en-US" dirty="0"/>
              <a:t>Sequence-Rule:</a:t>
            </a:r>
          </a:p>
        </p:txBody>
      </p:sp>
    </p:spTree>
    <p:extLst>
      <p:ext uri="{BB962C8B-B14F-4D97-AF65-F5344CB8AC3E}">
        <p14:creationId xmlns:p14="http://schemas.microsoft.com/office/powerpoint/2010/main" val="3596387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Soundness of type system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199" y="1421087"/>
                <a:ext cx="8229601" cy="4525963"/>
              </a:xfrm>
            </p:spPr>
            <p:txBody>
              <a:bodyPr>
                <a:normAutofit/>
              </a:bodyPr>
              <a:lstStyle/>
              <a:p>
                <a:pPr marL="0" indent="0" algn="ctr">
                  <a:buNone/>
                </a:pPr>
                <a:endParaRPr lang="en-US" sz="3600" dirty="0">
                  <a:latin typeface="Symbol" charset="2"/>
                  <a:cs typeface="Symbol" charset="2"/>
                </a:endParaRPr>
              </a:p>
              <a:p>
                <a:pPr marL="0" indent="0" algn="ctr">
                  <a:buNone/>
                </a:pPr>
                <a:endParaRPr lang="en-US" sz="3600" dirty="0">
                  <a:latin typeface="Symbol" charset="2"/>
                  <a:cs typeface="Symbol" charset="2"/>
                </a:endParaRPr>
              </a:p>
              <a:p>
                <a:pPr marL="0" indent="0" algn="ctr">
                  <a:buNone/>
                </a:pPr>
                <a:r>
                  <a:rPr lang="en-US" sz="3600" dirty="0">
                    <a:latin typeface="Symbol" charset="2"/>
                    <a:cs typeface="Symbol" charset="2"/>
                  </a:rPr>
                  <a:t>G</a:t>
                </a:r>
                <a:r>
                  <a:rPr lang="en-US" sz="3600" dirty="0"/>
                  <a:t>,</a:t>
                </a:r>
                <a14:m>
                  <m:oMath xmlns:m="http://schemas.openxmlformats.org/officeDocument/2006/math">
                    <m:r>
                      <a:rPr lang="en-US" sz="3600" i="1">
                        <a:latin typeface="Cambria Math" panose="02040503050406030204" pitchFamily="18" charset="0"/>
                      </a:rPr>
                      <m:t>𝑐𝑡𝑥</m:t>
                    </m:r>
                  </m:oMath>
                </a14:m>
                <a:r>
                  <a:rPr lang="en-US" sz="3600" dirty="0"/>
                  <a:t> ⊢ </a:t>
                </a:r>
                <a:r>
                  <a:rPr lang="en-US" sz="3600" b="1" dirty="0">
                    <a:latin typeface="Courier New"/>
                    <a:cs typeface="Courier New"/>
                  </a:rPr>
                  <a:t>c </a:t>
                </a:r>
                <a:r>
                  <a:rPr lang="en-US" sz="3600" dirty="0"/>
                  <a:t> </a:t>
                </a:r>
                <a14:m>
                  <m:oMath xmlns:m="http://schemas.openxmlformats.org/officeDocument/2006/math">
                    <m:r>
                      <a:rPr lang="en-US" sz="3600" i="1">
                        <a:latin typeface="Cambria Math" panose="02040503050406030204" pitchFamily="18" charset="0"/>
                        <a:ea typeface="Cambria Math" panose="02040503050406030204" pitchFamily="18" charset="0"/>
                      </a:rPr>
                      <m:t>⇒</m:t>
                    </m:r>
                  </m:oMath>
                </a14:m>
                <a:r>
                  <a:rPr lang="en-US" sz="3600" dirty="0"/>
                  <a:t>  </a:t>
                </a:r>
                <a:r>
                  <a:rPr lang="en-US" sz="3600" b="1" dirty="0">
                    <a:latin typeface="Courier New"/>
                    <a:cs typeface="Courier New"/>
                  </a:rPr>
                  <a:t>c </a:t>
                </a:r>
                <a:r>
                  <a:rPr lang="en-US" sz="3600" dirty="0"/>
                  <a:t>satisfies NI</a:t>
                </a:r>
              </a:p>
              <a:p>
                <a:pPr marL="0" indent="0">
                  <a:buNone/>
                </a:pPr>
                <a:endParaRPr lang="en-US" sz="3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199" y="1421087"/>
                <a:ext cx="8229601" cy="4525963"/>
              </a:xfrm>
              <a:blipFill>
                <a:blip r:embed="rId2"/>
                <a:stretch>
                  <a:fillRect/>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0F20DF3-DAE6-B84F-B38F-DFB8F4406A2B}" type="slidenum">
              <a:rPr lang="en-US" smtClean="0"/>
              <a:t>6</a:t>
            </a:fld>
            <a:endParaRPr lang="en-US"/>
          </a:p>
        </p:txBody>
      </p:sp>
    </p:spTree>
    <p:extLst>
      <p:ext uri="{BB962C8B-B14F-4D97-AF65-F5344CB8AC3E}">
        <p14:creationId xmlns:p14="http://schemas.microsoft.com/office/powerpoint/2010/main" val="3150703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Limitations of the type system</a:t>
            </a:r>
          </a:p>
        </p:txBody>
      </p:sp>
      <p:sp>
        <p:nvSpPr>
          <p:cNvPr id="4" name="Slide Number Placeholder 3"/>
          <p:cNvSpPr>
            <a:spLocks noGrp="1"/>
          </p:cNvSpPr>
          <p:nvPr>
            <p:ph type="sldNum" sz="quarter" idx="12"/>
          </p:nvPr>
        </p:nvSpPr>
        <p:spPr/>
        <p:txBody>
          <a:bodyPr/>
          <a:lstStyle/>
          <a:p>
            <a:fld id="{D0F20DF3-DAE6-B84F-B38F-DFB8F4406A2B}" type="slidenum">
              <a:rPr lang="en-US" smtClean="0"/>
              <a:t>7</a:t>
            </a:fld>
            <a:endParaRPr lang="en-US"/>
          </a:p>
        </p:txBody>
      </p:sp>
      <p:pic>
        <p:nvPicPr>
          <p:cNvPr id="6" name="Picture 5"/>
          <p:cNvPicPr>
            <a:picLocks noChangeAspect="1"/>
          </p:cNvPicPr>
          <p:nvPr/>
        </p:nvPicPr>
        <p:blipFill>
          <a:blip r:embed="rId2"/>
          <a:stretch>
            <a:fillRect/>
          </a:stretch>
        </p:blipFill>
        <p:spPr>
          <a:xfrm>
            <a:off x="3306787" y="2221396"/>
            <a:ext cx="2530426" cy="3245126"/>
          </a:xfrm>
          <a:prstGeom prst="rect">
            <a:avLst/>
          </a:prstGeom>
        </p:spPr>
      </p:pic>
    </p:spTree>
    <p:extLst>
      <p:ext uri="{BB962C8B-B14F-4D97-AF65-F5344CB8AC3E}">
        <p14:creationId xmlns:p14="http://schemas.microsoft.com/office/powerpoint/2010/main" val="3488010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2325"/>
            <a:ext cx="8229600" cy="990600"/>
          </a:xfrm>
        </p:spPr>
        <p:txBody>
          <a:bodyPr>
            <a:normAutofit fontScale="90000"/>
          </a:bodyPr>
          <a:lstStyle/>
          <a:p>
            <a:r>
              <a:rPr lang="en-US" dirty="0"/>
              <a:t>This type system does not prevent leaks through covert channels.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199" y="1889125"/>
                <a:ext cx="8358809" cy="5121275"/>
              </a:xfrm>
            </p:spPr>
            <p:txBody>
              <a:bodyPr>
                <a:normAutofit/>
              </a:bodyPr>
              <a:lstStyle/>
              <a:p>
                <a:pPr marL="0" indent="0">
                  <a:buNone/>
                </a:pPr>
                <a:r>
                  <a:rPr lang="en-US" dirty="0"/>
                  <a:t>Example of covert channel: </a:t>
                </a:r>
              </a:p>
              <a:p>
                <a:pPr marL="0" indent="0">
                  <a:buNone/>
                </a:pPr>
                <a:r>
                  <a:rPr lang="en-US" b="1" dirty="0">
                    <a:latin typeface="Courier New"/>
                    <a:cs typeface="Courier New"/>
                  </a:rPr>
                  <a:t>  while s != 0 do { //nothing }; </a:t>
                </a:r>
              </a:p>
              <a:p>
                <a:pPr marL="0" indent="0">
                  <a:buNone/>
                </a:pPr>
                <a:r>
                  <a:rPr lang="en-US" b="1" dirty="0">
                    <a:latin typeface="Courier New"/>
                    <a:cs typeface="Courier New"/>
                  </a:rPr>
                  <a:t>  p:=1</a:t>
                </a:r>
              </a:p>
              <a:p>
                <a:pPr marL="0" indent="0">
                  <a:buNone/>
                </a:pPr>
                <a:r>
                  <a:rPr lang="en-US" dirty="0"/>
                  <a:t>where </a:t>
                </a:r>
                <a:r>
                  <a:rPr lang="en-US" b="1" dirty="0">
                    <a:latin typeface="Courier New"/>
                    <a:cs typeface="Courier New"/>
                  </a:rPr>
                  <a:t>s</a:t>
                </a:r>
                <a:r>
                  <a:rPr lang="en-US" dirty="0"/>
                  <a:t> is a secret variable (i.e., </a:t>
                </a:r>
                <a14:m>
                  <m:oMath xmlns:m="http://schemas.openxmlformats.org/officeDocument/2006/math">
                    <m:r>
                      <a:rPr lang="el-GR" b="0" i="0" smtClean="0">
                        <a:latin typeface="Cambria Math" panose="02040503050406030204" pitchFamily="18" charset="0"/>
                      </a:rPr>
                      <m:t> </m:t>
                    </m:r>
                    <m:r>
                      <m:rPr>
                        <m:sty m:val="p"/>
                      </m:rPr>
                      <a:rPr lang="el-GR" b="0" i="0" smtClean="0">
                        <a:latin typeface="Cambria Math" panose="02040503050406030204" pitchFamily="18" charset="0"/>
                      </a:rPr>
                      <m:t>Γ</m:t>
                    </m:r>
                  </m:oMath>
                </a14:m>
                <a:r>
                  <a:rPr lang="el-GR" dirty="0"/>
                  <a:t>(</a:t>
                </a:r>
                <a:r>
                  <a:rPr lang="en-US" b="1" dirty="0">
                    <a:latin typeface="Courier New"/>
                    <a:cs typeface="Courier New"/>
                  </a:rPr>
                  <a:t>s</a:t>
                </a:r>
                <a:r>
                  <a:rPr lang="el-GR" dirty="0"/>
                  <a:t>)=Η </a:t>
                </a:r>
                <a:r>
                  <a:rPr lang="en-US" dirty="0"/>
                  <a:t>) and </a:t>
                </a:r>
                <a:r>
                  <a:rPr lang="en-US" b="1" dirty="0">
                    <a:latin typeface="Courier New"/>
                    <a:cs typeface="Courier New"/>
                  </a:rPr>
                  <a:t>p</a:t>
                </a:r>
                <a:r>
                  <a:rPr lang="en-US" b="1" dirty="0">
                    <a:latin typeface="CronosPro-Regular" panose="020C0502030403020304" pitchFamily="34" charset="0"/>
                    <a:cs typeface="Courier New"/>
                  </a:rPr>
                  <a:t> </a:t>
                </a:r>
                <a:r>
                  <a:rPr lang="en-US" dirty="0"/>
                  <a:t>is a public variable (i.e., </a:t>
                </a:r>
                <a14:m>
                  <m:oMath xmlns:m="http://schemas.openxmlformats.org/officeDocument/2006/math">
                    <m:r>
                      <a:rPr lang="el-GR">
                        <a:latin typeface="Cambria Math" panose="02040503050406030204" pitchFamily="18" charset="0"/>
                      </a:rPr>
                      <m:t> </m:t>
                    </m:r>
                    <m:r>
                      <m:rPr>
                        <m:sty m:val="p"/>
                      </m:rPr>
                      <a:rPr lang="el-GR">
                        <a:latin typeface="Cambria Math" panose="02040503050406030204" pitchFamily="18" charset="0"/>
                      </a:rPr>
                      <m:t>Γ</m:t>
                    </m:r>
                  </m:oMath>
                </a14:m>
                <a:r>
                  <a:rPr lang="el-GR" dirty="0"/>
                  <a:t>(</a:t>
                </a:r>
                <a:r>
                  <a:rPr lang="en-US" b="1" dirty="0">
                    <a:latin typeface="Courier New"/>
                    <a:cs typeface="Courier New"/>
                  </a:rPr>
                  <a:t>p</a:t>
                </a:r>
                <a:r>
                  <a:rPr lang="el-GR" dirty="0"/>
                  <a:t>)=</a:t>
                </a:r>
                <a:r>
                  <a:rPr lang="en-US" dirty="0"/>
                  <a:t>L</a:t>
                </a:r>
                <a:r>
                  <a:rPr lang="el-GR" dirty="0"/>
                  <a:t> </a:t>
                </a:r>
                <a:r>
                  <a:rPr lang="en-US" dirty="0"/>
                  <a:t>).</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199" y="1889125"/>
                <a:ext cx="8358809" cy="5121275"/>
              </a:xfrm>
              <a:blipFill>
                <a:blip r:embed="rId2"/>
                <a:stretch>
                  <a:fillRect l="-1216" t="-99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0F20DF3-DAE6-B84F-B38F-DFB8F4406A2B}" type="slidenum">
              <a:rPr lang="en-US" smtClean="0"/>
              <a:t>8</a:t>
            </a:fld>
            <a:endParaRPr lang="en-US"/>
          </a:p>
        </p:txBody>
      </p:sp>
    </p:spTree>
    <p:extLst>
      <p:ext uri="{BB962C8B-B14F-4D97-AF65-F5344CB8AC3E}">
        <p14:creationId xmlns:p14="http://schemas.microsoft.com/office/powerpoint/2010/main" val="2035685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solution</a:t>
            </a:r>
          </a:p>
        </p:txBody>
      </p:sp>
      <p:sp>
        <p:nvSpPr>
          <p:cNvPr id="3" name="Content Placeholder 2"/>
          <p:cNvSpPr>
            <a:spLocks noGrp="1"/>
          </p:cNvSpPr>
          <p:nvPr>
            <p:ph idx="1"/>
          </p:nvPr>
        </p:nvSpPr>
        <p:spPr>
          <a:xfrm>
            <a:off x="457200" y="1600199"/>
            <a:ext cx="8597348" cy="5029201"/>
          </a:xfrm>
        </p:spPr>
        <p:txBody>
          <a:bodyPr>
            <a:normAutofit/>
          </a:bodyPr>
          <a:lstStyle/>
          <a:p>
            <a:r>
              <a:rPr lang="en-US" dirty="0"/>
              <a:t>To prevent covert channels due to infinite loops, strengthen the typing rule for while-statement, to allow only </a:t>
            </a:r>
            <a:r>
              <a:rPr lang="en-US" b="1" dirty="0">
                <a:solidFill>
                  <a:schemeClr val="accent2"/>
                </a:solidFill>
              </a:rPr>
              <a:t>low</a:t>
            </a:r>
            <a:r>
              <a:rPr lang="en-US" dirty="0"/>
              <a:t> guard expression:</a:t>
            </a:r>
          </a:p>
          <a:p>
            <a:endParaRPr lang="en-US" dirty="0"/>
          </a:p>
          <a:p>
            <a:endParaRPr lang="en-US" dirty="0"/>
          </a:p>
          <a:p>
            <a:endParaRPr lang="en-US" dirty="0"/>
          </a:p>
          <a:p>
            <a:endParaRPr lang="en-US" dirty="0"/>
          </a:p>
          <a:p>
            <a:r>
              <a:rPr lang="en-US" dirty="0"/>
              <a:t>Now, type correctness implies termination sensitive NI.</a:t>
            </a:r>
          </a:p>
          <a:p>
            <a:r>
              <a:rPr lang="en-US" dirty="0"/>
              <a:t>But, the enforcement mechanism becomes overly conservative.</a:t>
            </a:r>
          </a:p>
          <a:p>
            <a:r>
              <a:rPr lang="en-US" dirty="0"/>
              <a:t>Another solution? Research!</a:t>
            </a:r>
          </a:p>
          <a:p>
            <a:pPr marL="0" indent="0">
              <a:buNone/>
            </a:pPr>
            <a:endParaRPr lang="en-US" dirty="0"/>
          </a:p>
        </p:txBody>
      </p:sp>
      <p:sp>
        <p:nvSpPr>
          <p:cNvPr id="4" name="Slide Number Placeholder 3"/>
          <p:cNvSpPr>
            <a:spLocks noGrp="1"/>
          </p:cNvSpPr>
          <p:nvPr>
            <p:ph type="sldNum" sz="quarter" idx="12"/>
          </p:nvPr>
        </p:nvSpPr>
        <p:spPr/>
        <p:txBody>
          <a:bodyPr/>
          <a:lstStyle/>
          <a:p>
            <a:fld id="{D0F20DF3-DAE6-B84F-B38F-DFB8F4406A2B}" type="slidenum">
              <a:rPr lang="en-US" smtClean="0"/>
              <a:t>9</a:t>
            </a:fld>
            <a:endParaRPr lang="en-US"/>
          </a:p>
        </p:txBody>
      </p:sp>
      <p:grpSp>
        <p:nvGrpSpPr>
          <p:cNvPr id="5" name="Group 4"/>
          <p:cNvGrpSpPr/>
          <p:nvPr/>
        </p:nvGrpSpPr>
        <p:grpSpPr>
          <a:xfrm>
            <a:off x="592282" y="3144706"/>
            <a:ext cx="7393825" cy="949306"/>
            <a:chOff x="592282" y="2885817"/>
            <a:chExt cx="7393825" cy="1318975"/>
          </a:xfrm>
        </p:grpSpPr>
        <mc:AlternateContent xmlns:mc="http://schemas.openxmlformats.org/markup-compatibility/2006" xmlns:a14="http://schemas.microsoft.com/office/drawing/2010/main">
          <mc:Choice Requires="a14">
            <p:sp>
              <p:nvSpPr>
                <p:cNvPr id="6" name="Rectangle 5"/>
                <p:cNvSpPr/>
                <p:nvPr/>
              </p:nvSpPr>
              <p:spPr>
                <a:xfrm>
                  <a:off x="592282" y="3681572"/>
                  <a:ext cx="7393825" cy="523220"/>
                </a:xfrm>
                <a:prstGeom prst="rect">
                  <a:avLst/>
                </a:prstGeom>
              </p:spPr>
              <p:txBody>
                <a:bodyPr wrap="square">
                  <a:spAutoFit/>
                </a:bodyPr>
                <a:lstStyle/>
                <a:p>
                  <a:pPr marL="0" lvl="1" algn="ctr">
                    <a:tabLst>
                      <a:tab pos="964372" algn="l"/>
                    </a:tabLst>
                  </a:pPr>
                  <a:r>
                    <a:rPr lang="en-US" sz="2800" dirty="0">
                      <a:latin typeface="Symbol" charset="2"/>
                      <a:cs typeface="Symbol" charset="2"/>
                    </a:rPr>
                    <a:t>G</a:t>
                  </a:r>
                  <a:r>
                    <a:rPr lang="en-US" sz="2800" dirty="0"/>
                    <a:t> , </a:t>
                  </a:r>
                  <a14:m>
                    <m:oMath xmlns:m="http://schemas.openxmlformats.org/officeDocument/2006/math">
                      <m:r>
                        <a:rPr lang="en-US" sz="2800" i="1">
                          <a:latin typeface="Cambria Math" panose="02040503050406030204" pitchFamily="18" charset="0"/>
                        </a:rPr>
                        <m:t>𝑐𝑡𝑥</m:t>
                      </m:r>
                    </m:oMath>
                  </a14:m>
                  <a:r>
                    <a:rPr lang="en-US" sz="2800" dirty="0"/>
                    <a:t>⊢ </a:t>
                  </a:r>
                  <a:r>
                    <a:rPr lang="en-US" sz="2800" b="1" dirty="0">
                      <a:latin typeface="Courier New"/>
                      <a:cs typeface="Courier New"/>
                    </a:rPr>
                    <a:t>while e do c</a:t>
                  </a:r>
                </a:p>
              </p:txBody>
            </p:sp>
          </mc:Choice>
          <mc:Fallback xmlns="">
            <p:sp>
              <p:nvSpPr>
                <p:cNvPr id="16" name="Rectangle 15"/>
                <p:cNvSpPr>
                  <a:spLocks noRot="1" noChangeAspect="1" noMove="1" noResize="1" noEditPoints="1" noAdjustHandles="1" noChangeArrowheads="1" noChangeShapeType="1" noTextEdit="1"/>
                </p:cNvSpPr>
                <p:nvPr/>
              </p:nvSpPr>
              <p:spPr>
                <a:xfrm>
                  <a:off x="592282" y="3681572"/>
                  <a:ext cx="7393825" cy="523220"/>
                </a:xfrm>
                <a:prstGeom prst="rect">
                  <a:avLst/>
                </a:prstGeom>
                <a:blipFill>
                  <a:blip r:embed="rId7"/>
                  <a:stretch>
                    <a:fillRect t="-24194" b="-83871"/>
                  </a:stretch>
                </a:blipFill>
              </p:spPr>
              <p:txBody>
                <a:bodyPr/>
                <a:lstStyle/>
                <a:p>
                  <a:r>
                    <a:rPr lang="en-US">
                      <a:noFill/>
                    </a:rPr>
                    <a:t> </a:t>
                  </a:r>
                </a:p>
              </p:txBody>
            </p:sp>
          </mc:Fallback>
        </mc:AlternateContent>
        <p:cxnSp>
          <p:nvCxnSpPr>
            <p:cNvPr id="7" name="Straight Connector 6"/>
            <p:cNvCxnSpPr>
              <a:cxnSpLocks/>
            </p:cNvCxnSpPr>
            <p:nvPr/>
          </p:nvCxnSpPr>
          <p:spPr>
            <a:xfrm>
              <a:off x="1932495" y="3623638"/>
              <a:ext cx="4786469"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2069974" y="2885817"/>
                  <a:ext cx="1892425" cy="898019"/>
                </a:xfrm>
                <a:prstGeom prst="rect">
                  <a:avLst/>
                </a:prstGeom>
                <a:noFill/>
              </p:spPr>
              <p:txBody>
                <a:bodyPr wrap="square" rtlCol="0">
                  <a:spAutoFit/>
                </a:bodyPr>
                <a:lstStyle/>
                <a:p>
                  <a:r>
                    <a:rPr lang="en-US" sz="2800" dirty="0">
                      <a:latin typeface="Symbol" charset="2"/>
                      <a:cs typeface="Symbol" charset="2"/>
                    </a:rPr>
                    <a:t>G</a:t>
                  </a:r>
                  <a:r>
                    <a:rPr lang="en-US" sz="2800" dirty="0"/>
                    <a:t> ⊢ </a:t>
                  </a:r>
                  <a:r>
                    <a:rPr lang="en-US" sz="2800" b="1" dirty="0">
                      <a:latin typeface="Courier New"/>
                      <a:cs typeface="Courier New"/>
                    </a:rPr>
                    <a:t>e</a:t>
                  </a:r>
                  <a:r>
                    <a:rPr lang="en-US" sz="2800" dirty="0"/>
                    <a:t> :</a:t>
                  </a:r>
                  <a14:m>
                    <m:oMath xmlns:m="http://schemas.openxmlformats.org/officeDocument/2006/math">
                      <m:r>
                        <a:rPr lang="en-US" sz="3600" b="1" i="1" smtClean="0">
                          <a:solidFill>
                            <a:srgbClr val="C00000"/>
                          </a:solidFill>
                          <a:latin typeface="Cambria Math" panose="02040503050406030204" pitchFamily="18" charset="0"/>
                          <a:ea typeface="Cambria Math" panose="02040503050406030204" pitchFamily="18" charset="0"/>
                        </a:rPr>
                        <m:t>⊥</m:t>
                      </m:r>
                    </m:oMath>
                  </a14:m>
                  <a:endParaRPr lang="en-US" sz="2800" b="1" dirty="0">
                    <a:latin typeface="Courier New"/>
                    <a:cs typeface="Courier New"/>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069974" y="2885817"/>
                  <a:ext cx="1892425" cy="898019"/>
                </a:xfrm>
                <a:prstGeom prst="rect">
                  <a:avLst/>
                </a:prstGeom>
                <a:blipFill>
                  <a:blip r:embed="rId8"/>
                  <a:stretch>
                    <a:fillRect l="-6000" t="-1923" b="-1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4217685" y="2925111"/>
                  <a:ext cx="2501279" cy="726967"/>
                </a:xfrm>
                <a:prstGeom prst="rect">
                  <a:avLst/>
                </a:prstGeom>
              </p:spPr>
              <p:txBody>
                <a:bodyPr wrap="square">
                  <a:spAutoFit/>
                </a:bodyPr>
                <a:lstStyle/>
                <a:p>
                  <a:pPr marL="0" lvl="1" algn="ctr">
                    <a:tabLst>
                      <a:tab pos="964372" algn="l"/>
                    </a:tabLst>
                  </a:pPr>
                  <a:r>
                    <a:rPr lang="en-US" sz="2800" dirty="0">
                      <a:latin typeface="Symbol" charset="2"/>
                      <a:cs typeface="Symbol" charset="2"/>
                    </a:rPr>
                    <a:t>G</a:t>
                  </a:r>
                  <a:r>
                    <a:rPr lang="en-US" sz="2800" dirty="0"/>
                    <a:t> , </a:t>
                  </a:r>
                  <a14:m>
                    <m:oMath xmlns:m="http://schemas.openxmlformats.org/officeDocument/2006/math">
                      <m:r>
                        <a:rPr lang="en-US" sz="2800" i="1">
                          <a:latin typeface="Cambria Math" panose="02040503050406030204" pitchFamily="18" charset="0"/>
                          <a:ea typeface="Cambria Math" panose="02040503050406030204" pitchFamily="18" charset="0"/>
                        </a:rPr>
                        <m:t>𝑐𝑡𝑥</m:t>
                      </m:r>
                    </m:oMath>
                  </a14:m>
                  <a:r>
                    <a:rPr lang="en-US" sz="2800" dirty="0"/>
                    <a:t>⊢ </a:t>
                  </a:r>
                  <a:r>
                    <a:rPr lang="en-US" sz="2800" b="1" dirty="0">
                      <a:latin typeface="Courier New"/>
                      <a:cs typeface="Courier New"/>
                    </a:rPr>
                    <a:t>c</a:t>
                  </a:r>
                </a:p>
              </p:txBody>
            </p:sp>
          </mc:Choice>
          <mc:Fallback xmlns="">
            <p:sp>
              <p:nvSpPr>
                <p:cNvPr id="9" name="Rectangle 8"/>
                <p:cNvSpPr>
                  <a:spLocks noRot="1" noChangeAspect="1" noMove="1" noResize="1" noEditPoints="1" noAdjustHandles="1" noChangeArrowheads="1" noChangeShapeType="1" noTextEdit="1"/>
                </p:cNvSpPr>
                <p:nvPr/>
              </p:nvSpPr>
              <p:spPr>
                <a:xfrm>
                  <a:off x="4217685" y="2925111"/>
                  <a:ext cx="2501279" cy="726967"/>
                </a:xfrm>
                <a:prstGeom prst="rect">
                  <a:avLst/>
                </a:prstGeom>
                <a:blipFill>
                  <a:blip r:embed="rId9"/>
                  <a:stretch>
                    <a:fillRect t="-17647" b="-34118"/>
                  </a:stretch>
                </a:blipFill>
              </p:spPr>
              <p:txBody>
                <a:bodyPr/>
                <a:lstStyle/>
                <a:p>
                  <a:r>
                    <a:rPr lang="en-US">
                      <a:noFill/>
                    </a:rPr>
                    <a:t> </a:t>
                  </a:r>
                </a:p>
              </p:txBody>
            </p:sp>
          </mc:Fallback>
        </mc:AlternateContent>
      </p:grpSp>
    </p:spTree>
    <p:extLst>
      <p:ext uri="{BB962C8B-B14F-4D97-AF65-F5344CB8AC3E}">
        <p14:creationId xmlns:p14="http://schemas.microsoft.com/office/powerpoint/2010/main" val="3267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Clarity">
  <a:themeElements>
    <a:clrScheme name="AExam">
      <a:dk1>
        <a:sysClr val="windowText" lastClr="000000"/>
      </a:dk1>
      <a:lt1>
        <a:sysClr val="window" lastClr="FFFFFF"/>
      </a:lt1>
      <a:dk2>
        <a:srgbClr val="000000"/>
      </a:dk2>
      <a:lt2>
        <a:srgbClr val="A5A5A5"/>
      </a:lt2>
      <a:accent1>
        <a:srgbClr val="A5A5A5"/>
      </a:accent1>
      <a:accent2>
        <a:srgbClr val="0070C0"/>
      </a:accent2>
      <a:accent3>
        <a:srgbClr val="00B050"/>
      </a:accent3>
      <a:accent4>
        <a:srgbClr val="FF0000"/>
      </a:accent4>
      <a:accent5>
        <a:srgbClr val="FFFFFF"/>
      </a:accent5>
      <a:accent6>
        <a:srgbClr val="FFFFFF"/>
      </a:accent6>
      <a:hlink>
        <a:srgbClr val="0070C0"/>
      </a:hlink>
      <a:folHlink>
        <a:srgbClr val="00206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Presentation3" id="{6495FFB3-5D92-074E-B89D-542AE82BF1BE}" vid="{19B8E867-9DEE-184C-A40C-B4D7506C62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AExam</Template>
  <TotalTime>26737</TotalTime>
  <Words>2248</Words>
  <Application>Microsoft Macintosh PowerPoint</Application>
  <PresentationFormat>On-screen Show (4:3)</PresentationFormat>
  <Paragraphs>353</Paragraphs>
  <Slides>41</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Cambria Math</vt:lpstr>
      <vt:lpstr>Courier New</vt:lpstr>
      <vt:lpstr>CronosPro-Regular</vt:lpstr>
      <vt:lpstr>Symbol</vt:lpstr>
      <vt:lpstr>Clarity</vt:lpstr>
      <vt:lpstr>Lecture 21: Dynamic Information Flow Control</vt:lpstr>
      <vt:lpstr>Information flow policies</vt:lpstr>
      <vt:lpstr>Labels represent policies</vt:lpstr>
      <vt:lpstr>Noninterference  [Goguen and Meseguer 1982]</vt:lpstr>
      <vt:lpstr>Static type system</vt:lpstr>
      <vt:lpstr>Soundness of type system</vt:lpstr>
      <vt:lpstr>Limitations of the type system</vt:lpstr>
      <vt:lpstr>This type system does not prevent leaks through covert channels.</vt:lpstr>
      <vt:lpstr>A solution</vt:lpstr>
      <vt:lpstr>This type system is not complete.</vt:lpstr>
      <vt:lpstr>This type system is not complete.</vt:lpstr>
      <vt:lpstr>Can we build a complete mechanism?</vt:lpstr>
      <vt:lpstr>Can we build a mechanism with fewer false positives?</vt:lpstr>
      <vt:lpstr>Dynamic enforcement</vt:lpstr>
      <vt:lpstr>Dynamic Enforcement</vt:lpstr>
      <vt:lpstr>Dynamic Enforcement</vt:lpstr>
      <vt:lpstr>But, there is a caveat…</vt:lpstr>
      <vt:lpstr>Leaking through halting (fixed Γ)</vt:lpstr>
      <vt:lpstr>But, there is a caveat…</vt:lpstr>
      <vt:lpstr>Leaking through labels (flow-sensitive Γ)</vt:lpstr>
      <vt:lpstr>The Problem with Dynamic Mechanisms</vt:lpstr>
      <vt:lpstr>Use on-the-fly static analysis</vt:lpstr>
      <vt:lpstr>Use on-the-fly static analysis</vt:lpstr>
      <vt:lpstr>Use on-the-fly static analysis</vt:lpstr>
      <vt:lpstr>Use on-the-fly static analysis</vt:lpstr>
      <vt:lpstr>Exercise</vt:lpstr>
      <vt:lpstr>Static versus Dynamic</vt:lpstr>
      <vt:lpstr>Information Flow Control In practice(ISH)</vt:lpstr>
      <vt:lpstr>Past and current research on dynamic analysis</vt:lpstr>
      <vt:lpstr>TaintDroid</vt:lpstr>
      <vt:lpstr>TaintDroid Labels</vt:lpstr>
      <vt:lpstr>Android Background Info</vt:lpstr>
      <vt:lpstr>TaintTracking</vt:lpstr>
      <vt:lpstr>Limitations</vt:lpstr>
      <vt:lpstr>Experimental Findings</vt:lpstr>
      <vt:lpstr>Flume</vt:lpstr>
      <vt:lpstr>Flume Labels</vt:lpstr>
      <vt:lpstr>Information Flow Control in Flume</vt:lpstr>
      <vt:lpstr>Information Flow Control in Flume</vt:lpstr>
      <vt:lpstr>Information Flow Control in Flume</vt:lpstr>
      <vt:lpstr>Limitations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Eleanor  Birrell</cp:lastModifiedBy>
  <cp:revision>422</cp:revision>
  <cp:lastPrinted>2018-11-26T05:20:52Z</cp:lastPrinted>
  <dcterms:created xsi:type="dcterms:W3CDTF">2018-01-05T20:19:03Z</dcterms:created>
  <dcterms:modified xsi:type="dcterms:W3CDTF">2018-11-26T05:20:58Z</dcterms:modified>
</cp:coreProperties>
</file>