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8" r:id="rId3"/>
    <p:sldId id="260" r:id="rId4"/>
    <p:sldId id="332" r:id="rId5"/>
    <p:sldId id="305" r:id="rId6"/>
    <p:sldId id="274" r:id="rId7"/>
    <p:sldId id="275" r:id="rId8"/>
    <p:sldId id="333" r:id="rId9"/>
    <p:sldId id="281" r:id="rId10"/>
    <p:sldId id="304" r:id="rId11"/>
    <p:sldId id="306" r:id="rId12"/>
    <p:sldId id="309" r:id="rId13"/>
    <p:sldId id="282" r:id="rId14"/>
    <p:sldId id="283" r:id="rId15"/>
    <p:sldId id="307" r:id="rId16"/>
    <p:sldId id="308" r:id="rId17"/>
    <p:sldId id="285" r:id="rId18"/>
    <p:sldId id="310" r:id="rId19"/>
    <p:sldId id="311" r:id="rId20"/>
    <p:sldId id="312" r:id="rId21"/>
    <p:sldId id="330" r:id="rId22"/>
    <p:sldId id="313" r:id="rId23"/>
    <p:sldId id="315" r:id="rId24"/>
    <p:sldId id="334" r:id="rId25"/>
    <p:sldId id="335" r:id="rId26"/>
    <p:sldId id="316" r:id="rId27"/>
    <p:sldId id="317" r:id="rId28"/>
    <p:sldId id="336" r:id="rId29"/>
    <p:sldId id="326" r:id="rId30"/>
    <p:sldId id="337" r:id="rId31"/>
    <p:sldId id="325" r:id="rId32"/>
    <p:sldId id="324" r:id="rId33"/>
    <p:sldId id="328"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9" autoAdjust="0"/>
    <p:restoredTop sz="89483" autoAdjust="0"/>
  </p:normalViewPr>
  <p:slideViewPr>
    <p:cSldViewPr>
      <p:cViewPr varScale="1">
        <p:scale>
          <a:sx n="84" d="100"/>
          <a:sy n="84" d="100"/>
        </p:scale>
        <p:origin x="1624" y="176"/>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11/12/18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67057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documents with different policies are combined to produce a new document, that document is associated with a policy that satisfies all policies of the constituent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71575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documents with different policies are combined to produce a new document, that document is associated with a policy that satisfies all policies of the constituent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183407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a:p>
            <a:r>
              <a:rPr lang="en-US" dirty="0"/>
              <a:t>Explain join. They will need this (incl. notation)</a:t>
            </a:r>
          </a:p>
        </p:txBody>
      </p:sp>
      <p:sp>
        <p:nvSpPr>
          <p:cNvPr id="4" name="Slide Number Placeholder 3"/>
          <p:cNvSpPr>
            <a:spLocks noGrp="1"/>
          </p:cNvSpPr>
          <p:nvPr>
            <p:ph type="sldNum" sz="quarter" idx="10"/>
          </p:nvPr>
        </p:nvSpPr>
        <p:spPr/>
        <p:txBody>
          <a:bodyPr/>
          <a:lstStyle/>
          <a:p>
            <a:fld id="{B7975FD5-AB21-4C45-BFE8-1D3F02B463E2}" type="slidenum">
              <a:rPr lang="en-US" smtClean="0"/>
              <a:t>15</a:t>
            </a:fld>
            <a:endParaRPr lang="en-US"/>
          </a:p>
        </p:txBody>
      </p:sp>
    </p:spTree>
    <p:extLst>
      <p:ext uri="{BB962C8B-B14F-4D97-AF65-F5344CB8AC3E}">
        <p14:creationId xmlns:p14="http://schemas.microsoft.com/office/powerpoint/2010/main" val="186837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a:p>
            <a:r>
              <a:rPr lang="en-US" dirty="0"/>
              <a:t>Give join table</a:t>
            </a:r>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107142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19</a:t>
            </a:fld>
            <a:endParaRPr lang="en-US"/>
          </a:p>
        </p:txBody>
      </p:sp>
    </p:spTree>
    <p:extLst>
      <p:ext uri="{BB962C8B-B14F-4D97-AF65-F5344CB8AC3E}">
        <p14:creationId xmlns:p14="http://schemas.microsoft.com/office/powerpoint/2010/main" val="580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2052426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21</a:t>
            </a:fld>
            <a:endParaRPr lang="en-US"/>
          </a:p>
        </p:txBody>
      </p:sp>
    </p:spTree>
    <p:extLst>
      <p:ext uri="{BB962C8B-B14F-4D97-AF65-F5344CB8AC3E}">
        <p14:creationId xmlns:p14="http://schemas.microsoft.com/office/powerpoint/2010/main" val="1329660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1358133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is noninterference the right security</a:t>
            </a:r>
            <a:r>
              <a:rPr lang="en-US" baseline="0" dirty="0"/>
              <a:t> goal?</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74005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Authentication:</a:t>
            </a:r>
            <a:r>
              <a:rPr lang="en-US" baseline="0" dirty="0"/>
              <a:t>  passwords, digital signatures, EV certificates in browsers</a:t>
            </a:r>
          </a:p>
          <a:p>
            <a:pPr marL="171450" indent="-171450">
              <a:buFont typeface="Arial"/>
              <a:buChar char="•"/>
            </a:pPr>
            <a:r>
              <a:rPr lang="en-US" dirty="0"/>
              <a:t>Authorization:  file permissions, firewalls, visibility restrictions in FB</a:t>
            </a:r>
          </a:p>
          <a:p>
            <a:pPr marL="171450" indent="-171450">
              <a:buFont typeface="Arial"/>
              <a:buChar char="•"/>
            </a:pPr>
            <a:r>
              <a:rPr lang="en-US" baseline="0" dirty="0"/>
              <a:t>Audit:  log files, log browsers, intrusion detection systems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statement of NI considers only programs that terminate. What if the termination behavior of a program depends on secret data? </a:t>
            </a:r>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34609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encryption operation takes as input values tagged with H, but the result is wanted to be tagged with L.</a:t>
            </a:r>
          </a:p>
        </p:txBody>
      </p:sp>
      <p:sp>
        <p:nvSpPr>
          <p:cNvPr id="4" name="Slide Number Placeholder 3"/>
          <p:cNvSpPr>
            <a:spLocks noGrp="1"/>
          </p:cNvSpPr>
          <p:nvPr>
            <p:ph type="sldNum" sz="quarter" idx="10"/>
          </p:nvPr>
        </p:nvSpPr>
        <p:spPr/>
        <p:txBody>
          <a:bodyPr/>
          <a:lstStyle/>
          <a:p>
            <a:fld id="{B7975FD5-AB21-4C45-BFE8-1D3F02B463E2}" type="slidenum">
              <a:rPr lang="en-US" smtClean="0"/>
              <a:t>29</a:t>
            </a:fld>
            <a:endParaRPr lang="en-US"/>
          </a:p>
        </p:txBody>
      </p:sp>
    </p:spTree>
    <p:extLst>
      <p:ext uri="{BB962C8B-B14F-4D97-AF65-F5344CB8AC3E}">
        <p14:creationId xmlns:p14="http://schemas.microsoft.com/office/powerpoint/2010/main" val="1623949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labels represent policies that are more restrictive than necessary: the restrictions on derived data should be the same as the restrictions on initial data. However, there are cases where restrictions on some outputs of an operation are different from the restrictions on inputs.</a:t>
            </a:r>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86988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operations may increase the restrictions imposed on outputs comparing to restrictions imposed on inputs.</a:t>
            </a:r>
          </a:p>
          <a:p>
            <a:r>
              <a:rPr lang="en-US" dirty="0"/>
              <a:t>For example the list of students in </a:t>
            </a:r>
            <a:r>
              <a:rPr lang="en-US" dirty="0" err="1"/>
              <a:t>cs</a:t>
            </a:r>
            <a:r>
              <a:rPr lang="en-US" dirty="0"/>
              <a:t> and the list of addressed in Ithaca may be public, but a list that maps students to home addresses is no longer public.</a:t>
            </a:r>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99309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document doc associated with an access control policy …. Assume that some computation is applied to doc producing several new documents that needs to be used later. What should be the access control policy on these new documents? A human should make this decision and should manually associate the desired policies to the new documents.</a:t>
            </a:r>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52725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manual work becomes harder and harder, when we scale to a system that stores multiple pieces of data that are owned by multiple users,</a:t>
            </a:r>
          </a:p>
          <a:p>
            <a:r>
              <a:rPr lang="en-US" dirty="0"/>
              <a:t>and supports rich interactions between data of different users.</a:t>
            </a:r>
          </a:p>
          <a:p>
            <a:r>
              <a:rPr lang="en-US" dirty="0"/>
              <a:t>MAC needs to scale to number of data items</a:t>
            </a:r>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90435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worse with data items x users</a:t>
            </a:r>
          </a:p>
        </p:txBody>
      </p:sp>
      <p:sp>
        <p:nvSpPr>
          <p:cNvPr id="4" name="Slide Number Placeholder 3"/>
          <p:cNvSpPr>
            <a:spLocks noGrp="1"/>
          </p:cNvSpPr>
          <p:nvPr>
            <p:ph type="sldNum" sz="quarter" idx="5"/>
          </p:nvPr>
        </p:nvSpPr>
        <p:spPr/>
        <p:txBody>
          <a:bodyPr/>
          <a:lstStyle/>
          <a:p>
            <a:fld id="{BFE031AF-CC19-4E5A-831F-2BAAD17F6D1A}" type="slidenum">
              <a:rPr lang="en-US" smtClean="0"/>
              <a:t>7</a:t>
            </a:fld>
            <a:endParaRPr lang="en-US"/>
          </a:p>
        </p:txBody>
      </p:sp>
    </p:spTree>
    <p:extLst>
      <p:ext uri="{BB962C8B-B14F-4D97-AF65-F5344CB8AC3E}">
        <p14:creationId xmlns:p14="http://schemas.microsoft.com/office/powerpoint/2010/main" val="40656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about information: DAC doesn't handle well when combine different principals information</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114289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9</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covert</a:t>
            </a:r>
            <a:r>
              <a:rPr lang="en-US" baseline="0" dirty="0"/>
              <a:t> </a:t>
            </a:r>
            <a:r>
              <a:rPr lang="en-US" baseline="0" dirty="0" err="1"/>
              <a:t>chanels</a:t>
            </a:r>
            <a:r>
              <a:rPr lang="en-US" baseline="0" dirty="0"/>
              <a:t>: </a:t>
            </a:r>
            <a:r>
              <a:rPr lang="en-US" dirty="0">
                <a:solidFill>
                  <a:schemeClr val="tx1">
                    <a:lumMod val="50000"/>
                    <a:lumOff val="50000"/>
                  </a:schemeClr>
                </a:solidFill>
              </a:rPr>
              <a:t>Lampson 1973] </a:t>
            </a:r>
            <a:r>
              <a:rPr lang="en-US" dirty="0"/>
              <a:t>Malicious program could:</a:t>
            </a:r>
          </a:p>
          <a:p>
            <a:pPr lvl="1"/>
            <a:r>
              <a:rPr lang="en-US" dirty="0"/>
              <a:t>Leak information in </a:t>
            </a:r>
            <a:r>
              <a:rPr lang="en-US" b="1" dirty="0"/>
              <a:t>metadata</a:t>
            </a:r>
            <a:r>
              <a:rPr lang="en-US" dirty="0"/>
              <a:t> (billing reports,  </a:t>
            </a:r>
            <a:r>
              <a:rPr lang="en-US" dirty="0" err="1"/>
              <a:t>nonces</a:t>
            </a:r>
            <a:r>
              <a:rPr lang="en-US" dirty="0"/>
              <a:t> chosen in protocols, ...)</a:t>
            </a:r>
          </a:p>
          <a:p>
            <a:pPr lvl="1"/>
            <a:r>
              <a:rPr lang="en-US" dirty="0"/>
              <a:t>Use </a:t>
            </a:r>
            <a:r>
              <a:rPr lang="en-US" b="1" dirty="0"/>
              <a:t>shared resources </a:t>
            </a:r>
            <a:r>
              <a:rPr lang="en-US" dirty="0"/>
              <a:t>and OS API to encode information (e.g., file locking, CPU cycles)</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133714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flow policies are proposed to address the limitations of access control. [from slide]</a:t>
            </a:r>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106448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11/12/18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11/12/18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15.xml"/><Relationship Id="rId16" Type="http://schemas.openxmlformats.org/officeDocument/2006/relationships/image" Target="../media/image12.svg"/><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1.png"/><Relationship Id="rId10"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media/image13.png"/><Relationship Id="rId5"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media/image14.svg"/><Relationship Id="rId5" Type="http://schemas.openxmlformats.org/officeDocument/2006/relationships/image" Target="NULL"/><Relationship Id="rId10" Type="http://schemas.openxmlformats.org/officeDocument/2006/relationships/image" Target="../media/image13.png"/><Relationship Id="rId9"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NULL"/><Relationship Id="rId1" Type="http://schemas.openxmlformats.org/officeDocument/2006/relationships/slideLayout" Target="../slideLayouts/slideLayout3.xml"/><Relationship Id="rId6"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NULL"/><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181S		       		     November 12, 2018</a:t>
            </a:r>
          </a:p>
        </p:txBody>
      </p:sp>
      <p:sp>
        <p:nvSpPr>
          <p:cNvPr id="2" name="Title 1"/>
          <p:cNvSpPr>
            <a:spLocks noGrp="1"/>
          </p:cNvSpPr>
          <p:nvPr>
            <p:ph type="title"/>
          </p:nvPr>
        </p:nvSpPr>
        <p:spPr>
          <a:xfrm>
            <a:off x="685800" y="2667002"/>
            <a:ext cx="7848600" cy="631825"/>
          </a:xfrm>
        </p:spPr>
        <p:txBody>
          <a:bodyPr>
            <a:normAutofit/>
          </a:bodyPr>
          <a:lstStyle/>
          <a:p>
            <a:r>
              <a:rPr lang="en-US" sz="3400"/>
              <a:t>Lecture 17: </a:t>
            </a:r>
            <a:r>
              <a:rPr lang="en-US" sz="3400" dirty="0"/>
              <a:t>Information Flow</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Flows between Principals</a:t>
            </a:r>
          </a:p>
        </p:txBody>
      </p:sp>
      <p:sp>
        <p:nvSpPr>
          <p:cNvPr id="3" name="Content Placeholder 2"/>
          <p:cNvSpPr>
            <a:spLocks noGrp="1"/>
          </p:cNvSpPr>
          <p:nvPr>
            <p:ph idx="1"/>
          </p:nvPr>
        </p:nvSpPr>
        <p:spPr/>
        <p:txBody>
          <a:bodyPr>
            <a:normAutofit/>
          </a:bodyPr>
          <a:lstStyle/>
          <a:p>
            <a:r>
              <a:rPr lang="en-US" dirty="0">
                <a:solidFill>
                  <a:schemeClr val="accent2"/>
                </a:solidFill>
              </a:rPr>
              <a:t>Channel:  </a:t>
            </a:r>
            <a:r>
              <a:rPr lang="en-US" dirty="0"/>
              <a:t>means to communicate information</a:t>
            </a:r>
          </a:p>
          <a:p>
            <a:r>
              <a:rPr lang="en-US" dirty="0">
                <a:solidFill>
                  <a:srgbClr val="4F81BD"/>
                </a:solidFill>
              </a:rPr>
              <a:t>Storage channel:  </a:t>
            </a:r>
            <a:r>
              <a:rPr lang="en-US" dirty="0"/>
              <a:t>written by one program and read by another</a:t>
            </a:r>
          </a:p>
          <a:p>
            <a:r>
              <a:rPr lang="en-US" dirty="0">
                <a:solidFill>
                  <a:srgbClr val="4F81BD"/>
                </a:solidFill>
              </a:rPr>
              <a:t>Legitimate channel:  </a:t>
            </a:r>
            <a:r>
              <a:rPr lang="en-US" dirty="0"/>
              <a:t>intended for communication between programs</a:t>
            </a:r>
          </a:p>
          <a:p>
            <a:r>
              <a:rPr lang="en-US" dirty="0">
                <a:solidFill>
                  <a:srgbClr val="4F81BD"/>
                </a:solidFill>
              </a:rPr>
              <a:t>Covert channel:  </a:t>
            </a:r>
            <a:r>
              <a:rPr lang="en-US" dirty="0"/>
              <a:t>not intended for information  transfer yet exploitable for that purpose</a:t>
            </a:r>
          </a:p>
          <a:p>
            <a:endParaRPr lang="en-US" dirty="0"/>
          </a:p>
        </p:txBody>
      </p:sp>
    </p:spTree>
    <p:extLst>
      <p:ext uri="{BB962C8B-B14F-4D97-AF65-F5344CB8AC3E}">
        <p14:creationId xmlns:p14="http://schemas.microsoft.com/office/powerpoint/2010/main" val="86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(IF) Policies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Focus on </a:t>
                </a:r>
                <a:r>
                  <a:rPr lang="en-US" b="1" dirty="0">
                    <a:solidFill>
                      <a:schemeClr val="accent2"/>
                    </a:solidFill>
                  </a:rPr>
                  <a:t>information</a:t>
                </a:r>
                <a:r>
                  <a:rPr lang="en-US" dirty="0"/>
                  <a:t> not objects</a:t>
                </a:r>
              </a:p>
              <a:p>
                <a:r>
                  <a:rPr lang="en-US" dirty="0"/>
                  <a:t>An IF policy specifies </a:t>
                </a:r>
                <a:r>
                  <a:rPr lang="en-US" b="1" dirty="0"/>
                  <a:t>restrictions</a:t>
                </a:r>
                <a:r>
                  <a:rPr lang="en-US" dirty="0"/>
                  <a:t> on the associated data, and on all its derived data. </a:t>
                </a:r>
              </a:p>
              <a:p>
                <a:r>
                  <a:rPr lang="en-US" dirty="0"/>
                  <a:t>IF policy for confidentiality:</a:t>
                </a:r>
              </a:p>
              <a:p>
                <a:pPr lvl="1"/>
                <a:r>
                  <a:rPr lang="en-US" dirty="0"/>
                  <a:t>Value </a:t>
                </a:r>
                <a14:m>
                  <m:oMath xmlns:m="http://schemas.openxmlformats.org/officeDocument/2006/math">
                    <m:r>
                      <a:rPr lang="en-US" b="0" i="1" smtClean="0">
                        <a:latin typeface="Cambria Math" panose="02040503050406030204" pitchFamily="18" charset="0"/>
                      </a:rPr>
                      <m:t>𝑣</m:t>
                    </m:r>
                  </m:oMath>
                </a14:m>
                <a:r>
                  <a:rPr lang="en-US" dirty="0"/>
                  <a:t> </a:t>
                </a:r>
                <a:r>
                  <a:rPr lang="en-US" i="1" dirty="0"/>
                  <a:t>and all its derived values  </a:t>
                </a:r>
                <a:r>
                  <a:rPr lang="en-US" dirty="0"/>
                  <a:t>are allowed to be read only by Alice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t="-875" r="-19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219225" y="4283095"/>
                <a:ext cx="5974422" cy="1508105"/>
              </a:xfrm>
              <a:prstGeom prst="rect">
                <a:avLst/>
              </a:prstGeom>
              <a:noFill/>
            </p:spPr>
            <p:txBody>
              <a:bodyPr wrap="square" rtlCol="0">
                <a:spAutoFit/>
              </a:bodyPr>
              <a:lstStyle/>
              <a:p>
                <a:r>
                  <a:rPr lang="en-US" sz="2400" dirty="0">
                    <a:solidFill>
                      <a:schemeClr val="accent2"/>
                    </a:solidFill>
                    <a:cs typeface="CronosPro-Regular"/>
                  </a:rPr>
                  <a:t>Different from the access control policy:</a:t>
                </a:r>
              </a:p>
              <a:p>
                <a:r>
                  <a:rPr lang="en-US" sz="2000" dirty="0">
                    <a:solidFill>
                      <a:schemeClr val="accent2"/>
                    </a:solidFill>
                  </a:rPr>
                  <a:t>Value </a:t>
                </a:r>
                <a14:m>
                  <m:oMath xmlns:m="http://schemas.openxmlformats.org/officeDocument/2006/math">
                    <m:r>
                      <a:rPr lang="en-US" sz="2000" i="1" smtClean="0">
                        <a:solidFill>
                          <a:schemeClr val="accent2"/>
                        </a:solidFill>
                        <a:latin typeface="Cambria Math" panose="02040503050406030204" pitchFamily="18" charset="0"/>
                      </a:rPr>
                      <m:t>𝑣</m:t>
                    </m:r>
                  </m:oMath>
                </a14:m>
                <a:r>
                  <a:rPr lang="en-US" sz="2000" dirty="0">
                    <a:solidFill>
                      <a:schemeClr val="accent2"/>
                    </a:solidFill>
                  </a:rPr>
                  <a:t> is allowed to be read at most by Alice.</a:t>
                </a:r>
              </a:p>
              <a:p>
                <a:endParaRPr lang="en-US" sz="2400" dirty="0">
                  <a:solidFill>
                    <a:schemeClr val="accent2"/>
                  </a:solidFill>
                  <a:latin typeface="CronosPro-Regular"/>
                  <a:cs typeface="CronosPro-Regular"/>
                </a:endParaRPr>
              </a:p>
              <a:p>
                <a:endParaRPr lang="en-US" sz="2400" dirty="0">
                  <a:solidFill>
                    <a:schemeClr val="accent2"/>
                  </a:solidFill>
                  <a:latin typeface="CronosPro-Regular"/>
                  <a:cs typeface="CronosPro-Regular"/>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19225" y="4283095"/>
                <a:ext cx="5974422" cy="1508105"/>
              </a:xfrm>
              <a:prstGeom prst="rect">
                <a:avLst/>
              </a:prstGeom>
              <a:blipFill rotWithShape="0">
                <a:blip r:embed="rId6"/>
                <a:stretch>
                  <a:fillRect l="-1531" t="-2834"/>
                </a:stretch>
              </a:blipFill>
            </p:spPr>
            <p:txBody>
              <a:bodyPr/>
              <a:lstStyle/>
              <a:p>
                <a:r>
                  <a:rPr lang="en-US">
                    <a:noFill/>
                  </a:rPr>
                  <a:t> </a:t>
                </a:r>
              </a:p>
            </p:txBody>
          </p:sp>
        </mc:Fallback>
      </mc:AlternateContent>
      <p:sp>
        <p:nvSpPr>
          <p:cNvPr id="5" name="Rectangle 4"/>
          <p:cNvSpPr/>
          <p:nvPr/>
        </p:nvSpPr>
        <p:spPr>
          <a:xfrm>
            <a:off x="460828" y="5320109"/>
            <a:ext cx="8225972" cy="830997"/>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r>
              <a:rPr lang="en-US" sz="2400" dirty="0">
                <a:solidFill>
                  <a:prstClr val="black"/>
                </a:solidFill>
              </a:rPr>
              <a:t>The enforcement mechanism </a:t>
            </a:r>
            <a:r>
              <a:rPr lang="en-US" sz="2400" b="1" dirty="0">
                <a:solidFill>
                  <a:prstClr val="black"/>
                </a:solidFill>
              </a:rPr>
              <a:t>automatically </a:t>
            </a:r>
            <a:r>
              <a:rPr lang="en-US" sz="2400" dirty="0">
                <a:solidFill>
                  <a:prstClr val="black"/>
                </a:solidFill>
              </a:rPr>
              <a:t>deduces the restrictions for derived data.</a:t>
            </a:r>
          </a:p>
        </p:txBody>
      </p:sp>
    </p:spTree>
    <p:extLst>
      <p:ext uri="{BB962C8B-B14F-4D97-AF65-F5344CB8AC3E}">
        <p14:creationId xmlns:p14="http://schemas.microsoft.com/office/powerpoint/2010/main" val="10442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06"/>
            <a:ext cx="8229600" cy="1143000"/>
          </a:xfrm>
        </p:spPr>
        <p:txBody>
          <a:bodyPr/>
          <a:lstStyle/>
          <a:p>
            <a:r>
              <a:rPr lang="en-US" dirty="0"/>
              <a:t>Policy Granularity</a:t>
            </a:r>
          </a:p>
        </p:txBody>
      </p:sp>
      <p:sp>
        <p:nvSpPr>
          <p:cNvPr id="3" name="Content Placeholder 2"/>
          <p:cNvSpPr>
            <a:spLocks noGrp="1"/>
          </p:cNvSpPr>
          <p:nvPr>
            <p:ph idx="1"/>
          </p:nvPr>
        </p:nvSpPr>
        <p:spPr>
          <a:xfrm>
            <a:off x="457200" y="1649858"/>
            <a:ext cx="8686800" cy="4903342"/>
          </a:xfrm>
        </p:spPr>
        <p:txBody>
          <a:bodyPr>
            <a:noAutofit/>
          </a:bodyPr>
          <a:lstStyle/>
          <a:p>
            <a:r>
              <a:rPr lang="en-US" sz="2400" dirty="0"/>
              <a:t>Objects can be system principles (files, programs, sockets</a:t>
            </a:r>
            <a:r>
              <a:rPr lang="mr-IN" sz="2400" dirty="0"/>
              <a:t>…</a:t>
            </a:r>
            <a:r>
              <a:rPr lang="en-US" sz="2400" dirty="0"/>
              <a:t>)</a:t>
            </a:r>
          </a:p>
          <a:p>
            <a:r>
              <a:rPr lang="en-US" dirty="0"/>
              <a:t>Objects can be program variables</a:t>
            </a:r>
            <a:endParaRPr lang="en-US" sz="2400" dirty="0"/>
          </a:p>
        </p:txBody>
      </p:sp>
      <p:sp>
        <p:nvSpPr>
          <p:cNvPr id="4" name="Slide Number Placeholder 3"/>
          <p:cNvSpPr>
            <a:spLocks noGrp="1"/>
          </p:cNvSpPr>
          <p:nvPr>
            <p:ph type="sldNum" sz="quarter" idx="12"/>
          </p:nvPr>
        </p:nvSpPr>
        <p:spPr/>
        <p:txBody>
          <a:bodyPr/>
          <a:lstStyle/>
          <a:p>
            <a:fld id="{D0F20DF3-DAE6-B84F-B38F-DFB8F4406A2B}" type="slidenum">
              <a:rPr lang="en-US" smtClean="0"/>
              <a:t>12</a:t>
            </a:fld>
            <a:endParaRPr lang="en-US"/>
          </a:p>
        </p:txBody>
      </p:sp>
    </p:spTree>
    <p:extLst>
      <p:ext uri="{BB962C8B-B14F-4D97-AF65-F5344CB8AC3E}">
        <p14:creationId xmlns:p14="http://schemas.microsoft.com/office/powerpoint/2010/main" val="180636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Scaling to many interactions…</a:t>
            </a:r>
          </a:p>
        </p:txBody>
      </p:sp>
      <p:grpSp>
        <p:nvGrpSpPr>
          <p:cNvPr id="134" name="Group 133"/>
          <p:cNvGrpSpPr/>
          <p:nvPr/>
        </p:nvGrpSpPr>
        <p:grpSpPr>
          <a:xfrm>
            <a:off x="3148208" y="2305778"/>
            <a:ext cx="2510790" cy="2762474"/>
            <a:chOff x="4865802" y="1896431"/>
            <a:chExt cx="3077855" cy="2955236"/>
          </a:xfrm>
        </p:grpSpPr>
        <p:sp>
          <p:nvSpPr>
            <p:cNvPr id="135" name="Rectangle: Folded Corner 134"/>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6" name="Scroll: Vertical 135"/>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Folded Corner 136"/>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Rectangle: Folded Corner 137"/>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9" name="Rectangle: Folded Corner 138"/>
            <p:cNvSpPr/>
            <p:nvPr/>
          </p:nvSpPr>
          <p:spPr>
            <a:xfrm>
              <a:off x="5310433" y="3886986"/>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Folded Corner 139"/>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1" name="Straight Arrow Connector 140"/>
            <p:cNvCxnSpPr>
              <a:stCxn id="135" idx="2"/>
              <a:endCxn id="137"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42" name="Straight Arrow Connector 141"/>
            <p:cNvCxnSpPr>
              <a:stCxn id="135" idx="2"/>
              <a:endCxn id="138"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43" name="Straight Arrow Connector 142"/>
            <p:cNvCxnSpPr>
              <a:stCxn id="138" idx="2"/>
              <a:endCxn id="139"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44" name="Straight Arrow Connector 143"/>
            <p:cNvCxnSpPr>
              <a:stCxn id="138" idx="2"/>
              <a:endCxn id="140"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45" name="Rectangle: Folded Corner 144"/>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6" name="Scroll: Vertical 145"/>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Folded Corner 146"/>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Folded Corner 147"/>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Folded Corner 148"/>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Folded Corner 149"/>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1" name="Straight Arrow Connector 150"/>
            <p:cNvCxnSpPr>
              <a:stCxn id="145" idx="2"/>
              <a:endCxn id="147"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52" name="Straight Arrow Connector 151"/>
            <p:cNvCxnSpPr>
              <a:stCxn id="145" idx="2"/>
              <a:endCxn id="148"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53" name="Straight Arrow Connector 152"/>
            <p:cNvCxnSpPr>
              <a:stCxn id="148" idx="2"/>
              <a:endCxn id="149"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a:stCxn id="148" idx="2"/>
              <a:endCxn id="150"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55" name="Rectangle: Folded Corner 154"/>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6" name="Scroll: Vertical 155"/>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7" name="Rectangle: Folded Corner 156"/>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8" name="Rectangle: Folded Corner 157"/>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9" name="Rectangle: Folded Corner 158"/>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0" name="Rectangle: Folded Corner 159"/>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1" name="Straight Arrow Connector 160"/>
            <p:cNvCxnSpPr>
              <a:stCxn id="155" idx="2"/>
              <a:endCxn id="157"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62" name="Straight Arrow Connector 161"/>
            <p:cNvCxnSpPr>
              <a:stCxn id="155" idx="2"/>
              <a:endCxn id="158"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63" name="Straight Arrow Connector 162"/>
            <p:cNvCxnSpPr>
              <a:stCxn id="158" idx="2"/>
              <a:endCxn id="159"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64" name="Straight Arrow Connector 163"/>
            <p:cNvCxnSpPr>
              <a:stCxn id="158" idx="2"/>
              <a:endCxn id="160"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65" name="Rectangle: Folded Corner 164"/>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6" name="Scroll: Vertical 165"/>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Rectangle: Folded Corner 166"/>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Folded Corner 167"/>
            <p:cNvSpPr/>
            <p:nvPr/>
          </p:nvSpPr>
          <p:spPr>
            <a:xfrm>
              <a:off x="6867431" y="328524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Folded Corner 168"/>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Folded Corner 169"/>
            <p:cNvSpPr/>
            <p:nvPr/>
          </p:nvSpPr>
          <p:spPr>
            <a:xfrm>
              <a:off x="7312062" y="4238924"/>
              <a:ext cx="631595" cy="603317"/>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1" name="Straight Arrow Connector 170"/>
            <p:cNvCxnSpPr>
              <a:stCxn id="165" idx="2"/>
              <a:endCxn id="167"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72" name="Straight Arrow Connector 171"/>
            <p:cNvCxnSpPr>
              <a:stCxn id="165" idx="2"/>
              <a:endCxn id="168"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73" name="Straight Arrow Connector 172"/>
            <p:cNvCxnSpPr>
              <a:stCxn id="168" idx="2"/>
              <a:endCxn id="169"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74" name="Straight Arrow Connector 173"/>
            <p:cNvCxnSpPr>
              <a:stCxn id="168" idx="2"/>
              <a:endCxn id="170"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sp>
        <p:nvSpPr>
          <p:cNvPr id="175" name="Rectangle: Folded Corner 174"/>
          <p:cNvSpPr/>
          <p:nvPr/>
        </p:nvSpPr>
        <p:spPr>
          <a:xfrm>
            <a:off x="825828" y="197966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Scroll: Vertical 175"/>
          <p:cNvSpPr/>
          <p:nvPr/>
        </p:nvSpPr>
        <p:spPr>
          <a:xfrm>
            <a:off x="1083442" y="182259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Folded Corner 176"/>
          <p:cNvSpPr/>
          <p:nvPr/>
        </p:nvSpPr>
        <p:spPr>
          <a:xfrm>
            <a:off x="457988" y="2791832"/>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Rectangle: Folded Corner 177"/>
          <p:cNvSpPr/>
          <p:nvPr/>
        </p:nvSpPr>
        <p:spPr>
          <a:xfrm>
            <a:off x="1203919" y="278302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78"/>
          <p:cNvSpPr/>
          <p:nvPr/>
        </p:nvSpPr>
        <p:spPr>
          <a:xfrm>
            <a:off x="820700" y="368330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Folded Corner 179"/>
          <p:cNvSpPr/>
          <p:nvPr/>
        </p:nvSpPr>
        <p:spPr>
          <a:xfrm>
            <a:off x="1566632" y="367449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1" name="Straight Arrow Connector 180"/>
          <p:cNvCxnSpPr>
            <a:stCxn id="175" idx="2"/>
            <a:endCxn id="177" idx="0"/>
          </p:cNvCxnSpPr>
          <p:nvPr/>
        </p:nvCxnSpPr>
        <p:spPr>
          <a:xfrm flipH="1">
            <a:off x="721050" y="2543632"/>
            <a:ext cx="367840"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2" name="Straight Arrow Connector 181"/>
          <p:cNvCxnSpPr>
            <a:stCxn id="175" idx="2"/>
            <a:endCxn id="178" idx="0"/>
          </p:cNvCxnSpPr>
          <p:nvPr/>
        </p:nvCxnSpPr>
        <p:spPr>
          <a:xfrm>
            <a:off x="1088890" y="2543632"/>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3" name="Straight Arrow Connector 182"/>
          <p:cNvCxnSpPr>
            <a:stCxn id="178" idx="2"/>
            <a:endCxn id="179" idx="0"/>
          </p:cNvCxnSpPr>
          <p:nvPr/>
        </p:nvCxnSpPr>
        <p:spPr>
          <a:xfrm flipH="1">
            <a:off x="1078315" y="3346986"/>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4" name="Straight Arrow Connector 183"/>
          <p:cNvCxnSpPr>
            <a:stCxn id="178" idx="2"/>
            <a:endCxn id="180" idx="0"/>
          </p:cNvCxnSpPr>
          <p:nvPr/>
        </p:nvCxnSpPr>
        <p:spPr>
          <a:xfrm>
            <a:off x="1461535" y="3346986"/>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5" name="Rectangle: Folded Corner 184"/>
          <p:cNvSpPr/>
          <p:nvPr/>
        </p:nvSpPr>
        <p:spPr>
          <a:xfrm>
            <a:off x="1119330" y="208688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croll: Vertical 185"/>
          <p:cNvSpPr/>
          <p:nvPr/>
        </p:nvSpPr>
        <p:spPr>
          <a:xfrm>
            <a:off x="1376945" y="1929804"/>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Folded Corner 186"/>
          <p:cNvSpPr/>
          <p:nvPr/>
        </p:nvSpPr>
        <p:spPr>
          <a:xfrm>
            <a:off x="751490" y="289904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8" name="Rectangle: Folded Corner 187"/>
          <p:cNvSpPr/>
          <p:nvPr/>
        </p:nvSpPr>
        <p:spPr>
          <a:xfrm>
            <a:off x="1497422" y="289023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88"/>
          <p:cNvSpPr/>
          <p:nvPr/>
        </p:nvSpPr>
        <p:spPr>
          <a:xfrm>
            <a:off x="1114202" y="379052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Rectangle: Folded Corner 189"/>
          <p:cNvSpPr/>
          <p:nvPr/>
        </p:nvSpPr>
        <p:spPr>
          <a:xfrm>
            <a:off x="1860134" y="3781709"/>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1" name="Straight Arrow Connector 190"/>
          <p:cNvCxnSpPr>
            <a:stCxn id="185" idx="2"/>
            <a:endCxn id="187" idx="0"/>
          </p:cNvCxnSpPr>
          <p:nvPr/>
        </p:nvCxnSpPr>
        <p:spPr>
          <a:xfrm flipH="1">
            <a:off x="1009105" y="265084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2" name="Straight Arrow Connector 191"/>
          <p:cNvCxnSpPr>
            <a:stCxn id="185" idx="2"/>
            <a:endCxn id="188" idx="0"/>
          </p:cNvCxnSpPr>
          <p:nvPr/>
        </p:nvCxnSpPr>
        <p:spPr>
          <a:xfrm>
            <a:off x="1382392" y="265084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3" name="Straight Arrow Connector 192"/>
          <p:cNvCxnSpPr>
            <a:stCxn id="188" idx="2"/>
            <a:endCxn id="189" idx="0"/>
          </p:cNvCxnSpPr>
          <p:nvPr/>
        </p:nvCxnSpPr>
        <p:spPr>
          <a:xfrm flipH="1">
            <a:off x="1371818" y="3454199"/>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4" name="Straight Arrow Connector 193"/>
          <p:cNvCxnSpPr>
            <a:stCxn id="188" idx="2"/>
            <a:endCxn id="190" idx="0"/>
          </p:cNvCxnSpPr>
          <p:nvPr/>
        </p:nvCxnSpPr>
        <p:spPr>
          <a:xfrm>
            <a:off x="1755037" y="345419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5" name="Rectangle: Folded Corner 194"/>
          <p:cNvSpPr/>
          <p:nvPr/>
        </p:nvSpPr>
        <p:spPr>
          <a:xfrm>
            <a:off x="1419243" y="221024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Scroll: Vertical 195"/>
          <p:cNvSpPr/>
          <p:nvPr/>
        </p:nvSpPr>
        <p:spPr>
          <a:xfrm>
            <a:off x="1676857" y="2053169"/>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Folded Corner 196"/>
          <p:cNvSpPr/>
          <p:nvPr/>
        </p:nvSpPr>
        <p:spPr>
          <a:xfrm>
            <a:off x="1051403" y="3022412"/>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Folded Corner 197"/>
          <p:cNvSpPr/>
          <p:nvPr/>
        </p:nvSpPr>
        <p:spPr>
          <a:xfrm>
            <a:off x="1797334" y="301360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98"/>
          <p:cNvSpPr/>
          <p:nvPr/>
        </p:nvSpPr>
        <p:spPr>
          <a:xfrm>
            <a:off x="1414115" y="391388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Rectangle: Folded Corner 199"/>
          <p:cNvSpPr/>
          <p:nvPr/>
        </p:nvSpPr>
        <p:spPr>
          <a:xfrm>
            <a:off x="2160046" y="390507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1" name="Straight Arrow Connector 200"/>
          <p:cNvCxnSpPr/>
          <p:nvPr/>
        </p:nvCxnSpPr>
        <p:spPr>
          <a:xfrm flipH="1">
            <a:off x="1322473" y="2806518"/>
            <a:ext cx="311243" cy="206947"/>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2" name="Straight Arrow Connector 201"/>
          <p:cNvCxnSpPr>
            <a:stCxn id="195" idx="2"/>
            <a:endCxn id="198" idx="0"/>
          </p:cNvCxnSpPr>
          <p:nvPr/>
        </p:nvCxnSpPr>
        <p:spPr>
          <a:xfrm>
            <a:off x="1682305" y="2774211"/>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3" name="Straight Arrow Connector 202"/>
          <p:cNvCxnSpPr>
            <a:stCxn id="198" idx="2"/>
            <a:endCxn id="199" idx="0"/>
          </p:cNvCxnSpPr>
          <p:nvPr/>
        </p:nvCxnSpPr>
        <p:spPr>
          <a:xfrm flipH="1">
            <a:off x="1671730" y="3577565"/>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4" name="Straight Arrow Connector 203"/>
          <p:cNvCxnSpPr>
            <a:stCxn id="198" idx="2"/>
            <a:endCxn id="200" idx="0"/>
          </p:cNvCxnSpPr>
          <p:nvPr/>
        </p:nvCxnSpPr>
        <p:spPr>
          <a:xfrm>
            <a:off x="2054949" y="3577565"/>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05" name="Rectangle: Folded Corner 204"/>
          <p:cNvSpPr/>
          <p:nvPr/>
        </p:nvSpPr>
        <p:spPr>
          <a:xfrm>
            <a:off x="1712745" y="231746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Scroll: Vertical 205"/>
          <p:cNvSpPr/>
          <p:nvPr/>
        </p:nvSpPr>
        <p:spPr>
          <a:xfrm>
            <a:off x="1970359" y="216038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Rectangle: Folded Corner 206"/>
          <p:cNvSpPr/>
          <p:nvPr/>
        </p:nvSpPr>
        <p:spPr>
          <a:xfrm>
            <a:off x="1344905" y="312962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Rectangle: Folded Corner 207"/>
          <p:cNvSpPr/>
          <p:nvPr/>
        </p:nvSpPr>
        <p:spPr>
          <a:xfrm>
            <a:off x="2090836" y="3120814"/>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208"/>
          <p:cNvSpPr/>
          <p:nvPr/>
        </p:nvSpPr>
        <p:spPr>
          <a:xfrm>
            <a:off x="1707617" y="402110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0" name="Rectangle: Folded Corner 209"/>
          <p:cNvSpPr/>
          <p:nvPr/>
        </p:nvSpPr>
        <p:spPr>
          <a:xfrm>
            <a:off x="2453548" y="4012289"/>
            <a:ext cx="515230" cy="563964"/>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1" name="Straight Arrow Connector 210"/>
          <p:cNvCxnSpPr>
            <a:stCxn id="205" idx="2"/>
            <a:endCxn id="207" idx="0"/>
          </p:cNvCxnSpPr>
          <p:nvPr/>
        </p:nvCxnSpPr>
        <p:spPr>
          <a:xfrm flipH="1">
            <a:off x="1602520" y="288142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2" name="Straight Arrow Connector 211"/>
          <p:cNvCxnSpPr>
            <a:stCxn id="205" idx="2"/>
            <a:endCxn id="208" idx="0"/>
          </p:cNvCxnSpPr>
          <p:nvPr/>
        </p:nvCxnSpPr>
        <p:spPr>
          <a:xfrm>
            <a:off x="1975807" y="288142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3" name="Straight Arrow Connector 212"/>
          <p:cNvCxnSpPr/>
          <p:nvPr/>
        </p:nvCxnSpPr>
        <p:spPr>
          <a:xfrm flipH="1">
            <a:off x="1960744" y="3722958"/>
            <a:ext cx="344205" cy="30208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4" name="Straight Arrow Connector 213"/>
          <p:cNvCxnSpPr>
            <a:stCxn id="208" idx="2"/>
            <a:endCxn id="210" idx="0"/>
          </p:cNvCxnSpPr>
          <p:nvPr/>
        </p:nvCxnSpPr>
        <p:spPr>
          <a:xfrm>
            <a:off x="2348452" y="368477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15" name="Rectangle: Folded Corner 214"/>
          <p:cNvSpPr/>
          <p:nvPr/>
        </p:nvSpPr>
        <p:spPr>
          <a:xfrm>
            <a:off x="6301111" y="288729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Scroll: Vertical 215"/>
          <p:cNvSpPr/>
          <p:nvPr/>
        </p:nvSpPr>
        <p:spPr>
          <a:xfrm>
            <a:off x="6558725" y="2730215"/>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7" name="Rectangle: Folded Corner 216"/>
          <p:cNvSpPr/>
          <p:nvPr/>
        </p:nvSpPr>
        <p:spPr>
          <a:xfrm>
            <a:off x="5933271" y="369945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Rectangle: Folded Corner 217"/>
          <p:cNvSpPr/>
          <p:nvPr/>
        </p:nvSpPr>
        <p:spPr>
          <a:xfrm>
            <a:off x="6679202" y="369064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9" name="Rectangle: Folded Corner 218"/>
          <p:cNvSpPr/>
          <p:nvPr/>
        </p:nvSpPr>
        <p:spPr>
          <a:xfrm>
            <a:off x="6295983" y="4590932"/>
            <a:ext cx="515230" cy="563964"/>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0" name="Rectangle: Folded Corner 219"/>
          <p:cNvSpPr/>
          <p:nvPr/>
        </p:nvSpPr>
        <p:spPr>
          <a:xfrm>
            <a:off x="7041914" y="458212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1" name="Straight Arrow Connector 220"/>
          <p:cNvCxnSpPr>
            <a:stCxn id="215" idx="2"/>
            <a:endCxn id="217" idx="0"/>
          </p:cNvCxnSpPr>
          <p:nvPr/>
        </p:nvCxnSpPr>
        <p:spPr>
          <a:xfrm flipH="1">
            <a:off x="6190886" y="3451257"/>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2" name="Straight Arrow Connector 221"/>
          <p:cNvCxnSpPr>
            <a:stCxn id="215" idx="2"/>
            <a:endCxn id="218" idx="0"/>
          </p:cNvCxnSpPr>
          <p:nvPr/>
        </p:nvCxnSpPr>
        <p:spPr>
          <a:xfrm>
            <a:off x="6558726" y="3451257"/>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3" name="Straight Arrow Connector 222"/>
          <p:cNvCxnSpPr>
            <a:stCxn id="218" idx="2"/>
            <a:endCxn id="219" idx="0"/>
          </p:cNvCxnSpPr>
          <p:nvPr/>
        </p:nvCxnSpPr>
        <p:spPr>
          <a:xfrm flipH="1">
            <a:off x="6553598" y="4254611"/>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4" name="Straight Arrow Connector 223"/>
          <p:cNvCxnSpPr>
            <a:stCxn id="218" idx="2"/>
            <a:endCxn id="220" idx="0"/>
          </p:cNvCxnSpPr>
          <p:nvPr/>
        </p:nvCxnSpPr>
        <p:spPr>
          <a:xfrm>
            <a:off x="6936818" y="4254611"/>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5" name="Rectangle: Folded Corner 224"/>
          <p:cNvSpPr/>
          <p:nvPr/>
        </p:nvSpPr>
        <p:spPr>
          <a:xfrm>
            <a:off x="6594613" y="299450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6" name="Scroll: Vertical 225"/>
          <p:cNvSpPr/>
          <p:nvPr/>
        </p:nvSpPr>
        <p:spPr>
          <a:xfrm>
            <a:off x="6852227" y="283742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Folded Corner 226"/>
          <p:cNvSpPr/>
          <p:nvPr/>
        </p:nvSpPr>
        <p:spPr>
          <a:xfrm>
            <a:off x="6226773" y="380667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8" name="Rectangle: Folded Corner 227"/>
          <p:cNvSpPr/>
          <p:nvPr/>
        </p:nvSpPr>
        <p:spPr>
          <a:xfrm>
            <a:off x="6972705" y="379786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Folded Corner 228"/>
          <p:cNvSpPr/>
          <p:nvPr/>
        </p:nvSpPr>
        <p:spPr>
          <a:xfrm>
            <a:off x="6589485" y="469814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Folded Corner 229"/>
          <p:cNvSpPr/>
          <p:nvPr/>
        </p:nvSpPr>
        <p:spPr>
          <a:xfrm>
            <a:off x="7335417" y="468933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1" name="Straight Arrow Connector 230"/>
          <p:cNvCxnSpPr>
            <a:stCxn id="225" idx="2"/>
            <a:endCxn id="227" idx="0"/>
          </p:cNvCxnSpPr>
          <p:nvPr/>
        </p:nvCxnSpPr>
        <p:spPr>
          <a:xfrm flipH="1">
            <a:off x="6484388" y="355847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2" name="Straight Arrow Connector 231"/>
          <p:cNvCxnSpPr>
            <a:stCxn id="225" idx="2"/>
            <a:endCxn id="228" idx="0"/>
          </p:cNvCxnSpPr>
          <p:nvPr/>
        </p:nvCxnSpPr>
        <p:spPr>
          <a:xfrm>
            <a:off x="6852228" y="355847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3" name="Straight Arrow Connector 232"/>
          <p:cNvCxnSpPr>
            <a:stCxn id="228" idx="2"/>
            <a:endCxn id="229" idx="0"/>
          </p:cNvCxnSpPr>
          <p:nvPr/>
        </p:nvCxnSpPr>
        <p:spPr>
          <a:xfrm flipH="1">
            <a:off x="6847100" y="436182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4" name="Straight Arrow Connector 233"/>
          <p:cNvCxnSpPr>
            <a:stCxn id="228" idx="2"/>
            <a:endCxn id="230" idx="0"/>
          </p:cNvCxnSpPr>
          <p:nvPr/>
        </p:nvCxnSpPr>
        <p:spPr>
          <a:xfrm>
            <a:off x="7230320" y="436182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5" name="Rectangle: Folded Corner 234"/>
          <p:cNvSpPr/>
          <p:nvPr/>
        </p:nvSpPr>
        <p:spPr>
          <a:xfrm>
            <a:off x="6894525" y="311787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6" name="Scroll: Vertical 235"/>
          <p:cNvSpPr/>
          <p:nvPr/>
        </p:nvSpPr>
        <p:spPr>
          <a:xfrm>
            <a:off x="7152140" y="2960794"/>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Folded Corner 236"/>
          <p:cNvSpPr/>
          <p:nvPr/>
        </p:nvSpPr>
        <p:spPr>
          <a:xfrm>
            <a:off x="6526686" y="393003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8" name="Rectangle: Folded Corner 237"/>
          <p:cNvSpPr/>
          <p:nvPr/>
        </p:nvSpPr>
        <p:spPr>
          <a:xfrm>
            <a:off x="7272617" y="392122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Rectangle: Folded Corner 238"/>
          <p:cNvSpPr/>
          <p:nvPr/>
        </p:nvSpPr>
        <p:spPr>
          <a:xfrm>
            <a:off x="6889398" y="482151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Folded Corner 239"/>
          <p:cNvSpPr/>
          <p:nvPr/>
        </p:nvSpPr>
        <p:spPr>
          <a:xfrm>
            <a:off x="7635329" y="481270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1" name="Straight Arrow Connector 240"/>
          <p:cNvCxnSpPr>
            <a:stCxn id="235" idx="2"/>
            <a:endCxn id="237" idx="0"/>
          </p:cNvCxnSpPr>
          <p:nvPr/>
        </p:nvCxnSpPr>
        <p:spPr>
          <a:xfrm flipH="1">
            <a:off x="6784301" y="3681836"/>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2" name="Straight Arrow Connector 241"/>
          <p:cNvCxnSpPr>
            <a:stCxn id="235" idx="2"/>
            <a:endCxn id="238" idx="0"/>
          </p:cNvCxnSpPr>
          <p:nvPr/>
        </p:nvCxnSpPr>
        <p:spPr>
          <a:xfrm>
            <a:off x="7152141" y="3681836"/>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3" name="Straight Arrow Connector 242"/>
          <p:cNvCxnSpPr>
            <a:stCxn id="238" idx="2"/>
            <a:endCxn id="239" idx="0"/>
          </p:cNvCxnSpPr>
          <p:nvPr/>
        </p:nvCxnSpPr>
        <p:spPr>
          <a:xfrm flipH="1">
            <a:off x="7147013" y="4485190"/>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4" name="Straight Arrow Connector 243"/>
          <p:cNvCxnSpPr>
            <a:stCxn id="238" idx="2"/>
            <a:endCxn id="240" idx="0"/>
          </p:cNvCxnSpPr>
          <p:nvPr/>
        </p:nvCxnSpPr>
        <p:spPr>
          <a:xfrm>
            <a:off x="7530232" y="4485190"/>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5" name="Rectangle: Folded Corner 244"/>
          <p:cNvSpPr/>
          <p:nvPr/>
        </p:nvSpPr>
        <p:spPr>
          <a:xfrm>
            <a:off x="7188028" y="322508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Scroll: Vertical 245"/>
          <p:cNvSpPr/>
          <p:nvPr/>
        </p:nvSpPr>
        <p:spPr>
          <a:xfrm>
            <a:off x="7445642" y="3068008"/>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Folded Corner 246"/>
          <p:cNvSpPr/>
          <p:nvPr/>
        </p:nvSpPr>
        <p:spPr>
          <a:xfrm>
            <a:off x="6820188" y="403725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Rectangle: Folded Corner 247"/>
          <p:cNvSpPr/>
          <p:nvPr/>
        </p:nvSpPr>
        <p:spPr>
          <a:xfrm>
            <a:off x="7566119" y="402844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9" name="Rectangle: Folded Corner 248"/>
          <p:cNvSpPr/>
          <p:nvPr/>
        </p:nvSpPr>
        <p:spPr>
          <a:xfrm>
            <a:off x="7182900" y="492872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angle: Folded Corner 249"/>
          <p:cNvSpPr/>
          <p:nvPr/>
        </p:nvSpPr>
        <p:spPr>
          <a:xfrm>
            <a:off x="7928831" y="491991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1" name="Straight Arrow Connector 250"/>
          <p:cNvCxnSpPr>
            <a:stCxn id="245" idx="2"/>
            <a:endCxn id="247" idx="0"/>
          </p:cNvCxnSpPr>
          <p:nvPr/>
        </p:nvCxnSpPr>
        <p:spPr>
          <a:xfrm flipH="1">
            <a:off x="7077803" y="378905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2" name="Straight Arrow Connector 251"/>
          <p:cNvCxnSpPr>
            <a:stCxn id="245" idx="2"/>
            <a:endCxn id="248" idx="0"/>
          </p:cNvCxnSpPr>
          <p:nvPr/>
        </p:nvCxnSpPr>
        <p:spPr>
          <a:xfrm>
            <a:off x="7445643" y="378905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3" name="Straight Arrow Connector 252"/>
          <p:cNvCxnSpPr>
            <a:stCxn id="248" idx="2"/>
            <a:endCxn id="249" idx="0"/>
          </p:cNvCxnSpPr>
          <p:nvPr/>
        </p:nvCxnSpPr>
        <p:spPr>
          <a:xfrm flipH="1">
            <a:off x="7440515" y="459240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4" name="Straight Arrow Connector 253"/>
          <p:cNvCxnSpPr>
            <a:stCxn id="248" idx="2"/>
            <a:endCxn id="250" idx="0"/>
          </p:cNvCxnSpPr>
          <p:nvPr/>
        </p:nvCxnSpPr>
        <p:spPr>
          <a:xfrm>
            <a:off x="7823734" y="459240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5" name="Straight Arrow Connector 254"/>
          <p:cNvCxnSpPr>
            <a:stCxn id="137" idx="2"/>
            <a:endCxn id="210" idx="0"/>
          </p:cNvCxnSpPr>
          <p:nvPr/>
        </p:nvCxnSpPr>
        <p:spPr>
          <a:xfrm flipH="1">
            <a:off x="2711164" y="3838984"/>
            <a:ext cx="694659" cy="173304"/>
          </a:xfrm>
          <a:prstGeom prst="straightConnector1">
            <a:avLst/>
          </a:prstGeom>
          <a:noFill/>
          <a:ln w="6350" cap="flat" cmpd="sng" algn="ctr">
            <a:solidFill>
              <a:srgbClr val="5B9BD5"/>
            </a:solidFill>
            <a:prstDash val="solid"/>
            <a:miter lim="800000"/>
            <a:tailEnd type="triangle"/>
          </a:ln>
          <a:effectLst/>
        </p:spPr>
      </p:cxnSp>
      <p:cxnSp>
        <p:nvCxnSpPr>
          <p:cNvPr id="256" name="Straight Arrow Connector 255"/>
          <p:cNvCxnSpPr>
            <a:stCxn id="208" idx="2"/>
            <a:endCxn id="139" idx="0"/>
          </p:cNvCxnSpPr>
          <p:nvPr/>
        </p:nvCxnSpPr>
        <p:spPr>
          <a:xfrm>
            <a:off x="2348452" y="3684779"/>
            <a:ext cx="1420083" cy="481715"/>
          </a:xfrm>
          <a:prstGeom prst="straightConnector1">
            <a:avLst/>
          </a:prstGeom>
          <a:noFill/>
          <a:ln w="6350" cap="flat" cmpd="sng" algn="ctr">
            <a:solidFill>
              <a:srgbClr val="FFC000"/>
            </a:solidFill>
            <a:prstDash val="solid"/>
            <a:miter lim="800000"/>
            <a:tailEnd type="triangle"/>
          </a:ln>
          <a:effectLst/>
        </p:spPr>
      </p:cxnSp>
      <p:cxnSp>
        <p:nvCxnSpPr>
          <p:cNvPr id="257" name="Straight Arrow Connector 256"/>
          <p:cNvCxnSpPr>
            <a:stCxn id="168" idx="2"/>
            <a:endCxn id="219" idx="0"/>
          </p:cNvCxnSpPr>
          <p:nvPr/>
        </p:nvCxnSpPr>
        <p:spPr>
          <a:xfrm>
            <a:off x="5038671" y="4167967"/>
            <a:ext cx="1514927" cy="422965"/>
          </a:xfrm>
          <a:prstGeom prst="straightConnector1">
            <a:avLst/>
          </a:prstGeom>
          <a:noFill/>
          <a:ln w="6350" cap="flat" cmpd="sng" algn="ctr">
            <a:solidFill>
              <a:srgbClr val="5B9BD5"/>
            </a:solidFill>
            <a:prstDash val="solid"/>
            <a:miter lim="800000"/>
            <a:tailEnd type="triangle"/>
          </a:ln>
          <a:effectLst/>
        </p:spPr>
      </p:cxnSp>
      <p:cxnSp>
        <p:nvCxnSpPr>
          <p:cNvPr id="258" name="Straight Arrow Connector 257"/>
          <p:cNvCxnSpPr>
            <a:stCxn id="215" idx="2"/>
            <a:endCxn id="168" idx="0"/>
          </p:cNvCxnSpPr>
          <p:nvPr/>
        </p:nvCxnSpPr>
        <p:spPr>
          <a:xfrm flipH="1">
            <a:off x="5038671" y="3451257"/>
            <a:ext cx="1520055" cy="152746"/>
          </a:xfrm>
          <a:prstGeom prst="straightConnector1">
            <a:avLst/>
          </a:prstGeom>
          <a:noFill/>
          <a:ln w="6350" cap="flat" cmpd="sng" algn="ctr">
            <a:solidFill>
              <a:srgbClr val="70AD47"/>
            </a:solidFill>
            <a:prstDash val="solid"/>
            <a:miter lim="800000"/>
            <a:tailEnd type="triangle"/>
          </a:ln>
          <a:effectLst/>
        </p:spPr>
      </p:cxnSp>
      <p:cxnSp>
        <p:nvCxnSpPr>
          <p:cNvPr id="259" name="Straight Arrow Connector 258"/>
          <p:cNvCxnSpPr>
            <a:stCxn id="217" idx="2"/>
            <a:endCxn id="170" idx="0"/>
          </p:cNvCxnSpPr>
          <p:nvPr/>
        </p:nvCxnSpPr>
        <p:spPr>
          <a:xfrm flipH="1">
            <a:off x="5401383" y="4263422"/>
            <a:ext cx="789503" cy="232055"/>
          </a:xfrm>
          <a:prstGeom prst="straightConnector1">
            <a:avLst/>
          </a:prstGeom>
          <a:noFill/>
          <a:ln w="6350" cap="flat" cmpd="sng" algn="ctr">
            <a:solidFill>
              <a:srgbClr val="70AD47"/>
            </a:solidFill>
            <a:prstDash val="solid"/>
            <a:miter lim="800000"/>
            <a:tailEnd type="triangle"/>
          </a:ln>
          <a:effectLst/>
        </p:spPr>
      </p:cxnSp>
      <p:sp>
        <p:nvSpPr>
          <p:cNvPr id="260" name="Scroll: Vertical 259"/>
          <p:cNvSpPr/>
          <p:nvPr/>
        </p:nvSpPr>
        <p:spPr>
          <a:xfrm>
            <a:off x="1978460" y="213975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1" name="Scroll: Vertical 260"/>
          <p:cNvSpPr/>
          <p:nvPr/>
        </p:nvSpPr>
        <p:spPr>
          <a:xfrm>
            <a:off x="3793300" y="2288086"/>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Slide Number Placeholder 264"/>
          <p:cNvSpPr>
            <a:spLocks noGrp="1"/>
          </p:cNvSpPr>
          <p:nvPr>
            <p:ph type="sldNum" sz="quarter" idx="12"/>
          </p:nvPr>
        </p:nvSpPr>
        <p:spPr/>
        <p:txBody>
          <a:bodyPr/>
          <a:lstStyle/>
          <a:p>
            <a:fld id="{D0F20DF3-DAE6-B84F-B38F-DFB8F4406A2B}" type="slidenum">
              <a:rPr lang="en-US" smtClean="0"/>
              <a:t>13</a:t>
            </a:fld>
            <a:endParaRPr lang="en-US"/>
          </a:p>
        </p:txBody>
      </p:sp>
    </p:spTree>
    <p:extLst>
      <p:ext uri="{BB962C8B-B14F-4D97-AF65-F5344CB8AC3E}">
        <p14:creationId xmlns:p14="http://schemas.microsoft.com/office/powerpoint/2010/main" val="12980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16667E-6 -2.96296E-6 L 0.05295 0.29421 " pathEditMode="relative" rAng="0" ptsTypes="AA">
                                      <p:cBhvr>
                                        <p:cTn id="6" dur="2000" fill="hold"/>
                                        <p:tgtEl>
                                          <p:spTgt spid="260"/>
                                        </p:tgtEl>
                                        <p:attrNameLst>
                                          <p:attrName>ppt_x</p:attrName>
                                          <p:attrName>ppt_y</p:attrName>
                                        </p:attrNameLst>
                                      </p:cBhvr>
                                      <p:rCtr x="2726" y="14815"/>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2.22222E-6 -3.33333E-6 L -0.12309 0.28912 " pathEditMode="relative" rAng="0" ptsTypes="AA">
                                      <p:cBhvr>
                                        <p:cTn id="10" dur="2000" fill="hold"/>
                                        <p:tgtEl>
                                          <p:spTgt spid="261"/>
                                        </p:tgtEl>
                                        <p:attrNameLst>
                                          <p:attrName>ppt_x</p:attrName>
                                          <p:attrName>ppt_y</p:attrName>
                                        </p:attrNameLst>
                                      </p:cBhvr>
                                      <p:rCtr x="-6163"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interactions…</a:t>
            </a:r>
          </a:p>
        </p:txBody>
      </p:sp>
      <p:grpSp>
        <p:nvGrpSpPr>
          <p:cNvPr id="134" name="Group 133"/>
          <p:cNvGrpSpPr/>
          <p:nvPr/>
        </p:nvGrpSpPr>
        <p:grpSpPr>
          <a:xfrm>
            <a:off x="3148208" y="2305778"/>
            <a:ext cx="2510790" cy="2762474"/>
            <a:chOff x="4865802" y="1896431"/>
            <a:chExt cx="3077855" cy="2955236"/>
          </a:xfrm>
        </p:grpSpPr>
        <p:sp>
          <p:nvSpPr>
            <p:cNvPr id="135" name="Rectangle: Folded Corner 134"/>
            <p:cNvSpPr/>
            <p:nvPr/>
          </p:nvSpPr>
          <p:spPr>
            <a:xfrm>
              <a:off x="5316719" y="206446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6" name="Scroll: Vertical 135"/>
            <p:cNvSpPr/>
            <p:nvPr/>
          </p:nvSpPr>
          <p:spPr>
            <a:xfrm>
              <a:off x="5632516" y="1896431"/>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7" name="Rectangle: Folded Corner 136"/>
            <p:cNvSpPr/>
            <p:nvPr/>
          </p:nvSpPr>
          <p:spPr>
            <a:xfrm>
              <a:off x="4865802" y="2933306"/>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Rectangle: Folded Corner 137"/>
            <p:cNvSpPr/>
            <p:nvPr/>
          </p:nvSpPr>
          <p:spPr>
            <a:xfrm>
              <a:off x="5780203" y="292388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9" name="Rectangle: Folded Corner 138"/>
            <p:cNvSpPr/>
            <p:nvPr/>
          </p:nvSpPr>
          <p:spPr>
            <a:xfrm>
              <a:off x="5310433" y="3886986"/>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0" name="Rectangle: Folded Corner 139"/>
            <p:cNvSpPr/>
            <p:nvPr/>
          </p:nvSpPr>
          <p:spPr>
            <a:xfrm>
              <a:off x="6224834" y="387756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41" name="Straight Arrow Connector 140"/>
            <p:cNvCxnSpPr>
              <a:stCxn id="135" idx="2"/>
              <a:endCxn id="137" idx="0"/>
            </p:cNvCxnSpPr>
            <p:nvPr/>
          </p:nvCxnSpPr>
          <p:spPr>
            <a:xfrm flipH="1">
              <a:off x="5181600" y="2667786"/>
              <a:ext cx="450917" cy="265520"/>
            </a:xfrm>
            <a:prstGeom prst="straightConnector1">
              <a:avLst/>
            </a:prstGeom>
            <a:noFill/>
            <a:ln w="6350" cap="flat" cmpd="sng" algn="ctr">
              <a:solidFill>
                <a:srgbClr val="5B9BD5"/>
              </a:solidFill>
              <a:prstDash val="solid"/>
              <a:miter lim="800000"/>
              <a:tailEnd type="triangle"/>
            </a:ln>
            <a:effectLst/>
          </p:spPr>
        </p:cxnSp>
        <p:cxnSp>
          <p:nvCxnSpPr>
            <p:cNvPr id="142" name="Straight Arrow Connector 141"/>
            <p:cNvCxnSpPr>
              <a:stCxn id="135" idx="2"/>
              <a:endCxn id="138" idx="0"/>
            </p:cNvCxnSpPr>
            <p:nvPr/>
          </p:nvCxnSpPr>
          <p:spPr>
            <a:xfrm>
              <a:off x="5632517" y="2667786"/>
              <a:ext cx="463484" cy="256094"/>
            </a:xfrm>
            <a:prstGeom prst="straightConnector1">
              <a:avLst/>
            </a:prstGeom>
            <a:noFill/>
            <a:ln w="6350" cap="flat" cmpd="sng" algn="ctr">
              <a:solidFill>
                <a:srgbClr val="5B9BD5"/>
              </a:solidFill>
              <a:prstDash val="solid"/>
              <a:miter lim="800000"/>
              <a:tailEnd type="triangle"/>
            </a:ln>
            <a:effectLst/>
          </p:spPr>
        </p:cxnSp>
        <p:cxnSp>
          <p:nvCxnSpPr>
            <p:cNvPr id="143" name="Straight Arrow Connector 142"/>
            <p:cNvCxnSpPr>
              <a:stCxn id="138" idx="2"/>
              <a:endCxn id="139" idx="0"/>
            </p:cNvCxnSpPr>
            <p:nvPr/>
          </p:nvCxnSpPr>
          <p:spPr>
            <a:xfrm flipH="1">
              <a:off x="5626231" y="3527197"/>
              <a:ext cx="469770" cy="359789"/>
            </a:xfrm>
            <a:prstGeom prst="straightConnector1">
              <a:avLst/>
            </a:prstGeom>
            <a:noFill/>
            <a:ln w="6350" cap="flat" cmpd="sng" algn="ctr">
              <a:solidFill>
                <a:srgbClr val="5B9BD5"/>
              </a:solidFill>
              <a:prstDash val="solid"/>
              <a:miter lim="800000"/>
              <a:tailEnd type="triangle"/>
            </a:ln>
            <a:effectLst/>
          </p:spPr>
        </p:cxnSp>
        <p:cxnSp>
          <p:nvCxnSpPr>
            <p:cNvPr id="144" name="Straight Arrow Connector 143"/>
            <p:cNvCxnSpPr>
              <a:stCxn id="138" idx="2"/>
              <a:endCxn id="140" idx="0"/>
            </p:cNvCxnSpPr>
            <p:nvPr/>
          </p:nvCxnSpPr>
          <p:spPr>
            <a:xfrm>
              <a:off x="6096001" y="3527197"/>
              <a:ext cx="444631" cy="350363"/>
            </a:xfrm>
            <a:prstGeom prst="straightConnector1">
              <a:avLst/>
            </a:prstGeom>
            <a:noFill/>
            <a:ln w="6350" cap="flat" cmpd="sng" algn="ctr">
              <a:solidFill>
                <a:srgbClr val="5B9BD5"/>
              </a:solidFill>
              <a:prstDash val="solid"/>
              <a:miter lim="800000"/>
              <a:tailEnd type="triangle"/>
            </a:ln>
            <a:effectLst/>
          </p:spPr>
        </p:cxnSp>
        <p:sp>
          <p:nvSpPr>
            <p:cNvPr id="145" name="Rectangle: Folded Corner 144"/>
            <p:cNvSpPr/>
            <p:nvPr/>
          </p:nvSpPr>
          <p:spPr>
            <a:xfrm>
              <a:off x="5676509" y="2179164"/>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6" name="Scroll: Vertical 145"/>
            <p:cNvSpPr/>
            <p:nvPr/>
          </p:nvSpPr>
          <p:spPr>
            <a:xfrm>
              <a:off x="5992306" y="2011126"/>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Folded Corner 146"/>
            <p:cNvSpPr/>
            <p:nvPr/>
          </p:nvSpPr>
          <p:spPr>
            <a:xfrm>
              <a:off x="5225592" y="304800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8" name="Rectangle: Folded Corner 147"/>
            <p:cNvSpPr/>
            <p:nvPr/>
          </p:nvSpPr>
          <p:spPr>
            <a:xfrm>
              <a:off x="6139993" y="30385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Folded Corner 148"/>
            <p:cNvSpPr/>
            <p:nvPr/>
          </p:nvSpPr>
          <p:spPr>
            <a:xfrm>
              <a:off x="5670223" y="4001681"/>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0" name="Rectangle: Folded Corner 149"/>
            <p:cNvSpPr/>
            <p:nvPr/>
          </p:nvSpPr>
          <p:spPr>
            <a:xfrm>
              <a:off x="6584624" y="39922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51" name="Straight Arrow Connector 150"/>
            <p:cNvCxnSpPr>
              <a:stCxn id="145" idx="2"/>
              <a:endCxn id="147" idx="0"/>
            </p:cNvCxnSpPr>
            <p:nvPr/>
          </p:nvCxnSpPr>
          <p:spPr>
            <a:xfrm flipH="1">
              <a:off x="5541390" y="2782481"/>
              <a:ext cx="450917" cy="265520"/>
            </a:xfrm>
            <a:prstGeom prst="straightConnector1">
              <a:avLst/>
            </a:prstGeom>
            <a:noFill/>
            <a:ln w="6350" cap="flat" cmpd="sng" algn="ctr">
              <a:solidFill>
                <a:srgbClr val="5B9BD5"/>
              </a:solidFill>
              <a:prstDash val="solid"/>
              <a:miter lim="800000"/>
              <a:tailEnd type="triangle"/>
            </a:ln>
            <a:effectLst/>
          </p:spPr>
        </p:cxnSp>
        <p:cxnSp>
          <p:nvCxnSpPr>
            <p:cNvPr id="152" name="Straight Arrow Connector 151"/>
            <p:cNvCxnSpPr>
              <a:stCxn id="145" idx="2"/>
              <a:endCxn id="148" idx="0"/>
            </p:cNvCxnSpPr>
            <p:nvPr/>
          </p:nvCxnSpPr>
          <p:spPr>
            <a:xfrm>
              <a:off x="5992307" y="2782481"/>
              <a:ext cx="463484" cy="256094"/>
            </a:xfrm>
            <a:prstGeom prst="straightConnector1">
              <a:avLst/>
            </a:prstGeom>
            <a:noFill/>
            <a:ln w="6350" cap="flat" cmpd="sng" algn="ctr">
              <a:solidFill>
                <a:srgbClr val="5B9BD5"/>
              </a:solidFill>
              <a:prstDash val="solid"/>
              <a:miter lim="800000"/>
              <a:tailEnd type="triangle"/>
            </a:ln>
            <a:effectLst/>
          </p:spPr>
        </p:cxnSp>
        <p:cxnSp>
          <p:nvCxnSpPr>
            <p:cNvPr id="153" name="Straight Arrow Connector 152"/>
            <p:cNvCxnSpPr>
              <a:stCxn id="148" idx="2"/>
              <a:endCxn id="149" idx="0"/>
            </p:cNvCxnSpPr>
            <p:nvPr/>
          </p:nvCxnSpPr>
          <p:spPr>
            <a:xfrm flipH="1">
              <a:off x="5986021" y="3641892"/>
              <a:ext cx="469770" cy="359789"/>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a:stCxn id="148" idx="2"/>
              <a:endCxn id="150" idx="0"/>
            </p:cNvCxnSpPr>
            <p:nvPr/>
          </p:nvCxnSpPr>
          <p:spPr>
            <a:xfrm>
              <a:off x="6455791" y="3641892"/>
              <a:ext cx="444631" cy="350363"/>
            </a:xfrm>
            <a:prstGeom prst="straightConnector1">
              <a:avLst/>
            </a:prstGeom>
            <a:noFill/>
            <a:ln w="6350" cap="flat" cmpd="sng" algn="ctr">
              <a:solidFill>
                <a:srgbClr val="5B9BD5"/>
              </a:solidFill>
              <a:prstDash val="solid"/>
              <a:miter lim="800000"/>
              <a:tailEnd type="triangle"/>
            </a:ln>
            <a:effectLst/>
          </p:spPr>
        </p:cxnSp>
        <p:sp>
          <p:nvSpPr>
            <p:cNvPr id="155" name="Rectangle: Folded Corner 154"/>
            <p:cNvSpPr/>
            <p:nvPr/>
          </p:nvSpPr>
          <p:spPr>
            <a:xfrm>
              <a:off x="6044157" y="2311138"/>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6" name="Scroll: Vertical 155"/>
            <p:cNvSpPr/>
            <p:nvPr/>
          </p:nvSpPr>
          <p:spPr>
            <a:xfrm>
              <a:off x="6359954" y="2143100"/>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7" name="Rectangle: Folded Corner 156"/>
            <p:cNvSpPr/>
            <p:nvPr/>
          </p:nvSpPr>
          <p:spPr>
            <a:xfrm>
              <a:off x="5593240" y="317997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8" name="Rectangle: Folded Corner 157"/>
            <p:cNvSpPr/>
            <p:nvPr/>
          </p:nvSpPr>
          <p:spPr>
            <a:xfrm>
              <a:off x="6507641" y="317054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9" name="Rectangle: Folded Corner 158"/>
            <p:cNvSpPr/>
            <p:nvPr/>
          </p:nvSpPr>
          <p:spPr>
            <a:xfrm>
              <a:off x="6037871" y="4133655"/>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0" name="Rectangle: Folded Corner 159"/>
            <p:cNvSpPr/>
            <p:nvPr/>
          </p:nvSpPr>
          <p:spPr>
            <a:xfrm>
              <a:off x="6952272" y="4124229"/>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61" name="Straight Arrow Connector 160"/>
            <p:cNvCxnSpPr>
              <a:stCxn id="155" idx="2"/>
              <a:endCxn id="157" idx="0"/>
            </p:cNvCxnSpPr>
            <p:nvPr/>
          </p:nvCxnSpPr>
          <p:spPr>
            <a:xfrm flipH="1">
              <a:off x="5909038" y="2914455"/>
              <a:ext cx="450917" cy="265520"/>
            </a:xfrm>
            <a:prstGeom prst="straightConnector1">
              <a:avLst/>
            </a:prstGeom>
            <a:noFill/>
            <a:ln w="6350" cap="flat" cmpd="sng" algn="ctr">
              <a:solidFill>
                <a:srgbClr val="5B9BD5"/>
              </a:solidFill>
              <a:prstDash val="solid"/>
              <a:miter lim="800000"/>
              <a:tailEnd type="triangle"/>
            </a:ln>
            <a:effectLst/>
          </p:spPr>
        </p:cxnSp>
        <p:cxnSp>
          <p:nvCxnSpPr>
            <p:cNvPr id="162" name="Straight Arrow Connector 161"/>
            <p:cNvCxnSpPr>
              <a:stCxn id="155" idx="2"/>
              <a:endCxn id="158" idx="0"/>
            </p:cNvCxnSpPr>
            <p:nvPr/>
          </p:nvCxnSpPr>
          <p:spPr>
            <a:xfrm>
              <a:off x="6359955" y="2914455"/>
              <a:ext cx="463484" cy="256094"/>
            </a:xfrm>
            <a:prstGeom prst="straightConnector1">
              <a:avLst/>
            </a:prstGeom>
            <a:noFill/>
            <a:ln w="6350" cap="flat" cmpd="sng" algn="ctr">
              <a:solidFill>
                <a:srgbClr val="5B9BD5"/>
              </a:solidFill>
              <a:prstDash val="solid"/>
              <a:miter lim="800000"/>
              <a:tailEnd type="triangle"/>
            </a:ln>
            <a:effectLst/>
          </p:spPr>
        </p:cxnSp>
        <p:cxnSp>
          <p:nvCxnSpPr>
            <p:cNvPr id="163" name="Straight Arrow Connector 162"/>
            <p:cNvCxnSpPr>
              <a:stCxn id="158" idx="2"/>
              <a:endCxn id="159" idx="0"/>
            </p:cNvCxnSpPr>
            <p:nvPr/>
          </p:nvCxnSpPr>
          <p:spPr>
            <a:xfrm flipH="1">
              <a:off x="6353669" y="3773866"/>
              <a:ext cx="469770" cy="359789"/>
            </a:xfrm>
            <a:prstGeom prst="straightConnector1">
              <a:avLst/>
            </a:prstGeom>
            <a:noFill/>
            <a:ln w="6350" cap="flat" cmpd="sng" algn="ctr">
              <a:solidFill>
                <a:srgbClr val="5B9BD5"/>
              </a:solidFill>
              <a:prstDash val="solid"/>
              <a:miter lim="800000"/>
              <a:tailEnd type="triangle"/>
            </a:ln>
            <a:effectLst/>
          </p:spPr>
        </p:cxnSp>
        <p:cxnSp>
          <p:nvCxnSpPr>
            <p:cNvPr id="164" name="Straight Arrow Connector 163"/>
            <p:cNvCxnSpPr>
              <a:stCxn id="158" idx="2"/>
              <a:endCxn id="160" idx="0"/>
            </p:cNvCxnSpPr>
            <p:nvPr/>
          </p:nvCxnSpPr>
          <p:spPr>
            <a:xfrm>
              <a:off x="6823439" y="3773866"/>
              <a:ext cx="444631" cy="350363"/>
            </a:xfrm>
            <a:prstGeom prst="straightConnector1">
              <a:avLst/>
            </a:prstGeom>
            <a:noFill/>
            <a:ln w="6350" cap="flat" cmpd="sng" algn="ctr">
              <a:solidFill>
                <a:srgbClr val="5B9BD5"/>
              </a:solidFill>
              <a:prstDash val="solid"/>
              <a:miter lim="800000"/>
              <a:tailEnd type="triangle"/>
            </a:ln>
            <a:effectLst/>
          </p:spPr>
        </p:cxnSp>
        <p:sp>
          <p:nvSpPr>
            <p:cNvPr id="165" name="Rectangle: Folded Corner 164"/>
            <p:cNvSpPr/>
            <p:nvPr/>
          </p:nvSpPr>
          <p:spPr>
            <a:xfrm>
              <a:off x="6403947" y="2425833"/>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6" name="Scroll: Vertical 165"/>
            <p:cNvSpPr/>
            <p:nvPr/>
          </p:nvSpPr>
          <p:spPr>
            <a:xfrm>
              <a:off x="6719744" y="2257795"/>
              <a:ext cx="433635" cy="414781"/>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7" name="Rectangle: Folded Corner 166"/>
            <p:cNvSpPr/>
            <p:nvPr/>
          </p:nvSpPr>
          <p:spPr>
            <a:xfrm>
              <a:off x="5953030" y="329467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Folded Corner 167"/>
            <p:cNvSpPr/>
            <p:nvPr/>
          </p:nvSpPr>
          <p:spPr>
            <a:xfrm>
              <a:off x="6867431" y="3285244"/>
              <a:ext cx="631595" cy="603317"/>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9" name="Rectangle: Folded Corner 168"/>
            <p:cNvSpPr/>
            <p:nvPr/>
          </p:nvSpPr>
          <p:spPr>
            <a:xfrm>
              <a:off x="6397661" y="4248350"/>
              <a:ext cx="631595" cy="603317"/>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Folded Corner 169"/>
            <p:cNvSpPr/>
            <p:nvPr/>
          </p:nvSpPr>
          <p:spPr>
            <a:xfrm>
              <a:off x="7312062" y="4238924"/>
              <a:ext cx="631595" cy="603317"/>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71" name="Straight Arrow Connector 170"/>
            <p:cNvCxnSpPr>
              <a:stCxn id="165" idx="2"/>
              <a:endCxn id="167" idx="0"/>
            </p:cNvCxnSpPr>
            <p:nvPr/>
          </p:nvCxnSpPr>
          <p:spPr>
            <a:xfrm flipH="1">
              <a:off x="6268828" y="3029150"/>
              <a:ext cx="450917" cy="265520"/>
            </a:xfrm>
            <a:prstGeom prst="straightConnector1">
              <a:avLst/>
            </a:prstGeom>
            <a:noFill/>
            <a:ln w="6350" cap="flat" cmpd="sng" algn="ctr">
              <a:solidFill>
                <a:srgbClr val="5B9BD5"/>
              </a:solidFill>
              <a:prstDash val="solid"/>
              <a:miter lim="800000"/>
              <a:tailEnd type="triangle"/>
            </a:ln>
            <a:effectLst/>
          </p:spPr>
        </p:cxnSp>
        <p:cxnSp>
          <p:nvCxnSpPr>
            <p:cNvPr id="172" name="Straight Arrow Connector 171"/>
            <p:cNvCxnSpPr>
              <a:stCxn id="165" idx="2"/>
              <a:endCxn id="168" idx="0"/>
            </p:cNvCxnSpPr>
            <p:nvPr/>
          </p:nvCxnSpPr>
          <p:spPr>
            <a:xfrm>
              <a:off x="6719745" y="3029150"/>
              <a:ext cx="463484" cy="256094"/>
            </a:xfrm>
            <a:prstGeom prst="straightConnector1">
              <a:avLst/>
            </a:prstGeom>
            <a:noFill/>
            <a:ln w="6350" cap="flat" cmpd="sng" algn="ctr">
              <a:solidFill>
                <a:srgbClr val="5B9BD5"/>
              </a:solidFill>
              <a:prstDash val="solid"/>
              <a:miter lim="800000"/>
              <a:tailEnd type="triangle"/>
            </a:ln>
            <a:effectLst/>
          </p:spPr>
        </p:cxnSp>
        <p:cxnSp>
          <p:nvCxnSpPr>
            <p:cNvPr id="173" name="Straight Arrow Connector 172"/>
            <p:cNvCxnSpPr>
              <a:stCxn id="168" idx="2"/>
              <a:endCxn id="169" idx="0"/>
            </p:cNvCxnSpPr>
            <p:nvPr/>
          </p:nvCxnSpPr>
          <p:spPr>
            <a:xfrm flipH="1">
              <a:off x="6713459" y="3888561"/>
              <a:ext cx="469770" cy="359789"/>
            </a:xfrm>
            <a:prstGeom prst="straightConnector1">
              <a:avLst/>
            </a:prstGeom>
            <a:noFill/>
            <a:ln w="6350" cap="flat" cmpd="sng" algn="ctr">
              <a:solidFill>
                <a:srgbClr val="5B9BD5"/>
              </a:solidFill>
              <a:prstDash val="solid"/>
              <a:miter lim="800000"/>
              <a:tailEnd type="triangle"/>
            </a:ln>
            <a:effectLst/>
          </p:spPr>
        </p:cxnSp>
        <p:cxnSp>
          <p:nvCxnSpPr>
            <p:cNvPr id="174" name="Straight Arrow Connector 173"/>
            <p:cNvCxnSpPr>
              <a:stCxn id="168" idx="2"/>
              <a:endCxn id="170" idx="0"/>
            </p:cNvCxnSpPr>
            <p:nvPr/>
          </p:nvCxnSpPr>
          <p:spPr>
            <a:xfrm>
              <a:off x="7183229" y="3888561"/>
              <a:ext cx="444631" cy="350363"/>
            </a:xfrm>
            <a:prstGeom prst="straightConnector1">
              <a:avLst/>
            </a:prstGeom>
            <a:noFill/>
            <a:ln w="6350" cap="flat" cmpd="sng" algn="ctr">
              <a:solidFill>
                <a:srgbClr val="5B9BD5"/>
              </a:solidFill>
              <a:prstDash val="solid"/>
              <a:miter lim="800000"/>
              <a:tailEnd type="triangle"/>
            </a:ln>
            <a:effectLst/>
          </p:spPr>
        </p:cxnSp>
      </p:grpSp>
      <p:sp>
        <p:nvSpPr>
          <p:cNvPr id="175" name="Rectangle: Folded Corner 174"/>
          <p:cNvSpPr/>
          <p:nvPr/>
        </p:nvSpPr>
        <p:spPr>
          <a:xfrm>
            <a:off x="825828" y="197966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6" name="Scroll: Vertical 175"/>
          <p:cNvSpPr/>
          <p:nvPr/>
        </p:nvSpPr>
        <p:spPr>
          <a:xfrm>
            <a:off x="1083442" y="1822590"/>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7" name="Rectangle: Folded Corner 176"/>
          <p:cNvSpPr/>
          <p:nvPr/>
        </p:nvSpPr>
        <p:spPr>
          <a:xfrm>
            <a:off x="457988" y="2791832"/>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8" name="Rectangle: Folded Corner 177"/>
          <p:cNvSpPr/>
          <p:nvPr/>
        </p:nvSpPr>
        <p:spPr>
          <a:xfrm>
            <a:off x="1203919" y="278302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78"/>
          <p:cNvSpPr/>
          <p:nvPr/>
        </p:nvSpPr>
        <p:spPr>
          <a:xfrm>
            <a:off x="820700" y="368330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Folded Corner 179"/>
          <p:cNvSpPr/>
          <p:nvPr/>
        </p:nvSpPr>
        <p:spPr>
          <a:xfrm>
            <a:off x="1566632" y="367449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1" name="Straight Arrow Connector 180"/>
          <p:cNvCxnSpPr>
            <a:stCxn id="175" idx="2"/>
            <a:endCxn id="177" idx="0"/>
          </p:cNvCxnSpPr>
          <p:nvPr/>
        </p:nvCxnSpPr>
        <p:spPr>
          <a:xfrm flipH="1">
            <a:off x="721050" y="2543632"/>
            <a:ext cx="367840"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2" name="Straight Arrow Connector 181"/>
          <p:cNvCxnSpPr>
            <a:stCxn id="175" idx="2"/>
            <a:endCxn id="178" idx="0"/>
          </p:cNvCxnSpPr>
          <p:nvPr/>
        </p:nvCxnSpPr>
        <p:spPr>
          <a:xfrm>
            <a:off x="1088890" y="2543632"/>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3" name="Straight Arrow Connector 182"/>
          <p:cNvCxnSpPr>
            <a:stCxn id="178" idx="2"/>
            <a:endCxn id="179" idx="0"/>
          </p:cNvCxnSpPr>
          <p:nvPr/>
        </p:nvCxnSpPr>
        <p:spPr>
          <a:xfrm flipH="1">
            <a:off x="1078315" y="3346986"/>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4" name="Straight Arrow Connector 183"/>
          <p:cNvCxnSpPr>
            <a:stCxn id="178" idx="2"/>
            <a:endCxn id="180" idx="0"/>
          </p:cNvCxnSpPr>
          <p:nvPr/>
        </p:nvCxnSpPr>
        <p:spPr>
          <a:xfrm>
            <a:off x="1461535" y="3346986"/>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5" name="Rectangle: Folded Corner 184"/>
          <p:cNvSpPr/>
          <p:nvPr/>
        </p:nvSpPr>
        <p:spPr>
          <a:xfrm>
            <a:off x="1119330" y="208688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croll: Vertical 185"/>
          <p:cNvSpPr/>
          <p:nvPr/>
        </p:nvSpPr>
        <p:spPr>
          <a:xfrm>
            <a:off x="1376945" y="1929804"/>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Folded Corner 186"/>
          <p:cNvSpPr/>
          <p:nvPr/>
        </p:nvSpPr>
        <p:spPr>
          <a:xfrm>
            <a:off x="751490" y="289904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8" name="Rectangle: Folded Corner 187"/>
          <p:cNvSpPr/>
          <p:nvPr/>
        </p:nvSpPr>
        <p:spPr>
          <a:xfrm>
            <a:off x="1497422" y="289023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88"/>
          <p:cNvSpPr/>
          <p:nvPr/>
        </p:nvSpPr>
        <p:spPr>
          <a:xfrm>
            <a:off x="1114202" y="379052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Rectangle: Folded Corner 189"/>
          <p:cNvSpPr/>
          <p:nvPr/>
        </p:nvSpPr>
        <p:spPr>
          <a:xfrm>
            <a:off x="1860134" y="3781709"/>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1" name="Straight Arrow Connector 190"/>
          <p:cNvCxnSpPr>
            <a:stCxn id="185" idx="2"/>
            <a:endCxn id="187" idx="0"/>
          </p:cNvCxnSpPr>
          <p:nvPr/>
        </p:nvCxnSpPr>
        <p:spPr>
          <a:xfrm flipH="1">
            <a:off x="1009105" y="265084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2" name="Straight Arrow Connector 191"/>
          <p:cNvCxnSpPr>
            <a:stCxn id="185" idx="2"/>
            <a:endCxn id="188" idx="0"/>
          </p:cNvCxnSpPr>
          <p:nvPr/>
        </p:nvCxnSpPr>
        <p:spPr>
          <a:xfrm>
            <a:off x="1382392" y="265084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3" name="Straight Arrow Connector 192"/>
          <p:cNvCxnSpPr>
            <a:stCxn id="188" idx="2"/>
            <a:endCxn id="189" idx="0"/>
          </p:cNvCxnSpPr>
          <p:nvPr/>
        </p:nvCxnSpPr>
        <p:spPr>
          <a:xfrm flipH="1">
            <a:off x="1371818" y="3454199"/>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4" name="Straight Arrow Connector 193"/>
          <p:cNvCxnSpPr>
            <a:stCxn id="188" idx="2"/>
            <a:endCxn id="190" idx="0"/>
          </p:cNvCxnSpPr>
          <p:nvPr/>
        </p:nvCxnSpPr>
        <p:spPr>
          <a:xfrm>
            <a:off x="1755037" y="345419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5" name="Rectangle: Folded Corner 194"/>
          <p:cNvSpPr/>
          <p:nvPr/>
        </p:nvSpPr>
        <p:spPr>
          <a:xfrm>
            <a:off x="1419243" y="2210247"/>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6" name="Scroll: Vertical 195"/>
          <p:cNvSpPr/>
          <p:nvPr/>
        </p:nvSpPr>
        <p:spPr>
          <a:xfrm>
            <a:off x="1676857" y="2053169"/>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Folded Corner 196"/>
          <p:cNvSpPr/>
          <p:nvPr/>
        </p:nvSpPr>
        <p:spPr>
          <a:xfrm>
            <a:off x="1051403" y="3022412"/>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Folded Corner 197"/>
          <p:cNvSpPr/>
          <p:nvPr/>
        </p:nvSpPr>
        <p:spPr>
          <a:xfrm>
            <a:off x="1797334" y="3013601"/>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98"/>
          <p:cNvSpPr/>
          <p:nvPr/>
        </p:nvSpPr>
        <p:spPr>
          <a:xfrm>
            <a:off x="1414115" y="391388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Rectangle: Folded Corner 199"/>
          <p:cNvSpPr/>
          <p:nvPr/>
        </p:nvSpPr>
        <p:spPr>
          <a:xfrm>
            <a:off x="2160046" y="3905075"/>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1" name="Straight Arrow Connector 200"/>
          <p:cNvCxnSpPr/>
          <p:nvPr/>
        </p:nvCxnSpPr>
        <p:spPr>
          <a:xfrm flipH="1">
            <a:off x="1322473" y="2806518"/>
            <a:ext cx="311243" cy="206947"/>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2" name="Straight Arrow Connector 201"/>
          <p:cNvCxnSpPr>
            <a:stCxn id="195" idx="2"/>
            <a:endCxn id="198" idx="0"/>
          </p:cNvCxnSpPr>
          <p:nvPr/>
        </p:nvCxnSpPr>
        <p:spPr>
          <a:xfrm>
            <a:off x="1682305" y="2774211"/>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3" name="Straight Arrow Connector 202"/>
          <p:cNvCxnSpPr>
            <a:stCxn id="198" idx="2"/>
            <a:endCxn id="199" idx="0"/>
          </p:cNvCxnSpPr>
          <p:nvPr/>
        </p:nvCxnSpPr>
        <p:spPr>
          <a:xfrm flipH="1">
            <a:off x="1671730" y="3577565"/>
            <a:ext cx="383219" cy="33632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4" name="Straight Arrow Connector 203"/>
          <p:cNvCxnSpPr>
            <a:stCxn id="198" idx="2"/>
            <a:endCxn id="200" idx="0"/>
          </p:cNvCxnSpPr>
          <p:nvPr/>
        </p:nvCxnSpPr>
        <p:spPr>
          <a:xfrm>
            <a:off x="2054949" y="3577565"/>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05" name="Rectangle: Folded Corner 204"/>
          <p:cNvSpPr/>
          <p:nvPr/>
        </p:nvSpPr>
        <p:spPr>
          <a:xfrm>
            <a:off x="1712745" y="2317461"/>
            <a:ext cx="526124"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6" name="Scroll: Vertical 205"/>
          <p:cNvSpPr/>
          <p:nvPr/>
        </p:nvSpPr>
        <p:spPr>
          <a:xfrm>
            <a:off x="1970359" y="216038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7" name="Rectangle: Folded Corner 206"/>
          <p:cNvSpPr/>
          <p:nvPr/>
        </p:nvSpPr>
        <p:spPr>
          <a:xfrm>
            <a:off x="1344905" y="3129626"/>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Rectangle: Folded Corner 207"/>
          <p:cNvSpPr/>
          <p:nvPr/>
        </p:nvSpPr>
        <p:spPr>
          <a:xfrm>
            <a:off x="2090836" y="3120814"/>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208"/>
          <p:cNvSpPr/>
          <p:nvPr/>
        </p:nvSpPr>
        <p:spPr>
          <a:xfrm>
            <a:off x="1707617" y="4021100"/>
            <a:ext cx="515230" cy="563964"/>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0" name="Rectangle: Folded Corner 209"/>
          <p:cNvSpPr/>
          <p:nvPr/>
        </p:nvSpPr>
        <p:spPr>
          <a:xfrm>
            <a:off x="2453548" y="4012289"/>
            <a:ext cx="515230" cy="563964"/>
          </a:xfrm>
          <a:prstGeom prst="foldedCorner">
            <a:avLst/>
          </a:prstGeom>
          <a:solidFill>
            <a:sysClr val="window" lastClr="FFFFFF"/>
          </a:solidFill>
          <a:ln w="381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1" name="Straight Arrow Connector 210"/>
          <p:cNvCxnSpPr>
            <a:stCxn id="205" idx="2"/>
            <a:endCxn id="207" idx="0"/>
          </p:cNvCxnSpPr>
          <p:nvPr/>
        </p:nvCxnSpPr>
        <p:spPr>
          <a:xfrm flipH="1">
            <a:off x="1602520" y="2881425"/>
            <a:ext cx="373287" cy="24820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2" name="Straight Arrow Connector 211"/>
          <p:cNvCxnSpPr>
            <a:stCxn id="205" idx="2"/>
            <a:endCxn id="208" idx="0"/>
          </p:cNvCxnSpPr>
          <p:nvPr/>
        </p:nvCxnSpPr>
        <p:spPr>
          <a:xfrm>
            <a:off x="1975807" y="2881425"/>
            <a:ext cx="372645" cy="23939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3" name="Straight Arrow Connector 212"/>
          <p:cNvCxnSpPr/>
          <p:nvPr/>
        </p:nvCxnSpPr>
        <p:spPr>
          <a:xfrm flipH="1">
            <a:off x="1960744" y="3722958"/>
            <a:ext cx="344205" cy="302081"/>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14" name="Straight Arrow Connector 213"/>
          <p:cNvCxnSpPr>
            <a:stCxn id="208" idx="2"/>
            <a:endCxn id="210" idx="0"/>
          </p:cNvCxnSpPr>
          <p:nvPr/>
        </p:nvCxnSpPr>
        <p:spPr>
          <a:xfrm>
            <a:off x="2348452" y="3684779"/>
            <a:ext cx="362712" cy="32751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215" name="Rectangle: Folded Corner 214"/>
          <p:cNvSpPr/>
          <p:nvPr/>
        </p:nvSpPr>
        <p:spPr>
          <a:xfrm>
            <a:off x="6301111" y="288729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Scroll: Vertical 215"/>
          <p:cNvSpPr/>
          <p:nvPr/>
        </p:nvSpPr>
        <p:spPr>
          <a:xfrm>
            <a:off x="6558725" y="2730215"/>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7" name="Rectangle: Folded Corner 216"/>
          <p:cNvSpPr/>
          <p:nvPr/>
        </p:nvSpPr>
        <p:spPr>
          <a:xfrm>
            <a:off x="5933271" y="369945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Rectangle: Folded Corner 217"/>
          <p:cNvSpPr/>
          <p:nvPr/>
        </p:nvSpPr>
        <p:spPr>
          <a:xfrm>
            <a:off x="6679202" y="369064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9" name="Rectangle: Folded Corner 218"/>
          <p:cNvSpPr/>
          <p:nvPr/>
        </p:nvSpPr>
        <p:spPr>
          <a:xfrm>
            <a:off x="6295983" y="4590932"/>
            <a:ext cx="515230" cy="563964"/>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0" name="Rectangle: Folded Corner 219"/>
          <p:cNvSpPr/>
          <p:nvPr/>
        </p:nvSpPr>
        <p:spPr>
          <a:xfrm>
            <a:off x="7041914" y="458212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1" name="Straight Arrow Connector 220"/>
          <p:cNvCxnSpPr>
            <a:stCxn id="215" idx="2"/>
            <a:endCxn id="217" idx="0"/>
          </p:cNvCxnSpPr>
          <p:nvPr/>
        </p:nvCxnSpPr>
        <p:spPr>
          <a:xfrm flipH="1">
            <a:off x="6190886" y="3451257"/>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2" name="Straight Arrow Connector 221"/>
          <p:cNvCxnSpPr>
            <a:stCxn id="215" idx="2"/>
            <a:endCxn id="218" idx="0"/>
          </p:cNvCxnSpPr>
          <p:nvPr/>
        </p:nvCxnSpPr>
        <p:spPr>
          <a:xfrm>
            <a:off x="6558726" y="3451257"/>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3" name="Straight Arrow Connector 222"/>
          <p:cNvCxnSpPr>
            <a:stCxn id="218" idx="2"/>
            <a:endCxn id="219" idx="0"/>
          </p:cNvCxnSpPr>
          <p:nvPr/>
        </p:nvCxnSpPr>
        <p:spPr>
          <a:xfrm flipH="1">
            <a:off x="6553598" y="4254611"/>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4" name="Straight Arrow Connector 223"/>
          <p:cNvCxnSpPr>
            <a:stCxn id="218" idx="2"/>
            <a:endCxn id="220" idx="0"/>
          </p:cNvCxnSpPr>
          <p:nvPr/>
        </p:nvCxnSpPr>
        <p:spPr>
          <a:xfrm>
            <a:off x="6936818" y="4254611"/>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5" name="Rectangle: Folded Corner 224"/>
          <p:cNvSpPr/>
          <p:nvPr/>
        </p:nvSpPr>
        <p:spPr>
          <a:xfrm>
            <a:off x="6594613" y="299450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6" name="Scroll: Vertical 225"/>
          <p:cNvSpPr/>
          <p:nvPr/>
        </p:nvSpPr>
        <p:spPr>
          <a:xfrm>
            <a:off x="6852227" y="283742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Folded Corner 226"/>
          <p:cNvSpPr/>
          <p:nvPr/>
        </p:nvSpPr>
        <p:spPr>
          <a:xfrm>
            <a:off x="6226773" y="380667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8" name="Rectangle: Folded Corner 227"/>
          <p:cNvSpPr/>
          <p:nvPr/>
        </p:nvSpPr>
        <p:spPr>
          <a:xfrm>
            <a:off x="6972705" y="379786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Folded Corner 228"/>
          <p:cNvSpPr/>
          <p:nvPr/>
        </p:nvSpPr>
        <p:spPr>
          <a:xfrm>
            <a:off x="6589485" y="469814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Folded Corner 229"/>
          <p:cNvSpPr/>
          <p:nvPr/>
        </p:nvSpPr>
        <p:spPr>
          <a:xfrm>
            <a:off x="7335417" y="468933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1" name="Straight Arrow Connector 230"/>
          <p:cNvCxnSpPr>
            <a:stCxn id="225" idx="2"/>
            <a:endCxn id="227" idx="0"/>
          </p:cNvCxnSpPr>
          <p:nvPr/>
        </p:nvCxnSpPr>
        <p:spPr>
          <a:xfrm flipH="1">
            <a:off x="6484388" y="355847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2" name="Straight Arrow Connector 231"/>
          <p:cNvCxnSpPr>
            <a:stCxn id="225" idx="2"/>
            <a:endCxn id="228" idx="0"/>
          </p:cNvCxnSpPr>
          <p:nvPr/>
        </p:nvCxnSpPr>
        <p:spPr>
          <a:xfrm>
            <a:off x="6852228" y="355847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3" name="Straight Arrow Connector 232"/>
          <p:cNvCxnSpPr>
            <a:stCxn id="228" idx="2"/>
            <a:endCxn id="229" idx="0"/>
          </p:cNvCxnSpPr>
          <p:nvPr/>
        </p:nvCxnSpPr>
        <p:spPr>
          <a:xfrm flipH="1">
            <a:off x="6847100" y="436182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4" name="Straight Arrow Connector 233"/>
          <p:cNvCxnSpPr>
            <a:stCxn id="228" idx="2"/>
            <a:endCxn id="230" idx="0"/>
          </p:cNvCxnSpPr>
          <p:nvPr/>
        </p:nvCxnSpPr>
        <p:spPr>
          <a:xfrm>
            <a:off x="7230320" y="436182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5" name="Rectangle: Folded Corner 234"/>
          <p:cNvSpPr/>
          <p:nvPr/>
        </p:nvSpPr>
        <p:spPr>
          <a:xfrm>
            <a:off x="6894525" y="3117872"/>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6" name="Scroll: Vertical 235"/>
          <p:cNvSpPr/>
          <p:nvPr/>
        </p:nvSpPr>
        <p:spPr>
          <a:xfrm>
            <a:off x="7152140" y="2960794"/>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7" name="Rectangle: Folded Corner 236"/>
          <p:cNvSpPr/>
          <p:nvPr/>
        </p:nvSpPr>
        <p:spPr>
          <a:xfrm>
            <a:off x="6526686" y="3930037"/>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8" name="Rectangle: Folded Corner 237"/>
          <p:cNvSpPr/>
          <p:nvPr/>
        </p:nvSpPr>
        <p:spPr>
          <a:xfrm>
            <a:off x="7272617" y="392122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Rectangle: Folded Corner 238"/>
          <p:cNvSpPr/>
          <p:nvPr/>
        </p:nvSpPr>
        <p:spPr>
          <a:xfrm>
            <a:off x="6889398" y="482151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Folded Corner 239"/>
          <p:cNvSpPr/>
          <p:nvPr/>
        </p:nvSpPr>
        <p:spPr>
          <a:xfrm>
            <a:off x="7635329" y="481270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1" name="Straight Arrow Connector 240"/>
          <p:cNvCxnSpPr>
            <a:stCxn id="235" idx="2"/>
            <a:endCxn id="237" idx="0"/>
          </p:cNvCxnSpPr>
          <p:nvPr/>
        </p:nvCxnSpPr>
        <p:spPr>
          <a:xfrm flipH="1">
            <a:off x="6784301" y="3681836"/>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2" name="Straight Arrow Connector 241"/>
          <p:cNvCxnSpPr>
            <a:stCxn id="235" idx="2"/>
            <a:endCxn id="238" idx="0"/>
          </p:cNvCxnSpPr>
          <p:nvPr/>
        </p:nvCxnSpPr>
        <p:spPr>
          <a:xfrm>
            <a:off x="7152141" y="3681836"/>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3" name="Straight Arrow Connector 242"/>
          <p:cNvCxnSpPr>
            <a:stCxn id="238" idx="2"/>
            <a:endCxn id="239" idx="0"/>
          </p:cNvCxnSpPr>
          <p:nvPr/>
        </p:nvCxnSpPr>
        <p:spPr>
          <a:xfrm flipH="1">
            <a:off x="7147013" y="4485190"/>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4" name="Straight Arrow Connector 243"/>
          <p:cNvCxnSpPr>
            <a:stCxn id="238" idx="2"/>
            <a:endCxn id="240" idx="0"/>
          </p:cNvCxnSpPr>
          <p:nvPr/>
        </p:nvCxnSpPr>
        <p:spPr>
          <a:xfrm>
            <a:off x="7530232" y="4485190"/>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5" name="Rectangle: Folded Corner 244"/>
          <p:cNvSpPr/>
          <p:nvPr/>
        </p:nvSpPr>
        <p:spPr>
          <a:xfrm>
            <a:off x="7188028" y="3225086"/>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6" name="Scroll: Vertical 245"/>
          <p:cNvSpPr/>
          <p:nvPr/>
        </p:nvSpPr>
        <p:spPr>
          <a:xfrm>
            <a:off x="7445642" y="3068008"/>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Folded Corner 246"/>
          <p:cNvSpPr/>
          <p:nvPr/>
        </p:nvSpPr>
        <p:spPr>
          <a:xfrm>
            <a:off x="6820188" y="4037251"/>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8" name="Rectangle: Folded Corner 247"/>
          <p:cNvSpPr/>
          <p:nvPr/>
        </p:nvSpPr>
        <p:spPr>
          <a:xfrm>
            <a:off x="7566119" y="4028440"/>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9" name="Rectangle: Folded Corner 248"/>
          <p:cNvSpPr/>
          <p:nvPr/>
        </p:nvSpPr>
        <p:spPr>
          <a:xfrm>
            <a:off x="7182900" y="4928725"/>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angle: Folded Corner 249"/>
          <p:cNvSpPr/>
          <p:nvPr/>
        </p:nvSpPr>
        <p:spPr>
          <a:xfrm>
            <a:off x="7928831" y="4919914"/>
            <a:ext cx="515230" cy="563964"/>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1" name="Straight Arrow Connector 250"/>
          <p:cNvCxnSpPr>
            <a:stCxn id="245" idx="2"/>
            <a:endCxn id="247" idx="0"/>
          </p:cNvCxnSpPr>
          <p:nvPr/>
        </p:nvCxnSpPr>
        <p:spPr>
          <a:xfrm flipH="1">
            <a:off x="7077803" y="3789050"/>
            <a:ext cx="367840" cy="24820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2" name="Straight Arrow Connector 251"/>
          <p:cNvCxnSpPr>
            <a:stCxn id="245" idx="2"/>
            <a:endCxn id="248" idx="0"/>
          </p:cNvCxnSpPr>
          <p:nvPr/>
        </p:nvCxnSpPr>
        <p:spPr>
          <a:xfrm>
            <a:off x="7445643" y="3789050"/>
            <a:ext cx="378092" cy="23939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3" name="Straight Arrow Connector 252"/>
          <p:cNvCxnSpPr>
            <a:stCxn id="248" idx="2"/>
            <a:endCxn id="249" idx="0"/>
          </p:cNvCxnSpPr>
          <p:nvPr/>
        </p:nvCxnSpPr>
        <p:spPr>
          <a:xfrm flipH="1">
            <a:off x="7440515" y="4592404"/>
            <a:ext cx="383219" cy="336321"/>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4" name="Straight Arrow Connector 253"/>
          <p:cNvCxnSpPr>
            <a:stCxn id="248" idx="2"/>
            <a:endCxn id="250" idx="0"/>
          </p:cNvCxnSpPr>
          <p:nvPr/>
        </p:nvCxnSpPr>
        <p:spPr>
          <a:xfrm>
            <a:off x="7823734" y="4592404"/>
            <a:ext cx="362712" cy="32751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55" name="Straight Arrow Connector 254"/>
          <p:cNvCxnSpPr>
            <a:stCxn id="137" idx="2"/>
            <a:endCxn id="210" idx="0"/>
          </p:cNvCxnSpPr>
          <p:nvPr/>
        </p:nvCxnSpPr>
        <p:spPr>
          <a:xfrm flipH="1">
            <a:off x="2711164" y="3838984"/>
            <a:ext cx="694659" cy="173304"/>
          </a:xfrm>
          <a:prstGeom prst="straightConnector1">
            <a:avLst/>
          </a:prstGeom>
          <a:noFill/>
          <a:ln w="6350" cap="flat" cmpd="sng" algn="ctr">
            <a:solidFill>
              <a:srgbClr val="5B9BD5"/>
            </a:solidFill>
            <a:prstDash val="solid"/>
            <a:miter lim="800000"/>
            <a:tailEnd type="triangle"/>
          </a:ln>
          <a:effectLst/>
        </p:spPr>
      </p:cxnSp>
      <p:cxnSp>
        <p:nvCxnSpPr>
          <p:cNvPr id="256" name="Straight Arrow Connector 255"/>
          <p:cNvCxnSpPr>
            <a:stCxn id="208" idx="2"/>
            <a:endCxn id="139" idx="0"/>
          </p:cNvCxnSpPr>
          <p:nvPr/>
        </p:nvCxnSpPr>
        <p:spPr>
          <a:xfrm>
            <a:off x="2348452" y="3684779"/>
            <a:ext cx="1420083" cy="481715"/>
          </a:xfrm>
          <a:prstGeom prst="straightConnector1">
            <a:avLst/>
          </a:prstGeom>
          <a:noFill/>
          <a:ln w="6350" cap="flat" cmpd="sng" algn="ctr">
            <a:solidFill>
              <a:srgbClr val="FFC000"/>
            </a:solidFill>
            <a:prstDash val="solid"/>
            <a:miter lim="800000"/>
            <a:tailEnd type="triangle"/>
          </a:ln>
          <a:effectLst/>
        </p:spPr>
      </p:cxnSp>
      <p:cxnSp>
        <p:nvCxnSpPr>
          <p:cNvPr id="257" name="Straight Arrow Connector 256"/>
          <p:cNvCxnSpPr>
            <a:stCxn id="168" idx="2"/>
            <a:endCxn id="219" idx="0"/>
          </p:cNvCxnSpPr>
          <p:nvPr/>
        </p:nvCxnSpPr>
        <p:spPr>
          <a:xfrm>
            <a:off x="5038671" y="4167967"/>
            <a:ext cx="1514927" cy="422965"/>
          </a:xfrm>
          <a:prstGeom prst="straightConnector1">
            <a:avLst/>
          </a:prstGeom>
          <a:noFill/>
          <a:ln w="6350" cap="flat" cmpd="sng" algn="ctr">
            <a:solidFill>
              <a:srgbClr val="5B9BD5"/>
            </a:solidFill>
            <a:prstDash val="solid"/>
            <a:miter lim="800000"/>
            <a:tailEnd type="triangle"/>
          </a:ln>
          <a:effectLst/>
        </p:spPr>
      </p:cxnSp>
      <p:cxnSp>
        <p:nvCxnSpPr>
          <p:cNvPr id="258" name="Straight Arrow Connector 257"/>
          <p:cNvCxnSpPr>
            <a:stCxn id="215" idx="2"/>
            <a:endCxn id="168" idx="0"/>
          </p:cNvCxnSpPr>
          <p:nvPr/>
        </p:nvCxnSpPr>
        <p:spPr>
          <a:xfrm flipH="1">
            <a:off x="5038671" y="3451257"/>
            <a:ext cx="1520055" cy="152746"/>
          </a:xfrm>
          <a:prstGeom prst="straightConnector1">
            <a:avLst/>
          </a:prstGeom>
          <a:noFill/>
          <a:ln w="6350" cap="flat" cmpd="sng" algn="ctr">
            <a:solidFill>
              <a:srgbClr val="70AD47"/>
            </a:solidFill>
            <a:prstDash val="solid"/>
            <a:miter lim="800000"/>
            <a:tailEnd type="triangle"/>
          </a:ln>
          <a:effectLst/>
        </p:spPr>
      </p:cxnSp>
      <p:cxnSp>
        <p:nvCxnSpPr>
          <p:cNvPr id="259" name="Straight Arrow Connector 258"/>
          <p:cNvCxnSpPr>
            <a:stCxn id="217" idx="2"/>
            <a:endCxn id="170" idx="0"/>
          </p:cNvCxnSpPr>
          <p:nvPr/>
        </p:nvCxnSpPr>
        <p:spPr>
          <a:xfrm flipH="1">
            <a:off x="5401383" y="4263422"/>
            <a:ext cx="789503" cy="232055"/>
          </a:xfrm>
          <a:prstGeom prst="straightConnector1">
            <a:avLst/>
          </a:prstGeom>
          <a:noFill/>
          <a:ln w="6350" cap="flat" cmpd="sng" algn="ctr">
            <a:solidFill>
              <a:srgbClr val="70AD47"/>
            </a:solidFill>
            <a:prstDash val="solid"/>
            <a:miter lim="800000"/>
            <a:tailEnd type="triangle"/>
          </a:ln>
          <a:effectLst/>
        </p:spPr>
      </p:cxnSp>
      <p:sp>
        <p:nvSpPr>
          <p:cNvPr id="260" name="Scroll: Vertical 259"/>
          <p:cNvSpPr/>
          <p:nvPr/>
        </p:nvSpPr>
        <p:spPr>
          <a:xfrm>
            <a:off x="2440727" y="4408823"/>
            <a:ext cx="353742" cy="387726"/>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1" name="Scroll: Vertical 260"/>
          <p:cNvSpPr/>
          <p:nvPr/>
        </p:nvSpPr>
        <p:spPr>
          <a:xfrm>
            <a:off x="2621445" y="4281112"/>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2" name="Scroll: Vertical 261"/>
          <p:cNvSpPr/>
          <p:nvPr/>
        </p:nvSpPr>
        <p:spPr>
          <a:xfrm>
            <a:off x="5137999" y="4892011"/>
            <a:ext cx="353742" cy="38772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3" name="Scroll: Vertical 262"/>
          <p:cNvSpPr/>
          <p:nvPr/>
        </p:nvSpPr>
        <p:spPr>
          <a:xfrm>
            <a:off x="5314226" y="4740799"/>
            <a:ext cx="353742" cy="387726"/>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Slide Number Placeholder 264"/>
          <p:cNvSpPr>
            <a:spLocks noGrp="1"/>
          </p:cNvSpPr>
          <p:nvPr>
            <p:ph type="sldNum" sz="quarter" idx="12"/>
          </p:nvPr>
        </p:nvSpPr>
        <p:spPr/>
        <p:txBody>
          <a:bodyPr/>
          <a:lstStyle/>
          <a:p>
            <a:fld id="{D0F20DF3-DAE6-B84F-B38F-DFB8F4406A2B}" type="slidenum">
              <a:rPr lang="en-US" smtClean="0"/>
              <a:t>14</a:t>
            </a:fld>
            <a:endParaRPr lang="en-US"/>
          </a:p>
        </p:txBody>
      </p:sp>
    </p:spTree>
    <p:extLst>
      <p:ext uri="{BB962C8B-B14F-4D97-AF65-F5344CB8AC3E}">
        <p14:creationId xmlns:p14="http://schemas.microsoft.com/office/powerpoint/2010/main" val="165489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14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Low</a:t>
            </a: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High</a:t>
            </a: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53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31" name="Slide Number Placeholder 30"/>
          <p:cNvSpPr>
            <a:spLocks noGrp="1"/>
          </p:cNvSpPr>
          <p:nvPr>
            <p:ph type="sldNum" sz="quarter" idx="12"/>
          </p:nvPr>
        </p:nvSpPr>
        <p:spPr/>
        <p:txBody>
          <a:bodyPr/>
          <a:lstStyle/>
          <a:p>
            <a:fld id="{D0F20DF3-DAE6-B84F-B38F-DFB8F4406A2B}" type="slidenum">
              <a:rPr lang="en-US" smtClean="0"/>
              <a:t>17</a:t>
            </a:fld>
            <a:endParaRPr lang="en-US"/>
          </a:p>
        </p:txBody>
      </p:sp>
      <p:grpSp>
        <p:nvGrpSpPr>
          <p:cNvPr id="30" name="Group 29"/>
          <p:cNvGrpSpPr/>
          <p:nvPr/>
        </p:nvGrpSpPr>
        <p:grpSpPr>
          <a:xfrm>
            <a:off x="2718434" y="1804815"/>
            <a:ext cx="3623156" cy="3780150"/>
            <a:chOff x="2933306" y="1508287"/>
            <a:chExt cx="4515438" cy="4714969"/>
          </a:xfrm>
        </p:grpSpPr>
        <p:sp>
          <p:nvSpPr>
            <p:cNvPr id="17" name="Rectangle: Folded Corner 16"/>
            <p:cNvSpPr/>
            <p:nvPr/>
          </p:nvSpPr>
          <p:spPr>
            <a:xfrm>
              <a:off x="4364611" y="1800518"/>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5505252" y="1508287"/>
              <a:ext cx="932353" cy="942339"/>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9" name="Rectangle: Folded Corner 18"/>
            <p:cNvSpPr/>
            <p:nvPr/>
          </p:nvSpPr>
          <p:spPr>
            <a:xfrm>
              <a:off x="2933306" y="4752675"/>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5799054" y="4743253"/>
              <a:ext cx="1649690" cy="1470581"/>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3761295" y="3271099"/>
              <a:ext cx="2865748" cy="1451730"/>
              <a:chOff x="3761295" y="3271099"/>
              <a:chExt cx="2865748"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2"/>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2"/>
              <a:stretch>
                <a:fillRect/>
              </a:stretch>
            </p:blipFill>
            <p:spPr>
              <a:xfrm rot="291236">
                <a:off x="4098200" y="3591436"/>
                <a:ext cx="773202" cy="826649"/>
              </a:xfrm>
              <a:prstGeom prst="rect">
                <a:avLst/>
              </a:prstGeom>
            </p:spPr>
          </p:pic>
        </p:grpSp>
      </p:grpSp>
      <p:sp>
        <p:nvSpPr>
          <p:cNvPr id="32" name="Scroll: Vertical 31"/>
          <p:cNvSpPr/>
          <p:nvPr/>
        </p:nvSpPr>
        <p:spPr>
          <a:xfrm>
            <a:off x="5960704" y="417209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33" name="Scroll: Vertical 32"/>
          <p:cNvSpPr/>
          <p:nvPr/>
        </p:nvSpPr>
        <p:spPr>
          <a:xfrm>
            <a:off x="2435184" y="4182255"/>
            <a:ext cx="748113" cy="755505"/>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endParaRPr kumimoji="0" lang="en-US" sz="1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550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18</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19</a:t>
            </a:fld>
            <a:endParaRPr lang="en-US"/>
          </a:p>
        </p:txBody>
      </p:sp>
      <p:sp>
        <p:nvSpPr>
          <p:cNvPr id="5" name="Rectangle 4"/>
          <p:cNvSpPr/>
          <p:nvPr/>
        </p:nvSpPr>
        <p:spPr>
          <a:xfrm>
            <a:off x="2712379" y="1664413"/>
            <a:ext cx="2861402" cy="134686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2" name="TextBox 31"/>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3" name="TextBox 32"/>
          <p:cNvSpPr txBox="1"/>
          <p:nvPr/>
        </p:nvSpPr>
        <p:spPr>
          <a:xfrm>
            <a:off x="6251538" y="1528712"/>
            <a:ext cx="377073" cy="584775"/>
          </a:xfrm>
          <a:prstGeom prst="rect">
            <a:avLst/>
          </a:prstGeom>
          <a:noFill/>
        </p:spPr>
        <p:txBody>
          <a:bodyPr wrap="square" rtlCol="0">
            <a:spAutoFit/>
          </a:bodyPr>
          <a:lstStyle/>
          <a:p>
            <a:r>
              <a:rPr lang="en-US" sz="3200" dirty="0">
                <a:latin typeface="CronosPro-Regular"/>
                <a:cs typeface="CronosPro-Regular"/>
              </a:rPr>
              <a:t>3</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6" name="TextBox 35"/>
          <p:cNvSpPr txBox="1"/>
          <p:nvPr/>
        </p:nvSpPr>
        <p:spPr>
          <a:xfrm>
            <a:off x="1511426" y="4612848"/>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6202838" y="3904270"/>
            <a:ext cx="444630" cy="584775"/>
          </a:xfrm>
          <a:prstGeom prst="rect">
            <a:avLst/>
          </a:prstGeom>
          <a:noFill/>
        </p:spPr>
        <p:txBody>
          <a:bodyPr wrap="square" rtlCol="0">
            <a:spAutoFit/>
          </a:bodyPr>
          <a:lstStyle/>
          <a:p>
            <a:r>
              <a:rPr lang="en-US" sz="3200" dirty="0">
                <a:latin typeface="CronosPro-Regular"/>
                <a:cs typeface="CronosPro-Regular"/>
              </a:rPr>
              <a:t>5</a:t>
            </a:r>
          </a:p>
        </p:txBody>
      </p:sp>
      <p:sp>
        <p:nvSpPr>
          <p:cNvPr id="38" name="TextBox 37"/>
          <p:cNvSpPr txBox="1"/>
          <p:nvPr/>
        </p:nvSpPr>
        <p:spPr>
          <a:xfrm>
            <a:off x="6226139" y="4612850"/>
            <a:ext cx="441752"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mc:AlternateContent xmlns:mc="http://schemas.openxmlformats.org/markup-compatibility/2006" xmlns:a14="http://schemas.microsoft.com/office/drawing/2010/main">
        <mc:Choice Requires="a14">
          <p:sp>
            <p:nvSpPr>
              <p:cNvPr id="39" name="TextBox 38"/>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347959" y="2007713"/>
                <a:ext cx="1595328" cy="7122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h</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b="0" dirty="0">
                  <a:latin typeface="CronosPro-Regular"/>
                  <a:cs typeface="CronosPro-Regular"/>
                </a:endParaRPr>
              </a:p>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+1</m:t>
                      </m:r>
                    </m:oMath>
                  </m:oMathPara>
                </a14:m>
                <a:endParaRPr lang="en-US" sz="2000"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347959" y="2007713"/>
                <a:ext cx="1595328" cy="7122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48660" y="249367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648660" y="2493674"/>
                <a:ext cx="411698" cy="402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97016" y="179626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5197016" y="1796268"/>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184666" y="2491964"/>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184666" y="2491964"/>
                <a:ext cx="411698" cy="402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659300" y="422097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659300" y="4220974"/>
                <a:ext cx="4109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346249" y="4430709"/>
                <a:ext cx="1595328" cy="7122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h</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b="0" dirty="0">
                  <a:latin typeface="CronosPro-Regular"/>
                  <a:cs typeface="CronosPro-Regular"/>
                </a:endParaRPr>
              </a:p>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+1</m:t>
                      </m:r>
                    </m:oMath>
                  </m:oMathPara>
                </a14:m>
                <a:endParaRPr lang="en-US" sz="2000" dirty="0">
                  <a:latin typeface="CronosPro-Regular"/>
                  <a:cs typeface="CronosPro-Regular"/>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346249" y="4430709"/>
                <a:ext cx="1595328" cy="71225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646950" y="491667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oMath>
                  </m:oMathPara>
                </a14:m>
                <a:endParaRPr lang="en-US" sz="2000" i="1" dirty="0">
                  <a:latin typeface="CronosPro-Regular"/>
                  <a:cs typeface="CronosPro-Regular"/>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46950" y="4916670"/>
                <a:ext cx="411698" cy="40258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95306" y="421926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195306" y="4219264"/>
                <a:ext cx="410966"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182956" y="4914960"/>
                <a:ext cx="411698" cy="4025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182956" y="4914960"/>
                <a:ext cx="411698" cy="402580"/>
              </a:xfrm>
              <a:prstGeom prst="rect">
                <a:avLst/>
              </a:prstGeom>
              <a:blipFill>
                <a:blip r:embed="rId14"/>
                <a:stretch>
                  <a:fillRect/>
                </a:stretch>
              </a:blipFill>
            </p:spPr>
            <p:txBody>
              <a:bodyPr/>
              <a:lstStyle/>
              <a:p>
                <a:r>
                  <a:rPr lang="en-US">
                    <a:noFill/>
                  </a:rPr>
                  <a:t> </a:t>
                </a:r>
              </a:p>
            </p:txBody>
          </p:sp>
        </mc:Fallback>
      </mc:AlternateContent>
      <p:sp>
        <p:nvSpPr>
          <p:cNvPr id="10" name="TextBox 9"/>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satisfies noninterference!</a:t>
            </a:r>
          </a:p>
        </p:txBody>
      </p:sp>
      <p:pic>
        <p:nvPicPr>
          <p:cNvPr id="42" name="Graphic 41" descr="Smiling Face with No Fill">
            <a:extLst>
              <a:ext uri="{FF2B5EF4-FFF2-40B4-BE49-F238E27FC236}">
                <a16:creationId xmlns:a16="http://schemas.microsoft.com/office/drawing/2014/main" id="{B212DBC6-FAAD-504D-B742-3C0893B234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466408" y="3092717"/>
            <a:ext cx="914400" cy="914400"/>
          </a:xfrm>
          <a:prstGeom prst="rect">
            <a:avLst/>
          </a:prstGeom>
        </p:spPr>
      </p:pic>
    </p:spTree>
    <p:extLst>
      <p:ext uri="{BB962C8B-B14F-4D97-AF65-F5344CB8AC3E}">
        <p14:creationId xmlns:p14="http://schemas.microsoft.com/office/powerpoint/2010/main" val="75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were</a:t>
            </a:r>
            <a:r>
              <a:rPr lang="mr-IN" dirty="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a:solidFill>
                  <a:srgbClr val="000000"/>
                </a:solidFill>
              </a:rPr>
              <a:t>Authorization:  </a:t>
            </a:r>
            <a:r>
              <a:rPr lang="en-US" dirty="0">
                <a:solidFill>
                  <a:srgbClr val="000000"/>
                </a:solidFill>
              </a:rPr>
              <a:t>mechanisms that govern whether actions are permitted</a:t>
            </a:r>
          </a:p>
          <a:p>
            <a:r>
              <a:rPr lang="en-US" b="1" dirty="0">
                <a:solidFill>
                  <a:srgbClr val="000000"/>
                </a:solidFill>
              </a:rPr>
              <a:t>Audit:  </a:t>
            </a:r>
            <a:r>
              <a:rPr lang="en-US" dirty="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4" end="4"/>
                                            </p:txEl>
                                          </p:spTgt>
                                        </p:tgtEl>
                                        <p:attrNameLst>
                                          <p:attrName>style.opacity</p:attrName>
                                        </p:attrNameLst>
                                      </p:cBhvr>
                                      <p:to>
                                        <p:strVal val="0.5"/>
                                      </p:to>
                                    </p:set>
                                    <p:animEffect filter="image" prLst="opacity: 0.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20</a:t>
            </a:fld>
            <a:endParaRPr lang="en-US"/>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2</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6</a:t>
            </a:r>
          </a:p>
        </p:txBody>
      </p:sp>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9649" y="2122913"/>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59649" y="2122913"/>
                <a:ext cx="1592495"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347665" y="4504805"/>
                <a:ext cx="15924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 ∗2</m:t>
                      </m:r>
                    </m:oMath>
                  </m:oMathPara>
                </a14:m>
                <a:endParaRPr lang="en-US" sz="2000" dirty="0">
                  <a:latin typeface="CronosPro-Regular"/>
                  <a:cs typeface="CronosPro-Regular"/>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347665" y="4504805"/>
                <a:ext cx="1592495" cy="400110"/>
              </a:xfrm>
              <a:prstGeom prst="rect">
                <a:avLst/>
              </a:prstGeom>
              <a:blipFill>
                <a:blip r:embed="rId10"/>
                <a:stretch>
                  <a:fillRect/>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6" name="TextBox 35"/>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37" name="TextBox 36"/>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p:pic>
        <p:nvPicPr>
          <p:cNvPr id="44" name="Graphic 43" descr="Surprised Face with No Fill">
            <a:extLst>
              <a:ext uri="{FF2B5EF4-FFF2-40B4-BE49-F238E27FC236}">
                <a16:creationId xmlns:a16="http://schemas.microsoft.com/office/drawing/2014/main" id="{2ED1B331-CD66-2845-AE4A-DB222A93074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4008" y="2950588"/>
            <a:ext cx="914400" cy="914400"/>
          </a:xfrm>
          <a:prstGeom prst="rect">
            <a:avLst/>
          </a:prstGeom>
        </p:spPr>
      </p:pic>
    </p:spTree>
    <p:extLst>
      <p:ext uri="{BB962C8B-B14F-4D97-AF65-F5344CB8AC3E}">
        <p14:creationId xmlns:p14="http://schemas.microsoft.com/office/powerpoint/2010/main" val="94257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Noninterference: Example </a:t>
            </a:r>
            <a:endParaRPr lang="en-US" b="0" dirty="0"/>
          </a:p>
        </p:txBody>
      </p:sp>
      <p:sp>
        <p:nvSpPr>
          <p:cNvPr id="4" name="Slide Number Placeholder 3"/>
          <p:cNvSpPr>
            <a:spLocks noGrp="1"/>
          </p:cNvSpPr>
          <p:nvPr>
            <p:ph type="sldNum" sz="quarter" idx="12"/>
          </p:nvPr>
        </p:nvSpPr>
        <p:spPr/>
        <p:txBody>
          <a:bodyPr/>
          <a:lstStyle/>
          <a:p>
            <a:fld id="{D0F20DF3-DAE6-B84F-B38F-DFB8F4406A2B}" type="slidenum">
              <a:rPr lang="en-US" smtClean="0"/>
              <a:t>21</a:t>
            </a:fld>
            <a:endParaRPr lang="en-US"/>
          </a:p>
        </p:txBody>
      </p:sp>
      <p:sp>
        <p:nvSpPr>
          <p:cNvPr id="5" name="Rectangle 4"/>
          <p:cNvSpPr/>
          <p:nvPr/>
        </p:nvSpPr>
        <p:spPr>
          <a:xfrm>
            <a:off x="2714919" y="1668544"/>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3" name="Straight Arrow Connector 12"/>
          <p:cNvCxnSpPr/>
          <p:nvPr/>
        </p:nvCxnSpPr>
        <p:spPr>
          <a:xfrm>
            <a:off x="1583702" y="200791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1585274" y="271649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300140" y="153657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6" name="TextBox 15"/>
          <p:cNvSpPr txBox="1"/>
          <p:nvPr/>
        </p:nvSpPr>
        <p:spPr>
          <a:xfrm>
            <a:off x="2320566" y="224515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7" name="Straight Arrow Connector 16"/>
          <p:cNvCxnSpPr/>
          <p:nvPr/>
        </p:nvCxnSpPr>
        <p:spPr>
          <a:xfrm>
            <a:off x="5572812" y="2009480"/>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574384" y="2718062"/>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5525677" y="1538138"/>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5546103" y="2246726"/>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2" name="Rectangle 21"/>
          <p:cNvSpPr/>
          <p:nvPr/>
        </p:nvSpPr>
        <p:spPr>
          <a:xfrm>
            <a:off x="2716491" y="4045669"/>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4" name="Straight Arrow Connector 23"/>
          <p:cNvCxnSpPr/>
          <p:nvPr/>
        </p:nvCxnSpPr>
        <p:spPr>
          <a:xfrm>
            <a:off x="1585274" y="438503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1586846" y="50936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01712" y="391369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7" name="TextBox 26"/>
          <p:cNvSpPr txBox="1"/>
          <p:nvPr/>
        </p:nvSpPr>
        <p:spPr>
          <a:xfrm>
            <a:off x="2322138" y="462228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8" name="Straight Arrow Connector 27"/>
          <p:cNvCxnSpPr/>
          <p:nvPr/>
        </p:nvCxnSpPr>
        <p:spPr>
          <a:xfrm>
            <a:off x="5574384" y="438660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575956" y="5095187"/>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527249" y="3915263"/>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1" name="TextBox 30"/>
          <p:cNvSpPr txBox="1"/>
          <p:nvPr/>
        </p:nvSpPr>
        <p:spPr>
          <a:xfrm>
            <a:off x="5547675" y="4623851"/>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8" name="TextBox 7"/>
          <p:cNvSpPr txBox="1"/>
          <p:nvPr/>
        </p:nvSpPr>
        <p:spPr>
          <a:xfrm>
            <a:off x="1517713" y="1527143"/>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4" name="TextBox 33"/>
          <p:cNvSpPr txBox="1"/>
          <p:nvPr/>
        </p:nvSpPr>
        <p:spPr>
          <a:xfrm>
            <a:off x="6271961" y="223729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1</a:t>
            </a:r>
          </a:p>
        </p:txBody>
      </p:sp>
      <p:sp>
        <p:nvSpPr>
          <p:cNvPr id="35" name="TextBox 34"/>
          <p:cNvSpPr txBox="1"/>
          <p:nvPr/>
        </p:nvSpPr>
        <p:spPr>
          <a:xfrm>
            <a:off x="1491003" y="3904268"/>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3</a:t>
            </a:r>
          </a:p>
        </p:txBody>
      </p:sp>
      <p:sp>
        <p:nvSpPr>
          <p:cNvPr id="38" name="TextBox 37"/>
          <p:cNvSpPr txBox="1"/>
          <p:nvPr/>
        </p:nvSpPr>
        <p:spPr>
          <a:xfrm>
            <a:off x="6223261" y="4612850"/>
            <a:ext cx="444630" cy="584775"/>
          </a:xfrm>
          <a:prstGeom prst="rect">
            <a:avLst/>
          </a:prstGeom>
          <a:noFill/>
        </p:spPr>
        <p:txBody>
          <a:bodyPr wrap="square" rtlCol="0">
            <a:spAutoFit/>
          </a:bodyPr>
          <a:lstStyle/>
          <a:p>
            <a:r>
              <a:rPr lang="en-US" sz="3200" dirty="0">
                <a:solidFill>
                  <a:schemeClr val="accent2"/>
                </a:solidFill>
                <a:latin typeface="CronosPro-Regular"/>
                <a:cs typeface="CronosPro-Regular"/>
              </a:rPr>
              <a:t>0</a:t>
            </a:r>
          </a:p>
        </p:txBody>
      </p:sp>
      <mc:AlternateContent xmlns:mc="http://schemas.openxmlformats.org/markup-compatibility/2006" xmlns:a14="http://schemas.microsoft.com/office/drawing/2010/main">
        <mc:Choice Requires="a14">
          <p:sp>
            <p:nvSpPr>
              <p:cNvPr id="3" name="TextBox 2"/>
              <p:cNvSpPr txBox="1"/>
              <p:nvPr/>
            </p:nvSpPr>
            <p:spPr>
              <a:xfrm>
                <a:off x="2661010" y="179797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1010" y="1797978"/>
                <a:ext cx="41096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227834" y="249490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227834" y="249490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71976" y="1648361"/>
                <a:ext cx="2737861" cy="1323439"/>
              </a:xfrm>
              <a:prstGeom prst="rect">
                <a:avLst/>
              </a:prstGeom>
              <a:noFill/>
            </p:spPr>
            <p:txBody>
              <a:bodyPr wrap="square" rtlCol="0">
                <a:spAutoFit/>
              </a:bodyPr>
              <a:lstStyle/>
              <a:p>
                <a:r>
                  <a:rPr lang="en-US" sz="1600" dirty="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a:latin typeface="CronosPro-Regular"/>
                    <a:cs typeface="CronosPro-Regular"/>
                  </a:rPr>
                  <a:t>{</a:t>
                </a:r>
              </a:p>
              <a:p>
                <a:r>
                  <a:rPr lang="en-US" sz="1600" dirty="0">
                    <a:latin typeface="CronosPro-Regular"/>
                    <a:cs typeface="CronosPro-Regular"/>
                  </a:rPr>
                  <a:t>     </a:t>
                </a:r>
                <a14:m>
                  <m:oMath xmlns:m="http://schemas.openxmlformats.org/officeDocument/2006/math">
                    <m:r>
                      <a:rPr lang="en-US" sz="1600" b="0" i="1" smtClean="0">
                        <a:latin typeface="Cambria Math" panose="02040503050406030204" pitchFamily="18" charset="0"/>
                        <a:cs typeface="CronosPro-Regular"/>
                      </a:rPr>
                      <m:t>𝑙</m:t>
                    </m:r>
                    <m:r>
                      <a:rPr lang="en-US" sz="1600" b="0" i="1" smtClean="0">
                        <a:latin typeface="Cambria Math" panose="02040503050406030204" pitchFamily="18" charset="0"/>
                        <a:cs typeface="CronosPro-Regular"/>
                      </a:rPr>
                      <m:t>′≔1</m:t>
                    </m:r>
                  </m:oMath>
                </a14:m>
                <a:r>
                  <a:rPr lang="en-US" sz="1600" dirty="0">
                    <a:latin typeface="CronosPro-Regular"/>
                    <a:cs typeface="CronosPro-Regular"/>
                  </a:rPr>
                  <a:t> </a:t>
                </a:r>
              </a:p>
              <a:p>
                <a:r>
                  <a:rPr lang="en-US" sz="1600" dirty="0">
                    <a:latin typeface="CronosPro-Regular"/>
                    <a:cs typeface="CronosPro-Regular"/>
                  </a:rPr>
                  <a:t>} else { </a:t>
                </a:r>
              </a:p>
              <a:p>
                <a:r>
                  <a:rPr lang="en-US" sz="1600" dirty="0">
                    <a:latin typeface="CronosPro-Regular"/>
                    <a:cs typeface="CronosPro-Regular"/>
                  </a:rPr>
                  <a:t>     </a:t>
                </a:r>
                <a14:m>
                  <m:oMath xmlns:m="http://schemas.openxmlformats.org/officeDocument/2006/math">
                    <m:r>
                      <a:rPr lang="en-US" sz="1600" i="1">
                        <a:latin typeface="Cambria Math" panose="02040503050406030204" pitchFamily="18" charset="0"/>
                        <a:cs typeface="CronosPro-Regular"/>
                      </a:rPr>
                      <m:t>𝑙</m:t>
                    </m:r>
                    <m:r>
                      <a:rPr lang="en-US" sz="1600" i="1" smtClean="0">
                        <a:latin typeface="Cambria Math" panose="02040503050406030204" pitchFamily="18" charset="0"/>
                        <a:cs typeface="CronosPro-Regular"/>
                      </a:rPr>
                      <m:t>′</m:t>
                    </m:r>
                    <m:r>
                      <a:rPr lang="en-US" sz="1600" i="1">
                        <a:latin typeface="Cambria Math" panose="02040503050406030204" pitchFamily="18" charset="0"/>
                        <a:cs typeface="CronosPro-Regular"/>
                      </a:rPr>
                      <m:t>≔</m:t>
                    </m:r>
                    <m:r>
                      <a:rPr lang="en-US" sz="1600" b="0" i="1" smtClean="0">
                        <a:latin typeface="Cambria Math" charset="0"/>
                        <a:cs typeface="CronosPro-Regular"/>
                      </a:rPr>
                      <m:t>0</m:t>
                    </m:r>
                  </m:oMath>
                </a14:m>
                <a:r>
                  <a:rPr lang="en-US" sz="1600" dirty="0">
                    <a:latin typeface="CronosPro-Regular"/>
                    <a:cs typeface="CronosPro-Regular"/>
                  </a:rPr>
                  <a:t> </a:t>
                </a:r>
              </a:p>
              <a:p>
                <a:r>
                  <a:rPr lang="en-US" sz="1600" dirty="0">
                    <a:latin typeface="CronosPro-Regular"/>
                    <a:cs typeface="CronosPro-Regular"/>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3071976" y="1648361"/>
                <a:ext cx="2737861" cy="1323439"/>
              </a:xfrm>
              <a:prstGeom prst="rect">
                <a:avLst/>
              </a:prstGeom>
              <a:blipFill rotWithShape="0">
                <a:blip r:embed="rId7"/>
                <a:stretch>
                  <a:fillRect l="-1336" t="-1376" b="-4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649026" y="417987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649026" y="4179870"/>
                <a:ext cx="410966"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15850" y="4876798"/>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15850" y="4876798"/>
                <a:ext cx="410966" cy="400110"/>
              </a:xfrm>
              <a:prstGeom prst="rect">
                <a:avLst/>
              </a:prstGeom>
              <a:blipFill>
                <a:blip r:embed="rId9"/>
                <a:stretch>
                  <a:fillRect/>
                </a:stretch>
              </a:blipFill>
            </p:spPr>
            <p:txBody>
              <a:bodyPr/>
              <a:lstStyle/>
              <a:p>
                <a:r>
                  <a:rPr lang="en-US">
                    <a:noFill/>
                  </a:rPr>
                  <a:t> </a:t>
                </a:r>
              </a:p>
            </p:txBody>
          </p:sp>
        </mc:Fallback>
      </mc:AlternateContent>
      <p:sp>
        <p:nvSpPr>
          <p:cNvPr id="43" name="TextBox 42"/>
          <p:cNvSpPr txBox="1"/>
          <p:nvPr/>
        </p:nvSpPr>
        <p:spPr>
          <a:xfrm>
            <a:off x="842481" y="5753528"/>
            <a:ext cx="7243281" cy="461665"/>
          </a:xfrm>
          <a:prstGeom prst="rect">
            <a:avLst/>
          </a:prstGeom>
          <a:noFill/>
        </p:spPr>
        <p:txBody>
          <a:bodyPr wrap="square" rtlCol="0">
            <a:spAutoFit/>
          </a:bodyPr>
          <a:lstStyle/>
          <a:p>
            <a:pPr algn="ctr"/>
            <a:r>
              <a:rPr lang="en-US" sz="2400" dirty="0">
                <a:latin typeface="CronosPro-Regular"/>
                <a:cs typeface="CronosPro-Regular"/>
              </a:rPr>
              <a:t>The program does not satisfy noninterference!</a:t>
            </a:r>
          </a:p>
        </p:txBody>
      </p:sp>
      <p:sp>
        <p:nvSpPr>
          <p:cNvPr id="37" name="TextBox 36"/>
          <p:cNvSpPr txBox="1"/>
          <p:nvPr/>
        </p:nvSpPr>
        <p:spPr>
          <a:xfrm>
            <a:off x="1538136" y="223572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44" name="TextBox 43"/>
          <p:cNvSpPr txBox="1"/>
          <p:nvPr/>
        </p:nvSpPr>
        <p:spPr>
          <a:xfrm>
            <a:off x="1517712" y="4610466"/>
            <a:ext cx="377073" cy="584775"/>
          </a:xfrm>
          <a:prstGeom prst="rect">
            <a:avLst/>
          </a:prstGeom>
          <a:noFill/>
        </p:spPr>
        <p:txBody>
          <a:bodyPr wrap="square" rtlCol="0">
            <a:spAutoFit/>
          </a:bodyPr>
          <a:lstStyle/>
          <a:p>
            <a:r>
              <a:rPr lang="en-US" sz="3200" dirty="0">
                <a:latin typeface="CronosPro-Regular"/>
                <a:cs typeface="CronosPro-Regular"/>
              </a:rPr>
              <a:t>2</a:t>
            </a:r>
          </a:p>
        </p:txBody>
      </p:sp>
      <mc:AlternateContent xmlns:mc="http://schemas.openxmlformats.org/markup-compatibility/2006" xmlns:a14="http://schemas.microsoft.com/office/drawing/2010/main">
        <mc:Choice Requires="a14">
          <p:sp>
            <p:nvSpPr>
              <p:cNvPr id="47" name="TextBox 46"/>
              <p:cNvSpPr txBox="1"/>
              <p:nvPr/>
            </p:nvSpPr>
            <p:spPr>
              <a:xfrm>
                <a:off x="3059992" y="4035669"/>
                <a:ext cx="2737861" cy="1323439"/>
              </a:xfrm>
              <a:prstGeom prst="rect">
                <a:avLst/>
              </a:prstGeom>
              <a:noFill/>
            </p:spPr>
            <p:txBody>
              <a:bodyPr wrap="square" rtlCol="0">
                <a:spAutoFit/>
              </a:bodyPr>
              <a:lstStyle/>
              <a:p>
                <a:r>
                  <a:rPr lang="en-US" sz="1600" dirty="0">
                    <a:latin typeface="CronosPro-Regular"/>
                    <a:cs typeface="CronosPro-Regular"/>
                  </a:rPr>
                  <a:t>if(</a:t>
                </a:r>
                <a14:m>
                  <m:oMath xmlns:m="http://schemas.openxmlformats.org/officeDocument/2006/math">
                    <m:r>
                      <a:rPr lang="en-US" sz="1600" b="0" i="1" smtClean="0">
                        <a:latin typeface="Cambria Math" charset="0"/>
                        <a:cs typeface="CronosPro-Regular"/>
                      </a:rPr>
                      <m:t>h</m:t>
                    </m:r>
                    <m:r>
                      <a:rPr lang="en-US" sz="1600" b="0" i="1" smtClean="0">
                        <a:latin typeface="Cambria Math" charset="0"/>
                        <a:cs typeface="CronosPro-Regular"/>
                      </a:rPr>
                      <m:t>==1)</m:t>
                    </m:r>
                  </m:oMath>
                </a14:m>
                <a:r>
                  <a:rPr lang="en-US" sz="1600" dirty="0">
                    <a:latin typeface="CronosPro-Regular"/>
                    <a:cs typeface="CronosPro-Regular"/>
                  </a:rPr>
                  <a:t>{</a:t>
                </a:r>
              </a:p>
              <a:p>
                <a:r>
                  <a:rPr lang="en-US" sz="1600" dirty="0">
                    <a:latin typeface="CronosPro-Regular"/>
                    <a:cs typeface="CronosPro-Regular"/>
                  </a:rPr>
                  <a:t>     </a:t>
                </a:r>
                <a14:m>
                  <m:oMath xmlns:m="http://schemas.openxmlformats.org/officeDocument/2006/math">
                    <m:r>
                      <a:rPr lang="en-US" sz="1600" b="0" i="1" smtClean="0">
                        <a:latin typeface="Cambria Math" panose="02040503050406030204" pitchFamily="18" charset="0"/>
                        <a:cs typeface="CronosPro-Regular"/>
                      </a:rPr>
                      <m:t>𝑙</m:t>
                    </m:r>
                    <m:r>
                      <a:rPr lang="en-US" sz="1600" b="0" i="1" smtClean="0">
                        <a:latin typeface="Cambria Math" panose="02040503050406030204" pitchFamily="18" charset="0"/>
                        <a:cs typeface="CronosPro-Regular"/>
                      </a:rPr>
                      <m:t>′≔1</m:t>
                    </m:r>
                  </m:oMath>
                </a14:m>
                <a:r>
                  <a:rPr lang="en-US" sz="1600" dirty="0">
                    <a:latin typeface="CronosPro-Regular"/>
                    <a:cs typeface="CronosPro-Regular"/>
                  </a:rPr>
                  <a:t> </a:t>
                </a:r>
              </a:p>
              <a:p>
                <a:r>
                  <a:rPr lang="en-US" sz="1600" dirty="0">
                    <a:latin typeface="CronosPro-Regular"/>
                    <a:cs typeface="CronosPro-Regular"/>
                  </a:rPr>
                  <a:t>} else { </a:t>
                </a:r>
              </a:p>
              <a:p>
                <a:r>
                  <a:rPr lang="en-US" sz="1600" dirty="0">
                    <a:latin typeface="CronosPro-Regular"/>
                    <a:cs typeface="CronosPro-Regular"/>
                  </a:rPr>
                  <a:t>     </a:t>
                </a:r>
                <a14:m>
                  <m:oMath xmlns:m="http://schemas.openxmlformats.org/officeDocument/2006/math">
                    <m:r>
                      <a:rPr lang="en-US" sz="1600" i="1">
                        <a:latin typeface="Cambria Math" panose="02040503050406030204" pitchFamily="18" charset="0"/>
                        <a:cs typeface="CronosPro-Regular"/>
                      </a:rPr>
                      <m:t>𝑙</m:t>
                    </m:r>
                    <m:r>
                      <a:rPr lang="en-US" sz="1600" i="1" smtClean="0">
                        <a:latin typeface="Cambria Math" panose="02040503050406030204" pitchFamily="18" charset="0"/>
                        <a:cs typeface="CronosPro-Regular"/>
                      </a:rPr>
                      <m:t>′</m:t>
                    </m:r>
                    <m:r>
                      <a:rPr lang="en-US" sz="1600" i="1">
                        <a:latin typeface="Cambria Math" panose="02040503050406030204" pitchFamily="18" charset="0"/>
                        <a:cs typeface="CronosPro-Regular"/>
                      </a:rPr>
                      <m:t>≔</m:t>
                    </m:r>
                    <m:r>
                      <a:rPr lang="en-US" sz="1600" b="0" i="1" smtClean="0">
                        <a:latin typeface="Cambria Math" charset="0"/>
                        <a:cs typeface="CronosPro-Regular"/>
                      </a:rPr>
                      <m:t>0</m:t>
                    </m:r>
                  </m:oMath>
                </a14:m>
                <a:r>
                  <a:rPr lang="en-US" sz="1600" dirty="0">
                    <a:latin typeface="CronosPro-Regular"/>
                    <a:cs typeface="CronosPro-Regular"/>
                  </a:rPr>
                  <a:t> </a:t>
                </a:r>
              </a:p>
              <a:p>
                <a:r>
                  <a:rPr lang="en-US" sz="1600" dirty="0">
                    <a:latin typeface="CronosPro-Regular"/>
                    <a:cs typeface="CronosPro-Regular"/>
                  </a:rPr>
                  <a:t>}</a:t>
                </a:r>
              </a:p>
            </p:txBody>
          </p:sp>
        </mc:Choice>
        <mc:Fallback xmlns="">
          <p:sp>
            <p:nvSpPr>
              <p:cNvPr id="47" name="TextBox 46"/>
              <p:cNvSpPr txBox="1">
                <a:spLocks noRot="1" noChangeAspect="1" noMove="1" noResize="1" noEditPoints="1" noAdjustHandles="1" noChangeArrowheads="1" noChangeShapeType="1" noTextEdit="1"/>
              </p:cNvSpPr>
              <p:nvPr/>
            </p:nvSpPr>
            <p:spPr>
              <a:xfrm>
                <a:off x="3059992" y="4035669"/>
                <a:ext cx="2737861" cy="1323439"/>
              </a:xfrm>
              <a:prstGeom prst="rect">
                <a:avLst/>
              </a:prstGeom>
              <a:blipFill rotWithShape="0">
                <a:blip r:embed="rId7"/>
                <a:stretch>
                  <a:fillRect l="-1336" t="-1382" b="-5069"/>
                </a:stretch>
              </a:blipFill>
            </p:spPr>
            <p:txBody>
              <a:bodyPr/>
              <a:lstStyle/>
              <a:p>
                <a:r>
                  <a:rPr lang="en-US">
                    <a:noFill/>
                  </a:rPr>
                  <a:t> </a:t>
                </a:r>
              </a:p>
            </p:txBody>
          </p:sp>
        </mc:Fallback>
      </mc:AlternateContent>
      <p:pic>
        <p:nvPicPr>
          <p:cNvPr id="36" name="Graphic 35" descr="Surprised Face with No Fill">
            <a:extLst>
              <a:ext uri="{FF2B5EF4-FFF2-40B4-BE49-F238E27FC236}">
                <a16:creationId xmlns:a16="http://schemas.microsoft.com/office/drawing/2014/main" id="{C8AEC7EB-1077-AA44-A315-BE1150EF66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14008" y="2950588"/>
            <a:ext cx="914400" cy="914400"/>
          </a:xfrm>
          <a:prstGeom prst="rect">
            <a:avLst/>
          </a:prstGeom>
        </p:spPr>
      </p:pic>
    </p:spTree>
    <p:extLst>
      <p:ext uri="{BB962C8B-B14F-4D97-AF65-F5344CB8AC3E}">
        <p14:creationId xmlns:p14="http://schemas.microsoft.com/office/powerpoint/2010/main" val="7395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Consider a program </a:t>
                </a:r>
                <a14:m>
                  <m:oMath xmlns:m="http://schemas.openxmlformats.org/officeDocument/2006/math">
                    <m:r>
                      <a:rPr lang="en-US" sz="2800" b="0" i="1" smtClean="0">
                        <a:latin typeface="Cambria Math" panose="02040503050406030204" pitchFamily="18" charset="0"/>
                      </a:rPr>
                      <m:t>𝐶</m:t>
                    </m:r>
                  </m:oMath>
                </a14:m>
                <a:r>
                  <a:rPr lang="en-US" sz="2800" dirty="0"/>
                  <a:t>.</a:t>
                </a:r>
              </a:p>
              <a:p>
                <a:r>
                  <a:rPr lang="en-US" sz="2800" dirty="0"/>
                  <a:t>Consider two memories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b="0" i="1" smtClean="0">
                            <a:latin typeface="Cambria Math" panose="02040503050406030204" pitchFamily="18" charset="0"/>
                          </a:rPr>
                          <m:t>2</m:t>
                        </m:r>
                      </m:sub>
                    </m:sSub>
                  </m:oMath>
                </a14:m>
                <a:r>
                  <a:rPr lang="en-US" sz="2800" dirty="0"/>
                  <a:t>, such that</a:t>
                </a:r>
              </a:p>
              <a:p>
                <a:pPr lvl="1"/>
                <a:r>
                  <a:rPr lang="en-US" dirty="0"/>
                  <a:t>they agree on values of variables tagged with</a:t>
                </a:r>
                <a:r>
                  <a:rPr lang="en-US" dirty="0">
                    <a:latin typeface="CronosPro-Regular" panose="020C0502030403020304" pitchFamily="34" charset="0"/>
                  </a:rPr>
                  <a:t> </a:t>
                </a:r>
                <a14:m>
                  <m:oMath xmlns:m="http://schemas.openxmlformats.org/officeDocument/2006/math">
                    <m:r>
                      <m:rPr>
                        <m:sty m:val="p"/>
                      </m:rPr>
                      <a:rPr lang="en-US" b="0" i="0" smtClean="0">
                        <a:latin typeface="Cambria Math" panose="02040503050406030204" pitchFamily="18" charset="0"/>
                      </a:rPr>
                      <m:t>L</m:t>
                    </m:r>
                  </m:oMath>
                </a14:m>
                <a:r>
                  <a:rPr lang="en-US" dirty="0"/>
                  <a:t>:</a:t>
                </a: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sSub>
                      <m:sSubPr>
                        <m:ctrlPr>
                          <a:rPr lang="en-US" sz="2400" i="1" smtClean="0">
                            <a:latin typeface="Cambria Math" panose="02040503050406030204" pitchFamily="18" charset="0"/>
                          </a:rPr>
                        </m:ctrlPr>
                      </m:sSubPr>
                      <m:e>
                        <m:r>
                          <a:rPr lang="en-US" sz="2400" b="0" i="0" smtClean="0">
                            <a:latin typeface="Cambria Math" panose="02040503050406030204" pitchFamily="18" charset="0"/>
                          </a:rPr>
                          <m:t>=</m:t>
                        </m:r>
                      </m:e>
                      <m:sub>
                        <m:r>
                          <m:rPr>
                            <m:sty m:val="p"/>
                          </m:rPr>
                          <a:rPr lang="en-US" sz="2400" b="0" i="0" smtClean="0">
                            <a:latin typeface="Cambria Math" panose="02040503050406030204" pitchFamily="18" charset="0"/>
                          </a:rPr>
                          <m:t>L</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2</m:t>
                        </m:r>
                      </m:sub>
                    </m:sSub>
                  </m:oMath>
                </a14:m>
                <a:r>
                  <a:rPr lang="en-US" sz="2400"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3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1797985" y="3524893"/>
                <a:ext cx="5974422" cy="1200329"/>
              </a:xfrm>
              <a:prstGeom prst="rect">
                <a:avLst/>
              </a:prstGeom>
              <a:noFill/>
            </p:spPr>
            <p:txBody>
              <a:bodyPr wrap="square" rtlCol="0">
                <a:spAutoFit/>
              </a:bodyPr>
              <a:lstStyle/>
              <a:p>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1</m:t>
                        </m:r>
                      </m:sub>
                    </m:sSub>
                  </m:oMath>
                </a14:m>
                <a:r>
                  <a:rPr lang="en-US" sz="2400" dirty="0">
                    <a:solidFill>
                      <a:schemeClr val="accent2"/>
                    </a:solidFill>
                  </a:rPr>
                  <a:t> and </a:t>
                </a:r>
                <a14:m>
                  <m:oMath xmlns:m="http://schemas.openxmlformats.org/officeDocument/2006/math">
                    <m:sSub>
                      <m:sSubPr>
                        <m:ctrlPr>
                          <a:rPr lang="en-US" sz="2400" i="1">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𝑀</m:t>
                        </m:r>
                      </m:e>
                      <m:sub>
                        <m:r>
                          <a:rPr lang="en-US" sz="2400" i="1">
                            <a:solidFill>
                              <a:schemeClr val="accent2"/>
                            </a:solidFill>
                            <a:latin typeface="Cambria Math" panose="02040503050406030204" pitchFamily="18" charset="0"/>
                          </a:rPr>
                          <m:t>2</m:t>
                        </m:r>
                      </m:sub>
                    </m:sSub>
                  </m:oMath>
                </a14:m>
                <a:r>
                  <a:rPr lang="en-US" sz="2400" dirty="0">
                    <a:solidFill>
                      <a:schemeClr val="accent2"/>
                    </a:solidFill>
                    <a:latin typeface="CronosPro-Regular"/>
                    <a:cs typeface="CronosPro-Regular"/>
                  </a:rPr>
                  <a:t> might not agree on </a:t>
                </a:r>
                <a:r>
                  <a:rPr lang="en-US" sz="2400" dirty="0">
                    <a:solidFill>
                      <a:schemeClr val="accent2"/>
                    </a:solidFill>
                  </a:rPr>
                  <a:t>values of variables tagged with</a:t>
                </a:r>
                <a:r>
                  <a:rPr lang="en-US" sz="2400" dirty="0">
                    <a:solidFill>
                      <a:schemeClr val="accent2"/>
                    </a:solidFill>
                    <a:latin typeface="CronosPro-Regular" panose="020C0502030403020304" pitchFamily="34" charset="0"/>
                  </a:rPr>
                  <a:t> </a:t>
                </a:r>
                <a14:m>
                  <m:oMath xmlns:m="http://schemas.openxmlformats.org/officeDocument/2006/math">
                    <m:r>
                      <m:rPr>
                        <m:sty m:val="p"/>
                      </m:rPr>
                      <a:rPr lang="en-US" sz="2400" b="0" i="0" smtClean="0">
                        <a:solidFill>
                          <a:schemeClr val="accent2"/>
                        </a:solidFill>
                        <a:latin typeface="Cambria Math" panose="02040503050406030204" pitchFamily="18" charset="0"/>
                      </a:rPr>
                      <m:t>H</m:t>
                    </m:r>
                  </m:oMath>
                </a14:m>
                <a:r>
                  <a:rPr lang="en-US" sz="2400" dirty="0">
                    <a:solidFill>
                      <a:schemeClr val="accent2"/>
                    </a:solidFill>
                    <a:latin typeface="CronosPro-Regular"/>
                    <a:cs typeface="CronosPro-Regular"/>
                  </a:rPr>
                  <a:t>. </a:t>
                </a:r>
              </a:p>
              <a:p>
                <a:endParaRPr lang="en-US" sz="2400" dirty="0">
                  <a:solidFill>
                    <a:schemeClr val="accent2"/>
                  </a:solidFill>
                  <a:latin typeface="CronosPro-Regular"/>
                  <a:cs typeface="CronosPro-Regular"/>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97985" y="3524893"/>
                <a:ext cx="5974422" cy="1200329"/>
              </a:xfrm>
              <a:prstGeom prst="rect">
                <a:avLst/>
              </a:prstGeom>
              <a:blipFill>
                <a:blip r:embed="rId3"/>
                <a:stretch>
                  <a:fillRect l="-1699" t="-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4419600"/>
                <a:ext cx="8077200" cy="2382191"/>
              </a:xfrm>
              <a:prstGeom prst="rect">
                <a:avLst/>
              </a:prstGeom>
            </p:spPr>
            <p:txBody>
              <a:bodyPr wrap="square">
                <a:spAutoFit/>
              </a:bodyPr>
              <a:lstStyle/>
              <a:p>
                <a:pPr marL="182880" lvl="0" indent="-182880">
                  <a:spcBef>
                    <a:spcPct val="20000"/>
                  </a:spcBef>
                  <a:buClr>
                    <a:srgbClr val="A5A5A5"/>
                  </a:buClr>
                  <a:buSzPct val="85000"/>
                  <a:buFont typeface="Arial" pitchFamily="34" charset="0"/>
                  <a:buChar char="•"/>
                </a:pPr>
                <a14:m>
                  <m:oMath xmlns:m="http://schemas.openxmlformats.org/officeDocument/2006/math">
                    <m:r>
                      <a:rPr lang="en-US" sz="2400" i="1">
                        <a:solidFill>
                          <a:prstClr val="black"/>
                        </a:solidFill>
                        <a:latin typeface="Cambria Math" panose="02040503050406030204" pitchFamily="18" charset="0"/>
                      </a:rPr>
                      <m:t>𝐶</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r>
                      <a:rPr lang="en-US" sz="2400" i="1">
                        <a:solidFill>
                          <a:prstClr val="black"/>
                        </a:solidFill>
                        <a:latin typeface="Cambria Math" panose="02040503050406030204" pitchFamily="18" charset="0"/>
                      </a:rPr>
                      <m:t>)</m:t>
                    </m:r>
                  </m:oMath>
                </a14:m>
                <a:r>
                  <a:rPr lang="en-US" sz="2400" dirty="0">
                    <a:solidFill>
                      <a:prstClr val="black"/>
                    </a:solidFill>
                  </a:rPr>
                  <a:t> are the observations produced by executing </a:t>
                </a:r>
                <a14:m>
                  <m:oMath xmlns:m="http://schemas.openxmlformats.org/officeDocument/2006/math">
                    <m:r>
                      <a:rPr lang="en-US" sz="2400" i="1">
                        <a:solidFill>
                          <a:prstClr val="black"/>
                        </a:solidFill>
                        <a:latin typeface="Cambria Math" panose="02040503050406030204" pitchFamily="18" charset="0"/>
                      </a:rPr>
                      <m:t>𝐶</m:t>
                    </m:r>
                  </m:oMath>
                </a14:m>
                <a:r>
                  <a:rPr lang="en-US" sz="2400" dirty="0">
                    <a:solidFill>
                      <a:prstClr val="black"/>
                    </a:solidFill>
                  </a:rPr>
                  <a:t> to termination on initial memory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𝑀</m:t>
                        </m:r>
                      </m:e>
                      <m:sub>
                        <m:r>
                          <a:rPr lang="en-US" sz="2400" i="1">
                            <a:solidFill>
                              <a:prstClr val="black"/>
                            </a:solidFill>
                            <a:latin typeface="Cambria Math" panose="02040503050406030204" pitchFamily="18" charset="0"/>
                          </a:rPr>
                          <m:t>𝑖</m:t>
                        </m:r>
                      </m:sub>
                    </m:sSub>
                  </m:oMath>
                </a14:m>
                <a:r>
                  <a:rPr lang="en-US" sz="2400" dirty="0">
                    <a:solidFill>
                      <a:prstClr val="black"/>
                    </a:solidFill>
                  </a:rPr>
                  <a:t>:</a:t>
                </a:r>
              </a:p>
              <a:p>
                <a:pPr lvl="1" indent="-182880">
                  <a:spcBef>
                    <a:spcPct val="20000"/>
                  </a:spcBef>
                  <a:buClr>
                    <a:srgbClr val="A5A5A5"/>
                  </a:buClr>
                  <a:buSzPct val="85000"/>
                  <a:buFont typeface="Arial" pitchFamily="34" charset="0"/>
                  <a:buChar char="•"/>
                </a:pPr>
                <a:r>
                  <a:rPr lang="en-US" sz="2000" dirty="0">
                    <a:solidFill>
                      <a:prstClr val="black"/>
                    </a:solidFill>
                  </a:rPr>
                  <a:t>final outputs, or</a:t>
                </a:r>
              </a:p>
              <a:p>
                <a:pPr lvl="1" indent="-182880">
                  <a:spcBef>
                    <a:spcPct val="20000"/>
                  </a:spcBef>
                  <a:buClr>
                    <a:srgbClr val="A5A5A5"/>
                  </a:buClr>
                  <a:buSzPct val="85000"/>
                  <a:buFont typeface="Arial" pitchFamily="34" charset="0"/>
                  <a:buChar char="•"/>
                </a:pPr>
                <a:r>
                  <a:rPr lang="en-US" sz="2000" dirty="0">
                    <a:solidFill>
                      <a:prstClr val="black"/>
                    </a:solidFill>
                  </a:rPr>
                  <a:t>intermediate and final outputs. </a:t>
                </a:r>
              </a:p>
              <a:p>
                <a:pPr marL="182880" lvl="0" indent="-182880">
                  <a:spcBef>
                    <a:spcPct val="20000"/>
                  </a:spcBef>
                  <a:buClr>
                    <a:srgbClr val="A5A5A5"/>
                  </a:buClr>
                  <a:buSzPct val="85000"/>
                  <a:buFont typeface="Arial" pitchFamily="34" charset="0"/>
                  <a:buChar char="•"/>
                </a:pPr>
                <a:r>
                  <a:rPr lang="en-US" sz="2400" dirty="0">
                    <a:solidFill>
                      <a:prstClr val="black"/>
                    </a:solidFill>
                  </a:rPr>
                  <a:t>Then, observations tagged with </a:t>
                </a:r>
                <a14:m>
                  <m:oMath xmlns:m="http://schemas.openxmlformats.org/officeDocument/2006/math">
                    <m:r>
                      <m:rPr>
                        <m:sty m:val="p"/>
                      </m:rPr>
                      <a:rPr lang="en-US" sz="2400">
                        <a:solidFill>
                          <a:prstClr val="black"/>
                        </a:solidFill>
                        <a:latin typeface="Cambria Math" panose="02040503050406030204" pitchFamily="18" charset="0"/>
                      </a:rPr>
                      <m:t>L</m:t>
                    </m:r>
                  </m:oMath>
                </a14:m>
                <a:r>
                  <a:rPr lang="en-US" sz="2400" dirty="0">
                    <a:solidFill>
                      <a:prstClr val="black"/>
                    </a:solidFill>
                  </a:rPr>
                  <a:t> should be the same:</a:t>
                </a:r>
              </a:p>
              <a:p>
                <a:pPr lvl="1" indent="-182880">
                  <a:spcBef>
                    <a:spcPct val="20000"/>
                  </a:spcBef>
                  <a:buClr>
                    <a:srgbClr val="A5A5A5"/>
                  </a:buClr>
                  <a:buSzPct val="85000"/>
                  <a:buFont typeface="Arial" pitchFamily="34" charset="0"/>
                  <a:buChar char="•"/>
                </a:pPr>
                <a14:m>
                  <m:oMath xmlns:m="http://schemas.openxmlformats.org/officeDocument/2006/math">
                    <m:r>
                      <a:rPr lang="en-US" sz="2000" i="1">
                        <a:solidFill>
                          <a:prstClr val="black"/>
                        </a:solidFill>
                        <a:latin typeface="Cambria Math" panose="02040503050406030204" pitchFamily="18" charset="0"/>
                      </a:rPr>
                      <m:t>𝐶</m:t>
                    </m:r>
                    <m:d>
                      <m:dPr>
                        <m:ctrlPr>
                          <a:rPr lang="en-US" sz="2000" i="1">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1</m:t>
                            </m:r>
                          </m:sub>
                        </m:sSub>
                      </m:e>
                    </m:d>
                    <m:sSub>
                      <m:sSubPr>
                        <m:ctrlPr>
                          <a:rPr lang="en-US" sz="2000" i="1">
                            <a:solidFill>
                              <a:prstClr val="black"/>
                            </a:solidFill>
                            <a:latin typeface="Cambria Math" panose="02040503050406030204" pitchFamily="18" charset="0"/>
                          </a:rPr>
                        </m:ctrlPr>
                      </m:sSubPr>
                      <m:e>
                        <m:r>
                          <a:rPr lang="en-US" sz="2000">
                            <a:solidFill>
                              <a:prstClr val="black"/>
                            </a:solidFill>
                            <a:latin typeface="Cambria Math" panose="02040503050406030204" pitchFamily="18" charset="0"/>
                          </a:rPr>
                          <m:t>=</m:t>
                        </m:r>
                      </m:e>
                      <m:sub>
                        <m:r>
                          <m:rPr>
                            <m:sty m:val="p"/>
                          </m:rPr>
                          <a:rPr lang="en-US" sz="2000">
                            <a:solidFill>
                              <a:prstClr val="black"/>
                            </a:solidFill>
                            <a:latin typeface="Cambria Math" panose="02040503050406030204" pitchFamily="18" charset="0"/>
                          </a:rPr>
                          <m:t>L</m:t>
                        </m:r>
                      </m:sub>
                    </m:sSub>
                    <m:r>
                      <a:rPr lang="en-US" sz="2000" i="1">
                        <a:solidFill>
                          <a:prstClr val="black"/>
                        </a:solidFill>
                        <a:latin typeface="Cambria Math" panose="02040503050406030204" pitchFamily="18" charset="0"/>
                      </a:rPr>
                      <m:t>𝐶</m:t>
                    </m:r>
                    <m:d>
                      <m:dPr>
                        <m:ctrlPr>
                          <a:rPr lang="en-US" sz="2000" i="1">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𝑀</m:t>
                            </m:r>
                          </m:e>
                          <m:sub>
                            <m:r>
                              <a:rPr lang="en-US" sz="2000" i="1">
                                <a:solidFill>
                                  <a:prstClr val="black"/>
                                </a:solidFill>
                                <a:latin typeface="Cambria Math" panose="02040503050406030204" pitchFamily="18" charset="0"/>
                              </a:rPr>
                              <m:t>2</m:t>
                            </m:r>
                          </m:sub>
                        </m:sSub>
                      </m:e>
                    </m:d>
                  </m:oMath>
                </a14:m>
                <a:r>
                  <a:rPr lang="en-US" sz="2000" dirty="0">
                    <a:solidFill>
                      <a:prstClr val="black"/>
                    </a:solidFill>
                  </a:rPr>
                  <a:t>.</a:t>
                </a:r>
              </a:p>
            </p:txBody>
          </p:sp>
        </mc:Choice>
        <mc:Fallback xmlns="">
          <p:sp>
            <p:nvSpPr>
              <p:cNvPr id="8" name="Rectangle 7"/>
              <p:cNvSpPr>
                <a:spLocks noRot="1" noChangeAspect="1" noMove="1" noResize="1" noEditPoints="1" noAdjustHandles="1" noChangeArrowheads="1" noChangeShapeType="1" noTextEdit="1"/>
              </p:cNvSpPr>
              <p:nvPr/>
            </p:nvSpPr>
            <p:spPr>
              <a:xfrm>
                <a:off x="457200" y="4419600"/>
                <a:ext cx="8077200" cy="2382191"/>
              </a:xfrm>
              <a:prstGeom prst="rect">
                <a:avLst/>
              </a:prstGeom>
              <a:blipFill rotWithShape="0">
                <a:blip r:embed="rId6"/>
                <a:stretch>
                  <a:fillRect l="-679" t="-1790" b="-3836"/>
                </a:stretch>
              </a:blipFill>
            </p:spPr>
            <p:txBody>
              <a:bodyPr/>
              <a:lstStyle/>
              <a:p>
                <a:r>
                  <a:rPr lang="en-US">
                    <a:noFill/>
                  </a:rPr>
                  <a:t> </a:t>
                </a:r>
              </a:p>
            </p:txBody>
          </p:sp>
        </mc:Fallback>
      </mc:AlternateContent>
    </p:spTree>
    <p:extLst>
      <p:ext uri="{BB962C8B-B14F-4D97-AF65-F5344CB8AC3E}">
        <p14:creationId xmlns:p14="http://schemas.microsoft.com/office/powerpoint/2010/main" val="1073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1151"/>
                <a:ext cx="8229600" cy="3085012"/>
              </a:xfrm>
            </p:spPr>
            <p:txBody>
              <a:bodyPr>
                <a:normAutofit/>
              </a:bodyPr>
              <a:lstStyle/>
              <a:p>
                <a:pPr marL="0" indent="0" algn="ctr">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sSub>
                      <m:sSubPr>
                        <m:ctrlPr>
                          <a:rPr lang="en-US" i="1" smtClean="0">
                            <a:latin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e>
                      <m:sub>
                        <m:r>
                          <m:rPr>
                            <m:sty m:val="p"/>
                          </m:rPr>
                          <a:rPr lang="en-US" b="0" i="0" smtClean="0">
                            <a:latin typeface="Cambria Math" panose="02040503050406030204" pitchFamily="18" charset="0"/>
                          </a:rPr>
                          <m:t>L</m:t>
                        </m:r>
                      </m:sub>
                    </m:sSub>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then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e>
                    </m:d>
                    <m:sSub>
                      <m:sSubPr>
                        <m:ctrlPr>
                          <a:rPr lang="en-US" i="1" smtClean="0">
                            <a:latin typeface="Cambria Math" panose="02040503050406030204" pitchFamily="18" charset="0"/>
                          </a:rPr>
                        </m:ctrlPr>
                      </m:sSubPr>
                      <m:e>
                        <m:r>
                          <a:rPr lang="en-US" b="0" i="0" smtClean="0">
                            <a:latin typeface="Cambria Math" panose="02040503050406030204" pitchFamily="18" charset="0"/>
                          </a:rPr>
                          <m:t>=</m:t>
                        </m:r>
                      </m:e>
                      <m:sub>
                        <m:r>
                          <m:rPr>
                            <m:sty m:val="p"/>
                          </m:rPr>
                          <a:rPr lang="en-US" i="0">
                            <a:latin typeface="Cambria Math" panose="02040503050406030204" pitchFamily="18" charset="0"/>
                          </a:rPr>
                          <m:t>L</m:t>
                        </m:r>
                      </m:sub>
                    </m:sSub>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2</m:t>
                            </m:r>
                          </m:sub>
                        </m:sSub>
                      </m:e>
                    </m:d>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1151"/>
                <a:ext cx="8229600" cy="3085012"/>
              </a:xfrm>
              <a:blipFill>
                <a:blip r:embed="rId3"/>
                <a:stretch>
                  <a:fillRect t="-2372" r="-163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23</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513708" y="2057400"/>
                <a:ext cx="8111447" cy="461665"/>
              </a:xfrm>
              <a:prstGeom prst="rect">
                <a:avLst/>
              </a:prstGeom>
              <a:noFill/>
            </p:spPr>
            <p:txBody>
              <a:bodyPr wrap="square" rtlCol="0">
                <a:spAutoFit/>
              </a:bodyPr>
              <a:lstStyle/>
              <a:p>
                <a:r>
                  <a:rPr lang="en-US" sz="2400" dirty="0">
                    <a:latin typeface="CronosPro-Regular"/>
                    <a:cs typeface="CronosPro-Regular"/>
                  </a:rPr>
                  <a:t>For a program </a:t>
                </a:r>
                <a14:m>
                  <m:oMath xmlns:m="http://schemas.openxmlformats.org/officeDocument/2006/math">
                    <m:r>
                      <a:rPr lang="en-US" sz="2400" b="0" i="1" smtClean="0">
                        <a:latin typeface="Cambria Math" panose="02040503050406030204" pitchFamily="18" charset="0"/>
                        <a:cs typeface="CronosPro-Regular"/>
                      </a:rPr>
                      <m:t>𝐶</m:t>
                    </m:r>
                  </m:oMath>
                </a14:m>
                <a:r>
                  <a:rPr lang="en-US" sz="2400" dirty="0">
                    <a:latin typeface="CronosPro-Regular"/>
                    <a:cs typeface="CronosPro-Regular"/>
                  </a:rPr>
                  <a:t> and a mapping from variables to labels in </a:t>
                </a:r>
                <a14:m>
                  <m:oMath xmlns:m="http://schemas.openxmlformats.org/officeDocument/2006/math">
                    <m:d>
                      <m:dPr>
                        <m:begChr m:val="{"/>
                        <m:endChr m:val="}"/>
                        <m:ctrlPr>
                          <a:rPr lang="en-US" sz="2400" b="0" i="1" smtClean="0">
                            <a:latin typeface="Cambria Math" panose="02040503050406030204" pitchFamily="18" charset="0"/>
                            <a:cs typeface="CronosPro-Regular"/>
                          </a:rPr>
                        </m:ctrlPr>
                      </m:dPr>
                      <m:e>
                        <m:r>
                          <m:rPr>
                            <m:sty m:val="p"/>
                          </m:rPr>
                          <a:rPr lang="en-US" sz="2400" b="0" i="0" smtClean="0">
                            <a:latin typeface="Cambria Math" panose="02040503050406030204" pitchFamily="18" charset="0"/>
                            <a:cs typeface="CronosPro-Regular"/>
                          </a:rPr>
                          <m:t>L</m:t>
                        </m:r>
                        <m:r>
                          <a:rPr lang="en-US"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H</m:t>
                        </m:r>
                      </m:e>
                    </m:d>
                  </m:oMath>
                </a14:m>
                <a:r>
                  <a:rPr lang="en-US" sz="2400" dirty="0">
                    <a:latin typeface="CronosPro-Regular"/>
                    <a:cs typeface="CronosPro-Regular"/>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13708" y="2057400"/>
                <a:ext cx="8111447" cy="461665"/>
              </a:xfrm>
              <a:prstGeom prst="rect">
                <a:avLst/>
              </a:prstGeom>
              <a:blipFill rotWithShape="0">
                <a:blip r:embed="rId4"/>
                <a:stretch>
                  <a:fillRect l="-1127" t="-10667" b="-109333"/>
                </a:stretch>
              </a:blipFill>
            </p:spPr>
            <p:txBody>
              <a:bodyPr/>
              <a:lstStyle/>
              <a:p>
                <a:r>
                  <a:rPr lang="en-US">
                    <a:noFill/>
                  </a:rPr>
                  <a:t> </a:t>
                </a:r>
              </a:p>
            </p:txBody>
          </p:sp>
        </mc:Fallback>
      </mc:AlternateContent>
    </p:spTree>
    <p:extLst>
      <p:ext uri="{BB962C8B-B14F-4D97-AF65-F5344CB8AC3E}">
        <p14:creationId xmlns:p14="http://schemas.microsoft.com/office/powerpoint/2010/main" val="211421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EACD-9FAE-A64E-BEB6-85DE34063845}"/>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203B56-41D2-444C-90DB-BB06CAA3BF14}"/>
                  </a:ext>
                </a:extLst>
              </p:cNvPr>
              <p:cNvSpPr>
                <a:spLocks noGrp="1"/>
              </p:cNvSpPr>
              <p:nvPr>
                <p:ph idx="1"/>
              </p:nvPr>
            </p:nvSpPr>
            <p:spPr/>
            <p:txBody>
              <a:bodyPr>
                <a:normAutofit/>
              </a:bodyPr>
              <a:lstStyle/>
              <a:p>
                <a:r>
                  <a:rPr lang="en-US" dirty="0"/>
                  <a:t>P outputs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𝑂</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sub>
                    </m:sSub>
                  </m:oMath>
                </a14:m>
                <a:r>
                  <a:rPr lang="en-US" b="0"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sub>
                    </m:sSub>
                  </m:oMath>
                </a14:m>
                <a:endParaRPr lang="en-US" b="0" dirty="0"/>
              </a:p>
              <a:p>
                <a:pPr lvl="1"/>
                <a:r>
                  <a:rPr lang="en-US" dirty="0"/>
                  <a:t>|| denotes string concatenation. </a:t>
                </a:r>
              </a:p>
              <a:p>
                <a:pPr marL="0" indent="0">
                  <a:buNone/>
                </a:pPr>
                <a:endParaRPr lang="en-US" dirty="0"/>
              </a:p>
              <a:p>
                <a:endParaRPr lang="en-US" dirty="0"/>
              </a:p>
              <a:p>
                <a:r>
                  <a:rPr lang="en-US" dirty="0"/>
                  <a:t>P outputs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𝑂</m:t>
                        </m:r>
                      </m:sub>
                    </m:sSub>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𝐿</m:t>
                        </m:r>
                      </m:e>
                      <m:sub>
                        <m:r>
                          <a:rPr lang="en-US" b="0" i="1" dirty="0" smtClean="0">
                            <a:latin typeface="Cambria Math" panose="02040503050406030204" pitchFamily="18" charset="0"/>
                          </a:rPr>
                          <m:t>𝑜</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eqArr>
                          <m:eqArrPr>
                            <m:ctrlPr>
                              <a:rPr lang="en-US" b="0" i="1" dirty="0" smtClean="0">
                                <a:latin typeface="Cambria Math" panose="02040503050406030204" pitchFamily="18" charset="0"/>
                              </a:rPr>
                            </m:ctrlPr>
                          </m:eqArr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𝐿</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if</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even</m:t>
                            </m:r>
                          </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𝐿</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𝐿</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if</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𝐻</m:t>
                                </m:r>
                              </m:e>
                              <m:sub>
                                <m:r>
                                  <a:rPr lang="en-US" b="0" i="1" dirty="0" smtClean="0">
                                    <a:latin typeface="Cambria Math" panose="02040503050406030204" pitchFamily="18" charset="0"/>
                                  </a:rPr>
                                  <m:t>𝐼</m:t>
                                </m:r>
                              </m:sub>
                            </m:sSub>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odd</m:t>
                            </m:r>
                          </m:e>
                        </m:eqArr>
                      </m:e>
                    </m:d>
                  </m:oMath>
                </a14:m>
                <a:endParaRPr lang="en-US" b="0"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B203B56-41D2-444C-90DB-BB06CAA3BF14}"/>
                  </a:ext>
                </a:extLst>
              </p:cNvPr>
              <p:cNvSpPr>
                <a:spLocks noGrp="1" noRot="1" noChangeAspect="1" noMove="1" noResize="1" noEditPoints="1" noAdjustHandles="1" noChangeArrowheads="1" noChangeShapeType="1" noTextEdit="1"/>
              </p:cNvSpPr>
              <p:nvPr>
                <p:ph idx="1"/>
              </p:nvPr>
            </p:nvSpPr>
            <p:spPr>
              <a:blipFill>
                <a:blip r:embed="rId2"/>
                <a:stretch>
                  <a:fillRect l="-772" t="-1299" b="-9610"/>
                </a:stretch>
              </a:blipFill>
            </p:spPr>
            <p:txBody>
              <a:bodyPr/>
              <a:lstStyle/>
              <a:p>
                <a:r>
                  <a:rPr lang="en-US">
                    <a:noFill/>
                  </a:rPr>
                  <a:t> </a:t>
                </a:r>
              </a:p>
            </p:txBody>
          </p:sp>
        </mc:Fallback>
      </mc:AlternateContent>
    </p:spTree>
    <p:extLst>
      <p:ext uri="{BB962C8B-B14F-4D97-AF65-F5344CB8AC3E}">
        <p14:creationId xmlns:p14="http://schemas.microsoft.com/office/powerpoint/2010/main" val="331539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28BB-88F0-8347-8590-50E8C2AAD555}"/>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5A8D38-E99E-D141-8D78-8B94842CA9E6}"/>
                  </a:ext>
                </a:extLst>
              </p:cNvPr>
              <p:cNvSpPr>
                <a:spLocks noGrp="1"/>
              </p:cNvSpPr>
              <p:nvPr>
                <p:ph idx="1"/>
              </p:nvPr>
            </p:nvSpPr>
            <p:spPr/>
            <p:txBody>
              <a:bodyPr>
                <a:normAutofit/>
              </a:bodyPr>
              <a:lstStyle/>
              <a:p>
                <a:r>
                  <a:rPr lang="en-US" dirty="0"/>
                  <a:t>P := </a:t>
                </a:r>
                <a:r>
                  <a:rPr lang="en-US" dirty="0">
                    <a:latin typeface="CronosPro-Regular"/>
                    <a:cs typeface="CronosPro-Regular"/>
                  </a:rPr>
                  <a:t>while </a:t>
                </a:r>
                <a14:m>
                  <m:oMath xmlns:m="http://schemas.openxmlformats.org/officeDocument/2006/math">
                    <m:sSub>
                      <m:sSubPr>
                        <m:ctrlPr>
                          <a:rPr lang="en-US" i="1">
                            <a:latin typeface="Cambria Math" panose="02040503050406030204" pitchFamily="18" charset="0"/>
                            <a:cs typeface="CronosPro-Regular"/>
                          </a:rPr>
                        </m:ctrlPr>
                      </m:sSubPr>
                      <m:e>
                        <m:r>
                          <a:rPr lang="en-US" i="1">
                            <a:latin typeface="Cambria Math" panose="02040503050406030204" pitchFamily="18" charset="0"/>
                            <a:cs typeface="CronosPro-Regular"/>
                          </a:rPr>
                          <m:t>𝐻</m:t>
                        </m:r>
                      </m:e>
                      <m:sub>
                        <m:r>
                          <a:rPr lang="en-US" i="1">
                            <a:latin typeface="Cambria Math" panose="02040503050406030204" pitchFamily="18" charset="0"/>
                            <a:cs typeface="CronosPro-Regular"/>
                          </a:rPr>
                          <m:t>𝐼</m:t>
                        </m:r>
                      </m:sub>
                    </m:sSub>
                    <m:r>
                      <a:rPr lang="en-US" i="1">
                        <a:latin typeface="Cambria Math" panose="02040503050406030204" pitchFamily="18" charset="0"/>
                        <a:cs typeface="CronosPro-Regular"/>
                      </a:rPr>
                      <m:t>&gt;5</m:t>
                    </m:r>
                  </m:oMath>
                </a14:m>
                <a:r>
                  <a:rPr lang="en-US" dirty="0">
                    <a:latin typeface="CronosPro-Regular"/>
                    <a:cs typeface="CronosPro-Regular"/>
                  </a:rPr>
                  <a:t> do skip; </a:t>
                </a:r>
                <a14:m>
                  <m:oMath xmlns:m="http://schemas.openxmlformats.org/officeDocument/2006/math">
                    <m:sSub>
                      <m:sSubPr>
                        <m:ctrlPr>
                          <a:rPr lang="en-US" i="1">
                            <a:latin typeface="Cambria Math" panose="02040503050406030204" pitchFamily="18" charset="0"/>
                            <a:cs typeface="CronosPro-Regular"/>
                          </a:rPr>
                        </m:ctrlPr>
                      </m:sSubPr>
                      <m:e>
                        <m:r>
                          <a:rPr lang="en-US" i="1">
                            <a:latin typeface="Cambria Math" panose="02040503050406030204" pitchFamily="18" charset="0"/>
                            <a:cs typeface="CronosPro-Regular"/>
                          </a:rPr>
                          <m:t>𝐿</m:t>
                        </m:r>
                      </m:e>
                      <m:sub>
                        <m:r>
                          <a:rPr lang="en-US" i="1">
                            <a:latin typeface="Cambria Math" panose="02040503050406030204" pitchFamily="18" charset="0"/>
                            <a:cs typeface="CronosPro-Regular"/>
                          </a:rPr>
                          <m:t>𝑂</m:t>
                        </m:r>
                      </m:sub>
                    </m:sSub>
                    <m:r>
                      <a:rPr lang="en-US" i="1">
                        <a:latin typeface="Cambria Math" panose="02040503050406030204" pitchFamily="18" charset="0"/>
                        <a:cs typeface="CronosPro-Regular"/>
                      </a:rPr>
                      <m:t>≔4</m:t>
                    </m:r>
                  </m:oMath>
                </a14:m>
                <a:endParaRPr lang="en-US" dirty="0">
                  <a:latin typeface="CronosPro-Regular"/>
                  <a:cs typeface="CronosPro-Regular"/>
                </a:endParaRPr>
              </a:p>
              <a:p>
                <a:pPr marL="0" indent="0">
                  <a:buNone/>
                </a:pPr>
                <a:endParaRPr lang="en-US" dirty="0"/>
              </a:p>
              <a:p>
                <a:pPr marL="0" indent="0">
                  <a:buNone/>
                </a:pPr>
                <a:endParaRPr lang="en-US" dirty="0"/>
              </a:p>
              <a:p>
                <a:r>
                  <a:rPr lang="en-US" dirty="0"/>
                  <a:t>P outputs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𝑂</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𝐼</m:t>
                        </m:r>
                      </m:sub>
                    </m:sSub>
                    <m:r>
                      <a:rPr lang="en-US" i="1">
                        <a:latin typeface="Cambria Math" panose="02040503050406030204" pitchFamily="18" charset="0"/>
                      </a:rPr>
                      <m:t>⊕</m:t>
                    </m:r>
                    <m:r>
                      <a:rPr lang="en-US" i="1">
                        <a:latin typeface="Cambria Math" panose="02040503050406030204" pitchFamily="18" charset="0"/>
                      </a:rPr>
                      <m:t>𝑘</m:t>
                    </m:r>
                  </m:oMath>
                </a14:m>
                <a:r>
                  <a:rPr lang="en-US" dirty="0"/>
                  <a:t> where </a:t>
                </a:r>
                <a14:m>
                  <m:oMath xmlns:m="http://schemas.openxmlformats.org/officeDocument/2006/math">
                    <m:r>
                      <a:rPr lang="en-US" i="1">
                        <a:latin typeface="Cambria Math" panose="02040503050406030204" pitchFamily="18" charset="0"/>
                      </a:rPr>
                      <m:t>𝑘</m:t>
                    </m:r>
                  </m:oMath>
                </a14:m>
                <a:r>
                  <a:rPr lang="en-US" dirty="0"/>
                  <a:t> is a freshly generated, uniformly random number 32-bit binary string</a:t>
                </a:r>
              </a:p>
              <a:p>
                <a:pPr lvl="1"/>
                <a:r>
                  <a:rPr lang="en-US" dirty="0"/>
                  <a:t>Assume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𝐼</m:t>
                        </m:r>
                      </m:sub>
                    </m:sSub>
                  </m:oMath>
                </a14:m>
                <a:r>
                  <a:rPr lang="en-US" dirty="0"/>
                  <a:t> is always a 32-bit binary string.</a:t>
                </a:r>
              </a:p>
              <a:p>
                <a:pPr marL="0" indent="0">
                  <a:buNone/>
                </a:pPr>
                <a:endParaRPr lang="en-US" dirty="0"/>
              </a:p>
              <a:p>
                <a:pPr marL="0" indent="0">
                  <a:buNone/>
                </a:pPr>
                <a:endParaRPr lang="en-US" dirty="0"/>
              </a:p>
              <a:p>
                <a:r>
                  <a:rPr lang="en-US" dirty="0"/>
                  <a:t>P outputs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𝑂</m:t>
                        </m:r>
                      </m:sub>
                    </m:sSub>
                    <m:r>
                      <a:rPr lang="en-US" b="0" i="1" smtClean="0">
                        <a:latin typeface="Cambria Math" panose="02040503050406030204" pitchFamily="18" charset="0"/>
                      </a:rPr>
                      <m:t>=</m:t>
                    </m:r>
                    <m:r>
                      <m:rPr>
                        <m:sty m:val="p"/>
                      </m:rPr>
                      <a:rPr lang="en-US" b="0" i="1" smtClean="0">
                        <a:latin typeface="Cambria Math" panose="02040503050406030204" pitchFamily="18" charset="0"/>
                      </a:rPr>
                      <m:t>Enc</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sub>
                        </m:sSub>
                      </m:e>
                    </m:d>
                  </m:oMath>
                </a14:m>
                <a:endParaRPr lang="en-US" b="0" dirty="0"/>
              </a:p>
              <a:p>
                <a:pPr lvl="1"/>
                <a:r>
                  <a:rPr lang="en-US" dirty="0"/>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sub>
                    </m:sSub>
                  </m:oMath>
                </a14:m>
                <a:r>
                  <a:rPr lang="en-US" dirty="0"/>
                  <a:t> is an RSA public key </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3B5A8D38-E99E-D141-8D78-8B94842CA9E6}"/>
                  </a:ext>
                </a:extLst>
              </p:cNvPr>
              <p:cNvSpPr>
                <a:spLocks noGrp="1" noRot="1" noChangeAspect="1" noMove="1" noResize="1" noEditPoints="1" noAdjustHandles="1" noChangeArrowheads="1" noChangeShapeType="1" noTextEdit="1"/>
              </p:cNvSpPr>
              <p:nvPr>
                <p:ph idx="1"/>
              </p:nvPr>
            </p:nvSpPr>
            <p:spPr>
              <a:blipFill>
                <a:blip r:embed="rId3"/>
                <a:stretch>
                  <a:fillRect l="-772" t="-1039"/>
                </a:stretch>
              </a:blipFill>
            </p:spPr>
            <p:txBody>
              <a:bodyPr/>
              <a:lstStyle/>
              <a:p>
                <a:r>
                  <a:rPr lang="en-US">
                    <a:noFill/>
                  </a:rPr>
                  <a:t> </a:t>
                </a:r>
              </a:p>
            </p:txBody>
          </p:sp>
        </mc:Fallback>
      </mc:AlternateContent>
    </p:spTree>
    <p:extLst>
      <p:ext uri="{BB962C8B-B14F-4D97-AF65-F5344CB8AC3E}">
        <p14:creationId xmlns:p14="http://schemas.microsoft.com/office/powerpoint/2010/main" val="1016523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stretch>
            <a:fillRect/>
          </a:stretch>
        </p:blipFill>
        <p:spPr>
          <a:xfrm>
            <a:off x="5929069" y="4754560"/>
            <a:ext cx="884237" cy="884237"/>
          </a:xfrm>
          <a:prstGeom prst="rect">
            <a:avLst/>
          </a:prstGeom>
        </p:spPr>
      </p:pic>
      <p:sp>
        <p:nvSpPr>
          <p:cNvPr id="2" name="Title 1"/>
          <p:cNvSpPr>
            <a:spLocks noGrp="1"/>
          </p:cNvSpPr>
          <p:nvPr>
            <p:ph type="title"/>
          </p:nvPr>
        </p:nvSpPr>
        <p:spPr/>
        <p:txBody>
          <a:bodyPr>
            <a:normAutofit/>
          </a:bodyPr>
          <a:lstStyle/>
          <a:p>
            <a:r>
              <a:rPr lang="en-US" dirty="0"/>
              <a:t>Less restrictive than necessary</a:t>
            </a:r>
            <a:r>
              <a:rPr lang="mr-IN" dirty="0"/>
              <a:t>…</a:t>
            </a:r>
            <a:endParaRPr lang="en-US" dirty="0"/>
          </a:p>
        </p:txBody>
      </p:sp>
      <p:sp>
        <p:nvSpPr>
          <p:cNvPr id="4" name="Slide Number Placeholder 3"/>
          <p:cNvSpPr>
            <a:spLocks noGrp="1"/>
          </p:cNvSpPr>
          <p:nvPr>
            <p:ph type="sldNum" sz="quarter" idx="12"/>
          </p:nvPr>
        </p:nvSpPr>
        <p:spPr/>
        <p:txBody>
          <a:bodyPr/>
          <a:lstStyle/>
          <a:p>
            <a:fld id="{D0F20DF3-DAE6-B84F-B38F-DFB8F4406A2B}" type="slidenum">
              <a:rPr lang="en-US" smtClean="0"/>
              <a:t>26</a:t>
            </a:fld>
            <a:endParaRPr lang="en-US"/>
          </a:p>
        </p:txBody>
      </p:sp>
      <p:sp>
        <p:nvSpPr>
          <p:cNvPr id="5" name="Rectangle 4"/>
          <p:cNvSpPr/>
          <p:nvPr/>
        </p:nvSpPr>
        <p:spPr>
          <a:xfrm>
            <a:off x="2714919" y="1998483"/>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7" name="Straight Arrow Connector 6"/>
          <p:cNvCxnSpPr/>
          <p:nvPr/>
        </p:nvCxnSpPr>
        <p:spPr>
          <a:xfrm>
            <a:off x="1583702" y="233785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585274" y="304643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300140" y="1866509"/>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10" name="TextBox 9"/>
          <p:cNvSpPr txBox="1"/>
          <p:nvPr/>
        </p:nvSpPr>
        <p:spPr>
          <a:xfrm>
            <a:off x="2320566" y="257509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11" name="Straight Arrow Connector 10"/>
          <p:cNvCxnSpPr/>
          <p:nvPr/>
        </p:nvCxnSpPr>
        <p:spPr>
          <a:xfrm>
            <a:off x="5572812" y="2339419"/>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574384" y="304800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5525677" y="186807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14" name="TextBox 13"/>
          <p:cNvSpPr txBox="1"/>
          <p:nvPr/>
        </p:nvSpPr>
        <p:spPr>
          <a:xfrm>
            <a:off x="5546103" y="2576665"/>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15" name="Rectangle 14"/>
          <p:cNvSpPr/>
          <p:nvPr/>
        </p:nvSpPr>
        <p:spPr>
          <a:xfrm>
            <a:off x="2716491" y="4375608"/>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17" name="Straight Arrow Connector 16"/>
          <p:cNvCxnSpPr/>
          <p:nvPr/>
        </p:nvCxnSpPr>
        <p:spPr>
          <a:xfrm>
            <a:off x="1585274" y="4714976"/>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1586846" y="5423558"/>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301712" y="4243634"/>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H</a:t>
            </a:r>
          </a:p>
        </p:txBody>
      </p:sp>
      <p:sp>
        <p:nvSpPr>
          <p:cNvPr id="20" name="TextBox 19"/>
          <p:cNvSpPr txBox="1"/>
          <p:nvPr/>
        </p:nvSpPr>
        <p:spPr>
          <a:xfrm>
            <a:off x="2322138" y="4952222"/>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1" name="Straight Arrow Connector 20"/>
          <p:cNvCxnSpPr/>
          <p:nvPr/>
        </p:nvCxnSpPr>
        <p:spPr>
          <a:xfrm>
            <a:off x="5574384" y="4716544"/>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5575956" y="5425126"/>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527249" y="4245202"/>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4" name="TextBox 23"/>
          <p:cNvSpPr txBox="1"/>
          <p:nvPr/>
        </p:nvSpPr>
        <p:spPr>
          <a:xfrm>
            <a:off x="5547675" y="4953790"/>
            <a:ext cx="272176" cy="584775"/>
          </a:xfrm>
          <a:prstGeom prst="rect">
            <a:avLst/>
          </a:prstGeom>
          <a:noFill/>
        </p:spPr>
        <p:txBody>
          <a:bodyPr wrap="square" rtlCol="0">
            <a:spAutoFit/>
          </a:bodyPr>
          <a:lstStyle/>
          <a:p>
            <a:r>
              <a:rPr lang="en-US" sz="3200" dirty="0">
                <a:solidFill>
                  <a:schemeClr val="accent2"/>
                </a:solidFill>
                <a:latin typeface="Cambria Math" panose="02040503050406030204" pitchFamily="18" charset="0"/>
                <a:ea typeface="Cambria Math" panose="02040503050406030204" pitchFamily="18" charset="0"/>
                <a:cs typeface="CronosPro-Regular"/>
              </a:rPr>
              <a:t>L</a:t>
            </a:r>
          </a:p>
        </p:txBody>
      </p:sp>
      <p:sp>
        <p:nvSpPr>
          <p:cNvPr id="25" name="TextBox 24"/>
          <p:cNvSpPr txBox="1"/>
          <p:nvPr/>
        </p:nvSpPr>
        <p:spPr>
          <a:xfrm>
            <a:off x="1517713" y="1857082"/>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2</a:t>
            </a:r>
          </a:p>
        </p:txBody>
      </p:sp>
      <p:sp>
        <p:nvSpPr>
          <p:cNvPr id="28" name="TextBox 27"/>
          <p:cNvSpPr txBox="1"/>
          <p:nvPr/>
        </p:nvSpPr>
        <p:spPr>
          <a:xfrm>
            <a:off x="6271961" y="2567231"/>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4</a:t>
            </a:r>
          </a:p>
        </p:txBody>
      </p:sp>
      <p:sp>
        <p:nvSpPr>
          <p:cNvPr id="29" name="TextBox 28"/>
          <p:cNvSpPr txBox="1"/>
          <p:nvPr/>
        </p:nvSpPr>
        <p:spPr>
          <a:xfrm>
            <a:off x="1491003" y="4234207"/>
            <a:ext cx="377073" cy="584775"/>
          </a:xfrm>
          <a:prstGeom prst="rect">
            <a:avLst/>
          </a:prstGeom>
          <a:noFill/>
        </p:spPr>
        <p:txBody>
          <a:bodyPr wrap="square" rtlCol="0">
            <a:spAutoFit/>
          </a:bodyPr>
          <a:lstStyle/>
          <a:p>
            <a:r>
              <a:rPr lang="en-US" sz="3200" dirty="0">
                <a:solidFill>
                  <a:schemeClr val="accent2"/>
                </a:solidFill>
                <a:latin typeface="CronosPro-Regular"/>
                <a:cs typeface="CronosPro-Regular"/>
              </a:rPr>
              <a:t>9</a:t>
            </a:r>
          </a:p>
        </p:txBody>
      </p:sp>
      <mc:AlternateContent xmlns:mc="http://schemas.openxmlformats.org/markup-compatibility/2006" xmlns:a14="http://schemas.microsoft.com/office/drawing/2010/main">
        <mc:Choice Requires="a14">
          <p:sp>
            <p:nvSpPr>
              <p:cNvPr id="34" name="TextBox 33"/>
              <p:cNvSpPr txBox="1"/>
              <p:nvPr/>
            </p:nvSpPr>
            <p:spPr>
              <a:xfrm>
                <a:off x="2661010" y="2126746"/>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661010" y="2126746"/>
                <a:ext cx="410966"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227834" y="2823674"/>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227834" y="2823674"/>
                <a:ext cx="410966"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369923" y="2184554"/>
                <a:ext cx="1800625" cy="1323439"/>
              </a:xfrm>
              <a:prstGeom prst="rect">
                <a:avLst/>
              </a:prstGeom>
              <a:noFill/>
            </p:spPr>
            <p:txBody>
              <a:bodyPr wrap="square" rtlCol="0">
                <a:spAutoFit/>
              </a:bodyPr>
              <a:lstStyle/>
              <a:p>
                <a:r>
                  <a:rPr lang="en-US" sz="2000" dirty="0">
                    <a:latin typeface="CronosPro-Regular"/>
                    <a:cs typeface="CronosPro-Regular"/>
                  </a:rPr>
                  <a:t>while </a:t>
                </a:r>
                <a14:m>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&gt;5</m:t>
                    </m:r>
                  </m:oMath>
                </a14:m>
                <a:r>
                  <a:rPr lang="en-US" sz="2000" b="0" dirty="0">
                    <a:latin typeface="CronosPro-Regular"/>
                    <a:cs typeface="CronosPro-Regular"/>
                  </a:rPr>
                  <a:t> do</a:t>
                </a:r>
              </a:p>
              <a:p>
                <a:r>
                  <a:rPr lang="en-US" sz="2000" dirty="0">
                    <a:latin typeface="CronosPro-Regular"/>
                    <a:cs typeface="CronosPro-Regular"/>
                  </a:rPr>
                  <a:t>      skip;</a:t>
                </a:r>
              </a:p>
              <a:p>
                <a:pPr/>
                <a14:m>
                  <m:oMathPara xmlns:m="http://schemas.openxmlformats.org/officeDocument/2006/math">
                    <m:oMathParaPr>
                      <m:jc m:val="left"/>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≔4</m:t>
                      </m:r>
                    </m:oMath>
                  </m:oMathPara>
                </a14:m>
                <a:endParaRPr lang="en-US" sz="2000" b="0" dirty="0">
                  <a:latin typeface="CronosPro-Regular"/>
                  <a:cs typeface="CronosPro-Regular"/>
                </a:endParaRPr>
              </a:p>
              <a:p>
                <a:endParaRPr lang="en-US" sz="2000" dirty="0">
                  <a:latin typeface="CronosPro-Regular"/>
                  <a:cs typeface="CronosPro-Regular"/>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369923" y="2184554"/>
                <a:ext cx="1800625" cy="1323439"/>
              </a:xfrm>
              <a:prstGeom prst="rect">
                <a:avLst/>
              </a:prstGeom>
              <a:blipFill>
                <a:blip r:embed="rId8"/>
                <a:stretch>
                  <a:fillRect l="-3729" t="-2304" r="-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368213" y="4525350"/>
                <a:ext cx="1800625" cy="1323439"/>
              </a:xfrm>
              <a:prstGeom prst="rect">
                <a:avLst/>
              </a:prstGeom>
              <a:noFill/>
            </p:spPr>
            <p:txBody>
              <a:bodyPr wrap="square" rtlCol="0">
                <a:spAutoFit/>
              </a:bodyPr>
              <a:lstStyle/>
              <a:p>
                <a:r>
                  <a:rPr lang="en-US" sz="2000" dirty="0">
                    <a:latin typeface="CronosPro-Regular"/>
                    <a:cs typeface="CronosPro-Regular"/>
                  </a:rPr>
                  <a:t>while </a:t>
                </a:r>
                <a14:m>
                  <m:oMath xmlns:m="http://schemas.openxmlformats.org/officeDocument/2006/math">
                    <m:r>
                      <a:rPr lang="en-US" sz="2000" b="0" i="1" smtClean="0">
                        <a:latin typeface="Cambria Math" panose="02040503050406030204" pitchFamily="18" charset="0"/>
                        <a:cs typeface="CronosPro-Regular"/>
                      </a:rPr>
                      <m:t>h</m:t>
                    </m:r>
                    <m:r>
                      <a:rPr lang="en-US" sz="2000" b="0" i="1" smtClean="0">
                        <a:latin typeface="Cambria Math" panose="02040503050406030204" pitchFamily="18" charset="0"/>
                        <a:cs typeface="CronosPro-Regular"/>
                      </a:rPr>
                      <m:t>&gt;5</m:t>
                    </m:r>
                  </m:oMath>
                </a14:m>
                <a:r>
                  <a:rPr lang="en-US" sz="2000" b="0" dirty="0">
                    <a:latin typeface="CronosPro-Regular"/>
                    <a:cs typeface="CronosPro-Regular"/>
                  </a:rPr>
                  <a:t> do</a:t>
                </a:r>
              </a:p>
              <a:p>
                <a:r>
                  <a:rPr lang="en-US" sz="2000" dirty="0">
                    <a:latin typeface="CronosPro-Regular"/>
                    <a:cs typeface="CronosPro-Regular"/>
                  </a:rPr>
                  <a:t>      skip;</a:t>
                </a:r>
              </a:p>
              <a:p>
                <a:pPr/>
                <a14:m>
                  <m:oMathPara xmlns:m="http://schemas.openxmlformats.org/officeDocument/2006/math">
                    <m:oMathParaPr>
                      <m:jc m:val="left"/>
                    </m:oMathParaPr>
                    <m:oMath xmlns:m="http://schemas.openxmlformats.org/officeDocument/2006/math">
                      <m:sSup>
                        <m:sSupPr>
                          <m:ctrlPr>
                            <a:rPr lang="en-US" sz="2000" b="0" i="1" smtClean="0">
                              <a:latin typeface="Cambria Math" panose="02040503050406030204" pitchFamily="18" charset="0"/>
                              <a:cs typeface="CronosPro-Regular"/>
                            </a:rPr>
                          </m:ctrlPr>
                        </m:sSupPr>
                        <m:e>
                          <m:r>
                            <a:rPr lang="en-US" sz="2000" b="0" i="1" smtClean="0">
                              <a:latin typeface="Cambria Math" panose="02040503050406030204" pitchFamily="18" charset="0"/>
                              <a:cs typeface="CronosPro-Regular"/>
                            </a:rPr>
                            <m:t>𝑙</m:t>
                          </m:r>
                        </m:e>
                        <m:sup>
                          <m:r>
                            <a:rPr lang="en-US" sz="2000" b="0" i="1" smtClean="0">
                              <a:latin typeface="Cambria Math" panose="02040503050406030204" pitchFamily="18" charset="0"/>
                              <a:cs typeface="CronosPro-Regular"/>
                            </a:rPr>
                            <m:t>′</m:t>
                          </m:r>
                        </m:sup>
                      </m:sSup>
                      <m:r>
                        <a:rPr lang="en-US" sz="2000" b="0" i="1" smtClean="0">
                          <a:latin typeface="Cambria Math" panose="02040503050406030204" pitchFamily="18" charset="0"/>
                          <a:cs typeface="CronosPro-Regular"/>
                        </a:rPr>
                        <m:t>≔4</m:t>
                      </m:r>
                    </m:oMath>
                  </m:oMathPara>
                </a14:m>
                <a:endParaRPr lang="en-US" sz="2000" b="0" dirty="0">
                  <a:latin typeface="CronosPro-Regular"/>
                  <a:cs typeface="CronosPro-Regular"/>
                </a:endParaRPr>
              </a:p>
              <a:p>
                <a:endParaRPr lang="en-US" sz="2000" dirty="0">
                  <a:latin typeface="CronosPro-Regular"/>
                  <a:cs typeface="CronosPro-Regular"/>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368213" y="4525350"/>
                <a:ext cx="1800625" cy="1323439"/>
              </a:xfrm>
              <a:prstGeom prst="rect">
                <a:avLst/>
              </a:prstGeom>
              <a:blipFill>
                <a:blip r:embed="rId9"/>
                <a:stretch>
                  <a:fillRect l="-3729" t="-2304" r="-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659300" y="4518912"/>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h</m:t>
                      </m:r>
                    </m:oMath>
                  </m:oMathPara>
                </a14:m>
                <a:endParaRPr lang="en-US" sz="2000" i="1" dirty="0">
                  <a:latin typeface="CronosPro-Regular"/>
                  <a:cs typeface="CronosPro-Regular"/>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659300" y="4518912"/>
                <a:ext cx="4109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226124" y="5215840"/>
                <a:ext cx="4109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𝑙</m:t>
                      </m:r>
                      <m:r>
                        <a:rPr lang="en-US" sz="2000" b="0" i="1" smtClean="0">
                          <a:latin typeface="Cambria Math" panose="02040503050406030204" pitchFamily="18" charset="0"/>
                          <a:cs typeface="CronosPro-Regular"/>
                        </a:rPr>
                        <m:t>′</m:t>
                      </m:r>
                    </m:oMath>
                  </m:oMathPara>
                </a14:m>
                <a:endParaRPr lang="en-US" sz="2000" i="1" dirty="0">
                  <a:latin typeface="CronosPro-Regular"/>
                  <a:cs typeface="CronosPro-Regular"/>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226124" y="5215840"/>
                <a:ext cx="410966" cy="400110"/>
              </a:xfrm>
              <a:prstGeom prst="rect">
                <a:avLst/>
              </a:prstGeom>
              <a:blipFill>
                <a:blip r:embed="rId11"/>
                <a:stretch>
                  <a:fillRect/>
                </a:stretch>
              </a:blipFill>
            </p:spPr>
            <p:txBody>
              <a:bodyPr/>
              <a:lstStyle/>
              <a:p>
                <a:r>
                  <a:rPr lang="en-US">
                    <a:noFill/>
                  </a:rPr>
                  <a:t> </a:t>
                </a:r>
              </a:p>
            </p:txBody>
          </p:sp>
        </mc:Fallback>
      </mc:AlternateContent>
      <p:sp>
        <p:nvSpPr>
          <p:cNvPr id="41" name="TextBox 40"/>
          <p:cNvSpPr txBox="1"/>
          <p:nvPr/>
        </p:nvSpPr>
        <p:spPr>
          <a:xfrm>
            <a:off x="1538136" y="2574053"/>
            <a:ext cx="377073" cy="584775"/>
          </a:xfrm>
          <a:prstGeom prst="rect">
            <a:avLst/>
          </a:prstGeom>
          <a:noFill/>
        </p:spPr>
        <p:txBody>
          <a:bodyPr wrap="square" rtlCol="0">
            <a:spAutoFit/>
          </a:bodyPr>
          <a:lstStyle/>
          <a:p>
            <a:r>
              <a:rPr lang="en-US" sz="3200" dirty="0">
                <a:latin typeface="CronosPro-Regular"/>
                <a:cs typeface="CronosPro-Regular"/>
              </a:rPr>
              <a:t>2</a:t>
            </a:r>
          </a:p>
        </p:txBody>
      </p:sp>
      <p:sp>
        <p:nvSpPr>
          <p:cNvPr id="42" name="TextBox 41"/>
          <p:cNvSpPr txBox="1"/>
          <p:nvPr/>
        </p:nvSpPr>
        <p:spPr>
          <a:xfrm>
            <a:off x="1517712" y="4948796"/>
            <a:ext cx="377073" cy="584775"/>
          </a:xfrm>
          <a:prstGeom prst="rect">
            <a:avLst/>
          </a:prstGeom>
          <a:noFill/>
        </p:spPr>
        <p:txBody>
          <a:bodyPr wrap="square" rtlCol="0">
            <a:spAutoFit/>
          </a:bodyPr>
          <a:lstStyle/>
          <a:p>
            <a:r>
              <a:rPr lang="en-US" sz="3200" dirty="0">
                <a:latin typeface="CronosPro-Regular"/>
                <a:cs typeface="CronosPro-Regular"/>
              </a:rPr>
              <a:t>2</a:t>
            </a:r>
          </a:p>
        </p:txBody>
      </p:sp>
    </p:spTree>
    <p:extLst>
      <p:ext uri="{BB962C8B-B14F-4D97-AF65-F5344CB8AC3E}">
        <p14:creationId xmlns:p14="http://schemas.microsoft.com/office/powerpoint/2010/main" val="143005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r>
              <a:rPr lang="en-US" dirty="0"/>
              <a:t>Termination sensitive noninterference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solidFill>
                      <a:schemeClr val="tx1"/>
                    </a:solidFill>
                  </a:rPr>
                  <a:t>If</a:t>
                </a: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1</m:t>
                        </m:r>
                      </m:sub>
                    </m:sSub>
                    <m:sSub>
                      <m:sSubPr>
                        <m:ctrlPr>
                          <a:rPr lang="en-US" i="1" smtClean="0">
                            <a:solidFill>
                              <a:schemeClr val="tx1"/>
                            </a:solidFill>
                            <a:latin typeface="Cambria Math" panose="02040503050406030204" pitchFamily="18" charset="0"/>
                          </a:rPr>
                        </m:ctrlPr>
                      </m:sSubPr>
                      <m:e>
                        <m:r>
                          <a:rPr lang="en-US" b="0" i="0" smtClean="0">
                            <a:solidFill>
                              <a:schemeClr val="tx1"/>
                            </a:solidFill>
                            <a:latin typeface="Cambria Math" panose="02040503050406030204" pitchFamily="18" charset="0"/>
                          </a:rPr>
                          <m:t>=</m:t>
                        </m:r>
                      </m:e>
                      <m:sub>
                        <m:r>
                          <m:rPr>
                            <m:sty m:val="p"/>
                          </m:rPr>
                          <a:rPr lang="en-US" b="0" i="0" smtClean="0">
                            <a:solidFill>
                              <a:schemeClr val="tx1"/>
                            </a:solidFill>
                            <a:latin typeface="Cambria Math" panose="02040503050406030204" pitchFamily="18" charset="0"/>
                          </a:rPr>
                          <m:t>L</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oMath>
                </a14:m>
                <a:r>
                  <a:rPr lang="en-US" dirty="0">
                    <a:solidFill>
                      <a:schemeClr val="tx1"/>
                    </a:solidFill>
                  </a:rPr>
                  <a:t>,</a:t>
                </a:r>
              </a:p>
              <a:p>
                <a:r>
                  <a:rPr lang="en-US" dirty="0">
                    <a:solidFill>
                      <a:schemeClr val="tx1"/>
                    </a:solidFill>
                  </a:rPr>
                  <a:t>then</a:t>
                </a:r>
                <a:endParaRPr lang="en-US" i="1" dirty="0">
                  <a:solidFill>
                    <a:schemeClr val="tx1"/>
                  </a:solidFill>
                  <a:latin typeface="Cambria Math" panose="02040503050406030204" pitchFamily="18" charset="0"/>
                </a:endParaRPr>
              </a:p>
              <a:p>
                <a:pPr lvl="1"/>
                <a14:m>
                  <m:oMath xmlns:m="http://schemas.openxmlformats.org/officeDocument/2006/math">
                    <m:r>
                      <a:rPr lang="en-US" b="1" i="1">
                        <a:solidFill>
                          <a:schemeClr val="tx1"/>
                        </a:solidFill>
                        <a:latin typeface="Cambria Math" panose="02040503050406030204" pitchFamily="18" charset="0"/>
                      </a:rPr>
                      <m:t>𝑪</m:t>
                    </m:r>
                  </m:oMath>
                </a14:m>
                <a:r>
                  <a:rPr lang="en-US" b="1" dirty="0">
                    <a:solidFill>
                      <a:schemeClr val="tx1"/>
                    </a:solidFill>
                  </a:rPr>
                  <a:t> terminates on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𝑴</m:t>
                        </m:r>
                      </m:e>
                      <m:sub>
                        <m:r>
                          <a:rPr lang="en-US" b="1" i="1" smtClean="0">
                            <a:solidFill>
                              <a:schemeClr val="tx1"/>
                            </a:solidFill>
                            <a:latin typeface="Cambria Math" panose="02040503050406030204" pitchFamily="18" charset="0"/>
                          </a:rPr>
                          <m:t>𝟏</m:t>
                        </m:r>
                      </m:sub>
                    </m:sSub>
                  </m:oMath>
                </a14:m>
                <a:r>
                  <a:rPr lang="en-US" b="1" dirty="0">
                    <a:solidFill>
                      <a:schemeClr val="tx1"/>
                    </a:solidFill>
                  </a:rPr>
                  <a:t> </a:t>
                </a:r>
                <a:r>
                  <a:rPr lang="en-US" b="1" dirty="0" err="1">
                    <a:solidFill>
                      <a:schemeClr val="tx1"/>
                    </a:solidFill>
                  </a:rPr>
                  <a:t>iff</a:t>
                </a:r>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𝑪</m:t>
                    </m:r>
                  </m:oMath>
                </a14:m>
                <a:r>
                  <a:rPr lang="en-US" b="1" dirty="0">
                    <a:solidFill>
                      <a:schemeClr val="tx1"/>
                    </a:solidFill>
                  </a:rPr>
                  <a:t> terminates on </a:t>
                </a:r>
                <a14:m>
                  <m:oMath xmlns:m="http://schemas.openxmlformats.org/officeDocument/2006/math">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𝑴</m:t>
                        </m:r>
                      </m:e>
                      <m:sub>
                        <m:r>
                          <a:rPr lang="en-US" b="1" i="1" smtClean="0">
                            <a:solidFill>
                              <a:schemeClr val="tx1"/>
                            </a:solidFill>
                            <a:latin typeface="Cambria Math" panose="02040503050406030204" pitchFamily="18" charset="0"/>
                          </a:rPr>
                          <m:t>𝟐</m:t>
                        </m:r>
                      </m:sub>
                    </m:sSub>
                  </m:oMath>
                </a14:m>
                <a:r>
                  <a:rPr lang="en-US" b="1" dirty="0">
                    <a:solidFill>
                      <a:schemeClr val="tx1"/>
                    </a:solidFill>
                  </a:rPr>
                  <a:t>, and</a:t>
                </a:r>
              </a:p>
              <a:p>
                <a:pPr lvl="1"/>
                <a14:m>
                  <m:oMath xmlns:m="http://schemas.openxmlformats.org/officeDocument/2006/math">
                    <m:r>
                      <a:rPr lang="en-US" i="1">
                        <a:solidFill>
                          <a:schemeClr val="tx1"/>
                        </a:solidFill>
                        <a:latin typeface="Cambria Math" panose="02040503050406030204" pitchFamily="18" charset="0"/>
                      </a:rPr>
                      <m:t>𝐶</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Sub>
                      </m:e>
                    </m:d>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m:t>
                        </m:r>
                      </m:e>
                      <m:sub>
                        <m:r>
                          <m:rPr>
                            <m:sty m:val="p"/>
                          </m:rPr>
                          <a:rPr lang="en-US" i="0">
                            <a:solidFill>
                              <a:schemeClr val="tx1"/>
                            </a:solidFill>
                            <a:latin typeface="Cambria Math" panose="02040503050406030204" pitchFamily="18" charset="0"/>
                          </a:rPr>
                          <m:t>L</m:t>
                        </m:r>
                      </m:sub>
                    </m:sSub>
                    <m:r>
                      <a:rPr lang="en-US" i="1">
                        <a:solidFill>
                          <a:schemeClr val="tx1"/>
                        </a:solidFill>
                        <a:latin typeface="Cambria Math" panose="02040503050406030204" pitchFamily="18" charset="0"/>
                      </a:rPr>
                      <m:t>𝐶</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Sub>
                      </m:e>
                    </m:d>
                  </m:oMath>
                </a14:m>
                <a:r>
                  <a:rPr lang="en-US" dirty="0">
                    <a:solidFill>
                      <a:schemeClr val="tx1"/>
                    </a:solidFill>
                  </a:rPr>
                  <a:t>.</a:t>
                </a: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27</a:t>
            </a:fld>
            <a:endParaRPr lang="en-US"/>
          </a:p>
        </p:txBody>
      </p:sp>
    </p:spTree>
    <p:extLst>
      <p:ext uri="{BB962C8B-B14F-4D97-AF65-F5344CB8AC3E}">
        <p14:creationId xmlns:p14="http://schemas.microsoft.com/office/powerpoint/2010/main" val="147757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DBAB-39CF-A64C-8E47-526097193A7B}"/>
              </a:ext>
            </a:extLst>
          </p:cNvPr>
          <p:cNvSpPr>
            <a:spLocks noGrp="1"/>
          </p:cNvSpPr>
          <p:nvPr>
            <p:ph type="title"/>
          </p:nvPr>
        </p:nvSpPr>
        <p:spPr/>
        <p:txBody>
          <a:bodyPr/>
          <a:lstStyle/>
          <a:p>
            <a:r>
              <a:rPr lang="en-US" dirty="0"/>
              <a:t>Probabilistic Randomness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AE9698E-56FE-D845-A58D-C2DBA25E1060}"/>
                  </a:ext>
                </a:extLst>
              </p:cNvPr>
              <p:cNvSpPr txBox="1">
                <a:spLocks noGrp="1"/>
              </p:cNvSpPr>
              <p:nvPr>
                <p:ph idx="1"/>
              </p:nvPr>
            </p:nvSpPr>
            <p:spPr>
              <a:xfrm>
                <a:off x="457200" y="1600200"/>
                <a:ext cx="8229600" cy="2086725"/>
              </a:xfrm>
              <a:prstGeom prst="rect">
                <a:avLst/>
              </a:prstGeom>
              <a:noFill/>
            </p:spPr>
            <p:txBody>
              <a:bodyPr wrap="square" rtlCol="0">
                <a:spAutoFit/>
              </a:bodyPr>
              <a:lstStyle/>
              <a:p>
                <a:r>
                  <a:rPr lang="en-US" sz="2400" b="1" dirty="0">
                    <a:solidFill>
                      <a:schemeClr val="accent2"/>
                    </a:solidFill>
                    <a:latin typeface="CronosPro-Regular"/>
                    <a:cs typeface="CronosPro-Regular"/>
                  </a:rPr>
                  <a:t>Probabilistic Noninterference:</a:t>
                </a:r>
                <a:r>
                  <a:rPr lang="en-US" sz="2400" dirty="0">
                    <a:latin typeface="CronosPro-Regular"/>
                    <a:cs typeface="CronosPro-Regular"/>
                  </a:rPr>
                  <a:t> For a program </a:t>
                </a:r>
                <a14:m>
                  <m:oMath xmlns:m="http://schemas.openxmlformats.org/officeDocument/2006/math">
                    <m:r>
                      <a:rPr lang="en-US" sz="2400" b="0" i="1" smtClean="0">
                        <a:latin typeface="Cambria Math" panose="02040503050406030204" pitchFamily="18" charset="0"/>
                        <a:cs typeface="CronosPro-Regular"/>
                      </a:rPr>
                      <m:t>𝐶</m:t>
                    </m:r>
                  </m:oMath>
                </a14:m>
                <a:r>
                  <a:rPr lang="en-US" sz="2400" dirty="0">
                    <a:latin typeface="CronosPro-Regular"/>
                    <a:cs typeface="CronosPro-Regular"/>
                  </a:rPr>
                  <a:t> and a mapping from variables to labels in </a:t>
                </a:r>
                <a14:m>
                  <m:oMath xmlns:m="http://schemas.openxmlformats.org/officeDocument/2006/math">
                    <m:d>
                      <m:dPr>
                        <m:begChr m:val="{"/>
                        <m:endChr m:val="}"/>
                        <m:ctrlPr>
                          <a:rPr lang="en-US" sz="2400" b="0" i="1" smtClean="0">
                            <a:latin typeface="Cambria Math" panose="02040503050406030204" pitchFamily="18" charset="0"/>
                            <a:cs typeface="CronosPro-Regular"/>
                          </a:rPr>
                        </m:ctrlPr>
                      </m:dPr>
                      <m:e>
                        <m:r>
                          <m:rPr>
                            <m:sty m:val="p"/>
                          </m:rPr>
                          <a:rPr lang="en-US" sz="2400" b="0" i="0" smtClean="0">
                            <a:latin typeface="Cambria Math" panose="02040503050406030204" pitchFamily="18" charset="0"/>
                            <a:cs typeface="CronosPro-Regular"/>
                          </a:rPr>
                          <m:t>L</m:t>
                        </m:r>
                        <m:r>
                          <a:rPr lang="en-US"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H</m:t>
                        </m:r>
                      </m:e>
                    </m:d>
                  </m:oMath>
                </a14:m>
                <a:r>
                  <a:rPr lang="en-US" sz="2400" dirty="0">
                    <a:latin typeface="CronosPro-Regular"/>
                    <a:cs typeface="CronosPro-Regular"/>
                  </a:rPr>
                  <a:t>, the output distribution </a:t>
                </a:r>
                <a14:m>
                  <m:oMath xmlns:m="http://schemas.openxmlformats.org/officeDocument/2006/math">
                    <m:sSub>
                      <m:sSubPr>
                        <m:ctrlPr>
                          <a:rPr lang="en-US" b="0" i="1" dirty="0" smtClean="0">
                            <a:latin typeface="Cambria Math" panose="02040503050406030204" pitchFamily="18" charset="0"/>
                            <a:cs typeface="CronosPro-Regular"/>
                          </a:rPr>
                        </m:ctrlPr>
                      </m:sSubPr>
                      <m:e>
                        <m:r>
                          <m:rPr>
                            <m:sty m:val="p"/>
                          </m:rPr>
                          <a:rPr lang="en-US" dirty="0" smtClean="0">
                            <a:latin typeface="Cambria Math" panose="02040503050406030204" pitchFamily="18" charset="0"/>
                            <a:cs typeface="CronosPro-Regular"/>
                          </a:rPr>
                          <m:t>H</m:t>
                        </m:r>
                      </m:e>
                      <m:sub>
                        <m:r>
                          <m:rPr>
                            <m:sty m:val="p"/>
                          </m:rPr>
                          <a:rPr lang="en-US" b="0" i="0" dirty="0" smtClean="0">
                            <a:latin typeface="Cambria Math" panose="02040503050406030204" pitchFamily="18" charset="0"/>
                            <a:cs typeface="CronosPro-Regular"/>
                          </a:rPr>
                          <m:t>I</m:t>
                        </m:r>
                      </m:sub>
                    </m:sSub>
                    <m:r>
                      <a:rPr lang="en-US" b="0" i="0" dirty="0" smtClean="0">
                        <a:latin typeface="Cambria Math" panose="02040503050406030204" pitchFamily="18" charset="0"/>
                        <a:cs typeface="CronosPro-Regular"/>
                      </a:rPr>
                      <m:t>= </m:t>
                    </m:r>
                    <m:r>
                      <a:rPr lang="en-US" sz="2400" b="0" i="1" smtClean="0">
                        <a:latin typeface="Cambria Math" panose="02040503050406030204" pitchFamily="18" charset="0"/>
                        <a:cs typeface="CronosPro-Regular"/>
                      </a:rPr>
                      <m:t>𝐶</m:t>
                    </m:r>
                    <m:r>
                      <a:rPr lang="en-US" sz="2400" b="0" i="1" smtClean="0">
                        <a:latin typeface="Cambria Math" panose="02040503050406030204" pitchFamily="18" charset="0"/>
                        <a:cs typeface="CronosPro-Regular"/>
                      </a:rPr>
                      <m:t>(</m:t>
                    </m:r>
                    <m:sSub>
                      <m:sSubPr>
                        <m:ctrlPr>
                          <a:rPr lang="en-US" sz="2400" b="0" i="1" smtClean="0">
                            <a:latin typeface="Cambria Math" panose="02040503050406030204" pitchFamily="18" charset="0"/>
                            <a:cs typeface="CronosPro-Regular"/>
                          </a:rPr>
                        </m:ctrlPr>
                      </m:sSubPr>
                      <m:e>
                        <m:r>
                          <a:rPr lang="en-US" sz="2400" b="0" i="1" smtClean="0">
                            <a:latin typeface="Cambria Math" panose="02040503050406030204" pitchFamily="18" charset="0"/>
                            <a:cs typeface="CronosPro-Regular"/>
                          </a:rPr>
                          <m:t>𝐻</m:t>
                        </m:r>
                      </m:e>
                      <m:sub>
                        <m:r>
                          <a:rPr lang="en-US" sz="2400" b="0" i="1" smtClean="0">
                            <a:latin typeface="Cambria Math" panose="02040503050406030204" pitchFamily="18" charset="0"/>
                            <a:cs typeface="CronosPro-Regular"/>
                          </a:rPr>
                          <m:t>𝐼</m:t>
                        </m:r>
                      </m:sub>
                    </m:sSub>
                    <m:r>
                      <a:rPr lang="en-US" sz="2400" b="0" i="1" smtClean="0">
                        <a:latin typeface="Cambria Math" panose="02040503050406030204" pitchFamily="18" charset="0"/>
                        <a:cs typeface="CronosPro-Regular"/>
                      </a:rPr>
                      <m:t>,</m:t>
                    </m:r>
                    <m:sSub>
                      <m:sSubPr>
                        <m:ctrlPr>
                          <a:rPr lang="en-US" sz="2400" b="0" i="1" smtClean="0">
                            <a:latin typeface="Cambria Math" panose="02040503050406030204" pitchFamily="18" charset="0"/>
                            <a:cs typeface="CronosPro-Regular"/>
                          </a:rPr>
                        </m:ctrlPr>
                      </m:sSubPr>
                      <m:e>
                        <m:r>
                          <a:rPr lang="en-US" sz="2400" b="0" i="1" smtClean="0">
                            <a:latin typeface="Cambria Math" panose="02040503050406030204" pitchFamily="18" charset="0"/>
                            <a:cs typeface="CronosPro-Regular"/>
                          </a:rPr>
                          <m:t>𝐿</m:t>
                        </m:r>
                      </m:e>
                      <m:sub>
                        <m:r>
                          <a:rPr lang="en-US" sz="2400" b="0" i="1" smtClean="0">
                            <a:latin typeface="Cambria Math" panose="02040503050406030204" pitchFamily="18" charset="0"/>
                            <a:cs typeface="CronosPro-Regular"/>
                          </a:rPr>
                          <m:t>𝐼</m:t>
                        </m:r>
                      </m:sub>
                    </m:sSub>
                    <m:r>
                      <a:rPr lang="en-US" sz="2400" b="0" i="1" smtClean="0">
                        <a:latin typeface="Cambria Math" panose="02040503050406030204" pitchFamily="18" charset="0"/>
                        <a:cs typeface="CronosPro-Regular"/>
                      </a:rPr>
                      <m:t>)</m:t>
                    </m:r>
                  </m:oMath>
                </a14:m>
                <a:r>
                  <a:rPr lang="en-US" sz="2400" dirty="0">
                    <a:latin typeface="CronosPro-Regular"/>
                    <a:cs typeface="CronosPro-Regular"/>
                  </a:rPr>
                  <a:t> is independent of </a:t>
                </a:r>
                <a14:m>
                  <m:oMath xmlns:m="http://schemas.openxmlformats.org/officeDocument/2006/math">
                    <m:sSub>
                      <m:sSubPr>
                        <m:ctrlPr>
                          <a:rPr lang="en-US" sz="2400" b="0" i="1" smtClean="0">
                            <a:latin typeface="Cambria Math" panose="02040503050406030204" pitchFamily="18" charset="0"/>
                            <a:cs typeface="CronosPro-Regular"/>
                          </a:rPr>
                        </m:ctrlPr>
                      </m:sSubPr>
                      <m:e>
                        <m:r>
                          <a:rPr lang="en-US" sz="2400" b="0" i="1" smtClean="0">
                            <a:latin typeface="Cambria Math" panose="02040503050406030204" pitchFamily="18" charset="0"/>
                            <a:cs typeface="CronosPro-Regular"/>
                          </a:rPr>
                          <m:t>𝐻</m:t>
                        </m:r>
                      </m:e>
                      <m:sub>
                        <m:r>
                          <a:rPr lang="en-US" sz="2400" b="0" i="1" smtClean="0">
                            <a:latin typeface="Cambria Math" panose="02040503050406030204" pitchFamily="18" charset="0"/>
                            <a:cs typeface="CronosPro-Regular"/>
                          </a:rPr>
                          <m:t>𝐼</m:t>
                        </m:r>
                      </m:sub>
                    </m:sSub>
                  </m:oMath>
                </a14:m>
                <a:endParaRPr lang="en-US" sz="2400" dirty="0">
                  <a:latin typeface="CronosPro-Regular"/>
                  <a:cs typeface="CronosPro-Regular"/>
                </a:endParaRPr>
              </a:p>
              <a:p>
                <a:endParaRPr lang="en-US" dirty="0">
                  <a:latin typeface="CronosPro-Regular"/>
                  <a:cs typeface="CronosPro-Regular"/>
                </a:endParaRPr>
              </a:p>
              <a:p>
                <a:r>
                  <a:rPr lang="en-US" sz="2400" b="1" dirty="0">
                    <a:solidFill>
                      <a:schemeClr val="accent2"/>
                    </a:solidFill>
                    <a:latin typeface="CronosPro-Regular"/>
                    <a:cs typeface="CronosPro-Regular"/>
                  </a:rPr>
                  <a:t>Computational Probabilistic Noninterference</a:t>
                </a:r>
              </a:p>
            </p:txBody>
          </p:sp>
        </mc:Choice>
        <mc:Fallback xmlns="">
          <p:sp>
            <p:nvSpPr>
              <p:cNvPr id="4" name="Content Placeholder 3">
                <a:extLst>
                  <a:ext uri="{FF2B5EF4-FFF2-40B4-BE49-F238E27FC236}">
                    <a16:creationId xmlns:a16="http://schemas.microsoft.com/office/drawing/2014/main" id="{7AE9698E-56FE-D845-A58D-C2DBA25E1060}"/>
                  </a:ext>
                </a:extLst>
              </p:cNvPr>
              <p:cNvSpPr txBox="1">
                <a:spLocks noGrp="1" noRot="1" noChangeAspect="1" noMove="1" noResize="1" noEditPoints="1" noAdjustHandles="1" noChangeArrowheads="1" noChangeShapeType="1" noTextEdit="1"/>
              </p:cNvSpPr>
              <p:nvPr>
                <p:ph idx="1"/>
              </p:nvPr>
            </p:nvSpPr>
            <p:spPr>
              <a:xfrm>
                <a:off x="457200" y="1600200"/>
                <a:ext cx="8229600" cy="2086725"/>
              </a:xfrm>
              <a:prstGeom prst="rect">
                <a:avLst/>
              </a:prstGeom>
              <a:blipFill>
                <a:blip r:embed="rId2"/>
                <a:stretch>
                  <a:fillRect l="-772" t="-1818" r="-617" b="-5455"/>
                </a:stretch>
              </a:blipFill>
            </p:spPr>
            <p:txBody>
              <a:bodyPr/>
              <a:lstStyle/>
              <a:p>
                <a:r>
                  <a:rPr lang="en-US">
                    <a:noFill/>
                  </a:rPr>
                  <a:t> </a:t>
                </a:r>
              </a:p>
            </p:txBody>
          </p:sp>
        </mc:Fallback>
      </mc:AlternateContent>
    </p:spTree>
    <p:extLst>
      <p:ext uri="{BB962C8B-B14F-4D97-AF65-F5344CB8AC3E}">
        <p14:creationId xmlns:p14="http://schemas.microsoft.com/office/powerpoint/2010/main" val="221858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US" dirty="0"/>
              <a:t>Computational Probabilistic Noninterference</a:t>
            </a:r>
          </a:p>
        </p:txBody>
      </p:sp>
      <p:sp>
        <p:nvSpPr>
          <p:cNvPr id="4" name="Slide Number Placeholder 3"/>
          <p:cNvSpPr>
            <a:spLocks noGrp="1"/>
          </p:cNvSpPr>
          <p:nvPr>
            <p:ph type="sldNum" sz="quarter" idx="12"/>
          </p:nvPr>
        </p:nvSpPr>
        <p:spPr/>
        <p:txBody>
          <a:bodyPr/>
          <a:lstStyle/>
          <a:p>
            <a:fld id="{D0F20DF3-DAE6-B84F-B38F-DFB8F4406A2B}" type="slidenum">
              <a:rPr lang="en-US" smtClean="0"/>
              <a:t>29</a:t>
            </a:fld>
            <a:endParaRPr lang="en-US"/>
          </a:p>
        </p:txBody>
      </p:sp>
      <p:sp>
        <p:nvSpPr>
          <p:cNvPr id="16" name="TextBox 15"/>
          <p:cNvSpPr txBox="1"/>
          <p:nvPr/>
        </p:nvSpPr>
        <p:spPr>
          <a:xfrm>
            <a:off x="1397916" y="3106542"/>
            <a:ext cx="7288884"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x := </a:t>
            </a:r>
            <a:r>
              <a:rPr lang="en-US" sz="6600" kern="0" dirty="0">
                <a:solidFill>
                  <a:prstClr val="black"/>
                </a:solidFill>
                <a:latin typeface="Cambria Math" panose="02040503050406030204" pitchFamily="18" charset="0"/>
                <a:ea typeface="Cambria Math" panose="02040503050406030204" pitchFamily="18" charset="0"/>
              </a:rPr>
              <a:t>E</a:t>
            </a:r>
            <a:r>
              <a:rPr kumimoji="0" lang="en-US" sz="6600" b="0" i="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nc</a:t>
            </a:r>
            <a:r>
              <a:rPr kumimoji="0" lang="en-US" sz="66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 k )</a:t>
            </a:r>
          </a:p>
        </p:txBody>
      </p:sp>
      <p:sp>
        <p:nvSpPr>
          <p:cNvPr id="20" name="Speech Bubble: Oval 19"/>
          <p:cNvSpPr/>
          <p:nvPr/>
        </p:nvSpPr>
        <p:spPr>
          <a:xfrm>
            <a:off x="2704509" y="4521289"/>
            <a:ext cx="2356703" cy="1215892"/>
          </a:xfrm>
          <a:prstGeom prst="wedgeEllipseCallout">
            <a:avLst>
              <a:gd name="adj1" fmla="val -42302"/>
              <a:gd name="adj2" fmla="val -96449"/>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err="1">
                <a:solidFill>
                  <a:schemeClr val="tx1"/>
                </a:solidFill>
                <a:latin typeface="Calibri" panose="020F0502020204030204"/>
              </a:rPr>
              <a:t>Wante</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26" name="Speech Bubble: Oval 25"/>
          <p:cNvSpPr/>
          <p:nvPr/>
        </p:nvSpPr>
        <p:spPr>
          <a:xfrm>
            <a:off x="2952613" y="1659799"/>
            <a:ext cx="3600587" cy="815746"/>
          </a:xfrm>
          <a:prstGeom prst="wedgeEllipseCallout">
            <a:avLst>
              <a:gd name="adj1" fmla="val -48505"/>
              <a:gd name="adj2" fmla="val 10845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2" name="Scroll: Vertical 11"/>
          <p:cNvSpPr/>
          <p:nvPr/>
        </p:nvSpPr>
        <p:spPr>
          <a:xfrm>
            <a:off x="5833664" y="26517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13" name="Scroll: Vertical 12"/>
          <p:cNvSpPr/>
          <p:nvPr/>
        </p:nvSpPr>
        <p:spPr>
          <a:xfrm>
            <a:off x="6646464" y="26517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14" name="Scroll: Vertical 13"/>
          <p:cNvSpPr/>
          <p:nvPr/>
        </p:nvSpPr>
        <p:spPr>
          <a:xfrm>
            <a:off x="2333950" y="2661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Tree>
    <p:extLst>
      <p:ext uri="{BB962C8B-B14F-4D97-AF65-F5344CB8AC3E}">
        <p14:creationId xmlns:p14="http://schemas.microsoft.com/office/powerpoint/2010/main" val="793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6"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Policy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a:t>
                </a:r>
                <a:r>
                  <a:rPr lang="en-US" b="1" dirty="0">
                    <a:solidFill>
                      <a:schemeClr val="accent2"/>
                    </a:solidFill>
                  </a:rPr>
                  <a:t>access control policy </a:t>
                </a:r>
                <a:r>
                  <a:rPr lang="en-US" dirty="0"/>
                  <a:t>specifies which of the </a:t>
                </a:r>
                <a:r>
                  <a:rPr lang="en-US" b="1" dirty="0">
                    <a:solidFill>
                      <a:schemeClr val="accent2"/>
                    </a:solidFill>
                  </a:rPr>
                  <a:t>operations</a:t>
                </a:r>
                <a:r>
                  <a:rPr lang="en-US" dirty="0"/>
                  <a:t> associated with any given </a:t>
                </a:r>
                <a:r>
                  <a:rPr lang="en-US" b="1" dirty="0">
                    <a:solidFill>
                      <a:schemeClr val="accent2"/>
                    </a:solidFill>
                  </a:rPr>
                  <a:t>object</a:t>
                </a:r>
                <a:r>
                  <a:rPr lang="en-US" dirty="0"/>
                  <a:t> each </a:t>
                </a:r>
                <a:r>
                  <a:rPr lang="en-US" b="1" dirty="0">
                    <a:solidFill>
                      <a:schemeClr val="accent2"/>
                    </a:solidFill>
                  </a:rPr>
                  <a:t>subject </a:t>
                </a:r>
                <a:r>
                  <a:rPr lang="en-US" dirty="0"/>
                  <a:t>is authorized to perform </a:t>
                </a:r>
              </a:p>
              <a:p>
                <a:r>
                  <a:rPr lang="en-US" dirty="0"/>
                  <a:t>Expressed as a relation </a:t>
                </a:r>
                <a14:m>
                  <m:oMath xmlns:m="http://schemas.openxmlformats.org/officeDocument/2006/math">
                    <m:r>
                      <a:rPr lang="en-US" i="1" dirty="0" smtClean="0">
                        <a:solidFill>
                          <a:schemeClr val="accent2"/>
                        </a:solidFill>
                        <a:latin typeface="Cambria Math" charset="0"/>
                      </a:rPr>
                      <m:t>𝐴𝑢𝑡h</m:t>
                    </m:r>
                  </m:oMath>
                </a14:m>
                <a:r>
                  <a:rPr lang="en-US" dirty="0">
                    <a:solidFill>
                      <a:schemeClr val="accent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p:cNvGraphicFramePr>
                <a:graphicFrameLocks/>
              </p:cNvGraphicFramePr>
              <p:nvPr>
                <p:extLst>
                  <p:ext uri="{D42A27DB-BD31-4B8C-83A1-F6EECF244321}">
                    <p14:modId xmlns:p14="http://schemas.microsoft.com/office/powerpoint/2010/main" val="1776017528"/>
                  </p:ext>
                </p:extLst>
              </p:nvPr>
            </p:nvGraphicFramePr>
            <p:xfrm>
              <a:off x="1600200" y="3429000"/>
              <a:ext cx="5943600" cy="1854200"/>
            </p:xfrm>
            <a:graphic>
              <a:graphicData uri="http://schemas.openxmlformats.org/drawingml/2006/table">
                <a:tbl>
                  <a:tblPr firstRow="1" bandRow="1">
                    <a:tableStyleId>{21E4AEA4-8DFA-4A89-87EB-49C32662AFE0}</a:tableStyleId>
                  </a:tblPr>
                  <a:tblGrid>
                    <a:gridCol w="14859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rowSpan="2" gridSpan="2">
                      <a:txBody>
                        <a:bodyPr/>
                        <a:lstStyle/>
                        <a:p>
                          <a:pPr/>
                          <a14:m>
                            <m:oMathPara xmlns:m="http://schemas.openxmlformats.org/officeDocument/2006/math">
                              <m:oMathParaPr>
                                <m:jc m:val="centerGroup"/>
                              </m:oMathParaPr>
                              <m:oMath xmlns:m="http://schemas.openxmlformats.org/officeDocument/2006/math">
                                <m:r>
                                  <a:rPr lang="en-US" b="1" i="1" dirty="0" smtClean="0">
                                    <a:solidFill>
                                      <a:schemeClr val="bg1"/>
                                    </a:solidFill>
                                    <a:latin typeface="Cambria Math" charset="0"/>
                                  </a:rPr>
                                  <m:t>𝑨𝒖𝒕𝒉</m:t>
                                </m:r>
                              </m:oMath>
                            </m:oMathPara>
                          </a14:m>
                          <a:endParaRPr lang="en-US" b="1" dirty="0">
                            <a:solidFill>
                              <a:schemeClr val="bg1"/>
                            </a:solidFill>
                          </a:endParaRPr>
                        </a:p>
                      </a:txBody>
                      <a:tcPr anchor="ctr"/>
                    </a:tc>
                    <a:tc rowSpan="2" hMerge="1">
                      <a:txBody>
                        <a:bodyPr/>
                        <a:lstStyle/>
                        <a:p>
                          <a:endParaRPr lang="en-US" dirty="0"/>
                        </a:p>
                      </a:txBody>
                      <a:tcPr/>
                    </a:tc>
                    <a:tc gridSpan="2">
                      <a:txBody>
                        <a:bodyPr/>
                        <a:lstStyle/>
                        <a:p>
                          <a:pPr algn="ctr"/>
                          <a:r>
                            <a:rPr lang="en-US" dirty="0"/>
                            <a:t>Objects</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a:solidFill>
                                <a:schemeClr val="bg1"/>
                              </a:solidFill>
                            </a:rPr>
                            <a:t>dac.tex</a:t>
                          </a:r>
                          <a:endParaRPr lang="en-US" dirty="0">
                            <a:solidFill>
                              <a:schemeClr val="bg1"/>
                            </a:solidFill>
                          </a:endParaRPr>
                        </a:p>
                      </a:txBody>
                      <a:tcPr>
                        <a:solidFill>
                          <a:schemeClr val="accent2"/>
                        </a:solidFill>
                      </a:tcPr>
                    </a:tc>
                    <a:tc>
                      <a:txBody>
                        <a:bodyPr/>
                        <a:lstStyle/>
                        <a:p>
                          <a:pPr algn="ctr"/>
                          <a:r>
                            <a:rPr lang="en-US" dirty="0" err="1">
                              <a:solidFill>
                                <a:schemeClr val="bg1"/>
                              </a:solidFill>
                            </a:rPr>
                            <a:t>dac.pptx</a:t>
                          </a:r>
                          <a:endParaRPr lang="en-US" dirty="0">
                            <a:solidFill>
                              <a:schemeClr val="bg1"/>
                            </a:solidFill>
                          </a:endParaRPr>
                        </a:p>
                      </a:txBody>
                      <a:tcPr>
                        <a:solidFill>
                          <a:schemeClr val="accent2"/>
                        </a:solidFill>
                      </a:tcPr>
                    </a:tc>
                    <a:extLst>
                      <a:ext uri="{0D108BD9-81ED-4DB2-BD59-A6C34878D82A}">
                        <a16:rowId xmlns:a16="http://schemas.microsoft.com/office/drawing/2014/main" val="10001"/>
                      </a:ext>
                    </a:extLst>
                  </a:tr>
                  <a:tr h="370840">
                    <a:tc rowSpan="3">
                      <a:txBody>
                        <a:bodyPr/>
                        <a:lstStyle/>
                        <a:p>
                          <a:pPr algn="ctr"/>
                          <a:r>
                            <a:rPr lang="en-US" b="1" dirty="0"/>
                            <a:t>subject</a:t>
                          </a:r>
                        </a:p>
                      </a:txBody>
                      <a:tcPr anchor="ctr"/>
                    </a:tc>
                    <a:tc>
                      <a:txBody>
                        <a:bodyPr/>
                        <a:lstStyle/>
                        <a:p>
                          <a:r>
                            <a:rPr lang="en-US" dirty="0" err="1"/>
                            <a:t>ebirrell</a:t>
                          </a:r>
                          <a:endParaRPr lang="en-US" dirty="0"/>
                        </a:p>
                      </a:txBody>
                      <a:tcPr/>
                    </a:tc>
                    <a:tc>
                      <a:txBody>
                        <a:bodyPr/>
                        <a:lstStyle/>
                        <a:p>
                          <a:r>
                            <a:rPr lang="en-US" dirty="0" err="1"/>
                            <a:t>r,w</a:t>
                          </a:r>
                          <a:endParaRPr lang="en-US" dirty="0"/>
                        </a:p>
                      </a:txBody>
                      <a:tcPr/>
                    </a:tc>
                    <a:tc>
                      <a:txBody>
                        <a:bodyPr/>
                        <a:lstStyle/>
                        <a:p>
                          <a:r>
                            <a:rPr lang="en-US" dirty="0" err="1"/>
                            <a:t>r,w</a:t>
                          </a:r>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err="1"/>
                            <a:t>clarkson</a:t>
                          </a:r>
                          <a:endParaRPr lang="en-US" dirty="0"/>
                        </a:p>
                      </a:txBody>
                      <a:tcPr/>
                    </a:tc>
                    <a:tc>
                      <a:txBody>
                        <a:bodyPr/>
                        <a:lstStyle/>
                        <a:p>
                          <a:r>
                            <a:rPr lang="en-US" dirty="0"/>
                            <a:t>r</a:t>
                          </a:r>
                        </a:p>
                      </a:txBody>
                      <a:tcPr/>
                    </a:tc>
                    <a:tc>
                      <a:txBody>
                        <a:bodyPr/>
                        <a:lstStyle/>
                        <a:p>
                          <a:r>
                            <a:rPr lang="en-US" dirty="0"/>
                            <a:t>r</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student</a:t>
                          </a:r>
                        </a:p>
                      </a:txBody>
                      <a:tcPr/>
                    </a:tc>
                    <a:tc>
                      <a:txBody>
                        <a:bodyPr/>
                        <a:lstStyle/>
                        <a:p>
                          <a:endParaRPr lang="en-US"/>
                        </a:p>
                      </a:txBody>
                      <a:tcPr/>
                    </a:tc>
                    <a:tc>
                      <a:txBody>
                        <a:bodyPr/>
                        <a:lstStyle/>
                        <a:p>
                          <a:r>
                            <a:rPr lang="en-US" dirty="0"/>
                            <a:t>r</a:t>
                          </a:r>
                        </a:p>
                      </a:txBody>
                      <a:tcPr/>
                    </a:tc>
                    <a:extLst>
                      <a:ext uri="{0D108BD9-81ED-4DB2-BD59-A6C34878D82A}">
                        <a16:rowId xmlns:a16="http://schemas.microsoft.com/office/drawing/2014/main" val="10004"/>
                      </a:ext>
                    </a:extLst>
                  </a:tr>
                </a:tbl>
              </a:graphicData>
            </a:graphic>
          </p:graphicFrame>
        </mc:Choice>
        <mc:Fallback xmlns="">
          <p:graphicFrame>
            <p:nvGraphicFramePr>
              <p:cNvPr id="4" name="Content Placeholder 3"/>
              <p:cNvGraphicFramePr>
                <a:graphicFrameLocks/>
              </p:cNvGraphicFramePr>
              <p:nvPr>
                <p:extLst>
                  <p:ext uri="{D42A27DB-BD31-4B8C-83A1-F6EECF244321}">
                    <p14:modId xmlns:p14="http://schemas.microsoft.com/office/powerpoint/2010/main" val="1776017528"/>
                  </p:ext>
                </p:extLst>
              </p:nvPr>
            </p:nvGraphicFramePr>
            <p:xfrm>
              <a:off x="1600200" y="3429000"/>
              <a:ext cx="5943600" cy="1854200"/>
            </p:xfrm>
            <a:graphic>
              <a:graphicData uri="http://schemas.openxmlformats.org/drawingml/2006/table">
                <a:tbl>
                  <a:tblPr firstRow="1" bandRow="1">
                    <a:tableStyleId>{21E4AEA4-8DFA-4A89-87EB-49C32662AFE0}</a:tableStyleId>
                  </a:tblPr>
                  <a:tblGrid>
                    <a:gridCol w="1485900"/>
                    <a:gridCol w="1333500"/>
                    <a:gridCol w="1524000"/>
                    <a:gridCol w="1600200"/>
                  </a:tblGrid>
                  <a:tr h="370840">
                    <a:tc rowSpan="2" gridSpan="2">
                      <a:txBody>
                        <a:bodyPr/>
                        <a:lstStyle/>
                        <a:p>
                          <a:endParaRPr lang="en-US"/>
                        </a:p>
                      </a:txBody>
                      <a:tcPr anchor="ctr">
                        <a:blipFill rotWithShape="0">
                          <a:blip r:embed="rId3"/>
                          <a:stretch>
                            <a:fillRect l="-216" t="-4098" r="-111663" b="-162295"/>
                          </a:stretch>
                        </a:blipFill>
                      </a:tcPr>
                    </a:tc>
                    <a:tc rowSpan="2" hMerge="1">
                      <a:txBody>
                        <a:bodyPr/>
                        <a:lstStyle/>
                        <a:p>
                          <a:endParaRPr lang="en-US" dirty="0"/>
                        </a:p>
                      </a:txBody>
                      <a:tcPr/>
                    </a:tc>
                    <a:tc gridSpan="2">
                      <a:txBody>
                        <a:bodyPr/>
                        <a:lstStyle/>
                        <a:p>
                          <a:pPr algn="ctr"/>
                          <a:r>
                            <a:rPr lang="en-US" dirty="0" smtClean="0"/>
                            <a:t>Objects</a:t>
                          </a:r>
                          <a:endParaRPr lang="en-US" dirty="0"/>
                        </a:p>
                      </a:txBody>
                      <a:tcPr/>
                    </a:tc>
                    <a:tc hMerge="1">
                      <a:txBody>
                        <a:bodyPr/>
                        <a:lstStyle/>
                        <a:p>
                          <a:endParaRPr lang="en-US" dirty="0"/>
                        </a:p>
                      </a:txBody>
                      <a:tcPr/>
                    </a:tc>
                  </a:tr>
                  <a:tr h="370840">
                    <a:tc gridSpan="2" vMerge="1">
                      <a:txBody>
                        <a:bodyPr/>
                        <a:lstStyle/>
                        <a:p>
                          <a:endParaRPr lang="en-US" dirty="0"/>
                        </a:p>
                      </a:txBody>
                      <a:tcPr>
                        <a:solidFill>
                          <a:schemeClr val="accent2"/>
                        </a:solidFill>
                      </a:tcPr>
                    </a:tc>
                    <a:tc hMerge="1" vMerge="1">
                      <a:txBody>
                        <a:bodyPr/>
                        <a:lstStyle/>
                        <a:p>
                          <a:endParaRPr lang="en-US" dirty="0"/>
                        </a:p>
                      </a:txBody>
                      <a:tcPr>
                        <a:solidFill>
                          <a:schemeClr val="accent2"/>
                        </a:solidFill>
                      </a:tcPr>
                    </a:tc>
                    <a:tc>
                      <a:txBody>
                        <a:bodyPr/>
                        <a:lstStyle/>
                        <a:p>
                          <a:pPr algn="ctr"/>
                          <a:r>
                            <a:rPr lang="en-US" dirty="0" err="1" smtClean="0">
                              <a:solidFill>
                                <a:schemeClr val="bg1"/>
                              </a:solidFill>
                            </a:rPr>
                            <a:t>dac.tex</a:t>
                          </a:r>
                          <a:endParaRPr lang="en-US" dirty="0">
                            <a:solidFill>
                              <a:schemeClr val="bg1"/>
                            </a:solidFill>
                          </a:endParaRPr>
                        </a:p>
                      </a:txBody>
                      <a:tcPr>
                        <a:solidFill>
                          <a:schemeClr val="accent2"/>
                        </a:solidFill>
                      </a:tcPr>
                    </a:tc>
                    <a:tc>
                      <a:txBody>
                        <a:bodyPr/>
                        <a:lstStyle/>
                        <a:p>
                          <a:pPr algn="ctr"/>
                          <a:r>
                            <a:rPr lang="en-US" dirty="0" err="1" smtClean="0">
                              <a:solidFill>
                                <a:schemeClr val="bg1"/>
                              </a:solidFill>
                            </a:rPr>
                            <a:t>dac.pptx</a:t>
                          </a:r>
                          <a:endParaRPr lang="en-US" dirty="0">
                            <a:solidFill>
                              <a:schemeClr val="bg1"/>
                            </a:solidFill>
                          </a:endParaRPr>
                        </a:p>
                      </a:txBody>
                      <a:tcPr>
                        <a:solidFill>
                          <a:schemeClr val="accent2"/>
                        </a:solidFill>
                      </a:tcPr>
                    </a:tc>
                  </a:tr>
                  <a:tr h="370840">
                    <a:tc rowSpan="3">
                      <a:txBody>
                        <a:bodyPr/>
                        <a:lstStyle/>
                        <a:p>
                          <a:pPr algn="ctr"/>
                          <a:r>
                            <a:rPr lang="en-US" b="1" dirty="0" smtClean="0"/>
                            <a:t>subject</a:t>
                          </a:r>
                          <a:endParaRPr lang="en-US" b="1" dirty="0"/>
                        </a:p>
                      </a:txBody>
                      <a:tcPr anchor="ctr"/>
                    </a:tc>
                    <a:tc>
                      <a:txBody>
                        <a:bodyPr/>
                        <a:lstStyle/>
                        <a:p>
                          <a:r>
                            <a:rPr lang="en-US" dirty="0" err="1" smtClean="0"/>
                            <a:t>ebirrell</a:t>
                          </a:r>
                          <a:endParaRPr lang="en-US" dirty="0"/>
                        </a:p>
                      </a:txBody>
                      <a:tcPr/>
                    </a:tc>
                    <a:tc>
                      <a:txBody>
                        <a:bodyPr/>
                        <a:lstStyle/>
                        <a:p>
                          <a:r>
                            <a:rPr lang="en-US" dirty="0" err="1" smtClean="0"/>
                            <a:t>r,w</a:t>
                          </a:r>
                          <a:endParaRPr lang="en-US" dirty="0"/>
                        </a:p>
                      </a:txBody>
                      <a:tcPr/>
                    </a:tc>
                    <a:tc>
                      <a:txBody>
                        <a:bodyPr/>
                        <a:lstStyle/>
                        <a:p>
                          <a:r>
                            <a:rPr lang="en-US" dirty="0" err="1" smtClean="0"/>
                            <a:t>r,w</a:t>
                          </a:r>
                          <a:endParaRPr lang="en-US" dirty="0"/>
                        </a:p>
                      </a:txBody>
                      <a:tcPr/>
                    </a:tc>
                  </a:tr>
                  <a:tr h="370840">
                    <a:tc vMerge="1">
                      <a:txBody>
                        <a:bodyPr/>
                        <a:lstStyle/>
                        <a:p>
                          <a:endParaRPr lang="en-US" dirty="0"/>
                        </a:p>
                      </a:txBody>
                      <a:tcPr/>
                    </a:tc>
                    <a:tc>
                      <a:txBody>
                        <a:bodyPr/>
                        <a:lstStyle/>
                        <a:p>
                          <a:r>
                            <a:rPr lang="en-US" dirty="0" err="1" smtClean="0"/>
                            <a:t>clarkson</a:t>
                          </a:r>
                          <a:endParaRPr lang="en-US" dirty="0"/>
                        </a:p>
                      </a:txBody>
                      <a:tcPr/>
                    </a:tc>
                    <a:tc>
                      <a:txBody>
                        <a:bodyPr/>
                        <a:lstStyle/>
                        <a:p>
                          <a:r>
                            <a:rPr lang="en-US" dirty="0" smtClean="0"/>
                            <a:t>r</a:t>
                          </a:r>
                          <a:endParaRPr lang="en-US" dirty="0"/>
                        </a:p>
                      </a:txBody>
                      <a:tcPr/>
                    </a:tc>
                    <a:tc>
                      <a:txBody>
                        <a:bodyPr/>
                        <a:lstStyle/>
                        <a:p>
                          <a:r>
                            <a:rPr lang="en-US" dirty="0" smtClean="0"/>
                            <a:t>r</a:t>
                          </a:r>
                          <a:endParaRPr lang="en-US" dirty="0"/>
                        </a:p>
                      </a:txBody>
                      <a:tcPr/>
                    </a:tc>
                  </a:tr>
                  <a:tr h="370840">
                    <a:tc vMerge="1">
                      <a:txBody>
                        <a:bodyPr/>
                        <a:lstStyle/>
                        <a:p>
                          <a:endParaRPr lang="en-US" dirty="0"/>
                        </a:p>
                      </a:txBody>
                      <a:tcPr/>
                    </a:tc>
                    <a:tc>
                      <a:txBody>
                        <a:bodyPr/>
                        <a:lstStyle/>
                        <a:p>
                          <a:r>
                            <a:rPr lang="en-US" dirty="0" smtClean="0"/>
                            <a:t>student</a:t>
                          </a:r>
                          <a:endParaRPr lang="en-US" dirty="0"/>
                        </a:p>
                      </a:txBody>
                      <a:tcPr/>
                    </a:tc>
                    <a:tc>
                      <a:txBody>
                        <a:bodyPr/>
                        <a:lstStyle/>
                        <a:p>
                          <a:endParaRPr lang="en-US"/>
                        </a:p>
                      </a:txBody>
                      <a:tcPr/>
                    </a:tc>
                    <a:tc>
                      <a:txBody>
                        <a:bodyPr/>
                        <a:lstStyle/>
                        <a:p>
                          <a:r>
                            <a:rPr lang="en-US" dirty="0" smtClean="0"/>
                            <a:t>r</a:t>
                          </a:r>
                          <a:endParaRPr lang="en-US" dirty="0"/>
                        </a:p>
                      </a:txBody>
                      <a:tcPr/>
                    </a:tc>
                  </a:tr>
                </a:tbl>
              </a:graphicData>
            </a:graphic>
          </p:graphicFrame>
        </mc:Fallback>
      </mc:AlternateContent>
    </p:spTree>
    <p:extLst>
      <p:ext uri="{BB962C8B-B14F-4D97-AF65-F5344CB8AC3E}">
        <p14:creationId xmlns:p14="http://schemas.microsoft.com/office/powerpoint/2010/main" val="204444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6A3C-315F-A142-B0B3-A020E7409500}"/>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EA8640-BF83-D84E-9680-2670C47DE0B1}"/>
                  </a:ext>
                </a:extLst>
              </p:cNvPr>
              <p:cNvSpPr>
                <a:spLocks noGrp="1"/>
              </p:cNvSpPr>
              <p:nvPr>
                <p:ph idx="1"/>
              </p:nvPr>
            </p:nvSpPr>
            <p:spPr/>
            <p:txBody>
              <a:bodyPr/>
              <a:lstStyle/>
              <a:p>
                <a:r>
                  <a:rPr lang="en-US" dirty="0"/>
                  <a:t>P takes a list of ballots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𝐼</m:t>
                        </m:r>
                      </m:sub>
                    </m:sSub>
                  </m:oMath>
                </a14:m>
                <a:r>
                  <a:rPr lang="en-US" dirty="0"/>
                  <a:t> and returns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𝑂</m:t>
                        </m:r>
                      </m:sub>
                    </m:sSub>
                  </m:oMath>
                </a14:m>
                <a:r>
                  <a:rPr lang="en-US" dirty="0"/>
                  <a:t>, the results of the election (which candidate receives a plurality of the vote)</a:t>
                </a:r>
              </a:p>
              <a:p>
                <a:endParaRPr lang="en-US" dirty="0"/>
              </a:p>
              <a:p>
                <a:endParaRPr lang="en-US" dirty="0"/>
              </a:p>
              <a:p>
                <a:r>
                  <a:rPr lang="en-US" dirty="0"/>
                  <a:t>P takes a list of students at Pomona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r>
                          <a:rPr lang="en-US" b="0" i="1" smtClean="0">
                            <a:latin typeface="Cambria Math" panose="02040503050406030204" pitchFamily="18" charset="0"/>
                          </a:rPr>
                          <m:t>,1</m:t>
                        </m:r>
                      </m:sub>
                    </m:sSub>
                  </m:oMath>
                </a14:m>
                <a:r>
                  <a:rPr lang="en-US" dirty="0"/>
                  <a:t> and a list of dorm rooms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m:t>
                        </m:r>
                        <m:r>
                          <a:rPr lang="en-US" b="0" i="1" smtClean="0">
                            <a:latin typeface="Cambria Math" panose="02040503050406030204" pitchFamily="18" charset="0"/>
                          </a:rPr>
                          <m:t>,2</m:t>
                        </m:r>
                      </m:sub>
                    </m:sSub>
                  </m:oMath>
                </a14:m>
                <a:r>
                  <a:rPr lang="en-US" dirty="0"/>
                  <a:t> and returns 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𝑂</m:t>
                        </m:r>
                      </m:sub>
                    </m:sSub>
                  </m:oMath>
                </a14:m>
                <a:r>
                  <a:rPr lang="en-US" dirty="0"/>
                  <a:t>, a list of room assignments</a:t>
                </a:r>
              </a:p>
            </p:txBody>
          </p:sp>
        </mc:Choice>
        <mc:Fallback xmlns="">
          <p:sp>
            <p:nvSpPr>
              <p:cNvPr id="3" name="Content Placeholder 2">
                <a:extLst>
                  <a:ext uri="{FF2B5EF4-FFF2-40B4-BE49-F238E27FC236}">
                    <a16:creationId xmlns:a16="http://schemas.microsoft.com/office/drawing/2014/main" id="{02EA8640-BF83-D84E-9680-2670C47DE0B1}"/>
                  </a:ext>
                </a:extLst>
              </p:cNvPr>
              <p:cNvSpPr>
                <a:spLocks noGrp="1" noRot="1" noChangeAspect="1" noMove="1" noResize="1" noEditPoints="1" noAdjustHandles="1" noChangeArrowheads="1" noChangeShapeType="1" noTextEdit="1"/>
              </p:cNvSpPr>
              <p:nvPr>
                <p:ph idx="1"/>
              </p:nvPr>
            </p:nvSpPr>
            <p:spPr>
              <a:blipFill>
                <a:blip r:embed="rId2"/>
                <a:stretch>
                  <a:fillRect l="-772" t="-1039" r="-1389"/>
                </a:stretch>
              </a:blipFill>
            </p:spPr>
            <p:txBody>
              <a:bodyPr/>
              <a:lstStyle/>
              <a:p>
                <a:r>
                  <a:rPr lang="en-US">
                    <a:noFill/>
                  </a:rPr>
                  <a:t> </a:t>
                </a:r>
              </a:p>
            </p:txBody>
          </p:sp>
        </mc:Fallback>
      </mc:AlternateContent>
    </p:spTree>
    <p:extLst>
      <p:ext uri="{BB962C8B-B14F-4D97-AF65-F5344CB8AC3E}">
        <p14:creationId xmlns:p14="http://schemas.microsoft.com/office/powerpoint/2010/main" val="104652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restrictive than necessary…</a:t>
            </a:r>
          </a:p>
        </p:txBody>
      </p:sp>
      <p:sp>
        <p:nvSpPr>
          <p:cNvPr id="4" name="Slide Number Placeholder 3"/>
          <p:cNvSpPr>
            <a:spLocks noGrp="1"/>
          </p:cNvSpPr>
          <p:nvPr>
            <p:ph type="sldNum" sz="quarter" idx="12"/>
          </p:nvPr>
        </p:nvSpPr>
        <p:spPr/>
        <p:txBody>
          <a:bodyPr/>
          <a:lstStyle/>
          <a:p>
            <a:fld id="{D0F20DF3-DAE6-B84F-B38F-DFB8F4406A2B}" type="slidenum">
              <a:rPr lang="en-US" smtClean="0"/>
              <a:t>31</a:t>
            </a:fld>
            <a:endParaRPr lang="en-US"/>
          </a:p>
        </p:txBody>
      </p:sp>
      <p:sp>
        <p:nvSpPr>
          <p:cNvPr id="16" name="TextBox 15"/>
          <p:cNvSpPr txBox="1"/>
          <p:nvPr/>
        </p:nvSpPr>
        <p:spPr>
          <a:xfrm>
            <a:off x="647271" y="3086222"/>
            <a:ext cx="7847401"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x := </a:t>
            </a:r>
            <a:r>
              <a:rPr kumimoji="0" lang="en-US" sz="66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maj</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a:t>
            </a:r>
            <a:r>
              <a:rPr kumimoji="0" lang="en-US" sz="24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1</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v</a:t>
            </a:r>
            <a:r>
              <a:rPr kumimoji="0" lang="en-US" sz="24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2</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 </a:t>
            </a:r>
            <a:r>
              <a:rPr kumimoji="0" lang="en-US" sz="66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v</a:t>
            </a:r>
            <a:r>
              <a:rPr kumimoji="0" lang="en-US" sz="2400" b="0" u="none" strike="noStrike" kern="0" cap="none" spc="0" normalizeH="0" baseline="0" noProof="0" dirty="0" err="1">
                <a:ln>
                  <a:noFill/>
                </a:ln>
                <a:solidFill>
                  <a:prstClr val="black"/>
                </a:solidFill>
                <a:effectLst/>
                <a:uLnTx/>
                <a:uFillTx/>
                <a:latin typeface="Cambria Math" panose="02040503050406030204" pitchFamily="18" charset="0"/>
                <a:ea typeface="Cambria Math" panose="02040503050406030204" pitchFamily="18" charset="0"/>
              </a:rPr>
              <a:t>n</a:t>
            </a:r>
            <a:r>
              <a:rPr kumimoji="0" lang="en-US" sz="6600" b="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a:t>
            </a:r>
          </a:p>
        </p:txBody>
      </p:sp>
      <p:sp>
        <p:nvSpPr>
          <p:cNvPr id="18" name="Scroll: Vertical 17"/>
          <p:cNvSpPr/>
          <p:nvPr/>
        </p:nvSpPr>
        <p:spPr>
          <a:xfrm>
            <a:off x="5273040" y="28041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0" name="Speech Bubble: Oval 19"/>
          <p:cNvSpPr/>
          <p:nvPr/>
        </p:nvSpPr>
        <p:spPr>
          <a:xfrm>
            <a:off x="934082" y="4667338"/>
            <a:ext cx="2356703" cy="1215892"/>
          </a:xfrm>
          <a:prstGeom prst="wedgeEllipseCallout">
            <a:avLst>
              <a:gd name="adj1" fmla="val -42302"/>
              <a:gd name="adj2" fmla="val -96449"/>
            </a:avLst>
          </a:prstGeom>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chemeClr val="tx1"/>
                </a:solidFill>
                <a:latin typeface="Calibri" panose="020F0502020204030204"/>
              </a:rPr>
              <a:t>Want</a:t>
            </a:r>
            <a:r>
              <a:rPr kumimoji="0" lang="en-US" sz="2400" b="0" i="0" u="none" strike="noStrike" kern="0" cap="none" spc="0" normalizeH="0" baseline="0" noProof="0" dirty="0" err="1">
                <a:ln>
                  <a:noFill/>
                </a:ln>
                <a:solidFill>
                  <a:schemeClr val="tx1"/>
                </a:solidFill>
                <a:effectLst/>
                <a:uLnTx/>
                <a:uFillTx/>
                <a:latin typeface="Calibri" panose="020F0502020204030204"/>
                <a:ea typeface="+mn-ea"/>
                <a:cs typeface="+mn-cs"/>
              </a:rPr>
              <a:t>ed</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26" name="Speech Bubble: Oval 25"/>
          <p:cNvSpPr/>
          <p:nvPr/>
        </p:nvSpPr>
        <p:spPr>
          <a:xfrm>
            <a:off x="1408625" y="1716771"/>
            <a:ext cx="3519927" cy="815746"/>
          </a:xfrm>
          <a:prstGeom prst="wedgeEllipseCallout">
            <a:avLst>
              <a:gd name="adj1" fmla="val -47580"/>
              <a:gd name="adj2" fmla="val 124648"/>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5" name="Scroll: Vertical 14"/>
          <p:cNvSpPr/>
          <p:nvPr/>
        </p:nvSpPr>
        <p:spPr>
          <a:xfrm>
            <a:off x="7183120" y="28143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7" name="Scroll: Vertical 26"/>
          <p:cNvSpPr/>
          <p:nvPr/>
        </p:nvSpPr>
        <p:spPr>
          <a:xfrm>
            <a:off x="4318000" y="279400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
        <p:nvSpPr>
          <p:cNvPr id="28" name="Scroll: Vertical 27"/>
          <p:cNvSpPr/>
          <p:nvPr/>
        </p:nvSpPr>
        <p:spPr>
          <a:xfrm>
            <a:off x="798073" y="280416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H</a:t>
            </a:r>
          </a:p>
        </p:txBody>
      </p:sp>
    </p:spTree>
    <p:extLst>
      <p:ext uri="{BB962C8B-B14F-4D97-AF65-F5344CB8AC3E}">
        <p14:creationId xmlns:p14="http://schemas.microsoft.com/office/powerpoint/2010/main" val="10622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0" grpId="0" animBg="1"/>
      <p:bldP spid="26" grpId="0" animBg="1"/>
      <p:bldP spid="15"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restrictive than necessary…</a:t>
            </a:r>
          </a:p>
        </p:txBody>
      </p:sp>
      <p:sp>
        <p:nvSpPr>
          <p:cNvPr id="4" name="Slide Number Placeholder 3"/>
          <p:cNvSpPr>
            <a:spLocks noGrp="1"/>
          </p:cNvSpPr>
          <p:nvPr>
            <p:ph type="sldNum" sz="quarter" idx="12"/>
          </p:nvPr>
        </p:nvSpPr>
        <p:spPr/>
        <p:txBody>
          <a:bodyPr/>
          <a:lstStyle/>
          <a:p>
            <a:fld id="{D0F20DF3-DAE6-B84F-B38F-DFB8F4406A2B}" type="slidenum">
              <a:rPr lang="en-US" smtClean="0"/>
              <a:t>32</a:t>
            </a:fld>
            <a:endParaRPr lang="en-US"/>
          </a:p>
        </p:txBody>
      </p:sp>
      <p:sp>
        <p:nvSpPr>
          <p:cNvPr id="5" name="TextBox 4"/>
          <p:cNvSpPr txBox="1"/>
          <p:nvPr/>
        </p:nvSpPr>
        <p:spPr>
          <a:xfrm>
            <a:off x="245099" y="3384007"/>
            <a:ext cx="8993171"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a:solidFill>
                  <a:prstClr val="black"/>
                </a:solidFill>
                <a:latin typeface="Cambria Math" panose="02040503050406030204" pitchFamily="18" charset="0"/>
                <a:ea typeface="Cambria Math" panose="02040503050406030204" pitchFamily="18" charset="0"/>
              </a:rPr>
              <a:t>m</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 </a:t>
            </a:r>
            <a:r>
              <a:rPr lang="en-US" sz="4800" kern="0" dirty="0">
                <a:solidFill>
                  <a:prstClr val="black"/>
                </a:solidFill>
                <a:latin typeface="Cambria Math" panose="02040503050406030204" pitchFamily="18" charset="0"/>
                <a:ea typeface="Cambria Math" panose="02040503050406030204" pitchFamily="18" charset="0"/>
              </a:rPr>
              <a:t>Match</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a:t>
            </a:r>
            <a:r>
              <a:rPr lang="en-US" sz="4800" kern="0" dirty="0">
                <a:solidFill>
                  <a:prstClr val="black"/>
                </a:solidFill>
                <a:latin typeface="Cambria Math" panose="02040503050406030204" pitchFamily="18" charset="0"/>
                <a:ea typeface="Cambria Math" panose="02040503050406030204" pitchFamily="18" charset="0"/>
              </a:rPr>
              <a:t>students</a:t>
            </a:r>
            <a:r>
              <a:rPr kumimoji="0" lang="en-US" sz="4800" b="0" i="0" u="none" strike="noStrike" kern="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a:t>; rooms)</a:t>
            </a:r>
          </a:p>
        </p:txBody>
      </p:sp>
      <p:sp>
        <p:nvSpPr>
          <p:cNvPr id="8" name="Speech Bubble: Oval 7"/>
          <p:cNvSpPr/>
          <p:nvPr/>
        </p:nvSpPr>
        <p:spPr>
          <a:xfrm>
            <a:off x="996097" y="4679591"/>
            <a:ext cx="2356703" cy="1215892"/>
          </a:xfrm>
          <a:prstGeom prst="wedgeEllipseCallout">
            <a:avLst>
              <a:gd name="adj1" fmla="val -42302"/>
              <a:gd name="adj2" fmla="val -96449"/>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Wanted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H</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2" name="Speech Bubble: Oval 11"/>
          <p:cNvSpPr/>
          <p:nvPr/>
        </p:nvSpPr>
        <p:spPr>
          <a:xfrm>
            <a:off x="1961979" y="1962274"/>
            <a:ext cx="2076621" cy="1167423"/>
          </a:xfrm>
          <a:prstGeom prst="wedgeEllipseCallout">
            <a:avLst>
              <a:gd name="adj1" fmla="val -64708"/>
              <a:gd name="adj2" fmla="val 34386"/>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Required to be </a:t>
            </a:r>
            <a:r>
              <a:rPr kumimoji="0" lang="en-US" sz="2400" b="0" i="0" u="none" strike="noStrike" kern="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rPr>
              <a:t>L</a:t>
            </a:r>
            <a:r>
              <a:rPr kumimoji="0" lang="en-US" sz="2400" b="0" i="0" u="none" strike="noStrike" kern="0" cap="none" spc="0" normalizeH="0" baseline="0" noProof="0" dirty="0">
                <a:ln>
                  <a:noFill/>
                </a:ln>
                <a:solidFill>
                  <a:schemeClr val="tx1"/>
                </a:solidFill>
                <a:effectLst/>
                <a:uLnTx/>
                <a:uFillTx/>
                <a:latin typeface="Calibri" panose="020F0502020204030204"/>
                <a:ea typeface="+mn-ea"/>
                <a:cs typeface="+mn-cs"/>
              </a:rPr>
              <a:t>.</a:t>
            </a:r>
          </a:p>
        </p:txBody>
      </p:sp>
      <p:sp>
        <p:nvSpPr>
          <p:cNvPr id="10" name="Scroll: Vertical 9"/>
          <p:cNvSpPr/>
          <p:nvPr/>
        </p:nvSpPr>
        <p:spPr>
          <a:xfrm>
            <a:off x="4875847" y="289560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1" name="Scroll: Vertical 10"/>
          <p:cNvSpPr/>
          <p:nvPr/>
        </p:nvSpPr>
        <p:spPr>
          <a:xfrm>
            <a:off x="7161847" y="2915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
        <p:nvSpPr>
          <p:cNvPr id="15" name="Scroll: Vertical 14"/>
          <p:cNvSpPr/>
          <p:nvPr/>
        </p:nvSpPr>
        <p:spPr>
          <a:xfrm>
            <a:off x="869437" y="2915920"/>
            <a:ext cx="610553" cy="63516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dirty="0">
                <a:solidFill>
                  <a:prstClr val="white"/>
                </a:solidFill>
                <a:latin typeface="Cambria Math" panose="02040503050406030204" pitchFamily="18" charset="0"/>
                <a:ea typeface="Cambria Math" panose="02040503050406030204" pitchFamily="18" charset="0"/>
              </a:rPr>
              <a:t>L</a:t>
            </a:r>
            <a:endParaRPr kumimoji="0" lang="en-US" sz="2800" b="0" i="0"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18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10" grpId="0" animBg="1"/>
      <p:bldP spid="11"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Declassification</a:t>
            </a:r>
          </a:p>
        </p:txBody>
      </p:sp>
      <p:sp>
        <p:nvSpPr>
          <p:cNvPr id="3" name="Content Placeholder 2"/>
          <p:cNvSpPr>
            <a:spLocks noGrp="1"/>
          </p:cNvSpPr>
          <p:nvPr>
            <p:ph idx="1"/>
          </p:nvPr>
        </p:nvSpPr>
        <p:spPr/>
        <p:txBody>
          <a:bodyPr/>
          <a:lstStyle/>
          <a:p>
            <a:r>
              <a:rPr lang="en-US" b="1" dirty="0">
                <a:solidFill>
                  <a:schemeClr val="accent2"/>
                </a:solidFill>
              </a:rPr>
              <a:t>What</a:t>
            </a:r>
            <a:r>
              <a:rPr lang="en-US" dirty="0"/>
              <a:t>: specify what information may be declassified</a:t>
            </a:r>
          </a:p>
          <a:p>
            <a:pPr lvl="1"/>
            <a:r>
              <a:rPr lang="en-US" dirty="0"/>
              <a:t>e.g., </a:t>
            </a:r>
            <a:r>
              <a:rPr lang="en-US" dirty="0" err="1"/>
              <a:t>LastFourDigits</a:t>
            </a:r>
            <a:r>
              <a:rPr lang="en-US" dirty="0"/>
              <a:t>(credit card number) should be low</a:t>
            </a:r>
          </a:p>
          <a:p>
            <a:pPr lvl="1"/>
            <a:r>
              <a:rPr lang="en-US" dirty="0"/>
              <a:t>Partial Equivalence Relation (PER) Model, Reactive NI</a:t>
            </a:r>
          </a:p>
          <a:p>
            <a:r>
              <a:rPr lang="en-US" b="1" dirty="0">
                <a:solidFill>
                  <a:schemeClr val="accent2"/>
                </a:solidFill>
              </a:rPr>
              <a:t>Who</a:t>
            </a:r>
            <a:r>
              <a:rPr lang="en-US" dirty="0"/>
              <a:t>: specify who may declassify information</a:t>
            </a:r>
          </a:p>
          <a:p>
            <a:pPr lvl="1"/>
            <a:r>
              <a:rPr lang="en-US" dirty="0"/>
              <a:t>e.g., high object owner can write to low objects</a:t>
            </a:r>
          </a:p>
          <a:p>
            <a:pPr lvl="1"/>
            <a:r>
              <a:rPr lang="en-US" dirty="0"/>
              <a:t>Decentralized Label Model, robust declassification</a:t>
            </a:r>
          </a:p>
          <a:p>
            <a:r>
              <a:rPr lang="en-US" b="1" dirty="0">
                <a:solidFill>
                  <a:schemeClr val="accent2"/>
                </a:solidFill>
              </a:rPr>
              <a:t>Where</a:t>
            </a:r>
            <a:r>
              <a:rPr lang="en-US" dirty="0"/>
              <a:t>: specify which pieces of code may declassify </a:t>
            </a:r>
          </a:p>
          <a:p>
            <a:pPr lvl="1"/>
            <a:r>
              <a:rPr lang="en-US" dirty="0"/>
              <a:t>e.g., encryption function can write to low objects</a:t>
            </a:r>
          </a:p>
          <a:p>
            <a:pPr lvl="1"/>
            <a:r>
              <a:rPr lang="en-US" dirty="0"/>
              <a:t>Intransitive Noninterference, Constrained Noninterference</a:t>
            </a:r>
          </a:p>
          <a:p>
            <a:r>
              <a:rPr lang="en-US" b="1" dirty="0">
                <a:solidFill>
                  <a:schemeClr val="accent2"/>
                </a:solidFill>
              </a:rPr>
              <a:t>When</a:t>
            </a:r>
            <a:r>
              <a:rPr lang="en-US" dirty="0"/>
              <a:t>: specify when information may be declassified</a:t>
            </a:r>
          </a:p>
          <a:p>
            <a:pPr lvl="1"/>
            <a:r>
              <a:rPr lang="en-US" dirty="0"/>
              <a:t>e.g., software key may be shared after payment has been received</a:t>
            </a:r>
          </a:p>
          <a:p>
            <a:pPr lvl="1"/>
            <a:r>
              <a:rPr lang="en-US" dirty="0"/>
              <a:t>Temporal, Relative, Probabilistic</a:t>
            </a:r>
          </a:p>
          <a:p>
            <a:pPr lvl="1"/>
            <a:endParaRPr lang="en-US" dirty="0"/>
          </a:p>
          <a:p>
            <a:endParaRPr lang="en-US" dirty="0"/>
          </a:p>
        </p:txBody>
      </p:sp>
    </p:spTree>
    <p:extLst>
      <p:ext uri="{BB962C8B-B14F-4D97-AF65-F5344CB8AC3E}">
        <p14:creationId xmlns:p14="http://schemas.microsoft.com/office/powerpoint/2010/main" val="17381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Mechanisms</a:t>
            </a:r>
          </a:p>
        </p:txBody>
      </p:sp>
      <p:sp>
        <p:nvSpPr>
          <p:cNvPr id="3" name="Content Placeholder 2"/>
          <p:cNvSpPr>
            <a:spLocks noGrp="1"/>
          </p:cNvSpPr>
          <p:nvPr>
            <p:ph idx="1"/>
          </p:nvPr>
        </p:nvSpPr>
        <p:spPr/>
        <p:txBody>
          <a:bodyPr/>
          <a:lstStyle/>
          <a:p>
            <a:r>
              <a:rPr lang="en-US" dirty="0"/>
              <a:t>Static Information Flow Control:</a:t>
            </a:r>
          </a:p>
          <a:p>
            <a:pPr lvl="1"/>
            <a:r>
              <a:rPr lang="en-US" dirty="0"/>
              <a:t>type checking</a:t>
            </a:r>
          </a:p>
          <a:p>
            <a:pPr lvl="1"/>
            <a:endParaRPr lang="en-US" dirty="0"/>
          </a:p>
          <a:p>
            <a:r>
              <a:rPr lang="en-US" dirty="0"/>
              <a:t>Dynamic Information Flow Control:</a:t>
            </a:r>
          </a:p>
          <a:p>
            <a:pPr lvl="1"/>
            <a:r>
              <a:rPr lang="en-US" dirty="0"/>
              <a:t>taint-tracking</a:t>
            </a:r>
          </a:p>
          <a:p>
            <a:pPr lvl="1"/>
            <a:r>
              <a:rPr lang="en-US" dirty="0"/>
              <a:t>runtime monitoring</a:t>
            </a:r>
          </a:p>
        </p:txBody>
      </p:sp>
    </p:spTree>
    <p:extLst>
      <p:ext uri="{BB962C8B-B14F-4D97-AF65-F5344CB8AC3E}">
        <p14:creationId xmlns:p14="http://schemas.microsoft.com/office/powerpoint/2010/main" val="7579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defines Policies?</a:t>
            </a:r>
          </a:p>
        </p:txBody>
      </p:sp>
      <p:sp>
        <p:nvSpPr>
          <p:cNvPr id="3" name="Content Placeholder 2"/>
          <p:cNvSpPr>
            <a:spLocks noGrp="1"/>
          </p:cNvSpPr>
          <p:nvPr>
            <p:ph idx="1"/>
          </p:nvPr>
        </p:nvSpPr>
        <p:spPr/>
        <p:txBody>
          <a:bodyPr>
            <a:normAutofit/>
          </a:bodyPr>
          <a:lstStyle/>
          <a:p>
            <a:r>
              <a:rPr lang="en-US" dirty="0">
                <a:solidFill>
                  <a:srgbClr val="4F81BD"/>
                </a:solidFill>
              </a:rPr>
              <a:t>Discretionary access control </a:t>
            </a:r>
            <a:r>
              <a:rPr lang="en-US" dirty="0"/>
              <a:t>(DAC)</a:t>
            </a:r>
          </a:p>
          <a:p>
            <a:pPr lvl="1"/>
            <a:r>
              <a:rPr lang="en-US" b="1" dirty="0"/>
              <a:t>Philosophy:  </a:t>
            </a:r>
            <a:r>
              <a:rPr lang="en-US" dirty="0"/>
              <a:t>users have the </a:t>
            </a:r>
            <a:r>
              <a:rPr lang="en-US" i="1" dirty="0"/>
              <a:t>discretion</a:t>
            </a:r>
            <a:r>
              <a:rPr lang="en-US" dirty="0"/>
              <a:t> to specify policy themselves</a:t>
            </a:r>
          </a:p>
          <a:p>
            <a:pPr lvl="1"/>
            <a:r>
              <a:rPr lang="en-US" dirty="0"/>
              <a:t>Commonly, information belongs to the </a:t>
            </a:r>
            <a:r>
              <a:rPr lang="en-US" b="1" dirty="0"/>
              <a:t>owner</a:t>
            </a:r>
            <a:r>
              <a:rPr lang="en-US" dirty="0"/>
              <a:t> of object</a:t>
            </a:r>
          </a:p>
          <a:p>
            <a:pPr lvl="1"/>
            <a:r>
              <a:rPr lang="en-US" dirty="0"/>
              <a:t>Access control lists, privilege lists, capabilities</a:t>
            </a:r>
          </a:p>
          <a:p>
            <a:r>
              <a:rPr lang="en-US" dirty="0">
                <a:solidFill>
                  <a:srgbClr val="4F81BD"/>
                </a:solidFill>
              </a:rPr>
              <a:t>Mandatory access control </a:t>
            </a:r>
            <a:r>
              <a:rPr lang="en-US" dirty="0"/>
              <a:t>(MAC)</a:t>
            </a:r>
          </a:p>
          <a:p>
            <a:pPr lvl="1"/>
            <a:r>
              <a:rPr lang="en-US" b="1" dirty="0"/>
              <a:t>Philosophy: </a:t>
            </a:r>
            <a:r>
              <a:rPr lang="en-US" dirty="0"/>
              <a:t>central authority </a:t>
            </a:r>
            <a:r>
              <a:rPr lang="en-US" i="1" dirty="0"/>
              <a:t>mandates</a:t>
            </a:r>
            <a:r>
              <a:rPr lang="en-US" dirty="0"/>
              <a:t> policy</a:t>
            </a:r>
          </a:p>
          <a:p>
            <a:pPr lvl="1"/>
            <a:r>
              <a:rPr lang="en-US" dirty="0"/>
              <a:t>Information belongs to the authority, not to the individual users</a:t>
            </a:r>
          </a:p>
          <a:p>
            <a:pPr lvl="1"/>
            <a:r>
              <a:rPr lang="en-US" dirty="0"/>
              <a:t>MLS and BLP, Chinese wall, Clark-Wilson, etc.</a:t>
            </a:r>
          </a:p>
        </p:txBody>
      </p:sp>
      <p:grpSp>
        <p:nvGrpSpPr>
          <p:cNvPr id="13" name="Group 12">
            <a:extLst>
              <a:ext uri="{FF2B5EF4-FFF2-40B4-BE49-F238E27FC236}">
                <a16:creationId xmlns:a16="http://schemas.microsoft.com/office/drawing/2014/main" id="{E4E5BC01-0AA6-DC4A-96F3-20A9B947B41D}"/>
              </a:ext>
            </a:extLst>
          </p:cNvPr>
          <p:cNvGrpSpPr/>
          <p:nvPr/>
        </p:nvGrpSpPr>
        <p:grpSpPr>
          <a:xfrm>
            <a:off x="5980796" y="1725596"/>
            <a:ext cx="3081423" cy="1835607"/>
            <a:chOff x="5980796" y="1725596"/>
            <a:chExt cx="3081423" cy="1835607"/>
          </a:xfrm>
        </p:grpSpPr>
        <p:pic>
          <p:nvPicPr>
            <p:cNvPr id="8" name="Picture 7">
              <a:extLst>
                <a:ext uri="{FF2B5EF4-FFF2-40B4-BE49-F238E27FC236}">
                  <a16:creationId xmlns:a16="http://schemas.microsoft.com/office/drawing/2014/main" id="{6D36479A-88C0-9F47-B8D9-5DB327320D6C}"/>
                </a:ext>
              </a:extLst>
            </p:cNvPr>
            <p:cNvPicPr>
              <a:picLocks noChangeAspect="1"/>
            </p:cNvPicPr>
            <p:nvPr/>
          </p:nvPicPr>
          <p:blipFill>
            <a:blip r:embed="rId2"/>
            <a:stretch>
              <a:fillRect/>
            </a:stretch>
          </p:blipFill>
          <p:spPr>
            <a:xfrm>
              <a:off x="6808697" y="2209800"/>
              <a:ext cx="2253522" cy="1351403"/>
            </a:xfrm>
            <a:prstGeom prst="rect">
              <a:avLst/>
            </a:prstGeom>
          </p:spPr>
        </p:pic>
        <p:pic>
          <p:nvPicPr>
            <p:cNvPr id="11" name="Picture 10">
              <a:extLst>
                <a:ext uri="{FF2B5EF4-FFF2-40B4-BE49-F238E27FC236}">
                  <a16:creationId xmlns:a16="http://schemas.microsoft.com/office/drawing/2014/main" id="{8E2C3AAC-EF8C-724D-A645-1F85072D980E}"/>
                </a:ext>
              </a:extLst>
            </p:cNvPr>
            <p:cNvPicPr>
              <a:picLocks noChangeAspect="1"/>
            </p:cNvPicPr>
            <p:nvPr/>
          </p:nvPicPr>
          <p:blipFill rotWithShape="1">
            <a:blip r:embed="rId3">
              <a:extLst>
                <a:ext uri="{28A0092B-C50C-407E-A947-70E740481C1C}">
                  <a14:useLocalDpi xmlns:a14="http://schemas.microsoft.com/office/drawing/2010/main" val="0"/>
                </a:ext>
              </a:extLst>
            </a:blip>
            <a:srcRect t="68714"/>
            <a:stretch/>
          </p:blipFill>
          <p:spPr>
            <a:xfrm>
              <a:off x="5980796" y="1725596"/>
              <a:ext cx="2706004" cy="1338119"/>
            </a:xfrm>
            <a:prstGeom prst="rect">
              <a:avLst/>
            </a:prstGeom>
          </p:spPr>
        </p:pic>
      </p:grpSp>
      <p:grpSp>
        <p:nvGrpSpPr>
          <p:cNvPr id="14" name="Group 13">
            <a:extLst>
              <a:ext uri="{FF2B5EF4-FFF2-40B4-BE49-F238E27FC236}">
                <a16:creationId xmlns:a16="http://schemas.microsoft.com/office/drawing/2014/main" id="{1A298E8F-F393-1340-AF01-B5F07F536C56}"/>
              </a:ext>
            </a:extLst>
          </p:cNvPr>
          <p:cNvGrpSpPr/>
          <p:nvPr/>
        </p:nvGrpSpPr>
        <p:grpSpPr>
          <a:xfrm>
            <a:off x="6752857" y="3621832"/>
            <a:ext cx="2334761" cy="2174543"/>
            <a:chOff x="6752857" y="3621832"/>
            <a:chExt cx="2334761" cy="2174543"/>
          </a:xfrm>
        </p:grpSpPr>
        <p:pic>
          <p:nvPicPr>
            <p:cNvPr id="9" name="Picture 8">
              <a:extLst>
                <a:ext uri="{FF2B5EF4-FFF2-40B4-BE49-F238E27FC236}">
                  <a16:creationId xmlns:a16="http://schemas.microsoft.com/office/drawing/2014/main" id="{E4246D50-340C-1D4C-A46A-7BFFF7F5AC39}"/>
                </a:ext>
              </a:extLst>
            </p:cNvPr>
            <p:cNvPicPr>
              <a:picLocks noChangeAspect="1"/>
            </p:cNvPicPr>
            <p:nvPr/>
          </p:nvPicPr>
          <p:blipFill>
            <a:blip r:embed="rId4"/>
            <a:stretch>
              <a:fillRect/>
            </a:stretch>
          </p:blipFill>
          <p:spPr>
            <a:xfrm>
              <a:off x="6765557" y="3621832"/>
              <a:ext cx="2322061" cy="1351403"/>
            </a:xfrm>
            <a:prstGeom prst="rect">
              <a:avLst/>
            </a:prstGeom>
          </p:spPr>
        </p:pic>
        <p:pic>
          <p:nvPicPr>
            <p:cNvPr id="12" name="Content Placeholder 3">
              <a:extLst>
                <a:ext uri="{FF2B5EF4-FFF2-40B4-BE49-F238E27FC236}">
                  <a16:creationId xmlns:a16="http://schemas.microsoft.com/office/drawing/2014/main" id="{C82ACFBA-3DD3-764F-BFF2-30A12A6B5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857" y="4119321"/>
              <a:ext cx="943343" cy="1677054"/>
            </a:xfrm>
            <a:prstGeom prst="rect">
              <a:avLst/>
            </a:prstGeom>
          </p:spPr>
        </p:pic>
      </p:grpSp>
    </p:spTree>
    <p:extLst>
      <p:ext uri="{BB962C8B-B14F-4D97-AF65-F5344CB8AC3E}">
        <p14:creationId xmlns:p14="http://schemas.microsoft.com/office/powerpoint/2010/main" val="5186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 for computed data</a:t>
            </a:r>
          </a:p>
        </p:txBody>
      </p:sp>
      <p:sp>
        <p:nvSpPr>
          <p:cNvPr id="17" name="Rectangle: Folded Corner 16"/>
          <p:cNvSpPr/>
          <p:nvPr/>
        </p:nvSpPr>
        <p:spPr>
          <a:xfrm>
            <a:off x="3273458" y="2207639"/>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4128938" y="1988465"/>
            <a:ext cx="110293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19" name="Rectangle: Folded Corner 18"/>
          <p:cNvSpPr/>
          <p:nvPr/>
        </p:nvSpPr>
        <p:spPr>
          <a:xfrm>
            <a:off x="2199979" y="4421757"/>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4349290" y="4414690"/>
            <a:ext cx="1237268" cy="1102936"/>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2000913" y="3310574"/>
            <a:ext cx="2969370" cy="1088798"/>
            <a:chOff x="2667875" y="3271099"/>
            <a:chExt cx="3959168" cy="1451730"/>
          </a:xfrm>
        </p:grpSpPr>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667875" y="3488790"/>
              <a:ext cx="2036105" cy="49244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computation</a:t>
              </a:r>
              <a:endParaRPr kumimoji="0" lang="en-US" sz="1600" b="0" i="0" u="none" strike="noStrike" kern="0" cap="none" spc="0" normalizeH="0" baseline="0" noProof="0" dirty="0">
                <a:ln>
                  <a:noFill/>
                </a:ln>
                <a:solidFill>
                  <a:prstClr val="black"/>
                </a:solidFill>
                <a:effectLst/>
                <a:uLnTx/>
                <a:uFillTx/>
              </a:endParaRPr>
            </a:p>
          </p:txBody>
        </p:sp>
      </p:grpSp>
      <p:sp>
        <p:nvSpPr>
          <p:cNvPr id="27" name="Scroll: Vertical 26"/>
          <p:cNvSpPr/>
          <p:nvPr/>
        </p:nvSpPr>
        <p:spPr>
          <a:xfrm>
            <a:off x="1565452" y="4280357"/>
            <a:ext cx="1158317"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28" name="Scroll: Vertical 27"/>
          <p:cNvSpPr/>
          <p:nvPr/>
        </p:nvSpPr>
        <p:spPr>
          <a:xfrm>
            <a:off x="5156463" y="4246185"/>
            <a:ext cx="1093508" cy="79185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Can read: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Alice</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rPr>
              <a:t>Bob</a:t>
            </a:r>
          </a:p>
        </p:txBody>
      </p:sp>
      <p:sp>
        <p:nvSpPr>
          <p:cNvPr id="30" name="Slide Number Placeholder 29"/>
          <p:cNvSpPr>
            <a:spLocks noGrp="1"/>
          </p:cNvSpPr>
          <p:nvPr>
            <p:ph type="sldNum" sz="quarter" idx="12"/>
          </p:nvPr>
        </p:nvSpPr>
        <p:spPr/>
        <p:txBody>
          <a:bodyPr/>
          <a:lstStyle/>
          <a:p>
            <a:fld id="{D0F20DF3-DAE6-B84F-B38F-DFB8F4406A2B}" type="slidenum">
              <a:rPr lang="en-US" smtClean="0"/>
              <a:t>5</a:t>
            </a:fld>
            <a:endParaRPr lang="en-US"/>
          </a:p>
        </p:txBody>
      </p:sp>
    </p:spTree>
    <p:extLst>
      <p:ext uri="{BB962C8B-B14F-4D97-AF65-F5344CB8AC3E}">
        <p14:creationId xmlns:p14="http://schemas.microsoft.com/office/powerpoint/2010/main" val="9010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pieces of data…</a:t>
            </a:r>
          </a:p>
        </p:txBody>
      </p:sp>
      <p:sp>
        <p:nvSpPr>
          <p:cNvPr id="92" name="Slide Number Placeholder 91"/>
          <p:cNvSpPr>
            <a:spLocks noGrp="1"/>
          </p:cNvSpPr>
          <p:nvPr>
            <p:ph type="sldNum" sz="quarter" idx="12"/>
          </p:nvPr>
        </p:nvSpPr>
        <p:spPr/>
        <p:txBody>
          <a:bodyPr/>
          <a:lstStyle/>
          <a:p>
            <a:fld id="{D0F20DF3-DAE6-B84F-B38F-DFB8F4406A2B}" type="slidenum">
              <a:rPr lang="en-US" smtClean="0"/>
              <a:t>6</a:t>
            </a:fld>
            <a:endParaRPr lang="en-US"/>
          </a:p>
        </p:txBody>
      </p:sp>
      <p:grpSp>
        <p:nvGrpSpPr>
          <p:cNvPr id="6" name="Group 5">
            <a:extLst>
              <a:ext uri="{FF2B5EF4-FFF2-40B4-BE49-F238E27FC236}">
                <a16:creationId xmlns:a16="http://schemas.microsoft.com/office/drawing/2014/main" id="{E73FA4BF-ABE3-F143-91BD-14FC2A8FEFF5}"/>
              </a:ext>
            </a:extLst>
          </p:cNvPr>
          <p:cNvGrpSpPr/>
          <p:nvPr/>
        </p:nvGrpSpPr>
        <p:grpSpPr>
          <a:xfrm>
            <a:off x="3417805" y="2399768"/>
            <a:ext cx="1492970" cy="1945404"/>
            <a:chOff x="3417805" y="2399768"/>
            <a:chExt cx="1492970" cy="1945404"/>
          </a:xfrm>
        </p:grpSpPr>
        <p:sp>
          <p:nvSpPr>
            <p:cNvPr id="177" name="Rectangle: Folded Corner 127">
              <a:extLst>
                <a:ext uri="{FF2B5EF4-FFF2-40B4-BE49-F238E27FC236}">
                  <a16:creationId xmlns:a16="http://schemas.microsoft.com/office/drawing/2014/main" id="{4D698791-4A74-4C41-882D-50C06A67012D}"/>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8" name="Scroll: Vertical 128">
              <a:extLst>
                <a:ext uri="{FF2B5EF4-FFF2-40B4-BE49-F238E27FC236}">
                  <a16:creationId xmlns:a16="http://schemas.microsoft.com/office/drawing/2014/main" id="{9B8E9663-F81F-AF40-A710-D6BC2CFCF707}"/>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Folded Corner 129">
              <a:extLst>
                <a:ext uri="{FF2B5EF4-FFF2-40B4-BE49-F238E27FC236}">
                  <a16:creationId xmlns:a16="http://schemas.microsoft.com/office/drawing/2014/main" id="{2BDA8812-5248-6246-8905-DE928F616C95}"/>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0" name="Rectangle: Folded Corner 130">
              <a:extLst>
                <a:ext uri="{FF2B5EF4-FFF2-40B4-BE49-F238E27FC236}">
                  <a16:creationId xmlns:a16="http://schemas.microsoft.com/office/drawing/2014/main" id="{39F808BF-3D08-4E4E-8266-3BB2DCCC8060}"/>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1" name="Rectangle: Folded Corner 131">
              <a:extLst>
                <a:ext uri="{FF2B5EF4-FFF2-40B4-BE49-F238E27FC236}">
                  <a16:creationId xmlns:a16="http://schemas.microsoft.com/office/drawing/2014/main" id="{5C548127-1C35-7C46-BB34-82B2176191EB}"/>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2" name="Rectangle: Folded Corner 132">
              <a:extLst>
                <a:ext uri="{FF2B5EF4-FFF2-40B4-BE49-F238E27FC236}">
                  <a16:creationId xmlns:a16="http://schemas.microsoft.com/office/drawing/2014/main" id="{2A60C791-CFE3-8B47-9AE0-D5CE9E714F2A}"/>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83" name="Straight Arrow Connector 182">
              <a:extLst>
                <a:ext uri="{FF2B5EF4-FFF2-40B4-BE49-F238E27FC236}">
                  <a16:creationId xmlns:a16="http://schemas.microsoft.com/office/drawing/2014/main" id="{779EAEC5-2241-E941-96A3-29E0043E6485}"/>
                </a:ext>
              </a:extLst>
            </p:cNvPr>
            <p:cNvCxnSpPr>
              <a:stCxn id="177" idx="2"/>
              <a:endCxn id="179"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184" name="Straight Arrow Connector 183">
              <a:extLst>
                <a:ext uri="{FF2B5EF4-FFF2-40B4-BE49-F238E27FC236}">
                  <a16:creationId xmlns:a16="http://schemas.microsoft.com/office/drawing/2014/main" id="{6B1478B2-78F0-944F-96B2-7C919660BD65}"/>
                </a:ext>
              </a:extLst>
            </p:cNvPr>
            <p:cNvCxnSpPr>
              <a:stCxn id="177" idx="2"/>
              <a:endCxn id="180"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185" name="Straight Arrow Connector 184">
              <a:extLst>
                <a:ext uri="{FF2B5EF4-FFF2-40B4-BE49-F238E27FC236}">
                  <a16:creationId xmlns:a16="http://schemas.microsoft.com/office/drawing/2014/main" id="{83A59AEE-9B9E-8D48-9586-0118A846BCC8}"/>
                </a:ext>
              </a:extLst>
            </p:cNvPr>
            <p:cNvCxnSpPr>
              <a:stCxn id="180" idx="2"/>
              <a:endCxn id="181"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186" name="Straight Arrow Connector 185">
              <a:extLst>
                <a:ext uri="{FF2B5EF4-FFF2-40B4-BE49-F238E27FC236}">
                  <a16:creationId xmlns:a16="http://schemas.microsoft.com/office/drawing/2014/main" id="{B890C804-4664-C044-B239-E9DDF5823C63}"/>
                </a:ext>
              </a:extLst>
            </p:cNvPr>
            <p:cNvCxnSpPr>
              <a:stCxn id="180" idx="2"/>
              <a:endCxn id="182"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5" name="Group 4">
            <a:extLst>
              <a:ext uri="{FF2B5EF4-FFF2-40B4-BE49-F238E27FC236}">
                <a16:creationId xmlns:a16="http://schemas.microsoft.com/office/drawing/2014/main" id="{F23A0A0D-C725-3442-851F-45AB67736450}"/>
              </a:ext>
            </a:extLst>
          </p:cNvPr>
          <p:cNvGrpSpPr/>
          <p:nvPr/>
        </p:nvGrpSpPr>
        <p:grpSpPr>
          <a:xfrm>
            <a:off x="3688630" y="2485789"/>
            <a:ext cx="1492970" cy="1945405"/>
            <a:chOff x="5212630" y="2485789"/>
            <a:chExt cx="1492970" cy="1945405"/>
          </a:xfrm>
        </p:grpSpPr>
        <p:sp>
          <p:nvSpPr>
            <p:cNvPr id="187" name="Rectangle: Folded Corner 137">
              <a:extLst>
                <a:ext uri="{FF2B5EF4-FFF2-40B4-BE49-F238E27FC236}">
                  <a16:creationId xmlns:a16="http://schemas.microsoft.com/office/drawing/2014/main" id="{9A585CDB-59F0-CE4C-B1A7-AFA01AE8BD8C}"/>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8" name="Scroll: Vertical 138">
              <a:extLst>
                <a:ext uri="{FF2B5EF4-FFF2-40B4-BE49-F238E27FC236}">
                  <a16:creationId xmlns:a16="http://schemas.microsoft.com/office/drawing/2014/main" id="{9F704331-352A-B646-8B2F-374EF90A02A9}"/>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Folded Corner 139">
              <a:extLst>
                <a:ext uri="{FF2B5EF4-FFF2-40B4-BE49-F238E27FC236}">
                  <a16:creationId xmlns:a16="http://schemas.microsoft.com/office/drawing/2014/main" id="{B9CD2F67-B6A3-574B-8CF1-A28398F5D1B1}"/>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0" name="Rectangle: Folded Corner 140">
              <a:extLst>
                <a:ext uri="{FF2B5EF4-FFF2-40B4-BE49-F238E27FC236}">
                  <a16:creationId xmlns:a16="http://schemas.microsoft.com/office/drawing/2014/main" id="{348467D3-2E5E-1F44-B754-ADDB08AC80DC}"/>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1" name="Rectangle: Folded Corner 141">
              <a:extLst>
                <a:ext uri="{FF2B5EF4-FFF2-40B4-BE49-F238E27FC236}">
                  <a16:creationId xmlns:a16="http://schemas.microsoft.com/office/drawing/2014/main" id="{BD917A40-5DA0-684E-BD3B-C3D23D687AD6}"/>
                </a:ext>
              </a:extLst>
            </p:cNvPr>
            <p:cNvSpPr/>
            <p:nvPr/>
          </p:nvSpPr>
          <p:spPr>
            <a:xfrm>
              <a:off x="5546104" y="397870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2" name="Rectangle: Folded Corner 142">
              <a:extLst>
                <a:ext uri="{FF2B5EF4-FFF2-40B4-BE49-F238E27FC236}">
                  <a16:creationId xmlns:a16="http://schemas.microsoft.com/office/drawing/2014/main" id="{FDAC7D7F-09CD-6049-AD7C-2D4BD3D6BCD8}"/>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3" name="Straight Arrow Connector 192">
              <a:extLst>
                <a:ext uri="{FF2B5EF4-FFF2-40B4-BE49-F238E27FC236}">
                  <a16:creationId xmlns:a16="http://schemas.microsoft.com/office/drawing/2014/main" id="{8E811517-4D5F-2044-AA8E-D3D8A184C21A}"/>
                </a:ext>
              </a:extLst>
            </p:cNvPr>
            <p:cNvCxnSpPr>
              <a:stCxn id="187" idx="2"/>
              <a:endCxn id="189"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194" name="Straight Arrow Connector 193">
              <a:extLst>
                <a:ext uri="{FF2B5EF4-FFF2-40B4-BE49-F238E27FC236}">
                  <a16:creationId xmlns:a16="http://schemas.microsoft.com/office/drawing/2014/main" id="{778EC6E6-4780-A844-B5DF-385F8A0FC713}"/>
                </a:ext>
              </a:extLst>
            </p:cNvPr>
            <p:cNvCxnSpPr>
              <a:stCxn id="187" idx="2"/>
              <a:endCxn id="190"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195" name="Straight Arrow Connector 194">
              <a:extLst>
                <a:ext uri="{FF2B5EF4-FFF2-40B4-BE49-F238E27FC236}">
                  <a16:creationId xmlns:a16="http://schemas.microsoft.com/office/drawing/2014/main" id="{1EE28339-116F-4940-BBCA-A36958CC2A33}"/>
                </a:ext>
              </a:extLst>
            </p:cNvPr>
            <p:cNvCxnSpPr>
              <a:stCxn id="190" idx="2"/>
              <a:endCxn id="191" idx="0"/>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196" name="Straight Arrow Connector 195">
              <a:extLst>
                <a:ext uri="{FF2B5EF4-FFF2-40B4-BE49-F238E27FC236}">
                  <a16:creationId xmlns:a16="http://schemas.microsoft.com/office/drawing/2014/main" id="{F91906C7-F8B3-CA45-9A8B-0FC2BF45EC71}"/>
                </a:ext>
              </a:extLst>
            </p:cNvPr>
            <p:cNvCxnSpPr>
              <a:stCxn id="190" idx="2"/>
              <a:endCxn id="192"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4" name="Group 3">
            <a:extLst>
              <a:ext uri="{FF2B5EF4-FFF2-40B4-BE49-F238E27FC236}">
                <a16:creationId xmlns:a16="http://schemas.microsoft.com/office/drawing/2014/main" id="{4E827A74-41A5-7A40-AECA-E4C96460E373}"/>
              </a:ext>
            </a:extLst>
          </p:cNvPr>
          <p:cNvGrpSpPr/>
          <p:nvPr/>
        </p:nvGrpSpPr>
        <p:grpSpPr>
          <a:xfrm>
            <a:off x="3962400" y="2584770"/>
            <a:ext cx="1492970" cy="1945404"/>
            <a:chOff x="5441230" y="2584770"/>
            <a:chExt cx="1492970" cy="1945404"/>
          </a:xfrm>
        </p:grpSpPr>
        <p:sp>
          <p:nvSpPr>
            <p:cNvPr id="197" name="Rectangle: Folded Corner 147">
              <a:extLst>
                <a:ext uri="{FF2B5EF4-FFF2-40B4-BE49-F238E27FC236}">
                  <a16:creationId xmlns:a16="http://schemas.microsoft.com/office/drawing/2014/main" id="{2DE75C38-6512-C14C-B8F0-1715A82E3230}"/>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8" name="Scroll: Vertical 148">
              <a:extLst>
                <a:ext uri="{FF2B5EF4-FFF2-40B4-BE49-F238E27FC236}">
                  <a16:creationId xmlns:a16="http://schemas.microsoft.com/office/drawing/2014/main" id="{368E23D9-C023-5048-AC38-AACBA4B64F1C}"/>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9" name="Rectangle: Folded Corner 149">
              <a:extLst>
                <a:ext uri="{FF2B5EF4-FFF2-40B4-BE49-F238E27FC236}">
                  <a16:creationId xmlns:a16="http://schemas.microsoft.com/office/drawing/2014/main" id="{26EB360D-D278-0341-989D-896D365EB1BE}"/>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0" name="Rectangle: Folded Corner 150">
              <a:extLst>
                <a:ext uri="{FF2B5EF4-FFF2-40B4-BE49-F238E27FC236}">
                  <a16:creationId xmlns:a16="http://schemas.microsoft.com/office/drawing/2014/main" id="{DEE25B71-2AF0-7241-87CB-E180F9B012C8}"/>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1" name="Rectangle: Folded Corner 151">
              <a:extLst>
                <a:ext uri="{FF2B5EF4-FFF2-40B4-BE49-F238E27FC236}">
                  <a16:creationId xmlns:a16="http://schemas.microsoft.com/office/drawing/2014/main" id="{D4B406A6-214D-3846-929D-B402BB19D810}"/>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2" name="Rectangle: Folded Corner 152">
              <a:extLst>
                <a:ext uri="{FF2B5EF4-FFF2-40B4-BE49-F238E27FC236}">
                  <a16:creationId xmlns:a16="http://schemas.microsoft.com/office/drawing/2014/main" id="{7D2A6327-B734-9642-8972-43C7C503576D}"/>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03" name="Straight Arrow Connector 202">
              <a:extLst>
                <a:ext uri="{FF2B5EF4-FFF2-40B4-BE49-F238E27FC236}">
                  <a16:creationId xmlns:a16="http://schemas.microsoft.com/office/drawing/2014/main" id="{8159F9B4-B2AD-D747-B890-D95BD637ACE0}"/>
                </a:ext>
              </a:extLst>
            </p:cNvPr>
            <p:cNvCxnSpPr>
              <a:stCxn id="197" idx="2"/>
              <a:endCxn id="199"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04" name="Straight Arrow Connector 203">
              <a:extLst>
                <a:ext uri="{FF2B5EF4-FFF2-40B4-BE49-F238E27FC236}">
                  <a16:creationId xmlns:a16="http://schemas.microsoft.com/office/drawing/2014/main" id="{93CAC127-03B2-B54A-952F-D1E7ECBA8929}"/>
                </a:ext>
              </a:extLst>
            </p:cNvPr>
            <p:cNvCxnSpPr>
              <a:stCxn id="197" idx="2"/>
              <a:endCxn id="200"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05" name="Straight Arrow Connector 204">
              <a:extLst>
                <a:ext uri="{FF2B5EF4-FFF2-40B4-BE49-F238E27FC236}">
                  <a16:creationId xmlns:a16="http://schemas.microsoft.com/office/drawing/2014/main" id="{31913589-27BB-C14D-9963-5CB3ED89742C}"/>
                </a:ext>
              </a:extLst>
            </p:cNvPr>
            <p:cNvCxnSpPr>
              <a:stCxn id="200" idx="2"/>
              <a:endCxn id="201"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06" name="Straight Arrow Connector 205">
              <a:extLst>
                <a:ext uri="{FF2B5EF4-FFF2-40B4-BE49-F238E27FC236}">
                  <a16:creationId xmlns:a16="http://schemas.microsoft.com/office/drawing/2014/main" id="{FA0D1BED-D265-8749-892A-93782F6C595E}"/>
                </a:ext>
              </a:extLst>
            </p:cNvPr>
            <p:cNvCxnSpPr>
              <a:stCxn id="200" idx="2"/>
              <a:endCxn id="202"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3" name="Group 2">
            <a:extLst>
              <a:ext uri="{FF2B5EF4-FFF2-40B4-BE49-F238E27FC236}">
                <a16:creationId xmlns:a16="http://schemas.microsoft.com/office/drawing/2014/main" id="{5C541673-936E-8240-BCD6-53C09073A1F3}"/>
              </a:ext>
            </a:extLst>
          </p:cNvPr>
          <p:cNvGrpSpPr/>
          <p:nvPr/>
        </p:nvGrpSpPr>
        <p:grpSpPr>
          <a:xfrm>
            <a:off x="4237270" y="2670791"/>
            <a:ext cx="1492970" cy="1945404"/>
            <a:chOff x="5746030" y="2670791"/>
            <a:chExt cx="1492970" cy="1945404"/>
          </a:xfrm>
        </p:grpSpPr>
        <p:sp>
          <p:nvSpPr>
            <p:cNvPr id="207" name="Rectangle: Folded Corner 157">
              <a:extLst>
                <a:ext uri="{FF2B5EF4-FFF2-40B4-BE49-F238E27FC236}">
                  <a16:creationId xmlns:a16="http://schemas.microsoft.com/office/drawing/2014/main" id="{35FEEC7F-CBDA-7A41-96FC-9F71E529641F}"/>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8" name="Scroll: Vertical 158">
              <a:extLst>
                <a:ext uri="{FF2B5EF4-FFF2-40B4-BE49-F238E27FC236}">
                  <a16:creationId xmlns:a16="http://schemas.microsoft.com/office/drawing/2014/main" id="{4C049CA2-1503-7E48-B175-DEF16EF1E342}"/>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9" name="Rectangle: Folded Corner 159">
              <a:extLst>
                <a:ext uri="{FF2B5EF4-FFF2-40B4-BE49-F238E27FC236}">
                  <a16:creationId xmlns:a16="http://schemas.microsoft.com/office/drawing/2014/main" id="{CA5A0114-1D58-7047-B259-ABC955260EF9}"/>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0" name="Rectangle: Folded Corner 160">
              <a:extLst>
                <a:ext uri="{FF2B5EF4-FFF2-40B4-BE49-F238E27FC236}">
                  <a16:creationId xmlns:a16="http://schemas.microsoft.com/office/drawing/2014/main" id="{F5D0DEC1-E787-554D-94EA-A0B5B7E3F5C5}"/>
                </a:ext>
              </a:extLst>
            </p:cNvPr>
            <p:cNvSpPr/>
            <p:nvPr/>
          </p:nvSpPr>
          <p:spPr>
            <a:xfrm>
              <a:off x="6431831" y="344137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1" name="Rectangle: Folded Corner 161">
              <a:extLst>
                <a:ext uri="{FF2B5EF4-FFF2-40B4-BE49-F238E27FC236}">
                  <a16:creationId xmlns:a16="http://schemas.microsoft.com/office/drawing/2014/main" id="{9DC3E2A7-2F08-A546-9528-C495A02B218C}"/>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2" name="Rectangle: Folded Corner 162">
              <a:extLst>
                <a:ext uri="{FF2B5EF4-FFF2-40B4-BE49-F238E27FC236}">
                  <a16:creationId xmlns:a16="http://schemas.microsoft.com/office/drawing/2014/main" id="{F35AF5D0-533A-D247-BFBC-F856310A01CE}"/>
                </a:ext>
              </a:extLst>
            </p:cNvPr>
            <p:cNvSpPr/>
            <p:nvPr/>
          </p:nvSpPr>
          <p:spPr>
            <a:xfrm>
              <a:off x="6765304" y="415663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13" name="Straight Arrow Connector 212">
              <a:extLst>
                <a:ext uri="{FF2B5EF4-FFF2-40B4-BE49-F238E27FC236}">
                  <a16:creationId xmlns:a16="http://schemas.microsoft.com/office/drawing/2014/main" id="{3FF6E3FC-9C8B-1B4F-8E4E-A6BEC5231D06}"/>
                </a:ext>
              </a:extLst>
            </p:cNvPr>
            <p:cNvCxnSpPr>
              <a:stCxn id="207" idx="2"/>
              <a:endCxn id="209"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14" name="Straight Arrow Connector 213">
              <a:extLst>
                <a:ext uri="{FF2B5EF4-FFF2-40B4-BE49-F238E27FC236}">
                  <a16:creationId xmlns:a16="http://schemas.microsoft.com/office/drawing/2014/main" id="{7380FEDE-22F7-0E46-B310-80182B863470}"/>
                </a:ext>
              </a:extLst>
            </p:cNvPr>
            <p:cNvCxnSpPr>
              <a:stCxn id="207" idx="2"/>
              <a:endCxn id="210" idx="0"/>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15" name="Straight Arrow Connector 214">
              <a:extLst>
                <a:ext uri="{FF2B5EF4-FFF2-40B4-BE49-F238E27FC236}">
                  <a16:creationId xmlns:a16="http://schemas.microsoft.com/office/drawing/2014/main" id="{1EC61644-5D95-8948-A8A7-9DBB1B678A79}"/>
                </a:ext>
              </a:extLst>
            </p:cNvPr>
            <p:cNvCxnSpPr>
              <a:stCxn id="210" idx="2"/>
              <a:endCxn id="211"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16" name="Straight Arrow Connector 215">
              <a:extLst>
                <a:ext uri="{FF2B5EF4-FFF2-40B4-BE49-F238E27FC236}">
                  <a16:creationId xmlns:a16="http://schemas.microsoft.com/office/drawing/2014/main" id="{14A3BC6F-A8C2-7044-9795-5D0A99F42E83}"/>
                </a:ext>
              </a:extLst>
            </p:cNvPr>
            <p:cNvCxnSpPr>
              <a:stCxn id="210" idx="2"/>
              <a:endCxn id="212" idx="0"/>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spTree>
    <p:extLst>
      <p:ext uri="{BB962C8B-B14F-4D97-AF65-F5344CB8AC3E}">
        <p14:creationId xmlns:p14="http://schemas.microsoft.com/office/powerpoint/2010/main" val="4570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users…</a:t>
            </a:r>
          </a:p>
        </p:txBody>
      </p:sp>
      <p:grpSp>
        <p:nvGrpSpPr>
          <p:cNvPr id="168" name="Group 167"/>
          <p:cNvGrpSpPr/>
          <p:nvPr/>
        </p:nvGrpSpPr>
        <p:grpSpPr>
          <a:xfrm>
            <a:off x="944449" y="2337314"/>
            <a:ext cx="2308391" cy="2216427"/>
            <a:chOff x="1259264" y="1973419"/>
            <a:chExt cx="3077855" cy="2955236"/>
          </a:xfrm>
        </p:grpSpPr>
        <p:sp>
          <p:nvSpPr>
            <p:cNvPr id="169" name="Rectangle: Folded Corner 168"/>
            <p:cNvSpPr/>
            <p:nvPr/>
          </p:nvSpPr>
          <p:spPr>
            <a:xfrm>
              <a:off x="1710181" y="2141457"/>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Scroll: Vertical 169"/>
            <p:cNvSpPr/>
            <p:nvPr/>
          </p:nvSpPr>
          <p:spPr>
            <a:xfrm>
              <a:off x="2025978" y="1973419"/>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Folded Corner 170"/>
            <p:cNvSpPr/>
            <p:nvPr/>
          </p:nvSpPr>
          <p:spPr>
            <a:xfrm>
              <a:off x="1259264" y="3010294"/>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Folded Corner 171"/>
            <p:cNvSpPr/>
            <p:nvPr/>
          </p:nvSpPr>
          <p:spPr>
            <a:xfrm>
              <a:off x="2173665" y="300086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Folded Corner 172"/>
            <p:cNvSpPr/>
            <p:nvPr/>
          </p:nvSpPr>
          <p:spPr>
            <a:xfrm>
              <a:off x="1703895" y="3963974"/>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2618296" y="395454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5" name="Straight Arrow Connector 174"/>
            <p:cNvCxnSpPr>
              <a:stCxn id="169" idx="2"/>
              <a:endCxn id="171" idx="0"/>
            </p:cNvCxnSpPr>
            <p:nvPr/>
          </p:nvCxnSpPr>
          <p:spPr>
            <a:xfrm flipH="1">
              <a:off x="1581739" y="2744774"/>
              <a:ext cx="450917"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6" name="Straight Arrow Connector 175"/>
            <p:cNvCxnSpPr>
              <a:stCxn id="169" idx="2"/>
              <a:endCxn id="172" idx="0"/>
            </p:cNvCxnSpPr>
            <p:nvPr/>
          </p:nvCxnSpPr>
          <p:spPr>
            <a:xfrm>
              <a:off x="2032656" y="2744774"/>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7" name="Straight Arrow Connector 176"/>
            <p:cNvCxnSpPr>
              <a:stCxn id="172" idx="2"/>
              <a:endCxn id="173" idx="0"/>
            </p:cNvCxnSpPr>
            <p:nvPr/>
          </p:nvCxnSpPr>
          <p:spPr>
            <a:xfrm flipH="1">
              <a:off x="2019693" y="3604185"/>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8" name="Straight Arrow Connector 177"/>
            <p:cNvCxnSpPr>
              <a:stCxn id="172" idx="2"/>
              <a:endCxn id="174" idx="0"/>
            </p:cNvCxnSpPr>
            <p:nvPr/>
          </p:nvCxnSpPr>
          <p:spPr>
            <a:xfrm>
              <a:off x="2489463" y="3604185"/>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79" name="Rectangle: Folded Corner 178"/>
            <p:cNvSpPr/>
            <p:nvPr/>
          </p:nvSpPr>
          <p:spPr>
            <a:xfrm>
              <a:off x="2069971" y="2256152"/>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Scroll: Vertical 179"/>
            <p:cNvSpPr/>
            <p:nvPr/>
          </p:nvSpPr>
          <p:spPr>
            <a:xfrm>
              <a:off x="2385768" y="2088114"/>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Folded Corner 180"/>
            <p:cNvSpPr/>
            <p:nvPr/>
          </p:nvSpPr>
          <p:spPr>
            <a:xfrm>
              <a:off x="1619054" y="312498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Folded Corner 181"/>
            <p:cNvSpPr/>
            <p:nvPr/>
          </p:nvSpPr>
          <p:spPr>
            <a:xfrm>
              <a:off x="2533455" y="31155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Folded Corner 182"/>
            <p:cNvSpPr/>
            <p:nvPr/>
          </p:nvSpPr>
          <p:spPr>
            <a:xfrm>
              <a:off x="2063685" y="407866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2978086" y="40692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Straight Arrow Connector 184"/>
            <p:cNvCxnSpPr>
              <a:stCxn id="179" idx="2"/>
              <a:endCxn id="181" idx="0"/>
            </p:cNvCxnSpPr>
            <p:nvPr/>
          </p:nvCxnSpPr>
          <p:spPr>
            <a:xfrm flipH="1">
              <a:off x="1934852" y="2859469"/>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6" name="Straight Arrow Connector 185"/>
            <p:cNvCxnSpPr>
              <a:stCxn id="179" idx="2"/>
              <a:endCxn id="182" idx="0"/>
            </p:cNvCxnSpPr>
            <p:nvPr/>
          </p:nvCxnSpPr>
          <p:spPr>
            <a:xfrm>
              <a:off x="2392446" y="2859469"/>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7" name="Straight Arrow Connector 186"/>
            <p:cNvCxnSpPr>
              <a:stCxn id="182" idx="2"/>
              <a:endCxn id="183" idx="0"/>
            </p:cNvCxnSpPr>
            <p:nvPr/>
          </p:nvCxnSpPr>
          <p:spPr>
            <a:xfrm flipH="1">
              <a:off x="2379483" y="3718880"/>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8" name="Straight Arrow Connector 187"/>
            <p:cNvCxnSpPr>
              <a:stCxn id="182" idx="2"/>
              <a:endCxn id="184" idx="0"/>
            </p:cNvCxnSpPr>
            <p:nvPr/>
          </p:nvCxnSpPr>
          <p:spPr>
            <a:xfrm>
              <a:off x="2849253" y="3718880"/>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9" name="Rectangle: Folded Corner 188"/>
            <p:cNvSpPr/>
            <p:nvPr/>
          </p:nvSpPr>
          <p:spPr>
            <a:xfrm>
              <a:off x="2437619" y="2388126"/>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Scroll: Vertical 189"/>
            <p:cNvSpPr/>
            <p:nvPr/>
          </p:nvSpPr>
          <p:spPr>
            <a:xfrm>
              <a:off x="2753416" y="2220088"/>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Folded Corner 190"/>
            <p:cNvSpPr/>
            <p:nvPr/>
          </p:nvSpPr>
          <p:spPr>
            <a:xfrm>
              <a:off x="1986702" y="32569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Folded Corner 191"/>
            <p:cNvSpPr/>
            <p:nvPr/>
          </p:nvSpPr>
          <p:spPr>
            <a:xfrm>
              <a:off x="2901103" y="324753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Folded Corner 192"/>
            <p:cNvSpPr/>
            <p:nvPr/>
          </p:nvSpPr>
          <p:spPr>
            <a:xfrm>
              <a:off x="2431333" y="42106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3345734" y="420121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5" name="Straight Arrow Connector 194"/>
            <p:cNvCxnSpPr/>
            <p:nvPr/>
          </p:nvCxnSpPr>
          <p:spPr>
            <a:xfrm flipH="1">
              <a:off x="2318994" y="3026004"/>
              <a:ext cx="381538" cy="221388"/>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6" name="Straight Arrow Connector 195"/>
            <p:cNvCxnSpPr>
              <a:stCxn id="189" idx="2"/>
              <a:endCxn id="192" idx="0"/>
            </p:cNvCxnSpPr>
            <p:nvPr/>
          </p:nvCxnSpPr>
          <p:spPr>
            <a:xfrm>
              <a:off x="2760094" y="2991443"/>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7" name="Straight Arrow Connector 196"/>
            <p:cNvCxnSpPr>
              <a:stCxn id="192" idx="2"/>
              <a:endCxn id="193" idx="0"/>
            </p:cNvCxnSpPr>
            <p:nvPr/>
          </p:nvCxnSpPr>
          <p:spPr>
            <a:xfrm flipH="1">
              <a:off x="2747131" y="3850854"/>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8" name="Straight Arrow Connector 197"/>
            <p:cNvCxnSpPr>
              <a:stCxn id="192" idx="2"/>
              <a:endCxn id="194" idx="0"/>
            </p:cNvCxnSpPr>
            <p:nvPr/>
          </p:nvCxnSpPr>
          <p:spPr>
            <a:xfrm>
              <a:off x="3216901" y="3850854"/>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9" name="Rectangle: Folded Corner 198"/>
            <p:cNvSpPr/>
            <p:nvPr/>
          </p:nvSpPr>
          <p:spPr>
            <a:xfrm>
              <a:off x="2797409" y="2502821"/>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Scroll: Vertical 199"/>
            <p:cNvSpPr/>
            <p:nvPr/>
          </p:nvSpPr>
          <p:spPr>
            <a:xfrm>
              <a:off x="3113206" y="2334783"/>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1" name="Rectangle: Folded Corner 200"/>
            <p:cNvSpPr/>
            <p:nvPr/>
          </p:nvSpPr>
          <p:spPr>
            <a:xfrm>
              <a:off x="2346492" y="337165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2" name="Rectangle: Folded Corner 201"/>
            <p:cNvSpPr/>
            <p:nvPr/>
          </p:nvSpPr>
          <p:spPr>
            <a:xfrm>
              <a:off x="3260893" y="336223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Rectangle: Folded Corner 202"/>
            <p:cNvSpPr/>
            <p:nvPr/>
          </p:nvSpPr>
          <p:spPr>
            <a:xfrm>
              <a:off x="2791123" y="432533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4" name="Rectangle: Folded Corner 203"/>
            <p:cNvSpPr/>
            <p:nvPr/>
          </p:nvSpPr>
          <p:spPr>
            <a:xfrm>
              <a:off x="3705524" y="431591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5" name="Straight Arrow Connector 204"/>
            <p:cNvCxnSpPr>
              <a:stCxn id="199" idx="2"/>
              <a:endCxn id="201" idx="0"/>
            </p:cNvCxnSpPr>
            <p:nvPr/>
          </p:nvCxnSpPr>
          <p:spPr>
            <a:xfrm flipH="1">
              <a:off x="2662290" y="3106138"/>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6" name="Straight Arrow Connector 205"/>
            <p:cNvCxnSpPr>
              <a:stCxn id="199" idx="2"/>
              <a:endCxn id="202" idx="0"/>
            </p:cNvCxnSpPr>
            <p:nvPr/>
          </p:nvCxnSpPr>
          <p:spPr>
            <a:xfrm>
              <a:off x="3119884" y="3106138"/>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7" name="Straight Arrow Connector 206"/>
            <p:cNvCxnSpPr/>
            <p:nvPr/>
          </p:nvCxnSpPr>
          <p:spPr>
            <a:xfrm flipH="1">
              <a:off x="3101419" y="4006392"/>
              <a:ext cx="421944" cy="32316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8" name="Straight Arrow Connector 207"/>
            <p:cNvCxnSpPr>
              <a:stCxn id="202" idx="2"/>
              <a:endCxn id="204" idx="0"/>
            </p:cNvCxnSpPr>
            <p:nvPr/>
          </p:nvCxnSpPr>
          <p:spPr>
            <a:xfrm>
              <a:off x="3576691" y="3965549"/>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grpSp>
      <p:grpSp>
        <p:nvGrpSpPr>
          <p:cNvPr id="209" name="Group 208"/>
          <p:cNvGrpSpPr/>
          <p:nvPr/>
        </p:nvGrpSpPr>
        <p:grpSpPr>
          <a:xfrm>
            <a:off x="5978360" y="2400944"/>
            <a:ext cx="2308391" cy="2216427"/>
            <a:chOff x="7971146" y="2058258"/>
            <a:chExt cx="3077855" cy="2955236"/>
          </a:xfrm>
        </p:grpSpPr>
        <p:sp>
          <p:nvSpPr>
            <p:cNvPr id="210" name="Rectangle: Folded Corner 209"/>
            <p:cNvSpPr/>
            <p:nvPr/>
          </p:nvSpPr>
          <p:spPr>
            <a:xfrm>
              <a:off x="8422063" y="222629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Scroll: Vertical 210"/>
            <p:cNvSpPr/>
            <p:nvPr/>
          </p:nvSpPr>
          <p:spPr>
            <a:xfrm>
              <a:off x="8737860" y="2058258"/>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Folded Corner 211"/>
            <p:cNvSpPr/>
            <p:nvPr/>
          </p:nvSpPr>
          <p:spPr>
            <a:xfrm>
              <a:off x="7971146" y="309513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Rectangle: Folded Corner 212"/>
            <p:cNvSpPr/>
            <p:nvPr/>
          </p:nvSpPr>
          <p:spPr>
            <a:xfrm>
              <a:off x="8885547" y="308570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8415777" y="404881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9330178" y="403938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6" name="Straight Arrow Connector 215"/>
            <p:cNvCxnSpPr>
              <a:stCxn id="210" idx="2"/>
              <a:endCxn id="212" idx="0"/>
            </p:cNvCxnSpPr>
            <p:nvPr/>
          </p:nvCxnSpPr>
          <p:spPr>
            <a:xfrm flipH="1">
              <a:off x="8286944" y="2829613"/>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7" name="Straight Arrow Connector 216"/>
            <p:cNvCxnSpPr>
              <a:stCxn id="210" idx="2"/>
              <a:endCxn id="213" idx="0"/>
            </p:cNvCxnSpPr>
            <p:nvPr/>
          </p:nvCxnSpPr>
          <p:spPr>
            <a:xfrm>
              <a:off x="8737861" y="2829613"/>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8" name="Straight Arrow Connector 217"/>
            <p:cNvCxnSpPr>
              <a:stCxn id="213" idx="2"/>
              <a:endCxn id="214" idx="0"/>
            </p:cNvCxnSpPr>
            <p:nvPr/>
          </p:nvCxnSpPr>
          <p:spPr>
            <a:xfrm flipH="1">
              <a:off x="8731575" y="3689024"/>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3" idx="2"/>
              <a:endCxn id="215" idx="0"/>
            </p:cNvCxnSpPr>
            <p:nvPr/>
          </p:nvCxnSpPr>
          <p:spPr>
            <a:xfrm>
              <a:off x="9201345" y="3689024"/>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0" name="Rectangle: Folded Corner 219"/>
            <p:cNvSpPr/>
            <p:nvPr/>
          </p:nvSpPr>
          <p:spPr>
            <a:xfrm>
              <a:off x="8781853" y="234099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1" name="Scroll: Vertical 220"/>
            <p:cNvSpPr/>
            <p:nvPr/>
          </p:nvSpPr>
          <p:spPr>
            <a:xfrm>
              <a:off x="9097650" y="2172953"/>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Folded Corner 221"/>
            <p:cNvSpPr/>
            <p:nvPr/>
          </p:nvSpPr>
          <p:spPr>
            <a:xfrm>
              <a:off x="8330936" y="320982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Rectangle: Folded Corner 222"/>
            <p:cNvSpPr/>
            <p:nvPr/>
          </p:nvSpPr>
          <p:spPr>
            <a:xfrm>
              <a:off x="9245337" y="32004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8775567" y="416350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9689968" y="41540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6" name="Straight Arrow Connector 225"/>
            <p:cNvCxnSpPr>
              <a:stCxn id="220" idx="2"/>
              <a:endCxn id="222" idx="0"/>
            </p:cNvCxnSpPr>
            <p:nvPr/>
          </p:nvCxnSpPr>
          <p:spPr>
            <a:xfrm flipH="1">
              <a:off x="8646734" y="2944308"/>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7" name="Straight Arrow Connector 226"/>
            <p:cNvCxnSpPr>
              <a:stCxn id="220" idx="2"/>
              <a:endCxn id="223" idx="0"/>
            </p:cNvCxnSpPr>
            <p:nvPr/>
          </p:nvCxnSpPr>
          <p:spPr>
            <a:xfrm>
              <a:off x="9097651" y="2944308"/>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8" name="Straight Arrow Connector 227"/>
            <p:cNvCxnSpPr>
              <a:stCxn id="223" idx="2"/>
              <a:endCxn id="224" idx="0"/>
            </p:cNvCxnSpPr>
            <p:nvPr/>
          </p:nvCxnSpPr>
          <p:spPr>
            <a:xfrm flipH="1">
              <a:off x="9091365" y="3803719"/>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3" idx="2"/>
              <a:endCxn id="225" idx="0"/>
            </p:cNvCxnSpPr>
            <p:nvPr/>
          </p:nvCxnSpPr>
          <p:spPr>
            <a:xfrm>
              <a:off x="9561135" y="3803719"/>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0" name="Rectangle: Folded Corner 229"/>
            <p:cNvSpPr/>
            <p:nvPr/>
          </p:nvSpPr>
          <p:spPr>
            <a:xfrm>
              <a:off x="9149501" y="2472965"/>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Scroll: Vertical 230"/>
            <p:cNvSpPr/>
            <p:nvPr/>
          </p:nvSpPr>
          <p:spPr>
            <a:xfrm>
              <a:off x="9465298" y="2304927"/>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Folded Corner 231"/>
            <p:cNvSpPr/>
            <p:nvPr/>
          </p:nvSpPr>
          <p:spPr>
            <a:xfrm>
              <a:off x="8698584" y="33418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Folded Corner 232"/>
            <p:cNvSpPr/>
            <p:nvPr/>
          </p:nvSpPr>
          <p:spPr>
            <a:xfrm>
              <a:off x="9612985" y="333237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9143215" y="42954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10057616" y="428605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6" name="Straight Arrow Connector 235"/>
            <p:cNvCxnSpPr>
              <a:stCxn id="230" idx="2"/>
              <a:endCxn id="232" idx="0"/>
            </p:cNvCxnSpPr>
            <p:nvPr/>
          </p:nvCxnSpPr>
          <p:spPr>
            <a:xfrm flipH="1">
              <a:off x="9014382" y="3076282"/>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7" name="Straight Arrow Connector 236"/>
            <p:cNvCxnSpPr>
              <a:stCxn id="230" idx="2"/>
              <a:endCxn id="233" idx="0"/>
            </p:cNvCxnSpPr>
            <p:nvPr/>
          </p:nvCxnSpPr>
          <p:spPr>
            <a:xfrm>
              <a:off x="9465299" y="3076282"/>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8" name="Straight Arrow Connector 237"/>
            <p:cNvCxnSpPr>
              <a:stCxn id="233" idx="2"/>
              <a:endCxn id="234" idx="0"/>
            </p:cNvCxnSpPr>
            <p:nvPr/>
          </p:nvCxnSpPr>
          <p:spPr>
            <a:xfrm flipH="1">
              <a:off x="9459013" y="3935693"/>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3" idx="2"/>
              <a:endCxn id="235" idx="0"/>
            </p:cNvCxnSpPr>
            <p:nvPr/>
          </p:nvCxnSpPr>
          <p:spPr>
            <a:xfrm>
              <a:off x="9928783" y="3935693"/>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0" name="Rectangle: Folded Corner 239"/>
            <p:cNvSpPr/>
            <p:nvPr/>
          </p:nvSpPr>
          <p:spPr>
            <a:xfrm>
              <a:off x="9509291" y="2587660"/>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Scroll: Vertical 240"/>
            <p:cNvSpPr/>
            <p:nvPr/>
          </p:nvSpPr>
          <p:spPr>
            <a:xfrm>
              <a:off x="9825088" y="2419622"/>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Folded Corner 241"/>
            <p:cNvSpPr/>
            <p:nvPr/>
          </p:nvSpPr>
          <p:spPr>
            <a:xfrm>
              <a:off x="9058374" y="345649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Rectangle: Folded Corner 242"/>
            <p:cNvSpPr/>
            <p:nvPr/>
          </p:nvSpPr>
          <p:spPr>
            <a:xfrm>
              <a:off x="9972775" y="344707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4" name="Rectangle: Folded Corner 243"/>
            <p:cNvSpPr/>
            <p:nvPr/>
          </p:nvSpPr>
          <p:spPr>
            <a:xfrm>
              <a:off x="9503005" y="441017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10417406" y="440075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6" name="Straight Arrow Connector 245"/>
            <p:cNvCxnSpPr>
              <a:stCxn id="240" idx="2"/>
              <a:endCxn id="242" idx="0"/>
            </p:cNvCxnSpPr>
            <p:nvPr/>
          </p:nvCxnSpPr>
          <p:spPr>
            <a:xfrm flipH="1">
              <a:off x="9374172" y="3190977"/>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7" name="Straight Arrow Connector 246"/>
            <p:cNvCxnSpPr>
              <a:stCxn id="240" idx="2"/>
              <a:endCxn id="243" idx="0"/>
            </p:cNvCxnSpPr>
            <p:nvPr/>
          </p:nvCxnSpPr>
          <p:spPr>
            <a:xfrm>
              <a:off x="9825089" y="3190977"/>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8" name="Straight Arrow Connector 247"/>
            <p:cNvCxnSpPr>
              <a:stCxn id="243" idx="2"/>
              <a:endCxn id="244" idx="0"/>
            </p:cNvCxnSpPr>
            <p:nvPr/>
          </p:nvCxnSpPr>
          <p:spPr>
            <a:xfrm flipH="1">
              <a:off x="9818803" y="4050388"/>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3" idx="2"/>
              <a:endCxn id="245" idx="0"/>
            </p:cNvCxnSpPr>
            <p:nvPr/>
          </p:nvCxnSpPr>
          <p:spPr>
            <a:xfrm>
              <a:off x="10288573" y="4050388"/>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grpSp>
      <p:sp>
        <p:nvSpPr>
          <p:cNvPr id="250" name="Slide Number Placeholder 249"/>
          <p:cNvSpPr>
            <a:spLocks noGrp="1"/>
          </p:cNvSpPr>
          <p:nvPr>
            <p:ph type="sldNum" sz="quarter" idx="12"/>
          </p:nvPr>
        </p:nvSpPr>
        <p:spPr/>
        <p:txBody>
          <a:bodyPr/>
          <a:lstStyle/>
          <a:p>
            <a:fld id="{D0F20DF3-DAE6-B84F-B38F-DFB8F4406A2B}" type="slidenum">
              <a:rPr lang="en-US" smtClean="0"/>
              <a:t>7</a:t>
            </a:fld>
            <a:endParaRPr lang="en-US"/>
          </a:p>
        </p:txBody>
      </p:sp>
      <p:grpSp>
        <p:nvGrpSpPr>
          <p:cNvPr id="3" name="Group 2">
            <a:extLst>
              <a:ext uri="{FF2B5EF4-FFF2-40B4-BE49-F238E27FC236}">
                <a16:creationId xmlns:a16="http://schemas.microsoft.com/office/drawing/2014/main" id="{8C9B9CBF-D9F2-474E-A4D1-480126323697}"/>
              </a:ext>
            </a:extLst>
          </p:cNvPr>
          <p:cNvGrpSpPr/>
          <p:nvPr/>
        </p:nvGrpSpPr>
        <p:grpSpPr>
          <a:xfrm>
            <a:off x="3417805" y="2399768"/>
            <a:ext cx="2312435" cy="2216427"/>
            <a:chOff x="3417805" y="2399768"/>
            <a:chExt cx="2312435" cy="2216427"/>
          </a:xfrm>
        </p:grpSpPr>
        <p:grpSp>
          <p:nvGrpSpPr>
            <p:cNvPr id="251" name="Group 250">
              <a:extLst>
                <a:ext uri="{FF2B5EF4-FFF2-40B4-BE49-F238E27FC236}">
                  <a16:creationId xmlns:a16="http://schemas.microsoft.com/office/drawing/2014/main" id="{56825036-1706-E345-986F-0958356C3F82}"/>
                </a:ext>
              </a:extLst>
            </p:cNvPr>
            <p:cNvGrpSpPr/>
            <p:nvPr/>
          </p:nvGrpSpPr>
          <p:grpSpPr>
            <a:xfrm>
              <a:off x="3417805" y="2399768"/>
              <a:ext cx="1492970" cy="1945404"/>
              <a:chOff x="3417805" y="2399768"/>
              <a:chExt cx="1492970" cy="1945404"/>
            </a:xfrm>
          </p:grpSpPr>
          <p:sp>
            <p:nvSpPr>
              <p:cNvPr id="252" name="Rectangle: Folded Corner 127">
                <a:extLst>
                  <a:ext uri="{FF2B5EF4-FFF2-40B4-BE49-F238E27FC236}">
                    <a16:creationId xmlns:a16="http://schemas.microsoft.com/office/drawing/2014/main" id="{0C5BE9B0-242D-5241-A486-7E3E1C5D3D3A}"/>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3" name="Scroll: Vertical 128">
                <a:extLst>
                  <a:ext uri="{FF2B5EF4-FFF2-40B4-BE49-F238E27FC236}">
                    <a16:creationId xmlns:a16="http://schemas.microsoft.com/office/drawing/2014/main" id="{1741B91D-6E2F-F948-BF5D-ED4E394C2BF4}"/>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4" name="Rectangle: Folded Corner 129">
                <a:extLst>
                  <a:ext uri="{FF2B5EF4-FFF2-40B4-BE49-F238E27FC236}">
                    <a16:creationId xmlns:a16="http://schemas.microsoft.com/office/drawing/2014/main" id="{82307C63-8621-1949-8459-5300CDE38B4B}"/>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5" name="Rectangle: Folded Corner 130">
                <a:extLst>
                  <a:ext uri="{FF2B5EF4-FFF2-40B4-BE49-F238E27FC236}">
                    <a16:creationId xmlns:a16="http://schemas.microsoft.com/office/drawing/2014/main" id="{57B902DB-9CF3-5243-ADE5-604939DD6843}"/>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Rectangle: Folded Corner 131">
                <a:extLst>
                  <a:ext uri="{FF2B5EF4-FFF2-40B4-BE49-F238E27FC236}">
                    <a16:creationId xmlns:a16="http://schemas.microsoft.com/office/drawing/2014/main" id="{21E64627-671A-B640-B7FA-DED0D4D1C8C4}"/>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7" name="Rectangle: Folded Corner 132">
                <a:extLst>
                  <a:ext uri="{FF2B5EF4-FFF2-40B4-BE49-F238E27FC236}">
                    <a16:creationId xmlns:a16="http://schemas.microsoft.com/office/drawing/2014/main" id="{5ABA8067-EC96-7C40-B8D4-E9DD44FD4B10}"/>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96B0AF0A-7361-1D47-8032-BBA20FD28061}"/>
                  </a:ext>
                </a:extLst>
              </p:cNvPr>
              <p:cNvCxnSpPr>
                <a:stCxn id="252" idx="2"/>
                <a:endCxn id="254"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259" name="Straight Arrow Connector 258">
                <a:extLst>
                  <a:ext uri="{FF2B5EF4-FFF2-40B4-BE49-F238E27FC236}">
                    <a16:creationId xmlns:a16="http://schemas.microsoft.com/office/drawing/2014/main" id="{B4CE5C6F-2B74-704E-880A-0FE0A5DE916B}"/>
                  </a:ext>
                </a:extLst>
              </p:cNvPr>
              <p:cNvCxnSpPr>
                <a:stCxn id="252" idx="2"/>
                <a:endCxn id="255"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7DBFFFD4-FFED-6F48-9C65-864D14E2599E}"/>
                  </a:ext>
                </a:extLst>
              </p:cNvPr>
              <p:cNvCxnSpPr>
                <a:stCxn id="255" idx="2"/>
                <a:endCxn id="256"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261" name="Straight Arrow Connector 260">
                <a:extLst>
                  <a:ext uri="{FF2B5EF4-FFF2-40B4-BE49-F238E27FC236}">
                    <a16:creationId xmlns:a16="http://schemas.microsoft.com/office/drawing/2014/main" id="{B71750E6-96F5-7F47-8C73-7FAEEF670309}"/>
                  </a:ext>
                </a:extLst>
              </p:cNvPr>
              <p:cNvCxnSpPr>
                <a:stCxn id="255" idx="2"/>
                <a:endCxn id="257"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62" name="Group 261">
              <a:extLst>
                <a:ext uri="{FF2B5EF4-FFF2-40B4-BE49-F238E27FC236}">
                  <a16:creationId xmlns:a16="http://schemas.microsoft.com/office/drawing/2014/main" id="{5946D67B-1102-BF48-961B-5DD0B9AC9127}"/>
                </a:ext>
              </a:extLst>
            </p:cNvPr>
            <p:cNvGrpSpPr/>
            <p:nvPr/>
          </p:nvGrpSpPr>
          <p:grpSpPr>
            <a:xfrm>
              <a:off x="3688630" y="2485789"/>
              <a:ext cx="1492970" cy="1945405"/>
              <a:chOff x="5212630" y="2485789"/>
              <a:chExt cx="1492970" cy="1945405"/>
            </a:xfrm>
          </p:grpSpPr>
          <p:sp>
            <p:nvSpPr>
              <p:cNvPr id="263" name="Rectangle: Folded Corner 137">
                <a:extLst>
                  <a:ext uri="{FF2B5EF4-FFF2-40B4-BE49-F238E27FC236}">
                    <a16:creationId xmlns:a16="http://schemas.microsoft.com/office/drawing/2014/main" id="{4A09456C-8792-F042-BC63-A914656AF906}"/>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4" name="Scroll: Vertical 138">
                <a:extLst>
                  <a:ext uri="{FF2B5EF4-FFF2-40B4-BE49-F238E27FC236}">
                    <a16:creationId xmlns:a16="http://schemas.microsoft.com/office/drawing/2014/main" id="{18D569AE-950C-894F-A628-C49D6946ADA2}"/>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Folded Corner 139">
                <a:extLst>
                  <a:ext uri="{FF2B5EF4-FFF2-40B4-BE49-F238E27FC236}">
                    <a16:creationId xmlns:a16="http://schemas.microsoft.com/office/drawing/2014/main" id="{C3B8D23C-DE3C-BC49-8DDA-A8114372B2BC}"/>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6" name="Rectangle: Folded Corner 140">
                <a:extLst>
                  <a:ext uri="{FF2B5EF4-FFF2-40B4-BE49-F238E27FC236}">
                    <a16:creationId xmlns:a16="http://schemas.microsoft.com/office/drawing/2014/main" id="{819BE030-CE6D-804C-8548-C37E9F9DA124}"/>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7" name="Rectangle: Folded Corner 141">
                <a:extLst>
                  <a:ext uri="{FF2B5EF4-FFF2-40B4-BE49-F238E27FC236}">
                    <a16:creationId xmlns:a16="http://schemas.microsoft.com/office/drawing/2014/main" id="{5FE465A3-6581-F843-864C-0E5D174FB875}"/>
                  </a:ext>
                </a:extLst>
              </p:cNvPr>
              <p:cNvSpPr/>
              <p:nvPr/>
            </p:nvSpPr>
            <p:spPr>
              <a:xfrm>
                <a:off x="5546104" y="397870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8" name="Rectangle: Folded Corner 142">
                <a:extLst>
                  <a:ext uri="{FF2B5EF4-FFF2-40B4-BE49-F238E27FC236}">
                    <a16:creationId xmlns:a16="http://schemas.microsoft.com/office/drawing/2014/main" id="{1A715312-BEE9-7D41-915F-FFA4BCACA410}"/>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9" name="Straight Arrow Connector 268">
                <a:extLst>
                  <a:ext uri="{FF2B5EF4-FFF2-40B4-BE49-F238E27FC236}">
                    <a16:creationId xmlns:a16="http://schemas.microsoft.com/office/drawing/2014/main" id="{F2CA52C0-2831-A14D-8DDF-69E73DBCAAA7}"/>
                  </a:ext>
                </a:extLst>
              </p:cNvPr>
              <p:cNvCxnSpPr>
                <a:stCxn id="263" idx="2"/>
                <a:endCxn id="265"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51476F4-46DB-7B45-A3D1-AE4C27AB5920}"/>
                  </a:ext>
                </a:extLst>
              </p:cNvPr>
              <p:cNvCxnSpPr>
                <a:stCxn id="263" idx="2"/>
                <a:endCxn id="266"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627F6DE8-271D-0C41-9967-E3AAA449FFEE}"/>
                  </a:ext>
                </a:extLst>
              </p:cNvPr>
              <p:cNvCxnSpPr>
                <a:stCxn id="266" idx="2"/>
                <a:endCxn id="267" idx="0"/>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272" name="Straight Arrow Connector 271">
                <a:extLst>
                  <a:ext uri="{FF2B5EF4-FFF2-40B4-BE49-F238E27FC236}">
                    <a16:creationId xmlns:a16="http://schemas.microsoft.com/office/drawing/2014/main" id="{3FAC2E4D-0044-BC4F-937D-DA42DBFBC0D6}"/>
                  </a:ext>
                </a:extLst>
              </p:cNvPr>
              <p:cNvCxnSpPr>
                <a:stCxn id="266" idx="2"/>
                <a:endCxn id="268"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73" name="Group 272">
              <a:extLst>
                <a:ext uri="{FF2B5EF4-FFF2-40B4-BE49-F238E27FC236}">
                  <a16:creationId xmlns:a16="http://schemas.microsoft.com/office/drawing/2014/main" id="{A4C9E094-A5AE-7449-AD14-CEAED2B56953}"/>
                </a:ext>
              </a:extLst>
            </p:cNvPr>
            <p:cNvGrpSpPr/>
            <p:nvPr/>
          </p:nvGrpSpPr>
          <p:grpSpPr>
            <a:xfrm>
              <a:off x="3962400" y="2584770"/>
              <a:ext cx="1492970" cy="1945404"/>
              <a:chOff x="5441230" y="2584770"/>
              <a:chExt cx="1492970" cy="1945404"/>
            </a:xfrm>
          </p:grpSpPr>
          <p:sp>
            <p:nvSpPr>
              <p:cNvPr id="274" name="Rectangle: Folded Corner 147">
                <a:extLst>
                  <a:ext uri="{FF2B5EF4-FFF2-40B4-BE49-F238E27FC236}">
                    <a16:creationId xmlns:a16="http://schemas.microsoft.com/office/drawing/2014/main" id="{3F5B4009-0D27-F540-BC7A-DAADF813B1EC}"/>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5" name="Scroll: Vertical 148">
                <a:extLst>
                  <a:ext uri="{FF2B5EF4-FFF2-40B4-BE49-F238E27FC236}">
                    <a16:creationId xmlns:a16="http://schemas.microsoft.com/office/drawing/2014/main" id="{B276DB3B-A3AA-9D4A-8FEF-26C18752BEB8}"/>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6" name="Rectangle: Folded Corner 149">
                <a:extLst>
                  <a:ext uri="{FF2B5EF4-FFF2-40B4-BE49-F238E27FC236}">
                    <a16:creationId xmlns:a16="http://schemas.microsoft.com/office/drawing/2014/main" id="{52F7E9C2-01E9-3E46-BF56-D4F2DD23F627}"/>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7" name="Rectangle: Folded Corner 150">
                <a:extLst>
                  <a:ext uri="{FF2B5EF4-FFF2-40B4-BE49-F238E27FC236}">
                    <a16:creationId xmlns:a16="http://schemas.microsoft.com/office/drawing/2014/main" id="{9C2545CF-3E6F-9746-9020-297F0016E9CD}"/>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8" name="Rectangle: Folded Corner 151">
                <a:extLst>
                  <a:ext uri="{FF2B5EF4-FFF2-40B4-BE49-F238E27FC236}">
                    <a16:creationId xmlns:a16="http://schemas.microsoft.com/office/drawing/2014/main" id="{2781EB84-B56D-0E45-815D-5D024929D051}"/>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9" name="Rectangle: Folded Corner 152">
                <a:extLst>
                  <a:ext uri="{FF2B5EF4-FFF2-40B4-BE49-F238E27FC236}">
                    <a16:creationId xmlns:a16="http://schemas.microsoft.com/office/drawing/2014/main" id="{A170F843-A7D9-4249-A269-B8C20A298A30}"/>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80" name="Straight Arrow Connector 279">
                <a:extLst>
                  <a:ext uri="{FF2B5EF4-FFF2-40B4-BE49-F238E27FC236}">
                    <a16:creationId xmlns:a16="http://schemas.microsoft.com/office/drawing/2014/main" id="{FD679625-CA3E-DC40-8FC0-5F6A6C38FA3E}"/>
                  </a:ext>
                </a:extLst>
              </p:cNvPr>
              <p:cNvCxnSpPr>
                <a:stCxn id="274" idx="2"/>
                <a:endCxn id="276"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81" name="Straight Arrow Connector 280">
                <a:extLst>
                  <a:ext uri="{FF2B5EF4-FFF2-40B4-BE49-F238E27FC236}">
                    <a16:creationId xmlns:a16="http://schemas.microsoft.com/office/drawing/2014/main" id="{2840776B-0153-1C40-8749-744155EFD0FA}"/>
                  </a:ext>
                </a:extLst>
              </p:cNvPr>
              <p:cNvCxnSpPr>
                <a:stCxn id="274" idx="2"/>
                <a:endCxn id="277"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82" name="Straight Arrow Connector 281">
                <a:extLst>
                  <a:ext uri="{FF2B5EF4-FFF2-40B4-BE49-F238E27FC236}">
                    <a16:creationId xmlns:a16="http://schemas.microsoft.com/office/drawing/2014/main" id="{9E6B25BA-BB9E-3140-93BF-F9308E98A9DA}"/>
                  </a:ext>
                </a:extLst>
              </p:cNvPr>
              <p:cNvCxnSpPr>
                <a:stCxn id="277" idx="2"/>
                <a:endCxn id="278"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A3195C8C-4511-BD47-B5E7-9FBB1F443905}"/>
                  </a:ext>
                </a:extLst>
              </p:cNvPr>
              <p:cNvCxnSpPr>
                <a:stCxn id="277" idx="2"/>
                <a:endCxn id="279"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84" name="Group 283">
              <a:extLst>
                <a:ext uri="{FF2B5EF4-FFF2-40B4-BE49-F238E27FC236}">
                  <a16:creationId xmlns:a16="http://schemas.microsoft.com/office/drawing/2014/main" id="{7BA541A0-8F9B-DB42-875B-0E9FD7BB14FE}"/>
                </a:ext>
              </a:extLst>
            </p:cNvPr>
            <p:cNvGrpSpPr/>
            <p:nvPr/>
          </p:nvGrpSpPr>
          <p:grpSpPr>
            <a:xfrm>
              <a:off x="4237270" y="2670791"/>
              <a:ext cx="1492970" cy="1945404"/>
              <a:chOff x="5746030" y="2670791"/>
              <a:chExt cx="1492970" cy="1945404"/>
            </a:xfrm>
          </p:grpSpPr>
          <p:sp>
            <p:nvSpPr>
              <p:cNvPr id="285" name="Rectangle: Folded Corner 157">
                <a:extLst>
                  <a:ext uri="{FF2B5EF4-FFF2-40B4-BE49-F238E27FC236}">
                    <a16:creationId xmlns:a16="http://schemas.microsoft.com/office/drawing/2014/main" id="{AB7D23E0-9C82-E640-982F-D4F52F4C06DA}"/>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6" name="Scroll: Vertical 158">
                <a:extLst>
                  <a:ext uri="{FF2B5EF4-FFF2-40B4-BE49-F238E27FC236}">
                    <a16:creationId xmlns:a16="http://schemas.microsoft.com/office/drawing/2014/main" id="{6DE1BD92-4FE8-9442-A1B4-FE53BBECD4BE}"/>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7" name="Rectangle: Folded Corner 159">
                <a:extLst>
                  <a:ext uri="{FF2B5EF4-FFF2-40B4-BE49-F238E27FC236}">
                    <a16:creationId xmlns:a16="http://schemas.microsoft.com/office/drawing/2014/main" id="{9C5C51C4-8D45-774A-9BAE-24B1D47F7F2C}"/>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Folded Corner 160">
                <a:extLst>
                  <a:ext uri="{FF2B5EF4-FFF2-40B4-BE49-F238E27FC236}">
                    <a16:creationId xmlns:a16="http://schemas.microsoft.com/office/drawing/2014/main" id="{E3471ADB-26D2-6740-8165-13AB54D82901}"/>
                  </a:ext>
                </a:extLst>
              </p:cNvPr>
              <p:cNvSpPr/>
              <p:nvPr/>
            </p:nvSpPr>
            <p:spPr>
              <a:xfrm>
                <a:off x="6431831" y="344137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9" name="Rectangle: Folded Corner 161">
                <a:extLst>
                  <a:ext uri="{FF2B5EF4-FFF2-40B4-BE49-F238E27FC236}">
                    <a16:creationId xmlns:a16="http://schemas.microsoft.com/office/drawing/2014/main" id="{08539045-D58D-194B-BEB5-BA588A6C24E8}"/>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90" name="Rectangle: Folded Corner 162">
                <a:extLst>
                  <a:ext uri="{FF2B5EF4-FFF2-40B4-BE49-F238E27FC236}">
                    <a16:creationId xmlns:a16="http://schemas.microsoft.com/office/drawing/2014/main" id="{A7564979-4D9D-B14A-91CD-844C4CEF6E5A}"/>
                  </a:ext>
                </a:extLst>
              </p:cNvPr>
              <p:cNvSpPr/>
              <p:nvPr/>
            </p:nvSpPr>
            <p:spPr>
              <a:xfrm>
                <a:off x="6765304" y="415663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1" name="Straight Arrow Connector 290">
                <a:extLst>
                  <a:ext uri="{FF2B5EF4-FFF2-40B4-BE49-F238E27FC236}">
                    <a16:creationId xmlns:a16="http://schemas.microsoft.com/office/drawing/2014/main" id="{84AB303A-DB5F-7846-82D3-F269AB17AB2B}"/>
                  </a:ext>
                </a:extLst>
              </p:cNvPr>
              <p:cNvCxnSpPr>
                <a:stCxn id="285" idx="2"/>
                <a:endCxn id="287"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0AF17CE2-DA64-FF48-B38B-22C46F570661}"/>
                  </a:ext>
                </a:extLst>
              </p:cNvPr>
              <p:cNvCxnSpPr>
                <a:stCxn id="285" idx="2"/>
                <a:endCxn id="288" idx="0"/>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D82D8394-9B13-194A-8487-D0B2AD38EFDC}"/>
                  </a:ext>
                </a:extLst>
              </p:cNvPr>
              <p:cNvCxnSpPr>
                <a:stCxn id="288" idx="2"/>
                <a:endCxn id="289"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5CF4652F-D6DC-DF4D-8FCE-BA22DB33F4A9}"/>
                  </a:ext>
                </a:extLst>
              </p:cNvPr>
              <p:cNvCxnSpPr>
                <a:stCxn id="288" idx="2"/>
                <a:endCxn id="290" idx="0"/>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grpSp>
    </p:spTree>
    <p:extLst>
      <p:ext uri="{BB962C8B-B14F-4D97-AF65-F5344CB8AC3E}">
        <p14:creationId xmlns:p14="http://schemas.microsoft.com/office/powerpoint/2010/main" val="18050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to many interactions…</a:t>
            </a:r>
          </a:p>
        </p:txBody>
      </p:sp>
      <p:grpSp>
        <p:nvGrpSpPr>
          <p:cNvPr id="168" name="Group 167"/>
          <p:cNvGrpSpPr/>
          <p:nvPr/>
        </p:nvGrpSpPr>
        <p:grpSpPr>
          <a:xfrm>
            <a:off x="944449" y="2337314"/>
            <a:ext cx="2071543" cy="2216427"/>
            <a:chOff x="1259264" y="1973419"/>
            <a:chExt cx="2762058" cy="2955236"/>
          </a:xfrm>
        </p:grpSpPr>
        <p:sp>
          <p:nvSpPr>
            <p:cNvPr id="169" name="Rectangle: Folded Corner 168"/>
            <p:cNvSpPr/>
            <p:nvPr/>
          </p:nvSpPr>
          <p:spPr>
            <a:xfrm>
              <a:off x="1710181" y="2141457"/>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Scroll: Vertical 169"/>
            <p:cNvSpPr/>
            <p:nvPr/>
          </p:nvSpPr>
          <p:spPr>
            <a:xfrm>
              <a:off x="2025978" y="1973419"/>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Folded Corner 170"/>
            <p:cNvSpPr/>
            <p:nvPr/>
          </p:nvSpPr>
          <p:spPr>
            <a:xfrm>
              <a:off x="1259264" y="3010294"/>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Rectangle: Folded Corner 171"/>
            <p:cNvSpPr/>
            <p:nvPr/>
          </p:nvSpPr>
          <p:spPr>
            <a:xfrm>
              <a:off x="2173665" y="300086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3" name="Rectangle: Folded Corner 172"/>
            <p:cNvSpPr/>
            <p:nvPr/>
          </p:nvSpPr>
          <p:spPr>
            <a:xfrm>
              <a:off x="1703895" y="3963974"/>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Rectangle: Folded Corner 173"/>
            <p:cNvSpPr/>
            <p:nvPr/>
          </p:nvSpPr>
          <p:spPr>
            <a:xfrm>
              <a:off x="2618296" y="395454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75" name="Straight Arrow Connector 174"/>
            <p:cNvCxnSpPr>
              <a:stCxn id="169" idx="2"/>
              <a:endCxn id="171" idx="0"/>
            </p:cNvCxnSpPr>
            <p:nvPr/>
          </p:nvCxnSpPr>
          <p:spPr>
            <a:xfrm flipH="1">
              <a:off x="1581739" y="2744774"/>
              <a:ext cx="450917"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6" name="Straight Arrow Connector 175"/>
            <p:cNvCxnSpPr>
              <a:stCxn id="169" idx="2"/>
              <a:endCxn id="172" idx="0"/>
            </p:cNvCxnSpPr>
            <p:nvPr/>
          </p:nvCxnSpPr>
          <p:spPr>
            <a:xfrm>
              <a:off x="2032656" y="2744774"/>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7" name="Straight Arrow Connector 176"/>
            <p:cNvCxnSpPr>
              <a:stCxn id="172" idx="2"/>
              <a:endCxn id="173" idx="0"/>
            </p:cNvCxnSpPr>
            <p:nvPr/>
          </p:nvCxnSpPr>
          <p:spPr>
            <a:xfrm flipH="1">
              <a:off x="2019693" y="3604185"/>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78" name="Straight Arrow Connector 177"/>
            <p:cNvCxnSpPr>
              <a:stCxn id="172" idx="2"/>
              <a:endCxn id="174" idx="0"/>
            </p:cNvCxnSpPr>
            <p:nvPr/>
          </p:nvCxnSpPr>
          <p:spPr>
            <a:xfrm>
              <a:off x="2489463" y="3604185"/>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79" name="Rectangle: Folded Corner 178"/>
            <p:cNvSpPr/>
            <p:nvPr/>
          </p:nvSpPr>
          <p:spPr>
            <a:xfrm>
              <a:off x="2069971" y="2256152"/>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0" name="Scroll: Vertical 179"/>
            <p:cNvSpPr/>
            <p:nvPr/>
          </p:nvSpPr>
          <p:spPr>
            <a:xfrm>
              <a:off x="2385768" y="2088114"/>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Folded Corner 180"/>
            <p:cNvSpPr/>
            <p:nvPr/>
          </p:nvSpPr>
          <p:spPr>
            <a:xfrm>
              <a:off x="1619054" y="312498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Folded Corner 181"/>
            <p:cNvSpPr/>
            <p:nvPr/>
          </p:nvSpPr>
          <p:spPr>
            <a:xfrm>
              <a:off x="2533455" y="31155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Folded Corner 182"/>
            <p:cNvSpPr/>
            <p:nvPr/>
          </p:nvSpPr>
          <p:spPr>
            <a:xfrm>
              <a:off x="2063685" y="4078669"/>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Folded Corner 183"/>
            <p:cNvSpPr/>
            <p:nvPr/>
          </p:nvSpPr>
          <p:spPr>
            <a:xfrm>
              <a:off x="2978086" y="40692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5" name="Straight Arrow Connector 184"/>
            <p:cNvCxnSpPr>
              <a:stCxn id="179" idx="2"/>
              <a:endCxn id="181" idx="0"/>
            </p:cNvCxnSpPr>
            <p:nvPr/>
          </p:nvCxnSpPr>
          <p:spPr>
            <a:xfrm flipH="1">
              <a:off x="1934852" y="2859469"/>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6" name="Straight Arrow Connector 185"/>
            <p:cNvCxnSpPr>
              <a:stCxn id="179" idx="2"/>
              <a:endCxn id="182" idx="0"/>
            </p:cNvCxnSpPr>
            <p:nvPr/>
          </p:nvCxnSpPr>
          <p:spPr>
            <a:xfrm>
              <a:off x="2392446" y="2859469"/>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7" name="Straight Arrow Connector 186"/>
            <p:cNvCxnSpPr>
              <a:stCxn id="182" idx="2"/>
              <a:endCxn id="183" idx="0"/>
            </p:cNvCxnSpPr>
            <p:nvPr/>
          </p:nvCxnSpPr>
          <p:spPr>
            <a:xfrm flipH="1">
              <a:off x="2379483" y="3718880"/>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88" name="Straight Arrow Connector 187"/>
            <p:cNvCxnSpPr>
              <a:stCxn id="182" idx="2"/>
              <a:endCxn id="184" idx="0"/>
            </p:cNvCxnSpPr>
            <p:nvPr/>
          </p:nvCxnSpPr>
          <p:spPr>
            <a:xfrm>
              <a:off x="2849253" y="3718880"/>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89" name="Rectangle: Folded Corner 188"/>
            <p:cNvSpPr/>
            <p:nvPr/>
          </p:nvSpPr>
          <p:spPr>
            <a:xfrm>
              <a:off x="2437619" y="2388126"/>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0" name="Scroll: Vertical 189"/>
            <p:cNvSpPr/>
            <p:nvPr/>
          </p:nvSpPr>
          <p:spPr>
            <a:xfrm>
              <a:off x="2753416" y="2220088"/>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1" name="Rectangle: Folded Corner 190"/>
            <p:cNvSpPr/>
            <p:nvPr/>
          </p:nvSpPr>
          <p:spPr>
            <a:xfrm>
              <a:off x="1986702" y="325696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2" name="Rectangle: Folded Corner 191"/>
            <p:cNvSpPr/>
            <p:nvPr/>
          </p:nvSpPr>
          <p:spPr>
            <a:xfrm>
              <a:off x="2901103" y="324753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Folded Corner 192"/>
            <p:cNvSpPr/>
            <p:nvPr/>
          </p:nvSpPr>
          <p:spPr>
            <a:xfrm>
              <a:off x="2431333" y="4210643"/>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4" name="Rectangle: Folded Corner 193"/>
            <p:cNvSpPr/>
            <p:nvPr/>
          </p:nvSpPr>
          <p:spPr>
            <a:xfrm>
              <a:off x="3345734" y="4201217"/>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95" name="Straight Arrow Connector 194"/>
            <p:cNvCxnSpPr/>
            <p:nvPr/>
          </p:nvCxnSpPr>
          <p:spPr>
            <a:xfrm flipH="1">
              <a:off x="2318994" y="3026004"/>
              <a:ext cx="381538" cy="221388"/>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6" name="Straight Arrow Connector 195"/>
            <p:cNvCxnSpPr>
              <a:stCxn id="189" idx="2"/>
              <a:endCxn id="192" idx="0"/>
            </p:cNvCxnSpPr>
            <p:nvPr/>
          </p:nvCxnSpPr>
          <p:spPr>
            <a:xfrm>
              <a:off x="2760094" y="2991443"/>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7" name="Straight Arrow Connector 196"/>
            <p:cNvCxnSpPr>
              <a:stCxn id="192" idx="2"/>
              <a:endCxn id="193" idx="0"/>
            </p:cNvCxnSpPr>
            <p:nvPr/>
          </p:nvCxnSpPr>
          <p:spPr>
            <a:xfrm flipH="1">
              <a:off x="2747131" y="3850854"/>
              <a:ext cx="469770" cy="359789"/>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198" name="Straight Arrow Connector 197"/>
            <p:cNvCxnSpPr>
              <a:stCxn id="192" idx="2"/>
              <a:endCxn id="194" idx="0"/>
            </p:cNvCxnSpPr>
            <p:nvPr/>
          </p:nvCxnSpPr>
          <p:spPr>
            <a:xfrm>
              <a:off x="3216901" y="3850854"/>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sp>
          <p:nvSpPr>
            <p:cNvPr id="199" name="Rectangle: Folded Corner 198"/>
            <p:cNvSpPr/>
            <p:nvPr/>
          </p:nvSpPr>
          <p:spPr>
            <a:xfrm>
              <a:off x="2797409" y="2502821"/>
              <a:ext cx="644950"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Scroll: Vertical 199"/>
            <p:cNvSpPr/>
            <p:nvPr/>
          </p:nvSpPr>
          <p:spPr>
            <a:xfrm>
              <a:off x="3113206" y="2334783"/>
              <a:ext cx="433635" cy="414781"/>
            </a:xfrm>
            <a:prstGeom prst="verticalScroll">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1" name="Rectangle: Folded Corner 200"/>
            <p:cNvSpPr/>
            <p:nvPr/>
          </p:nvSpPr>
          <p:spPr>
            <a:xfrm>
              <a:off x="2346492" y="337165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2" name="Rectangle: Folded Corner 201"/>
            <p:cNvSpPr/>
            <p:nvPr/>
          </p:nvSpPr>
          <p:spPr>
            <a:xfrm>
              <a:off x="3260893" y="3362232"/>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3" name="Rectangle: Folded Corner 202"/>
            <p:cNvSpPr/>
            <p:nvPr/>
          </p:nvSpPr>
          <p:spPr>
            <a:xfrm>
              <a:off x="2791123" y="4325338"/>
              <a:ext cx="631595" cy="603317"/>
            </a:xfrm>
            <a:prstGeom prst="foldedCorner">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5" name="Straight Arrow Connector 204"/>
            <p:cNvCxnSpPr>
              <a:stCxn id="199" idx="2"/>
              <a:endCxn id="201" idx="0"/>
            </p:cNvCxnSpPr>
            <p:nvPr/>
          </p:nvCxnSpPr>
          <p:spPr>
            <a:xfrm flipH="1">
              <a:off x="2662290" y="3106138"/>
              <a:ext cx="457594" cy="26552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6" name="Straight Arrow Connector 205"/>
            <p:cNvCxnSpPr>
              <a:stCxn id="199" idx="2"/>
              <a:endCxn id="202" idx="0"/>
            </p:cNvCxnSpPr>
            <p:nvPr/>
          </p:nvCxnSpPr>
          <p:spPr>
            <a:xfrm>
              <a:off x="3119884" y="3106138"/>
              <a:ext cx="456807" cy="256094"/>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7" name="Straight Arrow Connector 206"/>
            <p:cNvCxnSpPr/>
            <p:nvPr/>
          </p:nvCxnSpPr>
          <p:spPr>
            <a:xfrm flipH="1">
              <a:off x="3101419" y="4006392"/>
              <a:ext cx="421944" cy="323160"/>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cxnSp>
          <p:nvCxnSpPr>
            <p:cNvPr id="208" name="Straight Arrow Connector 207"/>
            <p:cNvCxnSpPr>
              <a:cxnSpLocks/>
              <a:stCxn id="202" idx="2"/>
            </p:cNvCxnSpPr>
            <p:nvPr/>
          </p:nvCxnSpPr>
          <p:spPr>
            <a:xfrm>
              <a:off x="3576691" y="3965549"/>
              <a:ext cx="444631" cy="350363"/>
            </a:xfrm>
            <a:prstGeom prst="straightConnector1">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tailEnd type="triangle"/>
            </a:ln>
            <a:effectLst/>
          </p:spPr>
        </p:cxnSp>
      </p:grpSp>
      <p:grpSp>
        <p:nvGrpSpPr>
          <p:cNvPr id="209" name="Group 208"/>
          <p:cNvGrpSpPr/>
          <p:nvPr/>
        </p:nvGrpSpPr>
        <p:grpSpPr>
          <a:xfrm>
            <a:off x="5978360" y="2400944"/>
            <a:ext cx="2308391" cy="2209358"/>
            <a:chOff x="7971146" y="2058258"/>
            <a:chExt cx="3077855" cy="2945810"/>
          </a:xfrm>
        </p:grpSpPr>
        <p:sp>
          <p:nvSpPr>
            <p:cNvPr id="210" name="Rectangle: Folded Corner 209"/>
            <p:cNvSpPr/>
            <p:nvPr/>
          </p:nvSpPr>
          <p:spPr>
            <a:xfrm>
              <a:off x="8422063" y="222629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Scroll: Vertical 210"/>
            <p:cNvSpPr/>
            <p:nvPr/>
          </p:nvSpPr>
          <p:spPr>
            <a:xfrm>
              <a:off x="8737860" y="2058258"/>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Folded Corner 211"/>
            <p:cNvSpPr/>
            <p:nvPr/>
          </p:nvSpPr>
          <p:spPr>
            <a:xfrm>
              <a:off x="7971146" y="309513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3" name="Rectangle: Folded Corner 212"/>
            <p:cNvSpPr/>
            <p:nvPr/>
          </p:nvSpPr>
          <p:spPr>
            <a:xfrm>
              <a:off x="8885547" y="308570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4" name="Rectangle: Folded Corner 213"/>
            <p:cNvSpPr/>
            <p:nvPr/>
          </p:nvSpPr>
          <p:spPr>
            <a:xfrm>
              <a:off x="8415777" y="4048813"/>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Folded Corner 214"/>
            <p:cNvSpPr/>
            <p:nvPr/>
          </p:nvSpPr>
          <p:spPr>
            <a:xfrm>
              <a:off x="9330178" y="403938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16" name="Straight Arrow Connector 215"/>
            <p:cNvCxnSpPr>
              <a:stCxn id="210" idx="2"/>
              <a:endCxn id="212" idx="0"/>
            </p:cNvCxnSpPr>
            <p:nvPr/>
          </p:nvCxnSpPr>
          <p:spPr>
            <a:xfrm flipH="1">
              <a:off x="8286944" y="2829613"/>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7" name="Straight Arrow Connector 216"/>
            <p:cNvCxnSpPr>
              <a:stCxn id="210" idx="2"/>
              <a:endCxn id="213" idx="0"/>
            </p:cNvCxnSpPr>
            <p:nvPr/>
          </p:nvCxnSpPr>
          <p:spPr>
            <a:xfrm>
              <a:off x="8737861" y="2829613"/>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8" name="Straight Arrow Connector 217"/>
            <p:cNvCxnSpPr>
              <a:stCxn id="213" idx="2"/>
              <a:endCxn id="214" idx="0"/>
            </p:cNvCxnSpPr>
            <p:nvPr/>
          </p:nvCxnSpPr>
          <p:spPr>
            <a:xfrm flipH="1">
              <a:off x="8731575" y="3689024"/>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19" name="Straight Arrow Connector 218"/>
            <p:cNvCxnSpPr>
              <a:stCxn id="213" idx="2"/>
              <a:endCxn id="215" idx="0"/>
            </p:cNvCxnSpPr>
            <p:nvPr/>
          </p:nvCxnSpPr>
          <p:spPr>
            <a:xfrm>
              <a:off x="9201345" y="3689024"/>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20" name="Rectangle: Folded Corner 219"/>
            <p:cNvSpPr/>
            <p:nvPr/>
          </p:nvSpPr>
          <p:spPr>
            <a:xfrm>
              <a:off x="8781853" y="234099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1" name="Scroll: Vertical 220"/>
            <p:cNvSpPr/>
            <p:nvPr/>
          </p:nvSpPr>
          <p:spPr>
            <a:xfrm>
              <a:off x="9097650" y="2172953"/>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2" name="Rectangle: Folded Corner 221"/>
            <p:cNvSpPr/>
            <p:nvPr/>
          </p:nvSpPr>
          <p:spPr>
            <a:xfrm>
              <a:off x="8330936" y="320982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3" name="Rectangle: Folded Corner 222"/>
            <p:cNvSpPr/>
            <p:nvPr/>
          </p:nvSpPr>
          <p:spPr>
            <a:xfrm>
              <a:off x="9245337" y="32004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4" name="Rectangle: Folded Corner 223"/>
            <p:cNvSpPr/>
            <p:nvPr/>
          </p:nvSpPr>
          <p:spPr>
            <a:xfrm>
              <a:off x="8775567" y="4163508"/>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Rectangle: Folded Corner 224"/>
            <p:cNvSpPr/>
            <p:nvPr/>
          </p:nvSpPr>
          <p:spPr>
            <a:xfrm>
              <a:off x="9689968" y="41540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26" name="Straight Arrow Connector 225"/>
            <p:cNvCxnSpPr>
              <a:stCxn id="220" idx="2"/>
              <a:endCxn id="222" idx="0"/>
            </p:cNvCxnSpPr>
            <p:nvPr/>
          </p:nvCxnSpPr>
          <p:spPr>
            <a:xfrm flipH="1">
              <a:off x="8646734" y="2944308"/>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7" name="Straight Arrow Connector 226"/>
            <p:cNvCxnSpPr>
              <a:stCxn id="220" idx="2"/>
              <a:endCxn id="223" idx="0"/>
            </p:cNvCxnSpPr>
            <p:nvPr/>
          </p:nvCxnSpPr>
          <p:spPr>
            <a:xfrm>
              <a:off x="9097651" y="2944308"/>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8" name="Straight Arrow Connector 227"/>
            <p:cNvCxnSpPr>
              <a:stCxn id="223" idx="2"/>
              <a:endCxn id="224" idx="0"/>
            </p:cNvCxnSpPr>
            <p:nvPr/>
          </p:nvCxnSpPr>
          <p:spPr>
            <a:xfrm flipH="1">
              <a:off x="9091365" y="3803719"/>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29" name="Straight Arrow Connector 228"/>
            <p:cNvCxnSpPr>
              <a:stCxn id="223" idx="2"/>
              <a:endCxn id="225" idx="0"/>
            </p:cNvCxnSpPr>
            <p:nvPr/>
          </p:nvCxnSpPr>
          <p:spPr>
            <a:xfrm>
              <a:off x="9561135" y="3803719"/>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30" name="Rectangle: Folded Corner 229"/>
            <p:cNvSpPr/>
            <p:nvPr/>
          </p:nvSpPr>
          <p:spPr>
            <a:xfrm>
              <a:off x="9149501" y="2472965"/>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Scroll: Vertical 230"/>
            <p:cNvSpPr/>
            <p:nvPr/>
          </p:nvSpPr>
          <p:spPr>
            <a:xfrm>
              <a:off x="9465298" y="2304927"/>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Folded Corner 231"/>
            <p:cNvSpPr/>
            <p:nvPr/>
          </p:nvSpPr>
          <p:spPr>
            <a:xfrm>
              <a:off x="8698584" y="334180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Folded Corner 232"/>
            <p:cNvSpPr/>
            <p:nvPr/>
          </p:nvSpPr>
          <p:spPr>
            <a:xfrm>
              <a:off x="9612985" y="333237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Folded Corner 233"/>
            <p:cNvSpPr/>
            <p:nvPr/>
          </p:nvSpPr>
          <p:spPr>
            <a:xfrm>
              <a:off x="9143215" y="4295482"/>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Folded Corner 234"/>
            <p:cNvSpPr/>
            <p:nvPr/>
          </p:nvSpPr>
          <p:spPr>
            <a:xfrm>
              <a:off x="10057616" y="4286056"/>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36" name="Straight Arrow Connector 235"/>
            <p:cNvCxnSpPr>
              <a:stCxn id="230" idx="2"/>
              <a:endCxn id="232" idx="0"/>
            </p:cNvCxnSpPr>
            <p:nvPr/>
          </p:nvCxnSpPr>
          <p:spPr>
            <a:xfrm flipH="1">
              <a:off x="9014382" y="3076282"/>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7" name="Straight Arrow Connector 236"/>
            <p:cNvCxnSpPr>
              <a:stCxn id="230" idx="2"/>
              <a:endCxn id="233" idx="0"/>
            </p:cNvCxnSpPr>
            <p:nvPr/>
          </p:nvCxnSpPr>
          <p:spPr>
            <a:xfrm>
              <a:off x="9465299" y="3076282"/>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8" name="Straight Arrow Connector 237"/>
            <p:cNvCxnSpPr>
              <a:stCxn id="233" idx="2"/>
              <a:endCxn id="234" idx="0"/>
            </p:cNvCxnSpPr>
            <p:nvPr/>
          </p:nvCxnSpPr>
          <p:spPr>
            <a:xfrm flipH="1">
              <a:off x="9459013" y="3935693"/>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39" name="Straight Arrow Connector 238"/>
            <p:cNvCxnSpPr>
              <a:stCxn id="233" idx="2"/>
              <a:endCxn id="235" idx="0"/>
            </p:cNvCxnSpPr>
            <p:nvPr/>
          </p:nvCxnSpPr>
          <p:spPr>
            <a:xfrm>
              <a:off x="9928783" y="3935693"/>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sp>
          <p:nvSpPr>
            <p:cNvPr id="240" name="Rectangle: Folded Corner 239"/>
            <p:cNvSpPr/>
            <p:nvPr/>
          </p:nvSpPr>
          <p:spPr>
            <a:xfrm>
              <a:off x="9509291" y="2587660"/>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Scroll: Vertical 240"/>
            <p:cNvSpPr/>
            <p:nvPr/>
          </p:nvSpPr>
          <p:spPr>
            <a:xfrm>
              <a:off x="9825088" y="2419622"/>
              <a:ext cx="433635" cy="414781"/>
            </a:xfrm>
            <a:prstGeom prst="verticalScroll">
              <a:avLst/>
            </a:prstGeom>
            <a:solidFill>
              <a:srgbClr val="70AD47">
                <a:lumMod val="75000"/>
              </a:srgbClr>
            </a:solidFill>
            <a:ln w="6350" cap="flat" cmpd="sng" algn="ctr">
              <a:solidFill>
                <a:srgbClr val="70AD47">
                  <a:lumMod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2" name="Rectangle: Folded Corner 241"/>
            <p:cNvSpPr/>
            <p:nvPr/>
          </p:nvSpPr>
          <p:spPr>
            <a:xfrm>
              <a:off x="9058374" y="3456497"/>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3" name="Rectangle: Folded Corner 242"/>
            <p:cNvSpPr/>
            <p:nvPr/>
          </p:nvSpPr>
          <p:spPr>
            <a:xfrm>
              <a:off x="9972775" y="344707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5" name="Rectangle: Folded Corner 244"/>
            <p:cNvSpPr/>
            <p:nvPr/>
          </p:nvSpPr>
          <p:spPr>
            <a:xfrm>
              <a:off x="10417406" y="4400751"/>
              <a:ext cx="631595" cy="603317"/>
            </a:xfrm>
            <a:prstGeom prst="foldedCorner">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6" name="Straight Arrow Connector 245"/>
            <p:cNvCxnSpPr>
              <a:stCxn id="240" idx="2"/>
              <a:endCxn id="242" idx="0"/>
            </p:cNvCxnSpPr>
            <p:nvPr/>
          </p:nvCxnSpPr>
          <p:spPr>
            <a:xfrm flipH="1">
              <a:off x="9374172" y="3190977"/>
              <a:ext cx="450917" cy="265520"/>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7" name="Straight Arrow Connector 246"/>
            <p:cNvCxnSpPr>
              <a:stCxn id="240" idx="2"/>
              <a:endCxn id="243" idx="0"/>
            </p:cNvCxnSpPr>
            <p:nvPr/>
          </p:nvCxnSpPr>
          <p:spPr>
            <a:xfrm>
              <a:off x="9825089" y="3190977"/>
              <a:ext cx="463484" cy="256094"/>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8" name="Straight Arrow Connector 247"/>
            <p:cNvCxnSpPr>
              <a:cxnSpLocks/>
              <a:stCxn id="243" idx="2"/>
            </p:cNvCxnSpPr>
            <p:nvPr/>
          </p:nvCxnSpPr>
          <p:spPr>
            <a:xfrm flipH="1">
              <a:off x="9818803" y="4050388"/>
              <a:ext cx="469770" cy="359789"/>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cxnSp>
          <p:nvCxnSpPr>
            <p:cNvPr id="249" name="Straight Arrow Connector 248"/>
            <p:cNvCxnSpPr>
              <a:stCxn id="243" idx="2"/>
              <a:endCxn id="245" idx="0"/>
            </p:cNvCxnSpPr>
            <p:nvPr/>
          </p:nvCxnSpPr>
          <p:spPr>
            <a:xfrm>
              <a:off x="10288573" y="4050388"/>
              <a:ext cx="444631" cy="350363"/>
            </a:xfrm>
            <a:prstGeom prst="straightConnector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tailEnd type="triangle"/>
            </a:ln>
            <a:effectLst/>
          </p:spPr>
        </p:cxnSp>
      </p:grpSp>
      <p:sp>
        <p:nvSpPr>
          <p:cNvPr id="250" name="Slide Number Placeholder 249"/>
          <p:cNvSpPr>
            <a:spLocks noGrp="1"/>
          </p:cNvSpPr>
          <p:nvPr>
            <p:ph type="sldNum" sz="quarter" idx="12"/>
          </p:nvPr>
        </p:nvSpPr>
        <p:spPr/>
        <p:txBody>
          <a:bodyPr/>
          <a:lstStyle/>
          <a:p>
            <a:fld id="{D0F20DF3-DAE6-B84F-B38F-DFB8F4406A2B}" type="slidenum">
              <a:rPr lang="en-US" smtClean="0"/>
              <a:t>8</a:t>
            </a:fld>
            <a:endParaRPr lang="en-US"/>
          </a:p>
        </p:txBody>
      </p:sp>
      <p:grpSp>
        <p:nvGrpSpPr>
          <p:cNvPr id="3" name="Group 2">
            <a:extLst>
              <a:ext uri="{FF2B5EF4-FFF2-40B4-BE49-F238E27FC236}">
                <a16:creationId xmlns:a16="http://schemas.microsoft.com/office/drawing/2014/main" id="{8C9B9CBF-D9F2-474E-A4D1-480126323697}"/>
              </a:ext>
            </a:extLst>
          </p:cNvPr>
          <p:cNvGrpSpPr/>
          <p:nvPr/>
        </p:nvGrpSpPr>
        <p:grpSpPr>
          <a:xfrm>
            <a:off x="3417805" y="2399768"/>
            <a:ext cx="2075587" cy="2216427"/>
            <a:chOff x="3417805" y="2399768"/>
            <a:chExt cx="2075587" cy="2216427"/>
          </a:xfrm>
        </p:grpSpPr>
        <p:grpSp>
          <p:nvGrpSpPr>
            <p:cNvPr id="251" name="Group 250">
              <a:extLst>
                <a:ext uri="{FF2B5EF4-FFF2-40B4-BE49-F238E27FC236}">
                  <a16:creationId xmlns:a16="http://schemas.microsoft.com/office/drawing/2014/main" id="{56825036-1706-E345-986F-0958356C3F82}"/>
                </a:ext>
              </a:extLst>
            </p:cNvPr>
            <p:cNvGrpSpPr/>
            <p:nvPr/>
          </p:nvGrpSpPr>
          <p:grpSpPr>
            <a:xfrm>
              <a:off x="3417805" y="2399768"/>
              <a:ext cx="1492970" cy="1945404"/>
              <a:chOff x="3417805" y="2399768"/>
              <a:chExt cx="1492970" cy="1945404"/>
            </a:xfrm>
          </p:grpSpPr>
          <p:sp>
            <p:nvSpPr>
              <p:cNvPr id="252" name="Rectangle: Folded Corner 127">
                <a:extLst>
                  <a:ext uri="{FF2B5EF4-FFF2-40B4-BE49-F238E27FC236}">
                    <a16:creationId xmlns:a16="http://schemas.microsoft.com/office/drawing/2014/main" id="{0C5BE9B0-242D-5241-A486-7E3E1C5D3D3A}"/>
                  </a:ext>
                </a:extLst>
              </p:cNvPr>
              <p:cNvSpPr/>
              <p:nvPr/>
            </p:nvSpPr>
            <p:spPr>
              <a:xfrm>
                <a:off x="3755993" y="252579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3" name="Scroll: Vertical 128">
                <a:extLst>
                  <a:ext uri="{FF2B5EF4-FFF2-40B4-BE49-F238E27FC236}">
                    <a16:creationId xmlns:a16="http://schemas.microsoft.com/office/drawing/2014/main" id="{1741B91D-6E2F-F948-BF5D-ED4E394C2BF4}"/>
                  </a:ext>
                </a:extLst>
              </p:cNvPr>
              <p:cNvSpPr/>
              <p:nvPr/>
            </p:nvSpPr>
            <p:spPr>
              <a:xfrm>
                <a:off x="3992840" y="2399768"/>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4" name="Rectangle: Folded Corner 129">
                <a:extLst>
                  <a:ext uri="{FF2B5EF4-FFF2-40B4-BE49-F238E27FC236}">
                    <a16:creationId xmlns:a16="http://schemas.microsoft.com/office/drawing/2014/main" id="{82307C63-8621-1949-8459-5300CDE38B4B}"/>
                  </a:ext>
                </a:extLst>
              </p:cNvPr>
              <p:cNvSpPr/>
              <p:nvPr/>
            </p:nvSpPr>
            <p:spPr>
              <a:xfrm>
                <a:off x="3417805" y="317742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5" name="Rectangle: Folded Corner 130">
                <a:extLst>
                  <a:ext uri="{FF2B5EF4-FFF2-40B4-BE49-F238E27FC236}">
                    <a16:creationId xmlns:a16="http://schemas.microsoft.com/office/drawing/2014/main" id="{57B902DB-9CF3-5243-ADE5-604939DD6843}"/>
                  </a:ext>
                </a:extLst>
              </p:cNvPr>
              <p:cNvSpPr/>
              <p:nvPr/>
            </p:nvSpPr>
            <p:spPr>
              <a:xfrm>
                <a:off x="4103606" y="317035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6" name="Rectangle: Folded Corner 131">
                <a:extLst>
                  <a:ext uri="{FF2B5EF4-FFF2-40B4-BE49-F238E27FC236}">
                    <a16:creationId xmlns:a16="http://schemas.microsoft.com/office/drawing/2014/main" id="{21E64627-671A-B640-B7FA-DED0D4D1C8C4}"/>
                  </a:ext>
                </a:extLst>
              </p:cNvPr>
              <p:cNvSpPr/>
              <p:nvPr/>
            </p:nvSpPr>
            <p:spPr>
              <a:xfrm>
                <a:off x="3751278" y="3892684"/>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7" name="Rectangle: Folded Corner 132">
                <a:extLst>
                  <a:ext uri="{FF2B5EF4-FFF2-40B4-BE49-F238E27FC236}">
                    <a16:creationId xmlns:a16="http://schemas.microsoft.com/office/drawing/2014/main" id="{5ABA8067-EC96-7C40-B8D4-E9DD44FD4B10}"/>
                  </a:ext>
                </a:extLst>
              </p:cNvPr>
              <p:cNvSpPr/>
              <p:nvPr/>
            </p:nvSpPr>
            <p:spPr>
              <a:xfrm>
                <a:off x="4437079" y="3885615"/>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8" name="Straight Arrow Connector 257">
                <a:extLst>
                  <a:ext uri="{FF2B5EF4-FFF2-40B4-BE49-F238E27FC236}">
                    <a16:creationId xmlns:a16="http://schemas.microsoft.com/office/drawing/2014/main" id="{96B0AF0A-7361-1D47-8032-BBA20FD28061}"/>
                  </a:ext>
                </a:extLst>
              </p:cNvPr>
              <p:cNvCxnSpPr>
                <a:stCxn id="252" idx="2"/>
                <a:endCxn id="254" idx="0"/>
              </p:cNvCxnSpPr>
              <p:nvPr/>
            </p:nvCxnSpPr>
            <p:spPr>
              <a:xfrm flipH="1">
                <a:off x="3654653" y="2978284"/>
                <a:ext cx="338188" cy="199140"/>
              </a:xfrm>
              <a:prstGeom prst="straightConnector1">
                <a:avLst/>
              </a:prstGeom>
              <a:noFill/>
              <a:ln w="6350" cap="flat" cmpd="sng" algn="ctr">
                <a:solidFill>
                  <a:srgbClr val="5B9BD5"/>
                </a:solidFill>
                <a:prstDash val="solid"/>
                <a:miter lim="800000"/>
                <a:tailEnd type="triangle"/>
              </a:ln>
              <a:effectLst/>
            </p:spPr>
          </p:cxnSp>
          <p:cxnSp>
            <p:nvCxnSpPr>
              <p:cNvPr id="259" name="Straight Arrow Connector 258">
                <a:extLst>
                  <a:ext uri="{FF2B5EF4-FFF2-40B4-BE49-F238E27FC236}">
                    <a16:creationId xmlns:a16="http://schemas.microsoft.com/office/drawing/2014/main" id="{B4CE5C6F-2B74-704E-880A-0FE0A5DE916B}"/>
                  </a:ext>
                </a:extLst>
              </p:cNvPr>
              <p:cNvCxnSpPr>
                <a:stCxn id="252" idx="2"/>
                <a:endCxn id="255" idx="0"/>
              </p:cNvCxnSpPr>
              <p:nvPr/>
            </p:nvCxnSpPr>
            <p:spPr>
              <a:xfrm>
                <a:off x="3992841" y="2978284"/>
                <a:ext cx="347613" cy="192071"/>
              </a:xfrm>
              <a:prstGeom prst="straightConnector1">
                <a:avLst/>
              </a:prstGeom>
              <a:noFill/>
              <a:ln w="6350" cap="flat" cmpd="sng" algn="ctr">
                <a:solidFill>
                  <a:srgbClr val="5B9BD5"/>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7DBFFFD4-FFED-6F48-9C65-864D14E2599E}"/>
                  </a:ext>
                </a:extLst>
              </p:cNvPr>
              <p:cNvCxnSpPr>
                <a:stCxn id="255" idx="2"/>
                <a:endCxn id="256" idx="0"/>
              </p:cNvCxnSpPr>
              <p:nvPr/>
            </p:nvCxnSpPr>
            <p:spPr>
              <a:xfrm flipH="1">
                <a:off x="3988127" y="3622843"/>
                <a:ext cx="352327" cy="269842"/>
              </a:xfrm>
              <a:prstGeom prst="straightConnector1">
                <a:avLst/>
              </a:prstGeom>
              <a:noFill/>
              <a:ln w="6350" cap="flat" cmpd="sng" algn="ctr">
                <a:solidFill>
                  <a:srgbClr val="5B9BD5"/>
                </a:solidFill>
                <a:prstDash val="solid"/>
                <a:miter lim="800000"/>
                <a:tailEnd type="triangle"/>
              </a:ln>
              <a:effectLst/>
            </p:spPr>
          </p:cxnSp>
          <p:cxnSp>
            <p:nvCxnSpPr>
              <p:cNvPr id="261" name="Straight Arrow Connector 260">
                <a:extLst>
                  <a:ext uri="{FF2B5EF4-FFF2-40B4-BE49-F238E27FC236}">
                    <a16:creationId xmlns:a16="http://schemas.microsoft.com/office/drawing/2014/main" id="{B71750E6-96F5-7F47-8C73-7FAEEF670309}"/>
                  </a:ext>
                </a:extLst>
              </p:cNvPr>
              <p:cNvCxnSpPr>
                <a:stCxn id="255" idx="2"/>
                <a:endCxn id="257" idx="0"/>
              </p:cNvCxnSpPr>
              <p:nvPr/>
            </p:nvCxnSpPr>
            <p:spPr>
              <a:xfrm>
                <a:off x="4340454" y="3622843"/>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62" name="Group 261">
              <a:extLst>
                <a:ext uri="{FF2B5EF4-FFF2-40B4-BE49-F238E27FC236}">
                  <a16:creationId xmlns:a16="http://schemas.microsoft.com/office/drawing/2014/main" id="{5946D67B-1102-BF48-961B-5DD0B9AC9127}"/>
                </a:ext>
              </a:extLst>
            </p:cNvPr>
            <p:cNvGrpSpPr/>
            <p:nvPr/>
          </p:nvGrpSpPr>
          <p:grpSpPr>
            <a:xfrm>
              <a:off x="3688630" y="2485789"/>
              <a:ext cx="1492970" cy="1938335"/>
              <a:chOff x="5212630" y="2485789"/>
              <a:chExt cx="1492970" cy="1938335"/>
            </a:xfrm>
          </p:grpSpPr>
          <p:sp>
            <p:nvSpPr>
              <p:cNvPr id="263" name="Rectangle: Folded Corner 137">
                <a:extLst>
                  <a:ext uri="{FF2B5EF4-FFF2-40B4-BE49-F238E27FC236}">
                    <a16:creationId xmlns:a16="http://schemas.microsoft.com/office/drawing/2014/main" id="{4A09456C-8792-F042-BC63-A914656AF906}"/>
                  </a:ext>
                </a:extLst>
              </p:cNvPr>
              <p:cNvSpPr/>
              <p:nvPr/>
            </p:nvSpPr>
            <p:spPr>
              <a:xfrm>
                <a:off x="5550818" y="261181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4" name="Scroll: Vertical 138">
                <a:extLst>
                  <a:ext uri="{FF2B5EF4-FFF2-40B4-BE49-F238E27FC236}">
                    <a16:creationId xmlns:a16="http://schemas.microsoft.com/office/drawing/2014/main" id="{18D569AE-950C-894F-A628-C49D6946ADA2}"/>
                  </a:ext>
                </a:extLst>
              </p:cNvPr>
              <p:cNvSpPr/>
              <p:nvPr/>
            </p:nvSpPr>
            <p:spPr>
              <a:xfrm>
                <a:off x="5787666" y="2485789"/>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Folded Corner 139">
                <a:extLst>
                  <a:ext uri="{FF2B5EF4-FFF2-40B4-BE49-F238E27FC236}">
                    <a16:creationId xmlns:a16="http://schemas.microsoft.com/office/drawing/2014/main" id="{C3B8D23C-DE3C-BC49-8DDA-A8114372B2BC}"/>
                  </a:ext>
                </a:extLst>
              </p:cNvPr>
              <p:cNvSpPr/>
              <p:nvPr/>
            </p:nvSpPr>
            <p:spPr>
              <a:xfrm>
                <a:off x="5212630" y="326344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6" name="Rectangle: Folded Corner 140">
                <a:extLst>
                  <a:ext uri="{FF2B5EF4-FFF2-40B4-BE49-F238E27FC236}">
                    <a16:creationId xmlns:a16="http://schemas.microsoft.com/office/drawing/2014/main" id="{819BE030-CE6D-804C-8548-C37E9F9DA124}"/>
                  </a:ext>
                </a:extLst>
              </p:cNvPr>
              <p:cNvSpPr/>
              <p:nvPr/>
            </p:nvSpPr>
            <p:spPr>
              <a:xfrm>
                <a:off x="5898431" y="325637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8" name="Rectangle: Folded Corner 142">
                <a:extLst>
                  <a:ext uri="{FF2B5EF4-FFF2-40B4-BE49-F238E27FC236}">
                    <a16:creationId xmlns:a16="http://schemas.microsoft.com/office/drawing/2014/main" id="{1A715312-BEE9-7D41-915F-FFA4BCACA410}"/>
                  </a:ext>
                </a:extLst>
              </p:cNvPr>
              <p:cNvSpPr/>
              <p:nvPr/>
            </p:nvSpPr>
            <p:spPr>
              <a:xfrm>
                <a:off x="6231904" y="397163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69" name="Straight Arrow Connector 268">
                <a:extLst>
                  <a:ext uri="{FF2B5EF4-FFF2-40B4-BE49-F238E27FC236}">
                    <a16:creationId xmlns:a16="http://schemas.microsoft.com/office/drawing/2014/main" id="{F2CA52C0-2831-A14D-8DDF-69E73DBCAAA7}"/>
                  </a:ext>
                </a:extLst>
              </p:cNvPr>
              <p:cNvCxnSpPr>
                <a:stCxn id="263" idx="2"/>
                <a:endCxn id="265" idx="0"/>
              </p:cNvCxnSpPr>
              <p:nvPr/>
            </p:nvCxnSpPr>
            <p:spPr>
              <a:xfrm flipH="1">
                <a:off x="5449479" y="3064306"/>
                <a:ext cx="338188" cy="199140"/>
              </a:xfrm>
              <a:prstGeom prst="straightConnector1">
                <a:avLst/>
              </a:prstGeom>
              <a:noFill/>
              <a:ln w="6350" cap="flat" cmpd="sng" algn="ctr">
                <a:solidFill>
                  <a:srgbClr val="5B9BD5"/>
                </a:solidFill>
                <a:prstDash val="solid"/>
                <a:miter lim="800000"/>
                <a:tailEnd type="triangle"/>
              </a:ln>
              <a:effectLst/>
            </p:spPr>
          </p:cxnSp>
          <p:cxnSp>
            <p:nvCxnSpPr>
              <p:cNvPr id="270" name="Straight Arrow Connector 269">
                <a:extLst>
                  <a:ext uri="{FF2B5EF4-FFF2-40B4-BE49-F238E27FC236}">
                    <a16:creationId xmlns:a16="http://schemas.microsoft.com/office/drawing/2014/main" id="{B51476F4-46DB-7B45-A3D1-AE4C27AB5920}"/>
                  </a:ext>
                </a:extLst>
              </p:cNvPr>
              <p:cNvCxnSpPr>
                <a:stCxn id="263" idx="2"/>
                <a:endCxn id="266" idx="0"/>
              </p:cNvCxnSpPr>
              <p:nvPr/>
            </p:nvCxnSpPr>
            <p:spPr>
              <a:xfrm>
                <a:off x="5787667" y="3064306"/>
                <a:ext cx="347613" cy="192071"/>
              </a:xfrm>
              <a:prstGeom prst="straightConnector1">
                <a:avLst/>
              </a:prstGeom>
              <a:noFill/>
              <a:ln w="6350" cap="flat" cmpd="sng" algn="ctr">
                <a:solidFill>
                  <a:srgbClr val="5B9BD5"/>
                </a:solidFill>
                <a:prstDash val="solid"/>
                <a:miter lim="800000"/>
                <a:tailEnd type="triangle"/>
              </a:ln>
              <a:effectLst/>
            </p:spPr>
          </p:cxnSp>
          <p:cxnSp>
            <p:nvCxnSpPr>
              <p:cNvPr id="271" name="Straight Arrow Connector 270">
                <a:extLst>
                  <a:ext uri="{FF2B5EF4-FFF2-40B4-BE49-F238E27FC236}">
                    <a16:creationId xmlns:a16="http://schemas.microsoft.com/office/drawing/2014/main" id="{627F6DE8-271D-0C41-9967-E3AAA449FFEE}"/>
                  </a:ext>
                </a:extLst>
              </p:cNvPr>
              <p:cNvCxnSpPr>
                <a:cxnSpLocks/>
                <a:stCxn id="266" idx="2"/>
              </p:cNvCxnSpPr>
              <p:nvPr/>
            </p:nvCxnSpPr>
            <p:spPr>
              <a:xfrm flipH="1">
                <a:off x="5782952" y="3708864"/>
                <a:ext cx="352327" cy="269842"/>
              </a:xfrm>
              <a:prstGeom prst="straightConnector1">
                <a:avLst/>
              </a:prstGeom>
              <a:noFill/>
              <a:ln w="6350" cap="flat" cmpd="sng" algn="ctr">
                <a:solidFill>
                  <a:srgbClr val="5B9BD5"/>
                </a:solidFill>
                <a:prstDash val="solid"/>
                <a:miter lim="800000"/>
                <a:tailEnd type="triangle"/>
              </a:ln>
              <a:effectLst/>
            </p:spPr>
          </p:cxnSp>
          <p:cxnSp>
            <p:nvCxnSpPr>
              <p:cNvPr id="272" name="Straight Arrow Connector 271">
                <a:extLst>
                  <a:ext uri="{FF2B5EF4-FFF2-40B4-BE49-F238E27FC236}">
                    <a16:creationId xmlns:a16="http://schemas.microsoft.com/office/drawing/2014/main" id="{3FAC2E4D-0044-BC4F-937D-DA42DBFBC0D6}"/>
                  </a:ext>
                </a:extLst>
              </p:cNvPr>
              <p:cNvCxnSpPr>
                <a:stCxn id="266" idx="2"/>
                <a:endCxn id="268" idx="0"/>
              </p:cNvCxnSpPr>
              <p:nvPr/>
            </p:nvCxnSpPr>
            <p:spPr>
              <a:xfrm>
                <a:off x="6135280" y="370886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73" name="Group 272">
              <a:extLst>
                <a:ext uri="{FF2B5EF4-FFF2-40B4-BE49-F238E27FC236}">
                  <a16:creationId xmlns:a16="http://schemas.microsoft.com/office/drawing/2014/main" id="{A4C9E094-A5AE-7449-AD14-CEAED2B56953}"/>
                </a:ext>
              </a:extLst>
            </p:cNvPr>
            <p:cNvGrpSpPr/>
            <p:nvPr/>
          </p:nvGrpSpPr>
          <p:grpSpPr>
            <a:xfrm>
              <a:off x="3962400" y="2584770"/>
              <a:ext cx="1492970" cy="1945404"/>
              <a:chOff x="5441230" y="2584770"/>
              <a:chExt cx="1492970" cy="1945404"/>
            </a:xfrm>
          </p:grpSpPr>
          <p:sp>
            <p:nvSpPr>
              <p:cNvPr id="274" name="Rectangle: Folded Corner 147">
                <a:extLst>
                  <a:ext uri="{FF2B5EF4-FFF2-40B4-BE49-F238E27FC236}">
                    <a16:creationId xmlns:a16="http://schemas.microsoft.com/office/drawing/2014/main" id="{3F5B4009-0D27-F540-BC7A-DAADF813B1EC}"/>
                  </a:ext>
                </a:extLst>
              </p:cNvPr>
              <p:cNvSpPr/>
              <p:nvPr/>
            </p:nvSpPr>
            <p:spPr>
              <a:xfrm>
                <a:off x="5779418" y="2710798"/>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5" name="Scroll: Vertical 148">
                <a:extLst>
                  <a:ext uri="{FF2B5EF4-FFF2-40B4-BE49-F238E27FC236}">
                    <a16:creationId xmlns:a16="http://schemas.microsoft.com/office/drawing/2014/main" id="{B276DB3B-A3AA-9D4A-8FEF-26C18752BEB8}"/>
                  </a:ext>
                </a:extLst>
              </p:cNvPr>
              <p:cNvSpPr/>
              <p:nvPr/>
            </p:nvSpPr>
            <p:spPr>
              <a:xfrm>
                <a:off x="6016266" y="2584770"/>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6" name="Rectangle: Folded Corner 149">
                <a:extLst>
                  <a:ext uri="{FF2B5EF4-FFF2-40B4-BE49-F238E27FC236}">
                    <a16:creationId xmlns:a16="http://schemas.microsoft.com/office/drawing/2014/main" id="{52F7E9C2-01E9-3E46-BF56-D4F2DD23F627}"/>
                  </a:ext>
                </a:extLst>
              </p:cNvPr>
              <p:cNvSpPr/>
              <p:nvPr/>
            </p:nvSpPr>
            <p:spPr>
              <a:xfrm>
                <a:off x="5441230" y="336242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7" name="Rectangle: Folded Corner 150">
                <a:extLst>
                  <a:ext uri="{FF2B5EF4-FFF2-40B4-BE49-F238E27FC236}">
                    <a16:creationId xmlns:a16="http://schemas.microsoft.com/office/drawing/2014/main" id="{9C2545CF-3E6F-9746-9020-297F0016E9CD}"/>
                  </a:ext>
                </a:extLst>
              </p:cNvPr>
              <p:cNvSpPr/>
              <p:nvPr/>
            </p:nvSpPr>
            <p:spPr>
              <a:xfrm>
                <a:off x="6127031" y="335535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8" name="Rectangle: Folded Corner 151">
                <a:extLst>
                  <a:ext uri="{FF2B5EF4-FFF2-40B4-BE49-F238E27FC236}">
                    <a16:creationId xmlns:a16="http://schemas.microsoft.com/office/drawing/2014/main" id="{2781EB84-B56D-0E45-815D-5D024929D051}"/>
                  </a:ext>
                </a:extLst>
              </p:cNvPr>
              <p:cNvSpPr/>
              <p:nvPr/>
            </p:nvSpPr>
            <p:spPr>
              <a:xfrm>
                <a:off x="5774704" y="4077686"/>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79" name="Rectangle: Folded Corner 152">
                <a:extLst>
                  <a:ext uri="{FF2B5EF4-FFF2-40B4-BE49-F238E27FC236}">
                    <a16:creationId xmlns:a16="http://schemas.microsoft.com/office/drawing/2014/main" id="{A170F843-A7D9-4249-A269-B8C20A298A30}"/>
                  </a:ext>
                </a:extLst>
              </p:cNvPr>
              <p:cNvSpPr/>
              <p:nvPr/>
            </p:nvSpPr>
            <p:spPr>
              <a:xfrm>
                <a:off x="6460504" y="407061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80" name="Straight Arrow Connector 279">
                <a:extLst>
                  <a:ext uri="{FF2B5EF4-FFF2-40B4-BE49-F238E27FC236}">
                    <a16:creationId xmlns:a16="http://schemas.microsoft.com/office/drawing/2014/main" id="{FD679625-CA3E-DC40-8FC0-5F6A6C38FA3E}"/>
                  </a:ext>
                </a:extLst>
              </p:cNvPr>
              <p:cNvCxnSpPr>
                <a:stCxn id="274" idx="2"/>
                <a:endCxn id="276" idx="0"/>
              </p:cNvCxnSpPr>
              <p:nvPr/>
            </p:nvCxnSpPr>
            <p:spPr>
              <a:xfrm flipH="1">
                <a:off x="5678079" y="3163286"/>
                <a:ext cx="338188" cy="199140"/>
              </a:xfrm>
              <a:prstGeom prst="straightConnector1">
                <a:avLst/>
              </a:prstGeom>
              <a:noFill/>
              <a:ln w="6350" cap="flat" cmpd="sng" algn="ctr">
                <a:solidFill>
                  <a:srgbClr val="5B9BD5"/>
                </a:solidFill>
                <a:prstDash val="solid"/>
                <a:miter lim="800000"/>
                <a:tailEnd type="triangle"/>
              </a:ln>
              <a:effectLst/>
            </p:spPr>
          </p:cxnSp>
          <p:cxnSp>
            <p:nvCxnSpPr>
              <p:cNvPr id="281" name="Straight Arrow Connector 280">
                <a:extLst>
                  <a:ext uri="{FF2B5EF4-FFF2-40B4-BE49-F238E27FC236}">
                    <a16:creationId xmlns:a16="http://schemas.microsoft.com/office/drawing/2014/main" id="{2840776B-0153-1C40-8749-744155EFD0FA}"/>
                  </a:ext>
                </a:extLst>
              </p:cNvPr>
              <p:cNvCxnSpPr>
                <a:stCxn id="274" idx="2"/>
                <a:endCxn id="277" idx="0"/>
              </p:cNvCxnSpPr>
              <p:nvPr/>
            </p:nvCxnSpPr>
            <p:spPr>
              <a:xfrm>
                <a:off x="6016267" y="3163286"/>
                <a:ext cx="347613" cy="192071"/>
              </a:xfrm>
              <a:prstGeom prst="straightConnector1">
                <a:avLst/>
              </a:prstGeom>
              <a:noFill/>
              <a:ln w="6350" cap="flat" cmpd="sng" algn="ctr">
                <a:solidFill>
                  <a:srgbClr val="5B9BD5"/>
                </a:solidFill>
                <a:prstDash val="solid"/>
                <a:miter lim="800000"/>
                <a:tailEnd type="triangle"/>
              </a:ln>
              <a:effectLst/>
            </p:spPr>
          </p:cxnSp>
          <p:cxnSp>
            <p:nvCxnSpPr>
              <p:cNvPr id="282" name="Straight Arrow Connector 281">
                <a:extLst>
                  <a:ext uri="{FF2B5EF4-FFF2-40B4-BE49-F238E27FC236}">
                    <a16:creationId xmlns:a16="http://schemas.microsoft.com/office/drawing/2014/main" id="{9E6B25BA-BB9E-3140-93BF-F9308E98A9DA}"/>
                  </a:ext>
                </a:extLst>
              </p:cNvPr>
              <p:cNvCxnSpPr>
                <a:stCxn id="277" idx="2"/>
                <a:endCxn id="278" idx="0"/>
              </p:cNvCxnSpPr>
              <p:nvPr/>
            </p:nvCxnSpPr>
            <p:spPr>
              <a:xfrm flipH="1">
                <a:off x="6011552" y="3807844"/>
                <a:ext cx="352327" cy="269842"/>
              </a:xfrm>
              <a:prstGeom prst="straightConnector1">
                <a:avLst/>
              </a:prstGeom>
              <a:noFill/>
              <a:ln w="6350" cap="flat" cmpd="sng" algn="ctr">
                <a:solidFill>
                  <a:srgbClr val="5B9BD5"/>
                </a:solidFill>
                <a:prstDash val="solid"/>
                <a:miter lim="800000"/>
                <a:tailEnd type="triangle"/>
              </a:ln>
              <a:effectLst/>
            </p:spPr>
          </p:cxnSp>
          <p:cxnSp>
            <p:nvCxnSpPr>
              <p:cNvPr id="283" name="Straight Arrow Connector 282">
                <a:extLst>
                  <a:ext uri="{FF2B5EF4-FFF2-40B4-BE49-F238E27FC236}">
                    <a16:creationId xmlns:a16="http://schemas.microsoft.com/office/drawing/2014/main" id="{A3195C8C-4511-BD47-B5E7-9FBB1F443905}"/>
                  </a:ext>
                </a:extLst>
              </p:cNvPr>
              <p:cNvCxnSpPr>
                <a:stCxn id="277" idx="2"/>
                <a:endCxn id="279" idx="0"/>
              </p:cNvCxnSpPr>
              <p:nvPr/>
            </p:nvCxnSpPr>
            <p:spPr>
              <a:xfrm>
                <a:off x="6363880" y="3807844"/>
                <a:ext cx="333473" cy="262772"/>
              </a:xfrm>
              <a:prstGeom prst="straightConnector1">
                <a:avLst/>
              </a:prstGeom>
              <a:noFill/>
              <a:ln w="6350" cap="flat" cmpd="sng" algn="ctr">
                <a:solidFill>
                  <a:srgbClr val="5B9BD5"/>
                </a:solidFill>
                <a:prstDash val="solid"/>
                <a:miter lim="800000"/>
                <a:tailEnd type="triangle"/>
              </a:ln>
              <a:effectLst/>
            </p:spPr>
          </p:cxnSp>
        </p:grpSp>
        <p:grpSp>
          <p:nvGrpSpPr>
            <p:cNvPr id="284" name="Group 283">
              <a:extLst>
                <a:ext uri="{FF2B5EF4-FFF2-40B4-BE49-F238E27FC236}">
                  <a16:creationId xmlns:a16="http://schemas.microsoft.com/office/drawing/2014/main" id="{7BA541A0-8F9B-DB42-875B-0E9FD7BB14FE}"/>
                </a:ext>
              </a:extLst>
            </p:cNvPr>
            <p:cNvGrpSpPr/>
            <p:nvPr/>
          </p:nvGrpSpPr>
          <p:grpSpPr>
            <a:xfrm>
              <a:off x="4237270" y="2670791"/>
              <a:ext cx="1256122" cy="1945404"/>
              <a:chOff x="5746030" y="2670791"/>
              <a:chExt cx="1256122" cy="1945404"/>
            </a:xfrm>
          </p:grpSpPr>
          <p:sp>
            <p:nvSpPr>
              <p:cNvPr id="285" name="Rectangle: Folded Corner 157">
                <a:extLst>
                  <a:ext uri="{FF2B5EF4-FFF2-40B4-BE49-F238E27FC236}">
                    <a16:creationId xmlns:a16="http://schemas.microsoft.com/office/drawing/2014/main" id="{AB7D23E0-9C82-E640-982F-D4F52F4C06DA}"/>
                  </a:ext>
                </a:extLst>
              </p:cNvPr>
              <p:cNvSpPr/>
              <p:nvPr/>
            </p:nvSpPr>
            <p:spPr>
              <a:xfrm>
                <a:off x="6084218" y="2796820"/>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6" name="Scroll: Vertical 158">
                <a:extLst>
                  <a:ext uri="{FF2B5EF4-FFF2-40B4-BE49-F238E27FC236}">
                    <a16:creationId xmlns:a16="http://schemas.microsoft.com/office/drawing/2014/main" id="{6DE1BD92-4FE8-9442-A1B4-FE53BBECD4BE}"/>
                  </a:ext>
                </a:extLst>
              </p:cNvPr>
              <p:cNvSpPr/>
              <p:nvPr/>
            </p:nvSpPr>
            <p:spPr>
              <a:xfrm>
                <a:off x="6321065" y="2670791"/>
                <a:ext cx="325226" cy="311086"/>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7" name="Rectangle: Folded Corner 159">
                <a:extLst>
                  <a:ext uri="{FF2B5EF4-FFF2-40B4-BE49-F238E27FC236}">
                    <a16:creationId xmlns:a16="http://schemas.microsoft.com/office/drawing/2014/main" id="{9C5C51C4-8D45-774A-9BAE-24B1D47F7F2C}"/>
                  </a:ext>
                </a:extLst>
              </p:cNvPr>
              <p:cNvSpPr/>
              <p:nvPr/>
            </p:nvSpPr>
            <p:spPr>
              <a:xfrm>
                <a:off x="5746030" y="344844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9" name="Rectangle: Folded Corner 161">
                <a:extLst>
                  <a:ext uri="{FF2B5EF4-FFF2-40B4-BE49-F238E27FC236}">
                    <a16:creationId xmlns:a16="http://schemas.microsoft.com/office/drawing/2014/main" id="{08539045-D58D-194B-BEB5-BA588A6C24E8}"/>
                  </a:ext>
                </a:extLst>
              </p:cNvPr>
              <p:cNvSpPr/>
              <p:nvPr/>
            </p:nvSpPr>
            <p:spPr>
              <a:xfrm>
                <a:off x="6079503" y="4163707"/>
                <a:ext cx="473696" cy="452488"/>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1" name="Straight Arrow Connector 290">
                <a:extLst>
                  <a:ext uri="{FF2B5EF4-FFF2-40B4-BE49-F238E27FC236}">
                    <a16:creationId xmlns:a16="http://schemas.microsoft.com/office/drawing/2014/main" id="{84AB303A-DB5F-7846-82D3-F269AB17AB2B}"/>
                  </a:ext>
                </a:extLst>
              </p:cNvPr>
              <p:cNvCxnSpPr>
                <a:stCxn id="285" idx="2"/>
                <a:endCxn id="287" idx="0"/>
              </p:cNvCxnSpPr>
              <p:nvPr/>
            </p:nvCxnSpPr>
            <p:spPr>
              <a:xfrm flipH="1">
                <a:off x="5982878" y="3249307"/>
                <a:ext cx="338188" cy="199140"/>
              </a:xfrm>
              <a:prstGeom prst="straightConnector1">
                <a:avLst/>
              </a:prstGeom>
              <a:noFill/>
              <a:ln w="6350" cap="flat" cmpd="sng" algn="ctr">
                <a:solidFill>
                  <a:srgbClr val="5B9BD5"/>
                </a:solidFill>
                <a:prstDash val="solid"/>
                <a:miter lim="800000"/>
                <a:tailEnd type="triangle"/>
              </a:ln>
              <a:effectLst/>
            </p:spPr>
          </p:cxnSp>
          <p:cxnSp>
            <p:nvCxnSpPr>
              <p:cNvPr id="292" name="Straight Arrow Connector 291">
                <a:extLst>
                  <a:ext uri="{FF2B5EF4-FFF2-40B4-BE49-F238E27FC236}">
                    <a16:creationId xmlns:a16="http://schemas.microsoft.com/office/drawing/2014/main" id="{0AF17CE2-DA64-FF48-B38B-22C46F570661}"/>
                  </a:ext>
                </a:extLst>
              </p:cNvPr>
              <p:cNvCxnSpPr>
                <a:cxnSpLocks/>
                <a:stCxn id="285" idx="2"/>
              </p:cNvCxnSpPr>
              <p:nvPr/>
            </p:nvCxnSpPr>
            <p:spPr>
              <a:xfrm>
                <a:off x="6321066" y="3249307"/>
                <a:ext cx="347613" cy="192071"/>
              </a:xfrm>
              <a:prstGeom prst="straightConnector1">
                <a:avLst/>
              </a:prstGeom>
              <a:noFill/>
              <a:ln w="6350" cap="flat" cmpd="sng" algn="ctr">
                <a:solidFill>
                  <a:srgbClr val="5B9BD5"/>
                </a:solidFill>
                <a:prstDash val="solid"/>
                <a:miter lim="800000"/>
                <a:tailEnd type="triangle"/>
              </a:ln>
              <a:effectLst/>
            </p:spPr>
          </p:cxnSp>
          <p:cxnSp>
            <p:nvCxnSpPr>
              <p:cNvPr id="293" name="Straight Arrow Connector 292">
                <a:extLst>
                  <a:ext uri="{FF2B5EF4-FFF2-40B4-BE49-F238E27FC236}">
                    <a16:creationId xmlns:a16="http://schemas.microsoft.com/office/drawing/2014/main" id="{D82D8394-9B13-194A-8487-D0B2AD38EFDC}"/>
                  </a:ext>
                </a:extLst>
              </p:cNvPr>
              <p:cNvCxnSpPr>
                <a:cxnSpLocks/>
                <a:endCxn id="289" idx="0"/>
              </p:cNvCxnSpPr>
              <p:nvPr/>
            </p:nvCxnSpPr>
            <p:spPr>
              <a:xfrm flipH="1">
                <a:off x="6316352" y="3893866"/>
                <a:ext cx="352327" cy="269842"/>
              </a:xfrm>
              <a:prstGeom prst="straightConnector1">
                <a:avLst/>
              </a:prstGeom>
              <a:noFill/>
              <a:ln w="6350" cap="flat" cmpd="sng" algn="ctr">
                <a:solidFill>
                  <a:srgbClr val="5B9BD5"/>
                </a:solidFill>
                <a:prstDash val="solid"/>
                <a:miter lim="800000"/>
                <a:tailEnd type="triangle"/>
              </a:ln>
              <a:effectLst/>
            </p:spPr>
          </p:cxnSp>
          <p:cxnSp>
            <p:nvCxnSpPr>
              <p:cNvPr id="294" name="Straight Arrow Connector 293">
                <a:extLst>
                  <a:ext uri="{FF2B5EF4-FFF2-40B4-BE49-F238E27FC236}">
                    <a16:creationId xmlns:a16="http://schemas.microsoft.com/office/drawing/2014/main" id="{5CF4652F-D6DC-DF4D-8FCE-BA22DB33F4A9}"/>
                  </a:ext>
                </a:extLst>
              </p:cNvPr>
              <p:cNvCxnSpPr>
                <a:cxnSpLocks/>
              </p:cNvCxnSpPr>
              <p:nvPr/>
            </p:nvCxnSpPr>
            <p:spPr>
              <a:xfrm>
                <a:off x="6668679" y="3893866"/>
                <a:ext cx="333473" cy="262772"/>
              </a:xfrm>
              <a:prstGeom prst="straightConnector1">
                <a:avLst/>
              </a:prstGeom>
              <a:noFill/>
              <a:ln w="6350" cap="flat" cmpd="sng" algn="ctr">
                <a:solidFill>
                  <a:srgbClr val="5B9BD5"/>
                </a:solidFill>
                <a:prstDash val="solid"/>
                <a:miter lim="800000"/>
                <a:tailEnd type="triangle"/>
              </a:ln>
              <a:effectLst/>
            </p:spPr>
          </p:cxnSp>
        </p:grpSp>
      </p:grpSp>
      <p:cxnSp>
        <p:nvCxnSpPr>
          <p:cNvPr id="131" name="Straight Arrow Connector 130">
            <a:extLst>
              <a:ext uri="{FF2B5EF4-FFF2-40B4-BE49-F238E27FC236}">
                <a16:creationId xmlns:a16="http://schemas.microsoft.com/office/drawing/2014/main" id="{C81C7DAB-8EBA-224F-82AE-68ECD0E01CE5}"/>
              </a:ext>
            </a:extLst>
          </p:cNvPr>
          <p:cNvCxnSpPr>
            <a:cxnSpLocks/>
            <a:stCxn id="265" idx="2"/>
          </p:cNvCxnSpPr>
          <p:nvPr/>
        </p:nvCxnSpPr>
        <p:spPr>
          <a:xfrm flipH="1">
            <a:off x="3015992" y="3715934"/>
            <a:ext cx="909486" cy="391802"/>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a:extLst>
              <a:ext uri="{FF2B5EF4-FFF2-40B4-BE49-F238E27FC236}">
                <a16:creationId xmlns:a16="http://schemas.microsoft.com/office/drawing/2014/main" id="{F53E15AC-E673-DC46-B6EA-F7730625C8FE}"/>
              </a:ext>
            </a:extLst>
          </p:cNvPr>
          <p:cNvCxnSpPr>
            <a:cxnSpLocks/>
          </p:cNvCxnSpPr>
          <p:nvPr/>
        </p:nvCxnSpPr>
        <p:spPr>
          <a:xfrm>
            <a:off x="2682519" y="3844963"/>
            <a:ext cx="1526159" cy="116070"/>
          </a:xfrm>
          <a:prstGeom prst="straightConnector1">
            <a:avLst/>
          </a:prstGeom>
          <a:noFill/>
          <a:ln w="6350" cap="flat" cmpd="sng" algn="ctr">
            <a:solidFill>
              <a:srgbClr val="FFC000"/>
            </a:solidFill>
            <a:prstDash val="solid"/>
            <a:miter lim="800000"/>
            <a:tailEnd type="triangle"/>
          </a:ln>
          <a:effectLst/>
        </p:spPr>
      </p:cxnSp>
      <p:cxnSp>
        <p:nvCxnSpPr>
          <p:cNvPr id="133" name="Straight Arrow Connector 132">
            <a:extLst>
              <a:ext uri="{FF2B5EF4-FFF2-40B4-BE49-F238E27FC236}">
                <a16:creationId xmlns:a16="http://schemas.microsoft.com/office/drawing/2014/main" id="{31F33352-A013-2743-BBF4-47D54F265A5D}"/>
              </a:ext>
            </a:extLst>
          </p:cNvPr>
          <p:cNvCxnSpPr>
            <a:cxnSpLocks/>
          </p:cNvCxnSpPr>
          <p:nvPr/>
        </p:nvCxnSpPr>
        <p:spPr>
          <a:xfrm>
            <a:off x="5193584" y="3907415"/>
            <a:ext cx="2170518" cy="257468"/>
          </a:xfrm>
          <a:prstGeom prst="straightConnector1">
            <a:avLst/>
          </a:prstGeom>
          <a:noFill/>
          <a:ln w="6350" cap="flat" cmpd="sng" algn="ctr">
            <a:solidFill>
              <a:srgbClr val="5B9BD5"/>
            </a:solidFill>
            <a:prstDash val="solid"/>
            <a:miter lim="800000"/>
            <a:tailEnd type="triangle"/>
          </a:ln>
          <a:effectLst/>
        </p:spPr>
      </p:cxnSp>
      <p:cxnSp>
        <p:nvCxnSpPr>
          <p:cNvPr id="134" name="Straight Arrow Connector 133">
            <a:extLst>
              <a:ext uri="{FF2B5EF4-FFF2-40B4-BE49-F238E27FC236}">
                <a16:creationId xmlns:a16="http://schemas.microsoft.com/office/drawing/2014/main" id="{74BC2BD2-9898-4C4B-B45F-0058339CFA3F}"/>
              </a:ext>
            </a:extLst>
          </p:cNvPr>
          <p:cNvCxnSpPr>
            <a:cxnSpLocks/>
            <a:stCxn id="210" idx="2"/>
          </p:cNvCxnSpPr>
          <p:nvPr/>
        </p:nvCxnSpPr>
        <p:spPr>
          <a:xfrm flipH="1">
            <a:off x="5159919" y="2979461"/>
            <a:ext cx="1393477" cy="461917"/>
          </a:xfrm>
          <a:prstGeom prst="straightConnector1">
            <a:avLst/>
          </a:prstGeom>
          <a:noFill/>
          <a:ln w="6350" cap="flat" cmpd="sng" algn="ctr">
            <a:solidFill>
              <a:srgbClr val="70AD47"/>
            </a:solidFill>
            <a:prstDash val="solid"/>
            <a:miter lim="800000"/>
            <a:tailEnd type="triangle"/>
          </a:ln>
          <a:effectLst/>
        </p:spPr>
      </p:cxnSp>
      <p:cxnSp>
        <p:nvCxnSpPr>
          <p:cNvPr id="135" name="Straight Arrow Connector 134">
            <a:extLst>
              <a:ext uri="{FF2B5EF4-FFF2-40B4-BE49-F238E27FC236}">
                <a16:creationId xmlns:a16="http://schemas.microsoft.com/office/drawing/2014/main" id="{E8395485-D3D6-4645-98F7-B83C59050563}"/>
              </a:ext>
            </a:extLst>
          </p:cNvPr>
          <p:cNvCxnSpPr>
            <a:cxnSpLocks/>
            <a:stCxn id="222" idx="2"/>
          </p:cNvCxnSpPr>
          <p:nvPr/>
        </p:nvCxnSpPr>
        <p:spPr>
          <a:xfrm flipH="1">
            <a:off x="5470298" y="3717110"/>
            <a:ext cx="1014752" cy="435605"/>
          </a:xfrm>
          <a:prstGeom prst="straightConnector1">
            <a:avLst/>
          </a:prstGeom>
          <a:noFill/>
          <a:ln w="6350" cap="flat" cmpd="sng" algn="ctr">
            <a:solidFill>
              <a:srgbClr val="70AD47"/>
            </a:solidFill>
            <a:prstDash val="solid"/>
            <a:miter lim="800000"/>
            <a:tailEnd type="triangle"/>
          </a:ln>
          <a:effectLst/>
        </p:spPr>
      </p:cxnSp>
      <p:sp>
        <p:nvSpPr>
          <p:cNvPr id="142" name="Rectangle: Folded Corner 206">
            <a:extLst>
              <a:ext uri="{FF2B5EF4-FFF2-40B4-BE49-F238E27FC236}">
                <a16:creationId xmlns:a16="http://schemas.microsoft.com/office/drawing/2014/main" id="{60F0F918-3CCC-1F43-A43C-2FF68432BDAE}"/>
              </a:ext>
            </a:extLst>
          </p:cNvPr>
          <p:cNvSpPr/>
          <p:nvPr/>
        </p:nvSpPr>
        <p:spPr>
          <a:xfrm>
            <a:off x="2779144" y="4094184"/>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3" name="Rectangle: Folded Corner 206">
            <a:extLst>
              <a:ext uri="{FF2B5EF4-FFF2-40B4-BE49-F238E27FC236}">
                <a16:creationId xmlns:a16="http://schemas.microsoft.com/office/drawing/2014/main" id="{5779F1FF-2B27-4545-B74C-C15189C59FEA}"/>
              </a:ext>
            </a:extLst>
          </p:cNvPr>
          <p:cNvSpPr/>
          <p:nvPr/>
        </p:nvSpPr>
        <p:spPr>
          <a:xfrm>
            <a:off x="4016112" y="3979882"/>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4" name="Rectangle: Folded Corner 206">
            <a:extLst>
              <a:ext uri="{FF2B5EF4-FFF2-40B4-BE49-F238E27FC236}">
                <a16:creationId xmlns:a16="http://schemas.microsoft.com/office/drawing/2014/main" id="{B855BEAF-6571-5A45-BE71-B4C50D2441CC}"/>
              </a:ext>
            </a:extLst>
          </p:cNvPr>
          <p:cNvSpPr/>
          <p:nvPr/>
        </p:nvSpPr>
        <p:spPr>
          <a:xfrm>
            <a:off x="4971383" y="3427236"/>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5" name="Rectangle: Folded Corner 206">
            <a:extLst>
              <a:ext uri="{FF2B5EF4-FFF2-40B4-BE49-F238E27FC236}">
                <a16:creationId xmlns:a16="http://schemas.microsoft.com/office/drawing/2014/main" id="{23E02B16-25CC-5445-8611-25F076E6B7EA}"/>
              </a:ext>
            </a:extLst>
          </p:cNvPr>
          <p:cNvSpPr/>
          <p:nvPr/>
        </p:nvSpPr>
        <p:spPr>
          <a:xfrm>
            <a:off x="5230506" y="4152715"/>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6" name="Rectangle: Folded Corner 206">
            <a:extLst>
              <a:ext uri="{FF2B5EF4-FFF2-40B4-BE49-F238E27FC236}">
                <a16:creationId xmlns:a16="http://schemas.microsoft.com/office/drawing/2014/main" id="{00F52319-47C3-214F-AC81-84C659810F92}"/>
              </a:ext>
            </a:extLst>
          </p:cNvPr>
          <p:cNvSpPr/>
          <p:nvPr/>
        </p:nvSpPr>
        <p:spPr>
          <a:xfrm>
            <a:off x="7027488" y="4171027"/>
            <a:ext cx="473696" cy="452488"/>
          </a:xfrm>
          <a:prstGeom prst="foldedCorner">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147" name="TextBox 146">
            <a:extLst>
              <a:ext uri="{FF2B5EF4-FFF2-40B4-BE49-F238E27FC236}">
                <a16:creationId xmlns:a16="http://schemas.microsoft.com/office/drawing/2014/main" id="{9FF7A40F-87E4-814D-B6B7-3DD7AE0F0688}"/>
              </a:ext>
            </a:extLst>
          </p:cNvPr>
          <p:cNvSpPr txBox="1"/>
          <p:nvPr/>
        </p:nvSpPr>
        <p:spPr>
          <a:xfrm>
            <a:off x="387089" y="5164130"/>
            <a:ext cx="2216481" cy="1061829"/>
          </a:xfrm>
          <a:prstGeom prst="rect">
            <a:avLst/>
          </a:prstGeom>
          <a:noFill/>
          <a:ln>
            <a:solidFill>
              <a:sysClr val="windowText" lastClr="000000"/>
            </a:solidFill>
            <a:prstDash val="dashDot"/>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black"/>
                </a:solidFill>
                <a:effectLst/>
                <a:uLnTx/>
                <a:uFillTx/>
              </a:rPr>
              <a:t>Need to assign </a:t>
            </a:r>
            <a:r>
              <a:rPr lang="en-US" sz="2100" kern="0" dirty="0">
                <a:solidFill>
                  <a:prstClr val="black"/>
                </a:solidFill>
              </a:rPr>
              <a:t>restrictions</a:t>
            </a:r>
            <a:r>
              <a:rPr kumimoji="0" lang="en-US" sz="2100" b="0" i="0" u="none" strike="noStrike" kern="0" cap="none" spc="0" normalizeH="0" baseline="0" noProof="0" dirty="0">
                <a:ln>
                  <a:noFill/>
                </a:ln>
                <a:solidFill>
                  <a:prstClr val="black"/>
                </a:solidFill>
                <a:effectLst/>
                <a:uLnTx/>
                <a:uFillTx/>
              </a:rPr>
              <a:t> in an automatic way.</a:t>
            </a:r>
          </a:p>
        </p:txBody>
      </p:sp>
    </p:spTree>
    <p:extLst>
      <p:ext uri="{BB962C8B-B14F-4D97-AF65-F5344CB8AC3E}">
        <p14:creationId xmlns:p14="http://schemas.microsoft.com/office/powerpoint/2010/main" val="33290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9</a:t>
            </a:fld>
            <a:endParaRPr lang="en-US"/>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14372</TotalTime>
  <Words>1769</Words>
  <Application>Microsoft Macintosh PowerPoint</Application>
  <PresentationFormat>On-screen Show (4:3)</PresentationFormat>
  <Paragraphs>381</Paragraphs>
  <Slides>34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CronosPro-Regular</vt:lpstr>
      <vt:lpstr>Mangal</vt:lpstr>
      <vt:lpstr>Clarity</vt:lpstr>
      <vt:lpstr>Lecture 17: Information Flow</vt:lpstr>
      <vt:lpstr>Where we were…</vt:lpstr>
      <vt:lpstr>Access Control Policy</vt:lpstr>
      <vt:lpstr>Who defines Policies?</vt:lpstr>
      <vt:lpstr>Access control for computed data</vt:lpstr>
      <vt:lpstr>Scaling to many pieces of data…</vt:lpstr>
      <vt:lpstr>Scaling to many users…</vt:lpstr>
      <vt:lpstr>Scaling to many interactions…</vt:lpstr>
      <vt:lpstr>Information flow policies</vt:lpstr>
      <vt:lpstr>Information Flows between Principals</vt:lpstr>
      <vt:lpstr>Information Flow (IF) Policies</vt:lpstr>
      <vt:lpstr>Policy Granularity</vt:lpstr>
      <vt:lpstr>Scaling to many interactions…</vt:lpstr>
      <vt:lpstr>Scaling to many interactions…</vt:lpstr>
      <vt:lpstr>Labels represent policies</vt:lpstr>
      <vt:lpstr>Labels represent policies</vt:lpstr>
      <vt:lpstr>Labels represent policies</vt:lpstr>
      <vt:lpstr>Noninterference  [Goguen and Meseguer 1982]</vt:lpstr>
      <vt:lpstr>Noninterference: Example </vt:lpstr>
      <vt:lpstr>Noninterference: Example </vt:lpstr>
      <vt:lpstr>Noninterference: Example </vt:lpstr>
      <vt:lpstr>Noninterference</vt:lpstr>
      <vt:lpstr>Noninterference</vt:lpstr>
      <vt:lpstr>Examples</vt:lpstr>
      <vt:lpstr>Examples</vt:lpstr>
      <vt:lpstr>Less restrictive than necessary…</vt:lpstr>
      <vt:lpstr>Termination sensitive noninterference</vt:lpstr>
      <vt:lpstr>Probabilistic Randomness</vt:lpstr>
      <vt:lpstr>Computational Probabilistic Noninterference</vt:lpstr>
      <vt:lpstr>Examples</vt:lpstr>
      <vt:lpstr>More restrictive than necessary…</vt:lpstr>
      <vt:lpstr>Less restrictive than necessary…</vt:lpstr>
      <vt:lpstr>Declassification</vt:lpstr>
      <vt:lpstr>Enforcement Mechanisms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366</cp:revision>
  <cp:lastPrinted>2018-11-13T00:47:22Z</cp:lastPrinted>
  <dcterms:created xsi:type="dcterms:W3CDTF">2018-01-05T20:19:03Z</dcterms:created>
  <dcterms:modified xsi:type="dcterms:W3CDTF">2018-11-13T04:33:45Z</dcterms:modified>
</cp:coreProperties>
</file>