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484" r:id="rId3"/>
    <p:sldId id="482" r:id="rId4"/>
    <p:sldId id="483" r:id="rId5"/>
    <p:sldId id="485" r:id="rId6"/>
    <p:sldId id="436" r:id="rId7"/>
    <p:sldId id="437" r:id="rId8"/>
    <p:sldId id="438" r:id="rId9"/>
    <p:sldId id="439" r:id="rId10"/>
    <p:sldId id="440" r:id="rId11"/>
    <p:sldId id="435" r:id="rId12"/>
    <p:sldId id="488" r:id="rId13"/>
    <p:sldId id="486" r:id="rId14"/>
    <p:sldId id="480" r:id="rId15"/>
    <p:sldId id="487" r:id="rId16"/>
    <p:sldId id="491" r:id="rId17"/>
    <p:sldId id="475" r:id="rId18"/>
    <p:sldId id="476" r:id="rId19"/>
    <p:sldId id="477" r:id="rId20"/>
    <p:sldId id="478" r:id="rId21"/>
    <p:sldId id="479" r:id="rId22"/>
    <p:sldId id="489" r:id="rId23"/>
    <p:sldId id="490" r:id="rId24"/>
    <p:sldId id="352" r:id="rId25"/>
    <p:sldId id="353" r:id="rId26"/>
    <p:sldId id="354" r:id="rId27"/>
    <p:sldId id="355" r:id="rId28"/>
    <p:sldId id="356" r:id="rId29"/>
    <p:sldId id="414" r:id="rId30"/>
    <p:sldId id="419" r:id="rId31"/>
    <p:sldId id="415" r:id="rId32"/>
    <p:sldId id="416" r:id="rId33"/>
    <p:sldId id="357" r:id="rId34"/>
    <p:sldId id="358" r:id="rId35"/>
    <p:sldId id="359" r:id="rId36"/>
    <p:sldId id="360" r:id="rId37"/>
    <p:sldId id="364" r:id="rId38"/>
    <p:sldId id="365" r:id="rId39"/>
    <p:sldId id="367" r:id="rId40"/>
    <p:sldId id="45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7A8F422-0613-8141-9C30-802F99565BE2}">
          <p14:sldIdLst>
            <p14:sldId id="256"/>
          </p14:sldIdLst>
        </p14:section>
        <p14:section name="Eliminating Vulnerabilities" id="{9BC62483-E708-3740-847F-0859C8490541}">
          <p14:sldIdLst>
            <p14:sldId id="484"/>
            <p14:sldId id="482"/>
            <p14:sldId id="483"/>
            <p14:sldId id="485"/>
            <p14:sldId id="436"/>
            <p14:sldId id="437"/>
            <p14:sldId id="438"/>
            <p14:sldId id="439"/>
            <p14:sldId id="440"/>
            <p14:sldId id="435"/>
            <p14:sldId id="488"/>
            <p14:sldId id="486"/>
            <p14:sldId id="480"/>
          </p14:sldIdLst>
        </p14:section>
        <p14:section name="Threat Models" id="{FE9DFB4B-8470-2647-979E-9C0B1F9113DA}">
          <p14:sldIdLst>
            <p14:sldId id="487"/>
            <p14:sldId id="491"/>
            <p14:sldId id="475"/>
            <p14:sldId id="476"/>
            <p14:sldId id="477"/>
            <p14:sldId id="478"/>
            <p14:sldId id="479"/>
            <p14:sldId id="489"/>
            <p14:sldId id="490"/>
            <p14:sldId id="352"/>
            <p14:sldId id="353"/>
            <p14:sldId id="354"/>
            <p14:sldId id="355"/>
            <p14:sldId id="356"/>
            <p14:sldId id="414"/>
            <p14:sldId id="419"/>
            <p14:sldId id="415"/>
            <p14:sldId id="416"/>
            <p14:sldId id="357"/>
            <p14:sldId id="358"/>
            <p14:sldId id="359"/>
            <p14:sldId id="360"/>
            <p14:sldId id="364"/>
            <p14:sldId id="365"/>
            <p14:sldId id="367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74" autoAdjust="0"/>
    <p:restoredTop sz="87931" autoAdjust="0"/>
  </p:normalViewPr>
  <p:slideViewPr>
    <p:cSldViewPr>
      <p:cViewPr>
        <p:scale>
          <a:sx n="87" d="100"/>
          <a:sy n="87" d="100"/>
        </p:scale>
        <p:origin x="97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time: lots of vulnerabilities. So how</a:t>
            </a:r>
            <a:r>
              <a:rPr lang="en-US" baseline="0" dirty="0" smtClean="0"/>
              <a:t> to we build secure systems?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 was a</a:t>
            </a:r>
            <a:r>
              <a:rPr lang="en-US" baseline="0" dirty="0" smtClean="0"/>
              <a:t> dark and stormy night:  noise on telephone line was inserting random character into shell session, causing Unix utilities to crash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 was a</a:t>
            </a:r>
            <a:r>
              <a:rPr lang="en-US" baseline="0" dirty="0" smtClean="0"/>
              <a:t> dark and stormy night:  noise on telephone line was inserting random character into shell session, causing Unix utilities to crash</a:t>
            </a:r>
          </a:p>
          <a:p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Example of research:  </a:t>
            </a:r>
            <a:r>
              <a:rPr lang="en-US" dirty="0" smtClean="0"/>
              <a:t>Microsoft SAGE for finding bugs in media and Office applications; not released AFAIK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1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www.cvedetails.com</a:t>
            </a:r>
            <a:r>
              <a:rPr lang="en-US" dirty="0" smtClean="0"/>
              <a:t>/vulnerabilities-by-</a:t>
            </a:r>
            <a:r>
              <a:rPr lang="en-US" dirty="0" err="1" smtClean="0"/>
              <a:t>types.php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3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Translation: if(Access(Page)): Frame(Page)</a:t>
            </a:r>
            <a:r>
              <a:rPr lang="en-US" baseline="0" dirty="0" smtClean="0"/>
              <a:t>||Offset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Lots of implementation details: size, caching, indexing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Pros: easy allocation (keep bitmap of free frames), no external fragmentation, still allows access permissions, still allows sharing, easy to grow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Cons: internal fragmentation, slower (size of page tables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-&gt; multiple lookups)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5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 arr1-&gt;length is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uncached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processor can speculatively load data from arr1-&gt;data[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untrusted_offset_from_caller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 This is an out-of-bounds read. That should not matter because the processor will effectively roll back the execution state when the branch has executed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1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6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cold boot attack: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=E6gzVVjW4yY&amp;feature=</a:t>
            </a:r>
            <a:r>
              <a:rPr lang="en-US" smtClean="0"/>
              <a:t>youtu.be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5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9/17/18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9/17/18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8eZ8YWVl-2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181S		       	</a:t>
            </a:r>
            <a:r>
              <a:rPr lang="en-US" dirty="0"/>
              <a:t>	</a:t>
            </a:r>
            <a:r>
              <a:rPr lang="en-US" dirty="0" smtClean="0"/>
              <a:t>    September 12,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3: Threat Models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Testing strategy:</a:t>
            </a:r>
          </a:p>
          <a:p>
            <a:r>
              <a:rPr lang="en-US" dirty="0" smtClean="0"/>
              <a:t>Purely random no longer so good, just gets low-hanging fruit</a:t>
            </a:r>
          </a:p>
          <a:p>
            <a:r>
              <a:rPr lang="en-US" dirty="0" smtClean="0"/>
              <a:t>Better:</a:t>
            </a:r>
          </a:p>
          <a:p>
            <a:pPr lvl="1"/>
            <a:r>
              <a:rPr lang="en-US" dirty="0" smtClean="0"/>
              <a:t>Use grammar to generate inputs</a:t>
            </a:r>
          </a:p>
          <a:p>
            <a:pPr lvl="1"/>
            <a:r>
              <a:rPr lang="en-US" dirty="0" smtClean="0"/>
              <a:t>Or randomly mutate good inputs in small ways</a:t>
            </a:r>
          </a:p>
          <a:p>
            <a:pPr lvl="2"/>
            <a:r>
              <a:rPr lang="en-US" dirty="0" smtClean="0"/>
              <a:t>especially for testing of network protocols</a:t>
            </a:r>
          </a:p>
          <a:p>
            <a:pPr lvl="1"/>
            <a:r>
              <a:rPr lang="en-US" dirty="0" smtClean="0"/>
              <a:t>Research:  use analysis of source code to guide mutation of inputs</a:t>
            </a:r>
          </a:p>
        </p:txBody>
      </p:sp>
    </p:spTree>
    <p:extLst>
      <p:ext uri="{BB962C8B-B14F-4D97-AF65-F5344CB8AC3E}">
        <p14:creationId xmlns:p14="http://schemas.microsoft.com/office/powerpoint/2010/main" val="16216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Looks for </a:t>
            </a:r>
            <a:r>
              <a:rPr lang="en-US" i="1" dirty="0" smtClean="0"/>
              <a:t>patterns</a:t>
            </a:r>
            <a:r>
              <a:rPr lang="en-US" dirty="0" smtClean="0"/>
              <a:t> in code that are likely </a:t>
            </a:r>
            <a:r>
              <a:rPr lang="en-US" dirty="0" smtClean="0">
                <a:solidFill>
                  <a:srgbClr val="4F81BD"/>
                </a:solidFill>
              </a:rPr>
              <a:t>faults</a:t>
            </a:r>
            <a:r>
              <a:rPr lang="en-US" dirty="0" smtClean="0"/>
              <a:t> and that are likely to cause </a:t>
            </a:r>
            <a:r>
              <a:rPr lang="en-US" dirty="0" smtClean="0">
                <a:solidFill>
                  <a:srgbClr val="4F81BD"/>
                </a:solidFill>
              </a:rPr>
              <a:t>failures</a:t>
            </a:r>
          </a:p>
          <a:p>
            <a:r>
              <a:rPr lang="en-US" dirty="0" smtClean="0"/>
              <a:t>Categorizes and prioritizes bugs for presentation to developer</a:t>
            </a:r>
          </a:p>
          <a:p>
            <a:r>
              <a:rPr lang="en-US" dirty="0" smtClean="0"/>
              <a:t>Watch video of Prof. Bill Pugh, developer of </a:t>
            </a:r>
            <a:r>
              <a:rPr lang="en-US" dirty="0" err="1" smtClean="0"/>
              <a:t>FindBugs</a:t>
            </a:r>
            <a:r>
              <a:rPr lang="en-US" dirty="0" smtClean="0"/>
              <a:t>, present it to a Google audience: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://www.youtube.com/watch?v=8eZ8YWVl-</a:t>
            </a:r>
            <a:r>
              <a:rPr lang="en-US" dirty="0" smtClean="0">
                <a:hlinkClick r:id="rId2"/>
              </a:rPr>
              <a:t>2s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22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 program is correct with respect to some formal specification</a:t>
            </a:r>
          </a:p>
          <a:p>
            <a:r>
              <a:rPr lang="en-US" dirty="0" smtClean="0"/>
              <a:t>Examples: seL4, </a:t>
            </a:r>
            <a:r>
              <a:rPr lang="en-US" dirty="0" err="1" smtClean="0"/>
              <a:t>CompCert</a:t>
            </a:r>
            <a:endParaRPr lang="en-US" dirty="0" smtClean="0"/>
          </a:p>
          <a:p>
            <a:r>
              <a:rPr lang="en-US" dirty="0" smtClean="0"/>
              <a:t>Problems: correctness of specification,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 for Trust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3987696"/>
            <a:ext cx="8229600" cy="28134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Synthetic Trust: </a:t>
            </a:r>
            <a:r>
              <a:rPr lang="en-US" dirty="0"/>
              <a:t>Trust </a:t>
            </a:r>
            <a:r>
              <a:rPr lang="en-US" dirty="0" smtClean="0"/>
              <a:t>derived from modification of the system. Trust in the whole derives from how components are combined. Examples: </a:t>
            </a:r>
            <a:r>
              <a:rPr lang="en-US" i="1" dirty="0" smtClean="0"/>
              <a:t>OS</a:t>
            </a:r>
            <a:r>
              <a:rPr lang="en-US" dirty="0"/>
              <a:t> </a:t>
            </a:r>
            <a:r>
              <a:rPr lang="en-US" dirty="0" smtClean="0"/>
              <a:t>isolation, </a:t>
            </a:r>
            <a:r>
              <a:rPr lang="en-US" dirty="0"/>
              <a:t>reference </a:t>
            </a:r>
            <a:r>
              <a:rPr lang="en-US" dirty="0" smtClean="0"/>
              <a:t>monitors, firewalls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Analytic Trust: </a:t>
            </a:r>
            <a:r>
              <a:rPr lang="en-US" dirty="0" smtClean="0"/>
              <a:t>Trust derived from testing </a:t>
            </a:r>
            <a:r>
              <a:rPr lang="en-US" dirty="0"/>
              <a:t>and/or reasoning to justify conclusions about what a component or system will and/or will not do. Trust in an artifact is justified by trust in some method of analysis. </a:t>
            </a:r>
            <a:endParaRPr lang="en-US" dirty="0" smtClean="0"/>
          </a:p>
          <a:p>
            <a:r>
              <a:rPr lang="en-US" b="1" dirty="0">
                <a:solidFill>
                  <a:schemeClr val="accent2"/>
                </a:solidFill>
              </a:rPr>
              <a:t>Axiomatic </a:t>
            </a:r>
            <a:r>
              <a:rPr lang="en-US" b="1" dirty="0" smtClean="0">
                <a:solidFill>
                  <a:schemeClr val="accent2"/>
                </a:solidFill>
              </a:rPr>
              <a:t>Trust:</a:t>
            </a:r>
            <a:r>
              <a:rPr lang="en-US" dirty="0">
                <a:solidFill>
                  <a:schemeClr val="accent2"/>
                </a:solidFill>
              </a:rPr>
              <a:t> </a:t>
            </a:r>
            <a:r>
              <a:rPr lang="en-US" dirty="0" smtClean="0"/>
              <a:t>Trust derived from beliefs </a:t>
            </a:r>
            <a:r>
              <a:rPr lang="en-US" dirty="0"/>
              <a:t>that we accept on faith. We might trust some hardware or software, for example, because it is built or sold by a given company. We are putting our faith in the company's reputation.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8991" y="1371600"/>
            <a:ext cx="3050935" cy="4876800"/>
            <a:chOff x="3048991" y="2231547"/>
            <a:chExt cx="3050935" cy="4876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230930" y="2231547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/>
                <a:t>Analytic Trust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991" y="2788123"/>
              <a:ext cx="3050935" cy="203036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916" y="1374058"/>
            <a:ext cx="3028153" cy="4876800"/>
            <a:chOff x="4916" y="2234005"/>
            <a:chExt cx="3028153" cy="48768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142788" y="2234005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/>
                <a:t>Synthetic Trust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6" y="2936661"/>
              <a:ext cx="3028153" cy="173328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153501" y="1371600"/>
            <a:ext cx="2990499" cy="4876800"/>
            <a:chOff x="6153501" y="2231547"/>
            <a:chExt cx="2990499" cy="4876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501" y="2758965"/>
              <a:ext cx="2990499" cy="2088677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6247629" y="2231547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mtClean="0"/>
                <a:t>Axiomatic Trust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40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5257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Vulnerabilities by Year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19200" y="1661160"/>
            <a:ext cx="1508760" cy="1402080"/>
            <a:chOff x="838200" y="2895600"/>
            <a:chExt cx="1508760" cy="1402080"/>
          </a:xfrm>
        </p:grpSpPr>
        <p:sp>
          <p:nvSpPr>
            <p:cNvPr id="13" name="Rectangle 12"/>
            <p:cNvSpPr/>
            <p:nvPr/>
          </p:nvSpPr>
          <p:spPr>
            <a:xfrm>
              <a:off x="838200" y="2895600"/>
              <a:ext cx="1508760" cy="1402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62289" y="2917371"/>
              <a:ext cx="1423711" cy="1349829"/>
              <a:chOff x="862289" y="2917371"/>
              <a:chExt cx="1423711" cy="1349829"/>
            </a:xfrm>
            <a:solidFill>
              <a:schemeClr val="bg1"/>
            </a:solidFill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5" t="8917" r="79801" b="71491"/>
              <a:stretch/>
            </p:blipFill>
            <p:spPr>
              <a:xfrm>
                <a:off x="892629" y="2917371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04" t="8917" r="60332" b="71491"/>
              <a:stretch/>
            </p:blipFill>
            <p:spPr>
              <a:xfrm>
                <a:off x="892629" y="3602883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87" t="8666" r="25329" b="71742"/>
              <a:stretch/>
            </p:blipFill>
            <p:spPr>
              <a:xfrm>
                <a:off x="892629" y="3370217"/>
                <a:ext cx="1164771" cy="226423"/>
              </a:xfrm>
              <a:prstGeom prst="rect">
                <a:avLst/>
              </a:prstGeom>
              <a:grpFill/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86" t="8572" r="7250" b="71836"/>
              <a:stretch/>
            </p:blipFill>
            <p:spPr>
              <a:xfrm>
                <a:off x="892629" y="3815964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50" t="8874" r="42386" b="71534"/>
              <a:stretch/>
            </p:blipFill>
            <p:spPr>
              <a:xfrm>
                <a:off x="862289" y="3161165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43" t="62544" r="25373" b="17864"/>
              <a:stretch/>
            </p:blipFill>
            <p:spPr>
              <a:xfrm>
                <a:off x="892627" y="4040777"/>
                <a:ext cx="1164773" cy="226423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17283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2: Engineer Countermeasures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336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mtClean="0">
                <a:solidFill>
                  <a:schemeClr val="accent2"/>
                </a:solidFill>
              </a:rPr>
              <a:t>Attacks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are perpetrated by </a:t>
            </a:r>
            <a:br>
              <a:rPr lang="en-US" smtClean="0"/>
            </a:br>
            <a:r>
              <a:rPr lang="en-US" smtClean="0">
                <a:solidFill>
                  <a:schemeClr val="accent2"/>
                </a:solidFill>
              </a:rPr>
              <a:t>threats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that inflict </a:t>
            </a:r>
            <a:br>
              <a:rPr lang="en-US" smtClean="0"/>
            </a:br>
            <a:r>
              <a:rPr lang="en-US" smtClean="0">
                <a:solidFill>
                  <a:schemeClr val="accent2"/>
                </a:solidFill>
              </a:rPr>
              <a:t>harm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by exploiting</a:t>
            </a:r>
            <a:br>
              <a:rPr lang="en-US" smtClean="0"/>
            </a:br>
            <a:r>
              <a:rPr lang="en-US" smtClean="0">
                <a:solidFill>
                  <a:schemeClr val="accent2"/>
                </a:solidFill>
              </a:rPr>
              <a:t>vulnerabilities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which are controlled by </a:t>
            </a:r>
            <a:br>
              <a:rPr lang="en-US" smtClean="0"/>
            </a:br>
            <a:r>
              <a:rPr lang="en-US" smtClean="0">
                <a:solidFill>
                  <a:schemeClr val="accent2"/>
                </a:solidFill>
              </a:rPr>
              <a:t>countermeasures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methodology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Threat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Functional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Harm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Security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Feasibility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Security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A principal that has potential to cause harm to assets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Adversary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4F81BD"/>
                </a:solidFill>
              </a:rPr>
              <a:t>attacker</a:t>
            </a:r>
            <a:r>
              <a:rPr lang="en-US" dirty="0" smtClean="0"/>
              <a:t>:  a human threat, motivated and capable</a:t>
            </a:r>
          </a:p>
          <a:p>
            <a:r>
              <a:rPr lang="en-US" dirty="0" smtClean="0"/>
              <a:t>Sometimes humans aren't malicious:  accidents happen</a:t>
            </a:r>
          </a:p>
          <a:p>
            <a:r>
              <a:rPr lang="en-US" dirty="0" smtClean="0"/>
              <a:t>Sometimes non-humans cause harm:  floods, earthquakes, power outage, hardware failure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chew-power-c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7" y="4749959"/>
            <a:ext cx="2769865" cy="2108040"/>
          </a:xfrm>
          <a:prstGeom prst="rect">
            <a:avLst/>
          </a:prstGeom>
        </p:spPr>
      </p:pic>
      <p:pic>
        <p:nvPicPr>
          <p:cNvPr id="5" name="Picture 4" descr="computer_spill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2" y="4749959"/>
            <a:ext cx="3488788" cy="21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threats of concern to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Especially </a:t>
            </a:r>
            <a:r>
              <a:rPr lang="en-US" dirty="0" smtClean="0">
                <a:solidFill>
                  <a:schemeClr val="tx2"/>
                </a:solidFill>
              </a:rPr>
              <a:t>malicious</a:t>
            </a:r>
            <a:r>
              <a:rPr lang="en-US" dirty="0">
                <a:solidFill>
                  <a:schemeClr val="tx2"/>
                </a:solidFill>
              </a:rPr>
              <a:t>, human </a:t>
            </a:r>
            <a:r>
              <a:rPr lang="en-US" dirty="0" smtClean="0">
                <a:solidFill>
                  <a:schemeClr val="tx2"/>
                </a:solidFill>
              </a:rPr>
              <a:t>threats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kinds of attackers will </a:t>
            </a:r>
            <a:r>
              <a:rPr lang="en-US" dirty="0" smtClean="0"/>
              <a:t>system resist? 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are their </a:t>
            </a:r>
            <a:r>
              <a:rPr lang="en-US" b="1" dirty="0">
                <a:solidFill>
                  <a:schemeClr val="accent2"/>
                </a:solidFill>
              </a:rPr>
              <a:t>motivations</a:t>
            </a:r>
            <a:r>
              <a:rPr lang="en-US" dirty="0"/>
              <a:t>, </a:t>
            </a:r>
            <a:r>
              <a:rPr lang="en-US" b="1" dirty="0">
                <a:solidFill>
                  <a:schemeClr val="accent2"/>
                </a:solidFill>
              </a:rPr>
              <a:t>resources</a:t>
            </a:r>
            <a:r>
              <a:rPr lang="en-US" dirty="0"/>
              <a:t>, and </a:t>
            </a:r>
            <a:r>
              <a:rPr lang="en-US" b="1" dirty="0" smtClean="0">
                <a:solidFill>
                  <a:schemeClr val="accent2"/>
                </a:solidFill>
              </a:rPr>
              <a:t>capabilities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Best if analysis is specific </a:t>
            </a:r>
            <a:r>
              <a:rPr lang="en-US" dirty="0"/>
              <a:t>to </a:t>
            </a:r>
            <a:r>
              <a:rPr lang="en-US" dirty="0" smtClean="0"/>
              <a:t>system </a:t>
            </a:r>
            <a:r>
              <a:rPr lang="en-US" dirty="0"/>
              <a:t>and its </a:t>
            </a:r>
            <a:r>
              <a:rPr lang="en-US" dirty="0" smtClean="0"/>
              <a:t>functionality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Non threats?</a:t>
            </a:r>
          </a:p>
          <a:p>
            <a:pPr lvl="1"/>
            <a:r>
              <a:rPr lang="en-US" dirty="0" smtClean="0"/>
              <a:t>Trusted hardware</a:t>
            </a:r>
          </a:p>
          <a:p>
            <a:pPr lvl="1"/>
            <a:r>
              <a:rPr lang="en-US" dirty="0" smtClean="0"/>
              <a:t>Trusted environment</a:t>
            </a:r>
          </a:p>
          <a:p>
            <a:pPr lvl="1"/>
            <a:r>
              <a:rPr lang="en-US" dirty="0" smtClean="0"/>
              <a:t>e.g., physically </a:t>
            </a:r>
            <a:r>
              <a:rPr lang="en-US" dirty="0"/>
              <a:t>secured machine room reachable only by trustworthy system </a:t>
            </a:r>
            <a:r>
              <a:rPr lang="en-US" dirty="0" smtClean="0"/>
              <a:t>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Inquisitive people</a:t>
            </a:r>
            <a:r>
              <a:rPr lang="en-US" dirty="0" smtClean="0"/>
              <a:t>, unintentional blunders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Hackers</a:t>
            </a:r>
            <a:r>
              <a:rPr lang="en-US" dirty="0" smtClean="0"/>
              <a:t> driven by technical challenges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Disgruntled employees </a:t>
            </a:r>
            <a:r>
              <a:rPr lang="en-US" dirty="0" smtClean="0"/>
              <a:t>or customers seeking revenge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Criminals</a:t>
            </a:r>
            <a:r>
              <a:rPr lang="en-US" dirty="0" smtClean="0"/>
              <a:t> interested in personal financial gain, stealing services, or industrial espionage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Organized crime </a:t>
            </a:r>
            <a:r>
              <a:rPr lang="en-US" dirty="0" smtClean="0"/>
              <a:t>with the intent of hiding something or financial gain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Organized terrorist groups </a:t>
            </a:r>
            <a:r>
              <a:rPr lang="en-US" dirty="0" smtClean="0"/>
              <a:t>attempting to influence policy by isolated attacks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Foreign espionage agents </a:t>
            </a:r>
            <a:r>
              <a:rPr lang="en-US" dirty="0" smtClean="0"/>
              <a:t>seeking to exploit information for economic, political, or military purposes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Tactical countermeasures </a:t>
            </a:r>
            <a:r>
              <a:rPr lang="en-US" dirty="0" smtClean="0"/>
              <a:t>intended to disrupt specific weapons or command structures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Multifaceted tactical information warfare </a:t>
            </a:r>
            <a:r>
              <a:rPr lang="en-US" dirty="0" smtClean="0"/>
              <a:t>applied in a broad orchestrated manner to disrupt major military missions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Large organized groups or nation states</a:t>
            </a:r>
            <a:r>
              <a:rPr lang="en-US" dirty="0" smtClean="0"/>
              <a:t> intent on overthrowing a government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1676400"/>
            <a:ext cx="0" cy="4648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1: Eliminate Vulnerabilities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6729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(DoD)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32597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1"/>
          <a:stretch/>
        </p:blipFill>
        <p:spPr>
          <a:xfrm>
            <a:off x="498266" y="4852106"/>
            <a:ext cx="8171848" cy="74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(DoD)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6793"/>
            <a:ext cx="8229600" cy="4823613"/>
          </a:xfrm>
        </p:spPr>
      </p:pic>
    </p:spTree>
    <p:extLst>
      <p:ext uri="{BB962C8B-B14F-4D97-AF65-F5344CB8AC3E}">
        <p14:creationId xmlns:p14="http://schemas.microsoft.com/office/powerpoint/2010/main" val="16803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 = Capabilities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2514600"/>
            <a:ext cx="49530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Threat model</a:t>
            </a:r>
            <a:r>
              <a:rPr lang="en-US" sz="2000" dirty="0" smtClean="0"/>
              <a:t>: The adversary desires to prevent baby deliveries. The adversary has access to radio equipment that transmits and receives on the same frequencies that providence uses for communication with a stork. The adversary also controls weapons systems that can destroy a stork in flight.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14600"/>
            <a:ext cx="3657599" cy="261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 =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privilege levels</a:t>
            </a:r>
          </a:p>
          <a:p>
            <a:r>
              <a:rPr lang="en-US" dirty="0" smtClean="0"/>
              <a:t>disk access</a:t>
            </a:r>
            <a:endParaRPr lang="en-US" dirty="0"/>
          </a:p>
          <a:p>
            <a:r>
              <a:rPr lang="en-US" dirty="0"/>
              <a:t>memory </a:t>
            </a:r>
            <a:r>
              <a:rPr lang="en-US" dirty="0" smtClean="0"/>
              <a:t>access</a:t>
            </a:r>
          </a:p>
          <a:p>
            <a:r>
              <a:rPr lang="en-US" dirty="0" smtClean="0"/>
              <a:t>physical access</a:t>
            </a:r>
          </a:p>
          <a:p>
            <a:r>
              <a:rPr lang="en-US" dirty="0" smtClean="0"/>
              <a:t>key access</a:t>
            </a:r>
          </a:p>
          <a:p>
            <a:r>
              <a:rPr lang="en-US" dirty="0" smtClean="0"/>
              <a:t>network access</a:t>
            </a:r>
          </a:p>
        </p:txBody>
      </p:sp>
    </p:spTree>
    <p:extLst>
      <p:ext uri="{BB962C8B-B14F-4D97-AF65-F5344CB8AC3E}">
        <p14:creationId xmlns:p14="http://schemas.microsoft.com/office/powerpoint/2010/main" val="7642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 =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privilege levels</a:t>
            </a:r>
          </a:p>
          <a:p>
            <a:r>
              <a:rPr lang="en-US" dirty="0" smtClean="0"/>
              <a:t>disk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5857875" cy="5207000"/>
          </a:xfrm>
        </p:spPr>
      </p:pic>
    </p:spTree>
    <p:extLst>
      <p:ext uri="{BB962C8B-B14F-4D97-AF65-F5344CB8AC3E}">
        <p14:creationId xmlns:p14="http://schemas.microsoft.com/office/powerpoint/2010/main" val="16821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 =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privilege levels</a:t>
            </a:r>
          </a:p>
          <a:p>
            <a:r>
              <a:rPr lang="en-US" dirty="0" smtClean="0"/>
              <a:t>disk access</a:t>
            </a:r>
          </a:p>
          <a:p>
            <a:r>
              <a:rPr lang="en-US" dirty="0" smtClean="0"/>
              <a:t>memory access</a:t>
            </a:r>
          </a:p>
        </p:txBody>
      </p:sp>
    </p:spTree>
    <p:extLst>
      <p:ext uri="{BB962C8B-B14F-4D97-AF65-F5344CB8AC3E}">
        <p14:creationId xmlns:p14="http://schemas.microsoft.com/office/powerpoint/2010/main" val="19809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Heartbleed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657350"/>
            <a:ext cx="6350000" cy="4762500"/>
          </a:xfrm>
        </p:spPr>
      </p:pic>
    </p:spTree>
    <p:extLst>
      <p:ext uri="{BB962C8B-B14F-4D97-AF65-F5344CB8AC3E}">
        <p14:creationId xmlns:p14="http://schemas.microsoft.com/office/powerpoint/2010/main" val="8613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Heartbleed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" b="48438"/>
          <a:stretch/>
        </p:blipFill>
        <p:spPr>
          <a:xfrm>
            <a:off x="364801" y="1506414"/>
            <a:ext cx="4175155" cy="45895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4"/>
          <a:stretch/>
        </p:blipFill>
        <p:spPr>
          <a:xfrm>
            <a:off x="4676549" y="1719904"/>
            <a:ext cx="4162651" cy="429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3716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7579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 for Trust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3987696"/>
            <a:ext cx="8229600" cy="28134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Synthetic Trust: </a:t>
            </a:r>
            <a:r>
              <a:rPr lang="en-US" dirty="0"/>
              <a:t>Trust </a:t>
            </a:r>
            <a:r>
              <a:rPr lang="en-US" dirty="0" smtClean="0"/>
              <a:t>derived from modification of the system. Trust in the whole derives from how components are combined. Examples: </a:t>
            </a:r>
            <a:r>
              <a:rPr lang="en-US" i="1" dirty="0" smtClean="0"/>
              <a:t>OS</a:t>
            </a:r>
            <a:r>
              <a:rPr lang="en-US" dirty="0"/>
              <a:t> </a:t>
            </a:r>
            <a:r>
              <a:rPr lang="en-US" dirty="0" smtClean="0"/>
              <a:t>isolation, </a:t>
            </a:r>
            <a:r>
              <a:rPr lang="en-US" dirty="0"/>
              <a:t>reference </a:t>
            </a:r>
            <a:r>
              <a:rPr lang="en-US" dirty="0" smtClean="0"/>
              <a:t>monitors, firewalls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Analytic Trust: </a:t>
            </a:r>
            <a:r>
              <a:rPr lang="en-US" dirty="0" smtClean="0">
                <a:solidFill>
                  <a:schemeClr val="bg1"/>
                </a:solidFill>
              </a:rPr>
              <a:t>Trust derived from testing </a:t>
            </a:r>
            <a:r>
              <a:rPr lang="en-US" dirty="0">
                <a:solidFill>
                  <a:schemeClr val="bg1"/>
                </a:solidFill>
              </a:rPr>
              <a:t>and/or reasoning to justify conclusions about what a component or system will and/or will not do. Trust in an artifact is justified by trust in some method of analysis. 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Axiomatic </a:t>
            </a:r>
            <a:r>
              <a:rPr lang="en-US" b="1" dirty="0" smtClean="0">
                <a:solidFill>
                  <a:schemeClr val="bg1"/>
                </a:solidFill>
              </a:rPr>
              <a:t>Trust: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Trust derived from beliefs </a:t>
            </a:r>
            <a:r>
              <a:rPr lang="en-US" dirty="0">
                <a:solidFill>
                  <a:schemeClr val="bg1"/>
                </a:solidFill>
              </a:rPr>
              <a:t>that we accept on faith. We might trust some hardware or software, for example, because it is built or sold by a given company. We are putting our faith in the company's reputation.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8991" y="1371600"/>
            <a:ext cx="3050935" cy="4876800"/>
            <a:chOff x="3048991" y="2231547"/>
            <a:chExt cx="3050935" cy="4876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230930" y="2231547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/>
                <a:t>Analytic Trust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991" y="2788123"/>
              <a:ext cx="3050935" cy="203036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916" y="1374058"/>
            <a:ext cx="3028153" cy="4876800"/>
            <a:chOff x="4916" y="2234005"/>
            <a:chExt cx="3028153" cy="48768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142788" y="2234005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/>
                <a:t>Synthetic Trust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6" y="2936661"/>
              <a:ext cx="3028153" cy="173328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153501" y="1371600"/>
            <a:ext cx="2990499" cy="4876800"/>
            <a:chOff x="6153501" y="2231547"/>
            <a:chExt cx="2990499" cy="4876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501" y="2758965"/>
              <a:ext cx="2990499" cy="2088677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6247629" y="2231547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mtClean="0"/>
                <a:t>Axiomatic Trust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39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ch8-05_paged.pdf"/>
          <p:cNvPicPr>
            <a:picLocks noChangeAspect="1"/>
          </p:cNvPicPr>
          <p:nvPr/>
        </p:nvPicPr>
        <p:blipFill>
          <a:blip r:embed="rId3"/>
          <a:srcRect l="-27466" r="-27466"/>
          <a:stretch>
            <a:fillRect/>
          </a:stretch>
        </p:blipFill>
        <p:spPr>
          <a:xfrm>
            <a:off x="-1219200" y="533400"/>
            <a:ext cx="11676120" cy="6421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066800" y="144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Speculative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i1, i2;</a:t>
            </a:r>
          </a:p>
          <a:p>
            <a:pPr marL="0" indent="0">
              <a:buNone/>
            </a:pP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b1,b2;</a:t>
            </a:r>
          </a:p>
          <a:p>
            <a:pPr marL="0" indent="0">
              <a:buNone/>
            </a:pP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[] a1,a2;</a:t>
            </a:r>
          </a:p>
          <a:p>
            <a:pPr marL="0" indent="0">
              <a:buNone/>
            </a:pP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(i1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 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a1.length())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bval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a1[i1];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if(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bval</a:t>
            </a:r>
            <a:r>
              <a:rPr lang="en-US" smtClean="0">
                <a:latin typeface="Consolas" charset="0"/>
                <a:ea typeface="Consolas" charset="0"/>
                <a:cs typeface="Consolas" charset="0"/>
              </a:rPr>
              <a:t>){i2=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mtClean="0">
                <a:latin typeface="Consolas" charset="0"/>
                <a:ea typeface="Consolas" charset="0"/>
                <a:cs typeface="Consolas" charset="0"/>
              </a:rPr>
              <a:t>;} else{i2=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0;}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if(i2 &lt; a2.length()){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b2 = a2[i2];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80" y="1798320"/>
            <a:ext cx="3977640" cy="4480560"/>
          </a:xfrm>
        </p:spPr>
      </p:pic>
    </p:spTree>
    <p:extLst>
      <p:ext uri="{BB962C8B-B14F-4D97-AF65-F5344CB8AC3E}">
        <p14:creationId xmlns:p14="http://schemas.microsoft.com/office/powerpoint/2010/main" val="7353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 =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privilege levels</a:t>
            </a:r>
          </a:p>
          <a:p>
            <a:r>
              <a:rPr lang="en-US" dirty="0" smtClean="0"/>
              <a:t>disk access</a:t>
            </a:r>
          </a:p>
          <a:p>
            <a:r>
              <a:rPr lang="en-US" dirty="0" smtClean="0"/>
              <a:t>memory access</a:t>
            </a:r>
          </a:p>
          <a:p>
            <a:r>
              <a:rPr lang="en-US" dirty="0" smtClean="0"/>
              <a:t>physical access</a:t>
            </a:r>
          </a:p>
        </p:txBody>
      </p:sp>
    </p:spTree>
    <p:extLst>
      <p:ext uri="{BB962C8B-B14F-4D97-AF65-F5344CB8AC3E}">
        <p14:creationId xmlns:p14="http://schemas.microsoft.com/office/powerpoint/2010/main" val="10006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Stuxnet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28" y="2232660"/>
            <a:ext cx="4885944" cy="3611880"/>
          </a:xfrm>
        </p:spPr>
      </p:pic>
    </p:spTree>
    <p:extLst>
      <p:ext uri="{BB962C8B-B14F-4D97-AF65-F5344CB8AC3E}">
        <p14:creationId xmlns:p14="http://schemas.microsoft.com/office/powerpoint/2010/main" val="16025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 =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privilege levels</a:t>
            </a:r>
          </a:p>
          <a:p>
            <a:r>
              <a:rPr lang="en-US" dirty="0" smtClean="0"/>
              <a:t>disk access</a:t>
            </a:r>
          </a:p>
          <a:p>
            <a:r>
              <a:rPr lang="en-US" dirty="0" smtClean="0"/>
              <a:t>memory access</a:t>
            </a:r>
          </a:p>
          <a:p>
            <a:r>
              <a:rPr lang="en-US" dirty="0" smtClean="0"/>
              <a:t>physical access</a:t>
            </a:r>
          </a:p>
          <a:p>
            <a:r>
              <a:rPr lang="en-US" dirty="0" smtClean="0"/>
              <a:t>key access</a:t>
            </a:r>
          </a:p>
        </p:txBody>
      </p:sp>
    </p:spTree>
    <p:extLst>
      <p:ext uri="{BB962C8B-B14F-4D97-AF65-F5344CB8AC3E}">
        <p14:creationId xmlns:p14="http://schemas.microsoft.com/office/powerpoint/2010/main" val="17455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FileVault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20900"/>
            <a:ext cx="3810000" cy="3835400"/>
          </a:xfrm>
        </p:spPr>
      </p:pic>
    </p:spTree>
    <p:extLst>
      <p:ext uri="{BB962C8B-B14F-4D97-AF65-F5344CB8AC3E}">
        <p14:creationId xmlns:p14="http://schemas.microsoft.com/office/powerpoint/2010/main" val="4955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 =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privilege levels</a:t>
            </a:r>
          </a:p>
          <a:p>
            <a:r>
              <a:rPr lang="en-US" dirty="0" smtClean="0"/>
              <a:t>disk access</a:t>
            </a:r>
          </a:p>
          <a:p>
            <a:r>
              <a:rPr lang="en-US" dirty="0" smtClean="0"/>
              <a:t>memory access</a:t>
            </a:r>
          </a:p>
          <a:p>
            <a:r>
              <a:rPr lang="en-US" dirty="0" smtClean="0"/>
              <a:t>physical access</a:t>
            </a:r>
          </a:p>
          <a:p>
            <a:r>
              <a:rPr lang="en-US" dirty="0" smtClean="0"/>
              <a:t>key access</a:t>
            </a:r>
          </a:p>
          <a:p>
            <a:r>
              <a:rPr lang="en-US" dirty="0" smtClean="0"/>
              <a:t>network access</a:t>
            </a:r>
          </a:p>
        </p:txBody>
      </p:sp>
    </p:spTree>
    <p:extLst>
      <p:ext uri="{BB962C8B-B14F-4D97-AF65-F5344CB8AC3E}">
        <p14:creationId xmlns:p14="http://schemas.microsoft.com/office/powerpoint/2010/main" val="7972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Adversaries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76120"/>
          <a:ext cx="82296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Attacker Properties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Membership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insider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outsider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Method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Adaptability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Organization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cooperative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individual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Scope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global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Motivation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malicious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opportunistic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1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</a:t>
            </a:r>
            <a:r>
              <a:rPr lang="en-US" dirty="0" smtClean="0"/>
              <a:t> DDoS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419600"/>
          </a:xfrm>
        </p:spPr>
      </p:pic>
    </p:spTree>
    <p:extLst>
      <p:ext uri="{BB962C8B-B14F-4D97-AF65-F5344CB8AC3E}">
        <p14:creationId xmlns:p14="http://schemas.microsoft.com/office/powerpoint/2010/main" val="18694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Support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98110"/>
            <a:ext cx="8579029" cy="2013590"/>
          </a:xfrm>
        </p:spPr>
      </p:pic>
    </p:spTree>
    <p:extLst>
      <p:ext uri="{BB962C8B-B14F-4D97-AF65-F5344CB8AC3E}">
        <p14:creationId xmlns:p14="http://schemas.microsoft.com/office/powerpoint/2010/main" val="618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7" y="1600200"/>
            <a:ext cx="7873073" cy="4815228"/>
          </a:xfrm>
        </p:spPr>
      </p:pic>
    </p:spTree>
    <p:extLst>
      <p:ext uri="{BB962C8B-B14F-4D97-AF65-F5344CB8AC3E}">
        <p14:creationId xmlns:p14="http://schemas.microsoft.com/office/powerpoint/2010/main" val="8476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 for Trust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3987696"/>
            <a:ext cx="8229600" cy="28134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Synthetic Trust: </a:t>
            </a:r>
            <a:r>
              <a:rPr lang="en-US" dirty="0"/>
              <a:t>Trust </a:t>
            </a:r>
            <a:r>
              <a:rPr lang="en-US" dirty="0" smtClean="0"/>
              <a:t>derived from modification of the system. Trust in the whole derives from how components are combined. Examples: </a:t>
            </a:r>
            <a:r>
              <a:rPr lang="en-US" i="1" dirty="0" smtClean="0"/>
              <a:t>OS</a:t>
            </a:r>
            <a:r>
              <a:rPr lang="en-US" dirty="0"/>
              <a:t> </a:t>
            </a:r>
            <a:r>
              <a:rPr lang="en-US" dirty="0" smtClean="0"/>
              <a:t>isolation, </a:t>
            </a:r>
            <a:r>
              <a:rPr lang="en-US" dirty="0"/>
              <a:t>reference </a:t>
            </a:r>
            <a:r>
              <a:rPr lang="en-US" dirty="0" smtClean="0"/>
              <a:t>monitors, firewalls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Analytic Trust: </a:t>
            </a:r>
            <a:r>
              <a:rPr lang="en-US" dirty="0" smtClean="0"/>
              <a:t>Trust derived from testing </a:t>
            </a:r>
            <a:r>
              <a:rPr lang="en-US" dirty="0"/>
              <a:t>and/or reasoning to justify conclusions about what a component or system will and/or will not do. Trust in an artifact is justified by trust in some method of analysis. </a:t>
            </a:r>
            <a:endParaRPr lang="en-US" dirty="0" smtClean="0"/>
          </a:p>
          <a:p>
            <a:r>
              <a:rPr lang="en-US" b="1" dirty="0">
                <a:solidFill>
                  <a:schemeClr val="bg1"/>
                </a:solidFill>
              </a:rPr>
              <a:t>Axiomatic </a:t>
            </a:r>
            <a:r>
              <a:rPr lang="en-US" b="1" dirty="0" smtClean="0">
                <a:solidFill>
                  <a:schemeClr val="bg1"/>
                </a:solidFill>
              </a:rPr>
              <a:t>Trust: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Trust derived from beliefs </a:t>
            </a:r>
            <a:r>
              <a:rPr lang="en-US" dirty="0">
                <a:solidFill>
                  <a:schemeClr val="bg1"/>
                </a:solidFill>
              </a:rPr>
              <a:t>that we accept on faith. We might trust some hardware or software, for example, because it is built or sold by a given company. We are putting our faith in the company's reputation.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8991" y="1371600"/>
            <a:ext cx="3050935" cy="4876800"/>
            <a:chOff x="3048991" y="2231547"/>
            <a:chExt cx="3050935" cy="4876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230930" y="2231547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/>
                <a:t>Analytic Trust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991" y="2788123"/>
              <a:ext cx="3050935" cy="203036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916" y="1374058"/>
            <a:ext cx="3028153" cy="4876800"/>
            <a:chOff x="4916" y="2234005"/>
            <a:chExt cx="3028153" cy="48768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142788" y="2234005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/>
                <a:t>Synthetic Trust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6" y="2936661"/>
              <a:ext cx="3028153" cy="173328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153501" y="1371600"/>
            <a:ext cx="2990499" cy="4876800"/>
            <a:chOff x="6153501" y="2231547"/>
            <a:chExt cx="2990499" cy="4876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501" y="2758965"/>
              <a:ext cx="2990499" cy="2088677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6247629" y="2231547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mtClean="0"/>
                <a:t>Axiomatic Trust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352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is to expose existence of faults, so that they can be fixed</a:t>
            </a:r>
          </a:p>
          <a:p>
            <a:r>
              <a:rPr lang="en-US" b="1" dirty="0" smtClean="0"/>
              <a:t>Unit testing:  </a:t>
            </a:r>
            <a:r>
              <a:rPr lang="en-US" dirty="0" smtClean="0"/>
              <a:t>isolated components</a:t>
            </a:r>
          </a:p>
          <a:p>
            <a:r>
              <a:rPr lang="en-US" b="1" dirty="0" smtClean="0"/>
              <a:t>Integration testing:  </a:t>
            </a:r>
            <a:r>
              <a:rPr lang="en-US" dirty="0" smtClean="0"/>
              <a:t>combined components</a:t>
            </a:r>
          </a:p>
          <a:p>
            <a:r>
              <a:rPr lang="en-US" b="1" dirty="0" smtClean="0"/>
              <a:t>System testing:  </a:t>
            </a:r>
            <a:r>
              <a:rPr lang="en-US" dirty="0" smtClean="0"/>
              <a:t>functionality, performance, acceptance</a:t>
            </a:r>
          </a:p>
        </p:txBody>
      </p:sp>
    </p:spTree>
    <p:extLst>
      <p:ext uri="{BB962C8B-B14F-4D97-AF65-F5344CB8AC3E}">
        <p14:creationId xmlns:p14="http://schemas.microsoft.com/office/powerpoint/2010/main" val="20319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do you stop testing?</a:t>
            </a:r>
          </a:p>
          <a:p>
            <a:r>
              <a:rPr lang="en-US" b="1" dirty="0" smtClean="0"/>
              <a:t>Bad answer:  </a:t>
            </a:r>
            <a:r>
              <a:rPr lang="en-US" dirty="0" smtClean="0"/>
              <a:t>when time is up</a:t>
            </a:r>
          </a:p>
          <a:p>
            <a:r>
              <a:rPr lang="en-US" b="1" dirty="0" smtClean="0"/>
              <a:t>Bad answer:  </a:t>
            </a:r>
            <a:r>
              <a:rPr lang="en-US" dirty="0" smtClean="0"/>
              <a:t>what all tests pass</a:t>
            </a:r>
          </a:p>
          <a:p>
            <a:r>
              <a:rPr lang="en-US" b="1" dirty="0" smtClean="0"/>
              <a:t>Better answer:  </a:t>
            </a:r>
            <a:r>
              <a:rPr lang="en-US" dirty="0" smtClean="0"/>
              <a:t>when methodology is complete (code coverage, paths, boundary cases, etc.)</a:t>
            </a:r>
          </a:p>
          <a:p>
            <a:r>
              <a:rPr lang="en-US" b="1" dirty="0" smtClean="0"/>
              <a:t>Future answer:  </a:t>
            </a:r>
            <a:r>
              <a:rPr lang="en-US" dirty="0" smtClean="0"/>
              <a:t>statistical estimation says </a:t>
            </a:r>
            <a:r>
              <a:rPr lang="en-US" dirty="0" err="1" smtClean="0"/>
              <a:t>Pr</a:t>
            </a:r>
            <a:r>
              <a:rPr lang="en-US" dirty="0" smtClean="0"/>
              <a:t>[undetected faults] is low enough  (active research)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Testing for security?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Experts attempt to attack</a:t>
            </a:r>
          </a:p>
          <a:p>
            <a:pPr lvl="1"/>
            <a:r>
              <a:rPr lang="en-US" dirty="0" smtClean="0"/>
              <a:t>Internal vs. external</a:t>
            </a:r>
          </a:p>
          <a:p>
            <a:pPr lvl="1"/>
            <a:r>
              <a:rPr lang="en-US" dirty="0" smtClean="0"/>
              <a:t>Overt vs. covert</a:t>
            </a:r>
          </a:p>
          <a:p>
            <a:r>
              <a:rPr lang="en-US" dirty="0" smtClean="0"/>
              <a:t>Typical vulnerabilities exploited:</a:t>
            </a:r>
          </a:p>
          <a:p>
            <a:pPr lvl="1"/>
            <a:r>
              <a:rPr lang="en-US" dirty="0" smtClean="0"/>
              <a:t>Passwords (cracking)</a:t>
            </a:r>
          </a:p>
          <a:p>
            <a:pPr lvl="1"/>
            <a:r>
              <a:rPr lang="en-US" dirty="0" smtClean="0"/>
              <a:t>Buffer overflows</a:t>
            </a:r>
          </a:p>
          <a:p>
            <a:pPr lvl="1"/>
            <a:r>
              <a:rPr lang="en-US" dirty="0" smtClean="0"/>
              <a:t>Bad input validation</a:t>
            </a:r>
          </a:p>
          <a:p>
            <a:pPr lvl="1"/>
            <a:r>
              <a:rPr lang="en-US" dirty="0" smtClean="0"/>
              <a:t>Race conditions / TOCTOU</a:t>
            </a:r>
          </a:p>
          <a:p>
            <a:pPr lvl="1"/>
            <a:r>
              <a:rPr lang="en-US" dirty="0" err="1" smtClean="0"/>
              <a:t>Filesystem</a:t>
            </a:r>
            <a:r>
              <a:rPr lang="en-US" dirty="0"/>
              <a:t> </a:t>
            </a:r>
            <a:r>
              <a:rPr lang="en-US" dirty="0" smtClean="0"/>
              <a:t>misconfiguration</a:t>
            </a:r>
          </a:p>
          <a:p>
            <a:pPr lvl="1"/>
            <a:r>
              <a:rPr lang="en-US" dirty="0" smtClean="0"/>
              <a:t>Kernel flaws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[Barton Miller, 1989, 2000, 2006]</a:t>
            </a:r>
          </a:p>
          <a:p>
            <a:r>
              <a:rPr lang="en-US" dirty="0" smtClean="0"/>
              <a:t>Generate </a:t>
            </a:r>
            <a:r>
              <a:rPr lang="en-US" dirty="0" smtClean="0">
                <a:solidFill>
                  <a:srgbClr val="4F81BD"/>
                </a:solidFill>
              </a:rPr>
              <a:t>random inputs </a:t>
            </a:r>
            <a:r>
              <a:rPr lang="en-US" dirty="0" smtClean="0"/>
              <a:t>and feed them to programs:</a:t>
            </a:r>
          </a:p>
          <a:p>
            <a:pPr lvl="1"/>
            <a:r>
              <a:rPr lang="en-US" dirty="0" smtClean="0"/>
              <a:t>Crash? hang? terminate normally?</a:t>
            </a:r>
          </a:p>
          <a:p>
            <a:pPr lvl="1"/>
            <a:r>
              <a:rPr lang="en-US" dirty="0" smtClean="0"/>
              <a:t>Of ~90 utilities in '89, crashed about 25-33% in various </a:t>
            </a:r>
            <a:r>
              <a:rPr lang="en-US" dirty="0" err="1" smtClean="0"/>
              <a:t>Unixes</a:t>
            </a:r>
            <a:endParaRPr lang="en-US" dirty="0" smtClean="0"/>
          </a:p>
          <a:p>
            <a:pPr lvl="1"/>
            <a:r>
              <a:rPr lang="en-US" dirty="0" smtClean="0"/>
              <a:t>Crash implies buffer overflow potential</a:t>
            </a:r>
          </a:p>
          <a:p>
            <a:r>
              <a:rPr lang="en-US" dirty="0" smtClean="0"/>
              <a:t>Since then, "fuzzing" has become a standard practice for security testing</a:t>
            </a:r>
          </a:p>
          <a:p>
            <a:r>
              <a:rPr lang="en-US" dirty="0" smtClean="0"/>
              <a:t>Results have been repeated for X-windows system, Windows NT, Mac OS X</a:t>
            </a:r>
          </a:p>
          <a:p>
            <a:pPr lvl="1"/>
            <a:r>
              <a:rPr lang="en-US" dirty="0" smtClean="0"/>
              <a:t>Results keep getting </a:t>
            </a:r>
            <a:r>
              <a:rPr lang="en-US" b="1" dirty="0" smtClean="0"/>
              <a:t>worse</a:t>
            </a:r>
            <a:r>
              <a:rPr lang="en-US" dirty="0" smtClean="0"/>
              <a:t> in GUIs but better on command line</a:t>
            </a:r>
          </a:p>
        </p:txBody>
      </p:sp>
    </p:spTree>
    <p:extLst>
      <p:ext uri="{BB962C8B-B14F-4D97-AF65-F5344CB8AC3E}">
        <p14:creationId xmlns:p14="http://schemas.microsoft.com/office/powerpoint/2010/main" val="8221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6721</TotalTime>
  <Words>1030</Words>
  <Application>Microsoft Macintosh PowerPoint</Application>
  <PresentationFormat>On-screen Show (4:3)</PresentationFormat>
  <Paragraphs>215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Calibri</vt:lpstr>
      <vt:lpstr>Consolas</vt:lpstr>
      <vt:lpstr>Arial</vt:lpstr>
      <vt:lpstr>Clarity</vt:lpstr>
      <vt:lpstr>Lecture 3: Threat Models</vt:lpstr>
      <vt:lpstr>Idea 1: Eliminate Vulnerabilities</vt:lpstr>
      <vt:lpstr>Bases for Trust</vt:lpstr>
      <vt:lpstr>Language Support</vt:lpstr>
      <vt:lpstr>Bases for Trust</vt:lpstr>
      <vt:lpstr>Testing</vt:lpstr>
      <vt:lpstr>Testing</vt:lpstr>
      <vt:lpstr>Penetration testing</vt:lpstr>
      <vt:lpstr>Fuzz testing</vt:lpstr>
      <vt:lpstr>Fuzz testing</vt:lpstr>
      <vt:lpstr>FindBugs</vt:lpstr>
      <vt:lpstr>Formal Verification</vt:lpstr>
      <vt:lpstr>Bases for Trust</vt:lpstr>
      <vt:lpstr>Vulnerabilities by Year</vt:lpstr>
      <vt:lpstr>Idea 2: Engineer Countermeasures</vt:lpstr>
      <vt:lpstr>Engineering methodology</vt:lpstr>
      <vt:lpstr>Threats</vt:lpstr>
      <vt:lpstr>Threat Models</vt:lpstr>
      <vt:lpstr>Threats</vt:lpstr>
      <vt:lpstr>Threats (DoD)</vt:lpstr>
      <vt:lpstr>Threats (DoD)</vt:lpstr>
      <vt:lpstr>Threat Model = Capabilities</vt:lpstr>
      <vt:lpstr>Threat Model = Capabilities</vt:lpstr>
      <vt:lpstr>Threat Model = Capabilities</vt:lpstr>
      <vt:lpstr>PowerPoint Presentation</vt:lpstr>
      <vt:lpstr>Threat Model = Capabilities</vt:lpstr>
      <vt:lpstr>Heartbleed</vt:lpstr>
      <vt:lpstr>Heartbleed</vt:lpstr>
      <vt:lpstr>PowerPoint Presentation</vt:lpstr>
      <vt:lpstr>Memory Management</vt:lpstr>
      <vt:lpstr>Speculative Execution</vt:lpstr>
      <vt:lpstr>Timing</vt:lpstr>
      <vt:lpstr>Threat Model = Capabilities</vt:lpstr>
      <vt:lpstr>Stuxnet</vt:lpstr>
      <vt:lpstr>Threat Model = Capabilities</vt:lpstr>
      <vt:lpstr>FileVault </vt:lpstr>
      <vt:lpstr>Threat Model = Capabilities</vt:lpstr>
      <vt:lpstr>Network Adversaries</vt:lpstr>
      <vt:lpstr>Dyn DDoS</vt:lpstr>
      <vt:lpstr>Threat Models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eleanor@cs.cornell.edu</cp:lastModifiedBy>
  <cp:revision>101</cp:revision>
  <cp:lastPrinted>2018-09-12T23:53:34Z</cp:lastPrinted>
  <dcterms:created xsi:type="dcterms:W3CDTF">2018-01-05T20:19:03Z</dcterms:created>
  <dcterms:modified xsi:type="dcterms:W3CDTF">2018-09-17T23:38:16Z</dcterms:modified>
</cp:coreProperties>
</file>