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302" r:id="rId5"/>
    <p:sldId id="260" r:id="rId6"/>
    <p:sldId id="261" r:id="rId7"/>
    <p:sldId id="294" r:id="rId8"/>
    <p:sldId id="262" r:id="rId9"/>
    <p:sldId id="263" r:id="rId10"/>
    <p:sldId id="268" r:id="rId11"/>
    <p:sldId id="269" r:id="rId12"/>
    <p:sldId id="271" r:id="rId13"/>
    <p:sldId id="273" r:id="rId14"/>
    <p:sldId id="274" r:id="rId15"/>
    <p:sldId id="276" r:id="rId16"/>
    <p:sldId id="278" r:id="rId17"/>
    <p:sldId id="275" r:id="rId18"/>
    <p:sldId id="279" r:id="rId19"/>
    <p:sldId id="293" r:id="rId20"/>
    <p:sldId id="281" r:id="rId21"/>
    <p:sldId id="298" r:id="rId22"/>
    <p:sldId id="299" r:id="rId23"/>
    <p:sldId id="282" r:id="rId24"/>
    <p:sldId id="300"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18" autoAdjust="0"/>
    <p:restoredTop sz="87931" autoAdjust="0"/>
  </p:normalViewPr>
  <p:slideViewPr>
    <p:cSldViewPr>
      <p:cViewPr>
        <p:scale>
          <a:sx n="87" d="100"/>
          <a:sy n="87" d="100"/>
        </p:scale>
        <p:origin x="392" y="14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9/4/18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9/4/18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rPr>
              <a:t>This course will mostly focus on C and I, not A</a:t>
            </a:r>
          </a:p>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14</a:t>
            </a:fld>
            <a:endParaRPr lang="en-US"/>
          </a:p>
        </p:txBody>
      </p:sp>
    </p:spTree>
    <p:extLst>
      <p:ext uri="{BB962C8B-B14F-4D97-AF65-F5344CB8AC3E}">
        <p14:creationId xmlns:p14="http://schemas.microsoft.com/office/powerpoint/2010/main" val="212652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there aren't right answers, some are better than others---simpler, more clear cut, easier to argue, etc.</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15</a:t>
            </a:fld>
            <a:endParaRPr lang="en-US"/>
          </a:p>
        </p:txBody>
      </p:sp>
    </p:spTree>
    <p:extLst>
      <p:ext uri="{BB962C8B-B14F-4D97-AF65-F5344CB8AC3E}">
        <p14:creationId xmlns:p14="http://schemas.microsoft.com/office/powerpoint/2010/main" val="203817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16</a:t>
            </a:fld>
            <a:endParaRPr lang="en-US"/>
          </a:p>
        </p:txBody>
      </p:sp>
    </p:spTree>
    <p:extLst>
      <p:ext uri="{BB962C8B-B14F-4D97-AF65-F5344CB8AC3E}">
        <p14:creationId xmlns:p14="http://schemas.microsoft.com/office/powerpoint/2010/main" val="361279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18</a:t>
            </a:fld>
            <a:endParaRPr lang="en-US"/>
          </a:p>
        </p:txBody>
      </p:sp>
    </p:spTree>
    <p:extLst>
      <p:ext uri="{BB962C8B-B14F-4D97-AF65-F5344CB8AC3E}">
        <p14:creationId xmlns:p14="http://schemas.microsoft.com/office/powerpoint/2010/main" val="32038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76805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Robert Tappan Morris, Jr. released the "great worm." (His dad, Bob Morris, was chief scientist at NSA's National Computer Security Center.) This was the first worm; the first malware to get media attention; and the first conviction under the Computer Fraud and Abuse Act. Morris was 23 years old, and a first year grad student at Cornell. (He released the worm from MIT, though.) He later claimed the worm's purpose was to measure size of Internet, but the immediate effect was denial of service (</a:t>
            </a:r>
            <a:r>
              <a:rPr lang="en-US" dirty="0" err="1" smtClean="0"/>
              <a:t>DoS</a:t>
            </a:r>
            <a:r>
              <a:rPr lang="en-US" dirty="0" smtClean="0"/>
              <a:t>). The Internet "came apart" as hosts were overloaded by invisible processes. System admins had to disconnect from the network to isolate their systems from infection. The US GAO later estimated the cost of recovery was somewhere in $100k to $10m. Morris was tried in US District Court. His sentence: 3 years probation, 400 hours community service, and a $13k fine. In 1999, he received a PhD from Harvard. And now he's a professor at MIT.</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86131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York Times reports that the US and Israel created </a:t>
            </a:r>
            <a:r>
              <a:rPr lang="en-US" dirty="0" err="1" smtClean="0"/>
              <a:t>Stuxnet</a:t>
            </a:r>
            <a:r>
              <a:rPr lang="en-US" dirty="0" smtClean="0"/>
              <a:t>, the first (publicly known) </a:t>
            </a:r>
            <a:r>
              <a:rPr lang="en-US" dirty="0" err="1" smtClean="0"/>
              <a:t>cyberweapon</a:t>
            </a:r>
            <a:r>
              <a:rPr lang="en-US" dirty="0" smtClean="0"/>
              <a:t>. Its provenance was initially unknown. The weapon first infects Windows systems, then subsequently infects an industrial control device, causing it to vary the frequency of its motor and do physical harm. But, the weapon hides that frequency change from the device's monitoring system, so that the harm won't be noticed until it's too late. The purpose of the weapon seemed to be destruction of centrifuges in Iranian uranium enrichment facilities.</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176356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103726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security is</a:t>
            </a:r>
          </a:p>
          <a:p>
            <a:pPr marL="171450" indent="-171450">
              <a:buFont typeface="Arial"/>
              <a:buChar char="•"/>
            </a:pPr>
            <a:r>
              <a:rPr lang="en-US" dirty="0" smtClean="0"/>
              <a:t>hard: we don't (fully) know how to accomplish it,</a:t>
            </a:r>
          </a:p>
          <a:p>
            <a:pPr marL="171450" indent="-171450">
              <a:buFont typeface="Arial"/>
              <a:buChar char="•"/>
            </a:pPr>
            <a:r>
              <a:rPr lang="en-US" dirty="0" smtClean="0"/>
              <a:t>interesting: involves lots of cool ideas, and</a:t>
            </a:r>
          </a:p>
          <a:p>
            <a:pPr marL="171450" indent="-171450">
              <a:buFont typeface="Arial"/>
              <a:buChar char="•"/>
            </a:pPr>
            <a:r>
              <a:rPr lang="en-US" dirty="0" smtClean="0"/>
              <a:t>important: society depends on computers, hence their security.</a:t>
            </a:r>
          </a:p>
          <a:p>
            <a:r>
              <a:rPr lang="en-US" dirty="0" smtClean="0"/>
              <a:t>That's what makes this such a fun field of study</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5</a:t>
            </a:fld>
            <a:endParaRPr lang="en-US"/>
          </a:p>
        </p:txBody>
      </p:sp>
    </p:spTree>
    <p:extLst>
      <p:ext uri="{BB962C8B-B14F-4D97-AF65-F5344CB8AC3E}">
        <p14:creationId xmlns:p14="http://schemas.microsoft.com/office/powerpoint/2010/main" val="94987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 computer system is </a:t>
            </a:r>
            <a:r>
              <a:rPr lang="en-US" i="1" dirty="0" smtClean="0"/>
              <a:t>secure</a:t>
            </a:r>
            <a:r>
              <a:rPr lang="en-US" dirty="0" smtClean="0"/>
              <a:t> when it</a:t>
            </a:r>
          </a:p>
          <a:p>
            <a:r>
              <a:rPr lang="en-US" dirty="0" smtClean="0"/>
              <a:t>- does what it should</a:t>
            </a:r>
          </a:p>
          <a:p>
            <a:r>
              <a:rPr lang="en-US" dirty="0" smtClean="0"/>
              <a:t>- and nothing more.</a:t>
            </a:r>
          </a:p>
          <a:p>
            <a:endParaRPr lang="en-US" dirty="0" smtClean="0"/>
          </a:p>
          <a:p>
            <a:pPr marL="0" indent="0">
              <a:buNone/>
            </a:pPr>
            <a:r>
              <a:rPr lang="en-US" dirty="0" smtClean="0"/>
              <a:t>A security </a:t>
            </a:r>
            <a:r>
              <a:rPr lang="en-US" i="1" dirty="0" smtClean="0"/>
              <a:t>policy</a:t>
            </a:r>
            <a:r>
              <a:rPr lang="en-US" dirty="0" smtClean="0"/>
              <a:t> stipulates what should and should not be done.</a:t>
            </a:r>
          </a:p>
        </p:txBody>
      </p:sp>
      <p:sp>
        <p:nvSpPr>
          <p:cNvPr id="4" name="Slide Number Placeholder 3"/>
          <p:cNvSpPr>
            <a:spLocks noGrp="1"/>
          </p:cNvSpPr>
          <p:nvPr>
            <p:ph type="sldNum" sz="quarter" idx="10"/>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1306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8</a:t>
            </a:fld>
            <a:endParaRPr lang="en-US"/>
          </a:p>
        </p:txBody>
      </p:sp>
    </p:spTree>
    <p:extLst>
      <p:ext uri="{BB962C8B-B14F-4D97-AF65-F5344CB8AC3E}">
        <p14:creationId xmlns:p14="http://schemas.microsoft.com/office/powerpoint/2010/main" val="166217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9</a:t>
            </a:fld>
            <a:endParaRPr lang="en-US"/>
          </a:p>
        </p:txBody>
      </p:sp>
    </p:spTree>
    <p:extLst>
      <p:ext uri="{BB962C8B-B14F-4D97-AF65-F5344CB8AC3E}">
        <p14:creationId xmlns:p14="http://schemas.microsoft.com/office/powerpoint/2010/main" val="131702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a:t>
            </a:r>
            <a:r>
              <a:rPr lang="en-US" baseline="0" dirty="0" err="1" smtClean="0"/>
              <a:t>iflow</a:t>
            </a:r>
            <a:r>
              <a:rPr lang="en-US" baseline="0" dirty="0" smtClean="0"/>
              <a:t>:</a:t>
            </a:r>
          </a:p>
          <a:p>
            <a:pPr marL="171450" indent="-171450">
              <a:buFont typeface="Arial"/>
              <a:buChar char="•"/>
            </a:pPr>
            <a:r>
              <a:rPr lang="en-US" baseline="0" dirty="0" smtClean="0"/>
              <a:t>pub :=0; if (sec=1) { pub := 1; }</a:t>
            </a:r>
          </a:p>
          <a:p>
            <a:pPr marL="171450" indent="-171450">
              <a:buFont typeface="Arial"/>
              <a:buChar char="•"/>
            </a:pPr>
            <a:r>
              <a:rPr lang="en-US" baseline="0" dirty="0" smtClean="0"/>
              <a:t>system load goes up when processing secret information</a:t>
            </a:r>
          </a:p>
          <a:p>
            <a:pPr marL="171450" indent="-171450">
              <a:buFont typeface="Arial"/>
              <a:buChar char="•"/>
            </a:pPr>
            <a:r>
              <a:rPr lang="en-US" baseline="0" dirty="0" smtClean="0"/>
              <a:t>power consumed when processing secret information (DPA)</a:t>
            </a:r>
          </a:p>
          <a:p>
            <a:pPr marL="171450" indent="-171450">
              <a:buFont typeface="Arial"/>
              <a:buChar char="•"/>
            </a:pPr>
            <a:r>
              <a:rPr lang="en-US" baseline="0" dirty="0" smtClean="0"/>
              <a:t>Database linking:  Gender, DOB, ZIP uniquely identify about 99% of people in Cambridge, MA</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11</a:t>
            </a:fld>
            <a:endParaRPr lang="en-US"/>
          </a:p>
        </p:txBody>
      </p:sp>
    </p:spTree>
    <p:extLst>
      <p:ext uri="{BB962C8B-B14F-4D97-AF65-F5344CB8AC3E}">
        <p14:creationId xmlns:p14="http://schemas.microsoft.com/office/powerpoint/2010/main" val="188982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9/4/18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9/4/18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9/4/18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9/4/18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9/4/18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1.jpg"/><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s.pomona.edu/classes/cs181s/2018f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gi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181S		       			            9/5/2018</a:t>
            </a:r>
          </a:p>
        </p:txBody>
      </p:sp>
      <p:sp>
        <p:nvSpPr>
          <p:cNvPr id="2" name="Title 1"/>
          <p:cNvSpPr>
            <a:spLocks noGrp="1"/>
          </p:cNvSpPr>
          <p:nvPr>
            <p:ph type="title"/>
          </p:nvPr>
        </p:nvSpPr>
        <p:spPr>
          <a:xfrm>
            <a:off x="685800" y="2667002"/>
            <a:ext cx="7848600" cy="631825"/>
          </a:xfrm>
        </p:spPr>
        <p:txBody>
          <a:bodyPr>
            <a:normAutofit fontScale="90000"/>
          </a:bodyPr>
          <a:lstStyle/>
          <a:p>
            <a:r>
              <a:rPr lang="en-US" dirty="0" smtClean="0"/>
              <a:t>Lecture 1: Introduction to Security</a:t>
            </a:r>
            <a:endParaRPr lang="en-US"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Privacy</a:t>
            </a:r>
            <a:r>
              <a:rPr lang="en-US" dirty="0"/>
              <a:t> </a:t>
            </a:r>
            <a:r>
              <a:rPr lang="en-US" dirty="0" smtClean="0"/>
              <a:t>concerns information about individuals (people, organizations, etc.)</a:t>
            </a:r>
            <a:endParaRPr lang="en-US" i="1" dirty="0" smtClean="0"/>
          </a:p>
          <a:p>
            <a:r>
              <a:rPr lang="en-US" dirty="0" smtClean="0"/>
              <a:t>Often construed as legal right</a:t>
            </a:r>
          </a:p>
          <a:p>
            <a:r>
              <a:rPr lang="en-US" i="1" dirty="0" smtClean="0"/>
              <a:t>Privacy</a:t>
            </a:r>
            <a:r>
              <a:rPr lang="en-US" dirty="0" smtClean="0"/>
              <a:t> is not a synonym for confidentiality or for secrecy</a:t>
            </a: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023" y="3581400"/>
            <a:ext cx="5284977" cy="3293806"/>
          </a:xfrm>
          <a:prstGeom prst="rect">
            <a:avLst/>
          </a:prstGeom>
        </p:spPr>
      </p:pic>
    </p:spTree>
    <p:extLst>
      <p:ext uri="{BB962C8B-B14F-4D97-AF65-F5344CB8AC3E}">
        <p14:creationId xmlns:p14="http://schemas.microsoft.com/office/powerpoint/2010/main" val="17500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t>
            </a:r>
            <a:r>
              <a:rPr lang="en-US" dirty="0" smtClean="0"/>
              <a:t>Goals</a:t>
            </a:r>
            <a:endParaRPr lang="en-US" dirty="0"/>
          </a:p>
        </p:txBody>
      </p:sp>
      <p:sp>
        <p:nvSpPr>
          <p:cNvPr id="3" name="Content Placeholder 2"/>
          <p:cNvSpPr>
            <a:spLocks noGrp="1"/>
          </p:cNvSpPr>
          <p:nvPr>
            <p:ph idx="1"/>
          </p:nvPr>
        </p:nvSpPr>
        <p:spPr/>
        <p:txBody>
          <a:bodyPr>
            <a:normAutofit/>
          </a:bodyPr>
          <a:lstStyle/>
          <a:p>
            <a:pPr marL="0" indent="0">
              <a:buNone/>
            </a:pPr>
            <a:r>
              <a:rPr lang="en-US" dirty="0"/>
              <a:t>Protection of assets from unauthorized disclosure</a:t>
            </a:r>
          </a:p>
          <a:p>
            <a:pPr marL="0" indent="0">
              <a:buNone/>
            </a:pPr>
            <a:r>
              <a:rPr lang="en-US" dirty="0"/>
              <a:t>i.e., which principals are allowed to learn what</a:t>
            </a:r>
          </a:p>
          <a:p>
            <a:pPr marL="0" indent="0">
              <a:buNone/>
            </a:pPr>
            <a:endParaRPr lang="en-US" dirty="0" smtClean="0"/>
          </a:p>
          <a:p>
            <a:pPr marL="0" indent="0">
              <a:buNone/>
            </a:pPr>
            <a:r>
              <a:rPr lang="en-US" dirty="0" smtClean="0"/>
              <a:t>Examples:</a:t>
            </a:r>
          </a:p>
          <a:p>
            <a:pPr marL="342900" lvl="1" indent="-342900">
              <a:buFont typeface="Arial"/>
              <a:buChar char="•"/>
            </a:pPr>
            <a:r>
              <a:rPr lang="en-US" sz="2400" dirty="0"/>
              <a:t>Keep contents of a file from being read (</a:t>
            </a:r>
            <a:r>
              <a:rPr lang="en-US" sz="2400" i="1" dirty="0"/>
              <a:t>access control</a:t>
            </a:r>
            <a:r>
              <a:rPr lang="en-US" sz="2400" dirty="0"/>
              <a:t>:  more later)</a:t>
            </a:r>
          </a:p>
          <a:p>
            <a:pPr marL="342900" lvl="1" indent="-342900">
              <a:buFont typeface="Arial"/>
              <a:buChar char="•"/>
            </a:pPr>
            <a:r>
              <a:rPr lang="en-US" sz="2400" dirty="0" smtClean="0"/>
              <a:t>Keep information secret</a:t>
            </a:r>
            <a:r>
              <a:rPr lang="en-US" sz="2400" dirty="0"/>
              <a:t> (</a:t>
            </a:r>
            <a:r>
              <a:rPr lang="en-US" sz="2400" i="1" dirty="0"/>
              <a:t>information flow</a:t>
            </a:r>
            <a:r>
              <a:rPr lang="en-US" sz="2400" dirty="0"/>
              <a:t>:  more later</a:t>
            </a:r>
            <a:r>
              <a:rPr lang="en-US" sz="2400" dirty="0" smtClean="0"/>
              <a:t>)</a:t>
            </a:r>
          </a:p>
          <a:p>
            <a:pPr lvl="1"/>
            <a:r>
              <a:rPr lang="en-US" dirty="0" smtClean="0"/>
              <a:t>value of variable secret</a:t>
            </a:r>
          </a:p>
          <a:p>
            <a:pPr lvl="1"/>
            <a:r>
              <a:rPr lang="en-US" dirty="0" smtClean="0"/>
              <a:t>behavior of system</a:t>
            </a:r>
          </a:p>
          <a:p>
            <a:pPr lvl="1"/>
            <a:r>
              <a:rPr lang="en-US" dirty="0" smtClean="0"/>
              <a:t>information about individual</a:t>
            </a:r>
            <a:endParaRPr lang="en-US" dirty="0"/>
          </a:p>
          <a:p>
            <a:endParaRPr lang="en-US" dirty="0" smtClean="0"/>
          </a:p>
          <a:p>
            <a:endParaRPr lang="en-US" dirty="0"/>
          </a:p>
        </p:txBody>
      </p:sp>
    </p:spTree>
    <p:extLst>
      <p:ext uri="{BB962C8B-B14F-4D97-AF65-F5344CB8AC3E}">
        <p14:creationId xmlns:p14="http://schemas.microsoft.com/office/powerpoint/2010/main" val="51899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Integrity </a:t>
            </a:r>
            <a:r>
              <a:rPr lang="en-US" dirty="0" smtClean="0"/>
              <a:t>Goals</a:t>
            </a:r>
            <a:endParaRPr lang="en-US" dirty="0"/>
          </a:p>
        </p:txBody>
      </p:sp>
      <p:sp>
        <p:nvSpPr>
          <p:cNvPr id="3" name="Content Placeholder 2"/>
          <p:cNvSpPr>
            <a:spLocks noGrp="1"/>
          </p:cNvSpPr>
          <p:nvPr>
            <p:ph idx="1"/>
          </p:nvPr>
        </p:nvSpPr>
        <p:spPr/>
        <p:txBody>
          <a:bodyPr>
            <a:normAutofit/>
          </a:bodyPr>
          <a:lstStyle/>
          <a:p>
            <a:pPr marL="0" indent="0">
              <a:buNone/>
            </a:pPr>
            <a:r>
              <a:rPr lang="en-US" dirty="0"/>
              <a:t>Protection of assets from unauthorized </a:t>
            </a:r>
            <a:r>
              <a:rPr lang="en-US" dirty="0" smtClean="0"/>
              <a:t>modification</a:t>
            </a:r>
            <a:endParaRPr lang="en-US" dirty="0"/>
          </a:p>
          <a:p>
            <a:pPr marL="0" indent="0">
              <a:buNone/>
            </a:pPr>
            <a:r>
              <a:rPr lang="en-US" dirty="0"/>
              <a:t>i.e., what changes are allowed to system and its environment, including inputs and outputs</a:t>
            </a:r>
          </a:p>
          <a:p>
            <a:pPr marL="0" indent="0">
              <a:buNone/>
            </a:pPr>
            <a:endParaRPr lang="en-US" dirty="0"/>
          </a:p>
          <a:p>
            <a:pPr marL="0" indent="0">
              <a:buNone/>
            </a:pPr>
            <a:r>
              <a:rPr lang="en-US" dirty="0" smtClean="0"/>
              <a:t>Examples:</a:t>
            </a:r>
          </a:p>
          <a:p>
            <a:r>
              <a:rPr lang="en-US" dirty="0" smtClean="0"/>
              <a:t>Output is correct according to (mathematical) specification</a:t>
            </a:r>
          </a:p>
          <a:p>
            <a:r>
              <a:rPr lang="en-US" dirty="0" smtClean="0"/>
              <a:t>No exceptions thrown</a:t>
            </a:r>
          </a:p>
          <a:p>
            <a:r>
              <a:rPr lang="en-US" dirty="0" smtClean="0"/>
              <a:t>Only certain principals may write to a file (access control)</a:t>
            </a:r>
          </a:p>
          <a:p>
            <a:r>
              <a:rPr lang="en-US" dirty="0" smtClean="0"/>
              <a:t>Data are not corrupted or tainted by downloaded programs (information flow)</a:t>
            </a:r>
            <a:endParaRPr lang="en-US" dirty="0"/>
          </a:p>
        </p:txBody>
      </p:sp>
    </p:spTree>
    <p:extLst>
      <p:ext uri="{BB962C8B-B14F-4D97-AF65-F5344CB8AC3E}">
        <p14:creationId xmlns:p14="http://schemas.microsoft.com/office/powerpoint/2010/main" val="20164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a:t>
            </a:r>
            <a:r>
              <a:rPr lang="en-US" dirty="0" smtClean="0"/>
              <a:t>Goals</a:t>
            </a:r>
            <a:endParaRPr lang="en-US" dirty="0"/>
          </a:p>
        </p:txBody>
      </p:sp>
      <p:sp>
        <p:nvSpPr>
          <p:cNvPr id="3" name="Content Placeholder 2"/>
          <p:cNvSpPr>
            <a:spLocks noGrp="1"/>
          </p:cNvSpPr>
          <p:nvPr>
            <p:ph idx="1"/>
          </p:nvPr>
        </p:nvSpPr>
        <p:spPr/>
        <p:txBody>
          <a:bodyPr>
            <a:normAutofit/>
          </a:bodyPr>
          <a:lstStyle/>
          <a:p>
            <a:pPr marL="0" indent="0">
              <a:buNone/>
            </a:pPr>
            <a:r>
              <a:rPr lang="en-US" dirty="0"/>
              <a:t>Protection of assets from loss of use</a:t>
            </a:r>
          </a:p>
          <a:p>
            <a:pPr marL="0" indent="0">
              <a:buNone/>
            </a:pPr>
            <a:r>
              <a:rPr lang="en-US" dirty="0"/>
              <a:t>i.e., what has to happen when/where</a:t>
            </a:r>
          </a:p>
          <a:p>
            <a:pPr marL="0" indent="0">
              <a:buNone/>
            </a:pPr>
            <a:endParaRPr lang="en-US" dirty="0"/>
          </a:p>
          <a:p>
            <a:pPr marL="0" indent="0">
              <a:buNone/>
            </a:pPr>
            <a:r>
              <a:rPr lang="en-US" dirty="0" smtClean="0"/>
              <a:t>Examples:</a:t>
            </a:r>
          </a:p>
          <a:p>
            <a:r>
              <a:rPr lang="en-US" dirty="0" smtClean="0"/>
              <a:t>Operating system must accept inputs periodically</a:t>
            </a:r>
          </a:p>
          <a:p>
            <a:r>
              <a:rPr lang="en-US" dirty="0" smtClean="0"/>
              <a:t>Program must produce output by specified time</a:t>
            </a:r>
          </a:p>
          <a:p>
            <a:r>
              <a:rPr lang="en-US" dirty="0" smtClean="0"/>
              <a:t>Requests must be processed fairly (order, priority, etc.)</a:t>
            </a:r>
          </a:p>
          <a:p>
            <a:endParaRPr lang="en-US" dirty="0"/>
          </a:p>
          <a:p>
            <a:pPr marL="0" indent="0">
              <a:buNone/>
            </a:pPr>
            <a:r>
              <a:rPr lang="en-US" dirty="0"/>
              <a:t>Denial of service (</a:t>
            </a:r>
            <a:r>
              <a:rPr lang="en-US" dirty="0" err="1"/>
              <a:t>DoS</a:t>
            </a:r>
            <a:r>
              <a:rPr lang="en-US" dirty="0"/>
              <a:t>) attacks compromise availability</a:t>
            </a:r>
          </a:p>
          <a:p>
            <a:endParaRPr lang="en-US" dirty="0" smtClean="0"/>
          </a:p>
          <a:p>
            <a:pPr marL="0" indent="0">
              <a:buNone/>
            </a:pPr>
            <a:endParaRPr lang="en-US" dirty="0"/>
          </a:p>
        </p:txBody>
      </p:sp>
    </p:spTree>
    <p:extLst>
      <p:ext uri="{BB962C8B-B14F-4D97-AF65-F5344CB8AC3E}">
        <p14:creationId xmlns:p14="http://schemas.microsoft.com/office/powerpoint/2010/main" val="3377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security</a:t>
            </a:r>
            <a:endParaRPr lang="en-US" dirty="0"/>
          </a:p>
        </p:txBody>
      </p:sp>
      <p:sp>
        <p:nvSpPr>
          <p:cNvPr id="3" name="Content Placeholder 2"/>
          <p:cNvSpPr>
            <a:spLocks noGrp="1"/>
          </p:cNvSpPr>
          <p:nvPr>
            <p:ph idx="1"/>
          </p:nvPr>
        </p:nvSpPr>
        <p:spPr/>
        <p:txBody>
          <a:bodyPr>
            <a:normAutofit/>
          </a:bodyPr>
          <a:lstStyle/>
          <a:p>
            <a:endParaRPr lang="en-US" sz="2800" b="1" dirty="0" smtClean="0">
              <a:solidFill>
                <a:schemeClr val="accent2"/>
              </a:solidFill>
            </a:endParaRPr>
          </a:p>
          <a:p>
            <a:r>
              <a:rPr lang="en-US" sz="2800" b="1" dirty="0" smtClean="0">
                <a:solidFill>
                  <a:schemeClr val="accent2"/>
                </a:solidFill>
              </a:rPr>
              <a:t>Confidentiality: </a:t>
            </a:r>
            <a:r>
              <a:rPr lang="en-US" sz="2800" dirty="0" smtClean="0"/>
              <a:t>protection of assets from unauthorized disclosure</a:t>
            </a:r>
          </a:p>
          <a:p>
            <a:endParaRPr lang="en-US" sz="2800" dirty="0" smtClean="0"/>
          </a:p>
          <a:p>
            <a:r>
              <a:rPr lang="en-US" sz="2800" b="1" dirty="0" smtClean="0">
                <a:solidFill>
                  <a:schemeClr val="accent2"/>
                </a:solidFill>
              </a:rPr>
              <a:t>Integrity:</a:t>
            </a:r>
            <a:r>
              <a:rPr lang="en-US" sz="2800" b="1" dirty="0" smtClean="0">
                <a:solidFill>
                  <a:srgbClr val="F79646"/>
                </a:solidFill>
              </a:rPr>
              <a:t> </a:t>
            </a:r>
            <a:r>
              <a:rPr lang="en-US" sz="2800" dirty="0" smtClean="0"/>
              <a:t>protection of assets from unauthorized modification</a:t>
            </a:r>
          </a:p>
          <a:p>
            <a:endParaRPr lang="en-US" sz="2800" dirty="0" smtClean="0"/>
          </a:p>
          <a:p>
            <a:r>
              <a:rPr lang="en-US" sz="2800" b="1" dirty="0" smtClean="0">
                <a:solidFill>
                  <a:schemeClr val="accent2"/>
                </a:solidFill>
              </a:rPr>
              <a:t>Availability:</a:t>
            </a:r>
            <a:r>
              <a:rPr lang="en-US" sz="2800" b="1" dirty="0" smtClean="0">
                <a:solidFill>
                  <a:srgbClr val="F79646"/>
                </a:solidFill>
              </a:rPr>
              <a:t> </a:t>
            </a:r>
            <a:r>
              <a:rPr lang="en-US" sz="2800" dirty="0" smtClean="0"/>
              <a:t>protection of assets from loss of use</a:t>
            </a:r>
          </a:p>
          <a:p>
            <a:endParaRPr lang="en-US" sz="3600" dirty="0"/>
          </a:p>
        </p:txBody>
      </p:sp>
    </p:spTree>
    <p:extLst>
      <p:ext uri="{BB962C8B-B14F-4D97-AF65-F5344CB8AC3E}">
        <p14:creationId xmlns:p14="http://schemas.microsoft.com/office/powerpoint/2010/main" val="585455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 1</a:t>
            </a:r>
            <a:endParaRPr lang="en-US" dirty="0"/>
          </a:p>
        </p:txBody>
      </p:sp>
      <p:sp>
        <p:nvSpPr>
          <p:cNvPr id="5" name="Content Placeholder 4"/>
          <p:cNvSpPr>
            <a:spLocks noGrp="1"/>
          </p:cNvSpPr>
          <p:nvPr>
            <p:ph idx="1"/>
          </p:nvPr>
        </p:nvSpPr>
        <p:spPr/>
        <p:txBody>
          <a:bodyPr/>
          <a:lstStyle/>
          <a:p>
            <a:r>
              <a:rPr lang="en-US" b="1" dirty="0" smtClean="0">
                <a:latin typeface="Cronos Pro" charset="0"/>
                <a:ea typeface="Cronos Pro" charset="0"/>
                <a:cs typeface="Cronos Pro" charset="0"/>
              </a:rPr>
              <a:t>Attack:  </a:t>
            </a:r>
            <a:r>
              <a:rPr lang="en-US" dirty="0" smtClean="0"/>
              <a:t>John copies Mary's homework</a:t>
            </a:r>
          </a:p>
          <a:p>
            <a:endParaRPr lang="en-US" dirty="0"/>
          </a:p>
          <a:p>
            <a:r>
              <a:rPr lang="en-US" dirty="0" smtClean="0"/>
              <a:t>What is a </a:t>
            </a:r>
            <a:r>
              <a:rPr lang="en-US" b="1" dirty="0" smtClean="0">
                <a:latin typeface="Cronos Pro" charset="0"/>
                <a:ea typeface="Cronos Pro" charset="0"/>
                <a:cs typeface="Cronos Pro" charset="0"/>
              </a:rPr>
              <a:t>security </a:t>
            </a:r>
            <a:r>
              <a:rPr lang="en-US" b="1" dirty="0" smtClean="0">
                <a:latin typeface="Cronos Pro" charset="0"/>
                <a:ea typeface="Cronos Pro" charset="0"/>
                <a:cs typeface="Cronos Pro" charset="0"/>
              </a:rPr>
              <a:t>goal </a:t>
            </a:r>
            <a:r>
              <a:rPr lang="en-US" dirty="0" smtClean="0"/>
              <a:t>this </a:t>
            </a:r>
            <a:r>
              <a:rPr lang="en-US" dirty="0" smtClean="0"/>
              <a:t>attack would violate?</a:t>
            </a:r>
          </a:p>
          <a:p>
            <a:endParaRPr lang="en-US" dirty="0"/>
          </a:p>
          <a:p>
            <a:r>
              <a:rPr lang="en-US" dirty="0" smtClean="0"/>
              <a:t>Which </a:t>
            </a:r>
            <a:r>
              <a:rPr lang="en-US" b="1" dirty="0" smtClean="0">
                <a:latin typeface="Cronos Pro" charset="0"/>
                <a:ea typeface="Cronos Pro" charset="0"/>
                <a:cs typeface="Cronos Pro" charset="0"/>
              </a:rPr>
              <a:t>aspect</a:t>
            </a:r>
            <a:r>
              <a:rPr lang="en-US" dirty="0" smtClean="0"/>
              <a:t> of security does that policy address?</a:t>
            </a:r>
            <a:endParaRPr lang="en-US" dirty="0"/>
          </a:p>
        </p:txBody>
      </p:sp>
    </p:spTree>
    <p:extLst>
      <p:ext uri="{BB962C8B-B14F-4D97-AF65-F5344CB8AC3E}">
        <p14:creationId xmlns:p14="http://schemas.microsoft.com/office/powerpoint/2010/main" val="461893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 2</a:t>
            </a:r>
            <a:endParaRPr lang="en-US" dirty="0"/>
          </a:p>
        </p:txBody>
      </p:sp>
      <p:sp>
        <p:nvSpPr>
          <p:cNvPr id="5" name="Content Placeholder 4"/>
          <p:cNvSpPr>
            <a:spLocks noGrp="1"/>
          </p:cNvSpPr>
          <p:nvPr>
            <p:ph idx="1"/>
          </p:nvPr>
        </p:nvSpPr>
        <p:spPr/>
        <p:txBody>
          <a:bodyPr/>
          <a:lstStyle/>
          <a:p>
            <a:r>
              <a:rPr lang="en-US" b="1" dirty="0" smtClean="0">
                <a:latin typeface="Cronos Pro" charset="0"/>
                <a:ea typeface="Cronos Pro" charset="0"/>
                <a:cs typeface="Cronos Pro" charset="0"/>
              </a:rPr>
              <a:t>Attack:  </a:t>
            </a:r>
            <a:r>
              <a:rPr lang="en-US" dirty="0" smtClean="0"/>
              <a:t>Paul causes Linda's system to freeze</a:t>
            </a:r>
          </a:p>
          <a:p>
            <a:endParaRPr lang="en-US" dirty="0"/>
          </a:p>
          <a:p>
            <a:r>
              <a:rPr lang="en-US" b="1" dirty="0" smtClean="0">
                <a:latin typeface="Cronos Pro" charset="0"/>
                <a:ea typeface="Cronos Pro" charset="0"/>
                <a:cs typeface="Cronos Pro" charset="0"/>
              </a:rPr>
              <a:t>Goal?</a:t>
            </a:r>
            <a:endParaRPr lang="en-US" b="1" dirty="0" smtClean="0">
              <a:latin typeface="Cronos Pro" charset="0"/>
              <a:ea typeface="Cronos Pro" charset="0"/>
              <a:cs typeface="Cronos Pro" charset="0"/>
            </a:endParaRPr>
          </a:p>
          <a:p>
            <a:endParaRPr lang="en-US" dirty="0"/>
          </a:p>
          <a:p>
            <a:r>
              <a:rPr lang="en-US" b="1" dirty="0" smtClean="0">
                <a:latin typeface="Cronos Pro" charset="0"/>
                <a:ea typeface="Cronos Pro" charset="0"/>
                <a:cs typeface="Cronos Pro" charset="0"/>
              </a:rPr>
              <a:t>Aspect?</a:t>
            </a:r>
            <a:endParaRPr lang="en-US" b="1" dirty="0">
              <a:latin typeface="Cronos Pro" charset="0"/>
              <a:ea typeface="Cronos Pro" charset="0"/>
              <a:cs typeface="Cronos Pro" charset="0"/>
            </a:endParaRPr>
          </a:p>
        </p:txBody>
      </p:sp>
    </p:spTree>
    <p:extLst>
      <p:ext uri="{BB962C8B-B14F-4D97-AF65-F5344CB8AC3E}">
        <p14:creationId xmlns:p14="http://schemas.microsoft.com/office/powerpoint/2010/main" val="1380610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Security </a:t>
            </a:r>
            <a:r>
              <a:rPr lang="en-US" dirty="0" smtClean="0"/>
              <a:t>Goals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042098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Stork Baby Delivery</a:t>
            </a:r>
            <a:endParaRPr lang="en-US" dirty="0"/>
          </a:p>
        </p:txBody>
      </p:sp>
      <p:sp>
        <p:nvSpPr>
          <p:cNvPr id="5" name="Content Placeholder 4"/>
          <p:cNvSpPr>
            <a:spLocks noGrp="1"/>
          </p:cNvSpPr>
          <p:nvPr>
            <p:ph idx="1"/>
          </p:nvPr>
        </p:nvSpPr>
        <p:spPr>
          <a:xfrm>
            <a:off x="457200" y="1371600"/>
            <a:ext cx="8534400" cy="2895600"/>
          </a:xfrm>
        </p:spPr>
        <p:txBody>
          <a:bodyPr>
            <a:normAutofit fontScale="77500" lnSpcReduction="20000"/>
          </a:bodyPr>
          <a:lstStyle/>
          <a:p>
            <a:pPr marL="0" indent="0">
              <a:lnSpc>
                <a:spcPct val="120000"/>
              </a:lnSpc>
              <a:buNone/>
            </a:pPr>
            <a:r>
              <a:rPr lang="en-US" sz="2600" dirty="0"/>
              <a:t>The </a:t>
            </a:r>
            <a:r>
              <a:rPr lang="en-US" sz="2600" i="1" dirty="0"/>
              <a:t>stork baby delivery system</a:t>
            </a:r>
            <a:r>
              <a:rPr lang="en-US" sz="2600" dirty="0"/>
              <a:t> allows an autonomous aircraft (a </a:t>
            </a:r>
            <a:r>
              <a:rPr lang="en-US" sz="2600" i="1" dirty="0"/>
              <a:t>stork</a:t>
            </a:r>
            <a:r>
              <a:rPr lang="en-US" sz="2600" dirty="0"/>
              <a:t>) to deliver a payload (a </a:t>
            </a:r>
            <a:r>
              <a:rPr lang="en-US" sz="2600" i="1" dirty="0"/>
              <a:t>baby</a:t>
            </a:r>
            <a:r>
              <a:rPr lang="en-US" sz="2600" dirty="0"/>
              <a:t>) to a geographic location </a:t>
            </a:r>
            <a:r>
              <a:rPr lang="en-US" sz="2600" dirty="0" err="1" smtClean="0"/>
              <a:t>prespecified</a:t>
            </a:r>
            <a:r>
              <a:rPr lang="en-US" sz="2600" dirty="0" smtClean="0"/>
              <a:t> </a:t>
            </a:r>
            <a:r>
              <a:rPr lang="en-US" sz="2600" dirty="0"/>
              <a:t>by some higher authority </a:t>
            </a:r>
            <a:r>
              <a:rPr lang="en-US" sz="2600" dirty="0" smtClean="0"/>
              <a:t>(</a:t>
            </a:r>
            <a:r>
              <a:rPr lang="en-US" sz="2600" i="1" dirty="0" smtClean="0"/>
              <a:t>providence</a:t>
            </a:r>
            <a:r>
              <a:rPr lang="en-US" sz="2600" dirty="0"/>
              <a:t>). Prior to take-off, providence programs a stork with the geographic location describing where the baby should be delivered. Throughout the mission, the stork transmits back to providence a video of the landscape (labeled with geographic location coordinates) that the stork flies over. While a stork is in flight, providence may issue commands to that stork and change the location for the delivery, alter the path being followed to that location, or abort the mission</a:t>
            </a:r>
            <a:r>
              <a:rPr lang="en-US" sz="2600" dirty="0" smtClean="0"/>
              <a:t>.</a:t>
            </a:r>
          </a:p>
          <a:p>
            <a:pPr marL="0" indent="0">
              <a:buNone/>
            </a:pPr>
            <a:endParaRPr lang="en-US" b="1" dirty="0"/>
          </a:p>
        </p:txBody>
      </p:sp>
      <p:sp>
        <p:nvSpPr>
          <p:cNvPr id="6" name="Content Placeholder 4"/>
          <p:cNvSpPr txBox="1">
            <a:spLocks/>
          </p:cNvSpPr>
          <p:nvPr/>
        </p:nvSpPr>
        <p:spPr>
          <a:xfrm>
            <a:off x="457200" y="4267200"/>
            <a:ext cx="4953000" cy="2590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t>Threat model</a:t>
            </a:r>
            <a:r>
              <a:rPr lang="en-US" sz="2000" dirty="0" smtClean="0"/>
              <a:t>: The adversary desires to prevent baby deliveries. The adversary has access to radio equipment that transmits and receives on the same frequencies that providence uses for communication with a stork. The adversary also controls weapons systems that can destroy a stork in flight.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169282"/>
            <a:ext cx="3657599" cy="2615183"/>
          </a:xfrm>
          <a:prstGeom prst="rect">
            <a:avLst/>
          </a:prstGeom>
        </p:spPr>
      </p:pic>
    </p:spTree>
    <p:extLst>
      <p:ext uri="{BB962C8B-B14F-4D97-AF65-F5344CB8AC3E}">
        <p14:creationId xmlns:p14="http://schemas.microsoft.com/office/powerpoint/2010/main" val="108749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Bigger Picture</a:t>
            </a:r>
            <a:endParaRPr lang="en-US" dirty="0"/>
          </a:p>
        </p:txBody>
      </p:sp>
      <p:sp>
        <p:nvSpPr>
          <p:cNvPr id="4" name="Content Placeholder 2"/>
          <p:cNvSpPr txBox="1">
            <a:spLocks/>
          </p:cNvSpPr>
          <p:nvPr/>
        </p:nvSpPr>
        <p:spPr>
          <a:xfrm>
            <a:off x="457200" y="2057400"/>
            <a:ext cx="8229600" cy="4068763"/>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2800" dirty="0" smtClean="0">
                <a:solidFill>
                  <a:schemeClr val="accent2"/>
                </a:solidFill>
              </a:rPr>
              <a:t>Attacks</a:t>
            </a:r>
            <a:r>
              <a:rPr lang="en-US" sz="2800" dirty="0" smtClean="0"/>
              <a:t> </a:t>
            </a:r>
            <a:br>
              <a:rPr lang="en-US" sz="2800" dirty="0" smtClean="0"/>
            </a:br>
            <a:r>
              <a:rPr lang="en-US" sz="2800" dirty="0" smtClean="0"/>
              <a:t>are perpetrated by </a:t>
            </a:r>
            <a:br>
              <a:rPr lang="en-US" sz="2800" dirty="0" smtClean="0"/>
            </a:br>
            <a:r>
              <a:rPr lang="en-US" sz="2800" dirty="0" smtClean="0">
                <a:solidFill>
                  <a:srgbClr val="4F81BD"/>
                </a:solidFill>
              </a:rPr>
              <a:t>threats</a:t>
            </a:r>
            <a:r>
              <a:rPr lang="en-US" sz="2800" dirty="0" smtClean="0"/>
              <a:t> </a:t>
            </a:r>
            <a:br>
              <a:rPr lang="en-US" sz="2800" dirty="0" smtClean="0"/>
            </a:br>
            <a:r>
              <a:rPr lang="en-US" sz="2800" dirty="0" smtClean="0"/>
              <a:t>that inflict </a:t>
            </a:r>
            <a:br>
              <a:rPr lang="en-US" sz="2800" dirty="0" smtClean="0"/>
            </a:br>
            <a:r>
              <a:rPr lang="en-US" sz="2800" dirty="0" smtClean="0">
                <a:solidFill>
                  <a:srgbClr val="4F81BD"/>
                </a:solidFill>
              </a:rPr>
              <a:t>harm</a:t>
            </a:r>
            <a:r>
              <a:rPr lang="en-US" sz="2800" dirty="0" smtClean="0"/>
              <a:t> </a:t>
            </a:r>
            <a:br>
              <a:rPr lang="en-US" sz="2800" dirty="0" smtClean="0"/>
            </a:br>
            <a:r>
              <a:rPr lang="en-US" sz="2800" dirty="0" smtClean="0"/>
              <a:t>by exploiting</a:t>
            </a:r>
            <a:br>
              <a:rPr lang="en-US" sz="2800" dirty="0" smtClean="0"/>
            </a:br>
            <a:r>
              <a:rPr lang="en-US" sz="2800" dirty="0" smtClean="0">
                <a:solidFill>
                  <a:srgbClr val="4F81BD"/>
                </a:solidFill>
              </a:rPr>
              <a:t>vulnerabilities</a:t>
            </a:r>
            <a:r>
              <a:rPr lang="en-US" sz="2800" dirty="0" smtClean="0"/>
              <a:t/>
            </a:r>
            <a:br>
              <a:rPr lang="en-US" sz="2800" dirty="0" smtClean="0"/>
            </a:br>
            <a:r>
              <a:rPr lang="en-US" sz="2800" dirty="0" smtClean="0"/>
              <a:t>which are controlled by </a:t>
            </a:r>
            <a:br>
              <a:rPr lang="en-US" sz="2800" dirty="0" smtClean="0"/>
            </a:br>
            <a:r>
              <a:rPr lang="en-US" sz="2800" dirty="0" smtClean="0">
                <a:solidFill>
                  <a:srgbClr val="4F81BD"/>
                </a:solidFill>
              </a:rPr>
              <a:t>countermeasures</a:t>
            </a:r>
            <a:r>
              <a:rPr lang="en-US" sz="2800" dirty="0" smtClean="0"/>
              <a:t>.</a:t>
            </a:r>
            <a:endParaRPr lang="en-US" sz="2800" dirty="0"/>
          </a:p>
        </p:txBody>
      </p:sp>
    </p:spTree>
    <p:extLst>
      <p:ext uri="{BB962C8B-B14F-4D97-AF65-F5344CB8AC3E}">
        <p14:creationId xmlns:p14="http://schemas.microsoft.com/office/powerpoint/2010/main" val="159199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4566" y="2971800"/>
            <a:ext cx="6641435" cy="1200329"/>
          </a:xfrm>
          <a:prstGeom prst="rect">
            <a:avLst/>
          </a:prstGeom>
          <a:noFill/>
        </p:spPr>
        <p:txBody>
          <a:bodyPr wrap="none" rtlCol="0">
            <a:spAutoFit/>
          </a:bodyPr>
          <a:lstStyle/>
          <a:p>
            <a:r>
              <a:rPr lang="en-US" sz="7200" dirty="0" smtClean="0">
                <a:solidFill>
                  <a:schemeClr val="accent1"/>
                </a:solidFill>
                <a:latin typeface="CronosPro-Regular"/>
                <a:cs typeface="CronosPro-Regular"/>
              </a:rPr>
              <a:t>November 2, 1988</a:t>
            </a:r>
            <a:endParaRPr lang="en-US" sz="7200" dirty="0">
              <a:solidFill>
                <a:schemeClr val="accent1"/>
              </a:solidFill>
              <a:latin typeface="CronosPro-Regular"/>
              <a:cs typeface="CronosPro-Regular"/>
            </a:endParaRPr>
          </a:p>
        </p:txBody>
      </p:sp>
      <p:pic>
        <p:nvPicPr>
          <p:cNvPr id="5" name="Picture 4" descr="wor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4566" y="4191000"/>
            <a:ext cx="3686253" cy="2355504"/>
          </a:xfrm>
          <a:prstGeom prst="rect">
            <a:avLst/>
          </a:prstGeom>
        </p:spPr>
      </p:pic>
      <p:sp>
        <p:nvSpPr>
          <p:cNvPr id="6" name="TextBox 5"/>
          <p:cNvSpPr txBox="1"/>
          <p:nvPr/>
        </p:nvSpPr>
        <p:spPr>
          <a:xfrm>
            <a:off x="1734707" y="609600"/>
            <a:ext cx="6041521" cy="2677656"/>
          </a:xfrm>
          <a:prstGeom prst="rect">
            <a:avLst/>
          </a:prstGeom>
          <a:noFill/>
        </p:spPr>
        <p:txBody>
          <a:bodyPr wrap="square" rtlCol="0">
            <a:spAutoFit/>
          </a:bodyPr>
          <a:lstStyle/>
          <a:p>
            <a:r>
              <a:rPr lang="en-US" sz="1200" b="1" dirty="0">
                <a:solidFill>
                  <a:srgbClr val="6B0001"/>
                </a:solidFill>
                <a:latin typeface="Courier-Bold"/>
              </a:rPr>
              <a:t>static</a:t>
            </a:r>
            <a:r>
              <a:rPr lang="en-US" sz="1200" dirty="0">
                <a:solidFill>
                  <a:srgbClr val="000000"/>
                </a:solidFill>
                <a:latin typeface="Courier"/>
              </a:rPr>
              <a:t> </a:t>
            </a:r>
            <a:r>
              <a:rPr lang="en-US" sz="1200" dirty="0" err="1">
                <a:solidFill>
                  <a:srgbClr val="000000"/>
                </a:solidFill>
                <a:latin typeface="Courier"/>
              </a:rPr>
              <a:t>report_breakin</a:t>
            </a:r>
            <a:r>
              <a:rPr lang="en-US" sz="1200" dirty="0">
                <a:solidFill>
                  <a:srgbClr val="6D6F24"/>
                </a:solidFill>
                <a:latin typeface="Courier"/>
              </a:rPr>
              <a:t>(</a:t>
            </a:r>
            <a:r>
              <a:rPr lang="en-US" sz="1200" dirty="0">
                <a:solidFill>
                  <a:srgbClr val="000000"/>
                </a:solidFill>
                <a:latin typeface="Courier"/>
              </a:rPr>
              <a:t>arg1</a:t>
            </a:r>
            <a:r>
              <a:rPr lang="en-US" sz="1200" dirty="0">
                <a:solidFill>
                  <a:srgbClr val="6D6F24"/>
                </a:solidFill>
                <a:latin typeface="Courier"/>
              </a:rPr>
              <a:t>,</a:t>
            </a:r>
            <a:r>
              <a:rPr lang="en-US" sz="1200" dirty="0">
                <a:solidFill>
                  <a:srgbClr val="000000"/>
                </a:solidFill>
                <a:latin typeface="Courier"/>
              </a:rPr>
              <a:t> arg2</a:t>
            </a:r>
            <a:r>
              <a:rPr lang="en-US" sz="1200" dirty="0">
                <a:solidFill>
                  <a:srgbClr val="6D6F24"/>
                </a:solidFill>
                <a:latin typeface="Courier"/>
              </a:rPr>
              <a:t>)</a:t>
            </a:r>
            <a:r>
              <a:rPr lang="en-US" sz="1200" dirty="0">
                <a:solidFill>
                  <a:srgbClr val="000000"/>
                </a:solidFill>
                <a:latin typeface="Courier"/>
              </a:rPr>
              <a:t>		</a:t>
            </a:r>
            <a:r>
              <a:rPr lang="en-US" sz="1200" dirty="0">
                <a:solidFill>
                  <a:srgbClr val="565656"/>
                </a:solidFill>
                <a:latin typeface="Courier"/>
              </a:rPr>
              <a:t>/* 0x2494 */</a:t>
            </a:r>
            <a:endParaRPr lang="en-US" sz="1200" dirty="0">
              <a:solidFill>
                <a:srgbClr val="000000"/>
              </a:solidFill>
              <a:latin typeface="Courier"/>
            </a:endParaRPr>
          </a:p>
          <a:p>
            <a:r>
              <a:rPr lang="en-US" sz="1200" dirty="0">
                <a:solidFill>
                  <a:srgbClr val="6B006D"/>
                </a:solidFill>
                <a:latin typeface="Courier"/>
              </a:rPr>
              <a:t>{</a:t>
            </a:r>
            <a:endParaRPr lang="en-US" sz="1200" dirty="0">
              <a:solidFill>
                <a:srgbClr val="000000"/>
              </a:solidFill>
              <a:latin typeface="Courier"/>
            </a:endParaRPr>
          </a:p>
          <a:p>
            <a:r>
              <a:rPr lang="hu-HU" sz="1200" dirty="0">
                <a:solidFill>
                  <a:srgbClr val="000000"/>
                </a:solidFill>
                <a:latin typeface="Courier"/>
              </a:rPr>
              <a:t>    </a:t>
            </a:r>
            <a:r>
              <a:rPr lang="hu-HU" sz="1200" b="1" dirty="0">
                <a:solidFill>
                  <a:srgbClr val="6B0001"/>
                </a:solidFill>
                <a:latin typeface="Courier-Bold"/>
              </a:rPr>
              <a:t>int</a:t>
            </a:r>
            <a:r>
              <a:rPr lang="hu-HU" sz="1200" dirty="0">
                <a:solidFill>
                  <a:srgbClr val="000000"/>
                </a:solidFill>
                <a:latin typeface="Courier"/>
              </a:rPr>
              <a:t> s</a:t>
            </a:r>
            <a:r>
              <a:rPr lang="hu-HU" sz="1200" dirty="0">
                <a:solidFill>
                  <a:srgbClr val="6B006D"/>
                </a:solidFill>
                <a:latin typeface="Courier"/>
              </a:rPr>
              <a:t>;</a:t>
            </a:r>
            <a:endParaRPr lang="hu-HU" sz="1200" dirty="0">
              <a:solidFill>
                <a:srgbClr val="000000"/>
              </a:solidFill>
              <a:latin typeface="Courier"/>
            </a:endParaRPr>
          </a:p>
          <a:p>
            <a:r>
              <a:rPr lang="en-US" sz="1200" dirty="0">
                <a:solidFill>
                  <a:srgbClr val="000000"/>
                </a:solidFill>
                <a:latin typeface="Courier"/>
              </a:rPr>
              <a:t>    </a:t>
            </a:r>
            <a:r>
              <a:rPr lang="en-US" sz="1200" b="1" dirty="0" err="1">
                <a:solidFill>
                  <a:srgbClr val="6B0001"/>
                </a:solidFill>
                <a:latin typeface="Courier-Bold"/>
              </a:rPr>
              <a:t>struct</a:t>
            </a:r>
            <a:r>
              <a:rPr lang="en-US" sz="1200" dirty="0">
                <a:solidFill>
                  <a:srgbClr val="000000"/>
                </a:solidFill>
                <a:latin typeface="Courier"/>
              </a:rPr>
              <a:t> </a:t>
            </a:r>
            <a:r>
              <a:rPr lang="en-US" sz="1200" dirty="0" err="1">
                <a:solidFill>
                  <a:srgbClr val="000000"/>
                </a:solidFill>
                <a:latin typeface="Courier"/>
              </a:rPr>
              <a:t>sockaddr_in</a:t>
            </a:r>
            <a:r>
              <a:rPr lang="en-US" sz="1200" dirty="0">
                <a:solidFill>
                  <a:srgbClr val="000000"/>
                </a:solidFill>
                <a:latin typeface="Courier"/>
              </a:rPr>
              <a:t> </a:t>
            </a:r>
            <a:r>
              <a:rPr lang="en-US" sz="1200" dirty="0">
                <a:solidFill>
                  <a:srgbClr val="4D2401"/>
                </a:solidFill>
                <a:latin typeface="Courier"/>
              </a:rPr>
              <a:t>sin</a:t>
            </a:r>
            <a:r>
              <a:rPr lang="en-US" sz="1200" dirty="0">
                <a:solidFill>
                  <a:srgbClr val="6B006D"/>
                </a:solidFill>
                <a:latin typeface="Courier"/>
              </a:rPr>
              <a:t>;</a:t>
            </a:r>
            <a:endParaRPr lang="en-US" sz="1200" dirty="0">
              <a:solidFill>
                <a:srgbClr val="000000"/>
              </a:solidFill>
              <a:latin typeface="Courier"/>
            </a:endParaRPr>
          </a:p>
          <a:p>
            <a:r>
              <a:rPr lang="pl-PL" sz="1200" dirty="0">
                <a:solidFill>
                  <a:srgbClr val="000000"/>
                </a:solidFill>
                <a:latin typeface="Courier"/>
              </a:rPr>
              <a:t>    </a:t>
            </a:r>
            <a:r>
              <a:rPr lang="pl-PL" sz="1200" b="1" dirty="0">
                <a:solidFill>
                  <a:srgbClr val="6B0001"/>
                </a:solidFill>
                <a:latin typeface="Courier-Bold"/>
              </a:rPr>
              <a:t>char</a:t>
            </a:r>
            <a:r>
              <a:rPr lang="pl-PL" sz="1200" dirty="0">
                <a:solidFill>
                  <a:srgbClr val="000000"/>
                </a:solidFill>
                <a:latin typeface="Courier"/>
              </a:rPr>
              <a:t> </a:t>
            </a:r>
            <a:r>
              <a:rPr lang="pl-PL" sz="1200" dirty="0" err="1">
                <a:solidFill>
                  <a:srgbClr val="000000"/>
                </a:solidFill>
                <a:latin typeface="Courier"/>
              </a:rPr>
              <a:t>msg</a:t>
            </a:r>
            <a:r>
              <a:rPr lang="pl-PL" sz="1200" dirty="0">
                <a:solidFill>
                  <a:srgbClr val="6B006D"/>
                </a:solidFill>
                <a:latin typeface="Courier"/>
              </a:rPr>
              <a:t>;</a:t>
            </a:r>
            <a:endParaRPr lang="pl-PL" sz="1200" dirty="0">
              <a:solidFill>
                <a:srgbClr val="000000"/>
              </a:solidFill>
              <a:latin typeface="Courier"/>
            </a:endParaRPr>
          </a:p>
          <a:p>
            <a:r>
              <a:rPr lang="de-DE" sz="1200" dirty="0">
                <a:solidFill>
                  <a:srgbClr val="000000"/>
                </a:solidFill>
                <a:latin typeface="Courier"/>
              </a:rPr>
              <a:t>    </a:t>
            </a:r>
          </a:p>
          <a:p>
            <a:r>
              <a:rPr lang="en-US" sz="1200" dirty="0">
                <a:solidFill>
                  <a:srgbClr val="000000"/>
                </a:solidFill>
                <a:latin typeface="Courier"/>
              </a:rPr>
              <a:t>    </a:t>
            </a:r>
            <a:r>
              <a:rPr lang="en-US" sz="1200" b="1" dirty="0">
                <a:solidFill>
                  <a:srgbClr val="6B0001"/>
                </a:solidFill>
                <a:latin typeface="Courier-Bold"/>
              </a:rPr>
              <a:t>if</a:t>
            </a:r>
            <a:r>
              <a:rPr lang="en-US" sz="1200" dirty="0">
                <a:solidFill>
                  <a:srgbClr val="000000"/>
                </a:solidFill>
                <a:latin typeface="Courier"/>
              </a:rPr>
              <a:t> </a:t>
            </a:r>
            <a:r>
              <a:rPr lang="en-US" sz="1200" dirty="0">
                <a:solidFill>
                  <a:srgbClr val="6D6F24"/>
                </a:solidFill>
                <a:latin typeface="Courier"/>
              </a:rPr>
              <a:t>(</a:t>
            </a:r>
            <a:r>
              <a:rPr lang="en-US" sz="1200" dirty="0">
                <a:solidFill>
                  <a:srgbClr val="107D02"/>
                </a:solidFill>
                <a:latin typeface="Courier"/>
              </a:rPr>
              <a:t>7</a:t>
            </a:r>
            <a:r>
              <a:rPr lang="en-US" sz="1200" dirty="0">
                <a:solidFill>
                  <a:srgbClr val="000000"/>
                </a:solidFill>
                <a:latin typeface="Courier"/>
              </a:rPr>
              <a:t> </a:t>
            </a:r>
            <a:r>
              <a:rPr lang="en-US" sz="1200" dirty="0">
                <a:solidFill>
                  <a:srgbClr val="6D6F24"/>
                </a:solidFill>
                <a:latin typeface="Courier"/>
              </a:rPr>
              <a:t>!=</a:t>
            </a:r>
            <a:r>
              <a:rPr lang="en-US" sz="1200" dirty="0">
                <a:solidFill>
                  <a:srgbClr val="000000"/>
                </a:solidFill>
                <a:latin typeface="Courier"/>
              </a:rPr>
              <a:t> random</a:t>
            </a:r>
            <a:r>
              <a:rPr lang="en-US" sz="1200" dirty="0">
                <a:solidFill>
                  <a:srgbClr val="6D6F24"/>
                </a:solidFill>
                <a:latin typeface="Courier"/>
              </a:rPr>
              <a:t>()</a:t>
            </a:r>
            <a:r>
              <a:rPr lang="en-US" sz="1200" dirty="0">
                <a:solidFill>
                  <a:srgbClr val="000000"/>
                </a:solidFill>
                <a:latin typeface="Courier"/>
              </a:rPr>
              <a:t> </a:t>
            </a:r>
            <a:r>
              <a:rPr lang="en-US" sz="1200" dirty="0">
                <a:solidFill>
                  <a:srgbClr val="6D6F24"/>
                </a:solidFill>
                <a:latin typeface="Courier"/>
              </a:rPr>
              <a:t>%</a:t>
            </a:r>
            <a:r>
              <a:rPr lang="en-US" sz="1200" dirty="0">
                <a:solidFill>
                  <a:srgbClr val="000000"/>
                </a:solidFill>
                <a:latin typeface="Courier"/>
              </a:rPr>
              <a:t> </a:t>
            </a:r>
            <a:r>
              <a:rPr lang="en-US" sz="1200" dirty="0">
                <a:solidFill>
                  <a:srgbClr val="107D02"/>
                </a:solidFill>
                <a:latin typeface="Courier"/>
              </a:rPr>
              <a:t>15</a:t>
            </a:r>
            <a:r>
              <a:rPr lang="en-US" sz="1200" dirty="0">
                <a:solidFill>
                  <a:srgbClr val="6D6F24"/>
                </a:solidFill>
                <a:latin typeface="Courier"/>
              </a:rPr>
              <a:t>)</a:t>
            </a:r>
            <a:endParaRPr lang="en-US" sz="1200" dirty="0">
              <a:solidFill>
                <a:srgbClr val="000000"/>
              </a:solidFill>
              <a:latin typeface="Courier"/>
            </a:endParaRPr>
          </a:p>
          <a:p>
            <a:r>
              <a:rPr lang="en-US" sz="1200" dirty="0">
                <a:solidFill>
                  <a:srgbClr val="000000"/>
                </a:solidFill>
                <a:latin typeface="Courier"/>
              </a:rPr>
              <a:t>	</a:t>
            </a:r>
            <a:r>
              <a:rPr lang="en-US" sz="1200" b="1" dirty="0">
                <a:solidFill>
                  <a:srgbClr val="6B0001"/>
                </a:solidFill>
                <a:latin typeface="Courier-Bold"/>
              </a:rPr>
              <a:t>return</a:t>
            </a:r>
            <a:r>
              <a:rPr lang="en-US" sz="1200" dirty="0">
                <a:solidFill>
                  <a:srgbClr val="6B006D"/>
                </a:solidFill>
                <a:latin typeface="Courier"/>
              </a:rPr>
              <a:t>;</a:t>
            </a:r>
            <a:endParaRPr lang="en-US" sz="1200" dirty="0">
              <a:solidFill>
                <a:srgbClr val="000000"/>
              </a:solidFill>
              <a:latin typeface="Courier"/>
            </a:endParaRPr>
          </a:p>
          <a:p>
            <a:r>
              <a:rPr lang="de-DE" sz="1200" dirty="0">
                <a:solidFill>
                  <a:srgbClr val="000000"/>
                </a:solidFill>
                <a:latin typeface="Courier"/>
              </a:rPr>
              <a:t>    </a:t>
            </a:r>
          </a:p>
          <a:p>
            <a:r>
              <a:rPr lang="de-DE" sz="1200" dirty="0">
                <a:solidFill>
                  <a:srgbClr val="000000"/>
                </a:solidFill>
                <a:latin typeface="Courier"/>
              </a:rPr>
              <a:t>    </a:t>
            </a:r>
            <a:r>
              <a:rPr lang="de-DE" sz="1200" dirty="0" err="1">
                <a:solidFill>
                  <a:srgbClr val="000000"/>
                </a:solidFill>
                <a:latin typeface="Courier"/>
              </a:rPr>
              <a:t>bzero</a:t>
            </a:r>
            <a:r>
              <a:rPr lang="de-DE" sz="1200" dirty="0">
                <a:solidFill>
                  <a:srgbClr val="6D6F24"/>
                </a:solidFill>
                <a:latin typeface="Courier"/>
              </a:rPr>
              <a:t>(&amp;</a:t>
            </a:r>
            <a:r>
              <a:rPr lang="de-DE" sz="1200" dirty="0">
                <a:solidFill>
                  <a:srgbClr val="4D2401"/>
                </a:solidFill>
                <a:latin typeface="Courier"/>
              </a:rPr>
              <a:t>sin</a:t>
            </a:r>
            <a:r>
              <a:rPr lang="de-DE" sz="1200" dirty="0">
                <a:solidFill>
                  <a:srgbClr val="6D6F24"/>
                </a:solidFill>
                <a:latin typeface="Courier"/>
              </a:rPr>
              <a:t>,</a:t>
            </a:r>
            <a:r>
              <a:rPr lang="de-DE" sz="1200" dirty="0">
                <a:solidFill>
                  <a:srgbClr val="000000"/>
                </a:solidFill>
                <a:latin typeface="Courier"/>
              </a:rPr>
              <a:t> </a:t>
            </a:r>
            <a:r>
              <a:rPr lang="de-DE" sz="1200" b="1" dirty="0" err="1">
                <a:solidFill>
                  <a:srgbClr val="6B0001"/>
                </a:solidFill>
                <a:latin typeface="Courier-Bold"/>
              </a:rPr>
              <a:t>sizeof</a:t>
            </a:r>
            <a:r>
              <a:rPr lang="de-DE" sz="1200" dirty="0">
                <a:solidFill>
                  <a:srgbClr val="6D6F24"/>
                </a:solidFill>
                <a:latin typeface="Courier"/>
              </a:rPr>
              <a:t>(</a:t>
            </a:r>
            <a:r>
              <a:rPr lang="de-DE" sz="1200" dirty="0">
                <a:solidFill>
                  <a:srgbClr val="4D2401"/>
                </a:solidFill>
                <a:latin typeface="Courier"/>
              </a:rPr>
              <a:t>sin</a:t>
            </a:r>
            <a:r>
              <a:rPr lang="de-DE" sz="1200" dirty="0">
                <a:solidFill>
                  <a:srgbClr val="6D6F24"/>
                </a:solidFill>
                <a:latin typeface="Courier"/>
              </a:rPr>
              <a:t>))</a:t>
            </a:r>
            <a:r>
              <a:rPr lang="de-DE" sz="1200" dirty="0">
                <a:solidFill>
                  <a:srgbClr val="6B006D"/>
                </a:solidFill>
                <a:latin typeface="Courier"/>
              </a:rPr>
              <a:t>;</a:t>
            </a:r>
            <a:endParaRPr lang="de-DE" sz="1200" dirty="0">
              <a:solidFill>
                <a:srgbClr val="000000"/>
              </a:solidFill>
              <a:latin typeface="Courier"/>
            </a:endParaRPr>
          </a:p>
          <a:p>
            <a:r>
              <a:rPr lang="de-DE" sz="1200" dirty="0">
                <a:solidFill>
                  <a:srgbClr val="000000"/>
                </a:solidFill>
                <a:latin typeface="Courier"/>
              </a:rPr>
              <a:t>    </a:t>
            </a:r>
            <a:r>
              <a:rPr lang="de-DE" sz="1200" dirty="0" err="1">
                <a:solidFill>
                  <a:srgbClr val="000000"/>
                </a:solidFill>
                <a:latin typeface="Courier"/>
              </a:rPr>
              <a:t>sin</a:t>
            </a:r>
            <a:r>
              <a:rPr lang="de-DE" sz="1200" dirty="0" err="1">
                <a:solidFill>
                  <a:srgbClr val="6D6F24"/>
                </a:solidFill>
                <a:latin typeface="Courier"/>
              </a:rPr>
              <a:t>.</a:t>
            </a:r>
            <a:r>
              <a:rPr lang="de-DE" sz="1200" dirty="0" err="1">
                <a:solidFill>
                  <a:srgbClr val="000000"/>
                </a:solidFill>
                <a:latin typeface="Courier"/>
              </a:rPr>
              <a:t>sin_family</a:t>
            </a:r>
            <a:r>
              <a:rPr lang="de-DE" sz="1200" dirty="0">
                <a:solidFill>
                  <a:srgbClr val="000000"/>
                </a:solidFill>
                <a:latin typeface="Courier"/>
              </a:rPr>
              <a:t> </a:t>
            </a:r>
            <a:r>
              <a:rPr lang="de-DE" sz="1200" dirty="0">
                <a:solidFill>
                  <a:srgbClr val="6D6F24"/>
                </a:solidFill>
                <a:latin typeface="Courier"/>
              </a:rPr>
              <a:t>=</a:t>
            </a:r>
            <a:r>
              <a:rPr lang="de-DE" sz="1200" dirty="0">
                <a:solidFill>
                  <a:srgbClr val="000000"/>
                </a:solidFill>
                <a:latin typeface="Courier"/>
              </a:rPr>
              <a:t> AF_INET</a:t>
            </a:r>
            <a:r>
              <a:rPr lang="de-DE" sz="1200" dirty="0">
                <a:solidFill>
                  <a:srgbClr val="6B006D"/>
                </a:solidFill>
                <a:latin typeface="Courier"/>
              </a:rPr>
              <a:t>;</a:t>
            </a:r>
            <a:endParaRPr lang="de-DE" sz="1200" dirty="0">
              <a:solidFill>
                <a:srgbClr val="000000"/>
              </a:solidFill>
              <a:latin typeface="Courier"/>
            </a:endParaRPr>
          </a:p>
          <a:p>
            <a:r>
              <a:rPr lang="de-DE" sz="1200" dirty="0">
                <a:solidFill>
                  <a:srgbClr val="000000"/>
                </a:solidFill>
                <a:latin typeface="Courier"/>
              </a:rPr>
              <a:t>    </a:t>
            </a:r>
            <a:r>
              <a:rPr lang="de-DE" sz="1200" dirty="0" err="1">
                <a:solidFill>
                  <a:srgbClr val="000000"/>
                </a:solidFill>
                <a:latin typeface="Courier"/>
              </a:rPr>
              <a:t>sin</a:t>
            </a:r>
            <a:r>
              <a:rPr lang="de-DE" sz="1200" dirty="0" err="1">
                <a:solidFill>
                  <a:srgbClr val="6D6F24"/>
                </a:solidFill>
                <a:latin typeface="Courier"/>
              </a:rPr>
              <a:t>.</a:t>
            </a:r>
            <a:r>
              <a:rPr lang="de-DE" sz="1200" dirty="0" err="1">
                <a:solidFill>
                  <a:srgbClr val="000000"/>
                </a:solidFill>
                <a:latin typeface="Courier"/>
              </a:rPr>
              <a:t>sin_port</a:t>
            </a:r>
            <a:r>
              <a:rPr lang="de-DE" sz="1200" dirty="0">
                <a:solidFill>
                  <a:srgbClr val="000000"/>
                </a:solidFill>
                <a:latin typeface="Courier"/>
              </a:rPr>
              <a:t> </a:t>
            </a:r>
            <a:r>
              <a:rPr lang="de-DE" sz="1200" dirty="0">
                <a:solidFill>
                  <a:srgbClr val="6D6F24"/>
                </a:solidFill>
                <a:latin typeface="Courier"/>
              </a:rPr>
              <a:t>=</a:t>
            </a:r>
            <a:r>
              <a:rPr lang="de-DE" sz="1200" dirty="0">
                <a:solidFill>
                  <a:srgbClr val="000000"/>
                </a:solidFill>
                <a:latin typeface="Courier"/>
              </a:rPr>
              <a:t> REPORT_PORT</a:t>
            </a:r>
            <a:r>
              <a:rPr lang="de-DE" sz="1200" dirty="0">
                <a:solidFill>
                  <a:srgbClr val="6B006D"/>
                </a:solidFill>
                <a:latin typeface="Courier"/>
              </a:rPr>
              <a:t>;</a:t>
            </a:r>
            <a:endParaRPr lang="de-DE" sz="1200" dirty="0">
              <a:solidFill>
                <a:srgbClr val="000000"/>
              </a:solidFill>
              <a:latin typeface="Courier"/>
            </a:endParaRPr>
          </a:p>
          <a:p>
            <a:r>
              <a:rPr lang="en-US" sz="1200" dirty="0">
                <a:solidFill>
                  <a:srgbClr val="000000"/>
                </a:solidFill>
                <a:latin typeface="Courier"/>
              </a:rPr>
              <a:t>    </a:t>
            </a:r>
            <a:r>
              <a:rPr lang="en-US" sz="1200" dirty="0" err="1">
                <a:solidFill>
                  <a:srgbClr val="000000"/>
                </a:solidFill>
                <a:latin typeface="Courier"/>
              </a:rPr>
              <a:t>sin</a:t>
            </a:r>
            <a:r>
              <a:rPr lang="en-US" sz="1200" dirty="0" err="1">
                <a:solidFill>
                  <a:srgbClr val="6D6F24"/>
                </a:solidFill>
                <a:latin typeface="Courier"/>
              </a:rPr>
              <a:t>.</a:t>
            </a:r>
            <a:r>
              <a:rPr lang="en-US" sz="1200" dirty="0" err="1">
                <a:solidFill>
                  <a:srgbClr val="000000"/>
                </a:solidFill>
                <a:latin typeface="Courier"/>
              </a:rPr>
              <a:t>sin_addr</a:t>
            </a:r>
            <a:r>
              <a:rPr lang="en-US" sz="1200" dirty="0" err="1">
                <a:solidFill>
                  <a:srgbClr val="6D6F24"/>
                </a:solidFill>
                <a:latin typeface="Courier"/>
              </a:rPr>
              <a:t>.</a:t>
            </a:r>
            <a:r>
              <a:rPr lang="en-US" sz="1200" dirty="0" err="1">
                <a:solidFill>
                  <a:srgbClr val="000000"/>
                </a:solidFill>
                <a:latin typeface="Courier"/>
              </a:rPr>
              <a:t>s_addr</a:t>
            </a:r>
            <a:r>
              <a:rPr lang="en-US" sz="1200" dirty="0">
                <a:solidFill>
                  <a:srgbClr val="000000"/>
                </a:solidFill>
                <a:latin typeface="Courier"/>
              </a:rPr>
              <a:t> </a:t>
            </a:r>
            <a:r>
              <a:rPr lang="en-US" sz="1200" dirty="0">
                <a:solidFill>
                  <a:srgbClr val="6D6F24"/>
                </a:solidFill>
                <a:latin typeface="Courier"/>
              </a:rPr>
              <a:t>=</a:t>
            </a:r>
            <a:r>
              <a:rPr lang="en-US" sz="1200" dirty="0">
                <a:solidFill>
                  <a:srgbClr val="000000"/>
                </a:solidFill>
                <a:latin typeface="Courier"/>
              </a:rPr>
              <a:t> </a:t>
            </a:r>
            <a:r>
              <a:rPr lang="en-US" sz="1200" dirty="0" err="1">
                <a:solidFill>
                  <a:srgbClr val="300000"/>
                </a:solidFill>
                <a:latin typeface="Courier"/>
              </a:rPr>
              <a:t>inet_addr</a:t>
            </a:r>
            <a:r>
              <a:rPr lang="en-US" sz="1200" dirty="0">
                <a:solidFill>
                  <a:srgbClr val="6D6F24"/>
                </a:solidFill>
                <a:latin typeface="Courier"/>
              </a:rPr>
              <a:t>(</a:t>
            </a:r>
            <a:r>
              <a:rPr lang="en-US" sz="1200" dirty="0">
                <a:solidFill>
                  <a:srgbClr val="000000"/>
                </a:solidFill>
                <a:latin typeface="Courier"/>
              </a:rPr>
              <a:t>XS</a:t>
            </a:r>
            <a:r>
              <a:rPr lang="en-US" sz="1200" dirty="0">
                <a:solidFill>
                  <a:srgbClr val="6D6F24"/>
                </a:solidFill>
                <a:latin typeface="Courier"/>
              </a:rPr>
              <a:t>(</a:t>
            </a:r>
            <a:r>
              <a:rPr lang="en-US" sz="1200" dirty="0">
                <a:solidFill>
                  <a:srgbClr val="6B0001"/>
                </a:solidFill>
                <a:latin typeface="Courier"/>
              </a:rPr>
              <a:t>"</a:t>
            </a:r>
            <a:r>
              <a:rPr lang="en-US" sz="1200" dirty="0">
                <a:solidFill>
                  <a:srgbClr val="0000DF"/>
                </a:solidFill>
                <a:latin typeface="Courier"/>
              </a:rPr>
              <a:t>128.32.137.13</a:t>
            </a:r>
            <a:r>
              <a:rPr lang="en-US" sz="1200" dirty="0" smtClean="0">
                <a:solidFill>
                  <a:srgbClr val="6B0001"/>
                </a:solidFill>
                <a:latin typeface="Courier"/>
              </a:rPr>
              <a:t>"</a:t>
            </a:r>
            <a:r>
              <a:rPr lang="en-US" sz="1200" dirty="0" smtClean="0">
                <a:solidFill>
                  <a:srgbClr val="6D6F24"/>
                </a:solidFill>
                <a:latin typeface="Courier"/>
              </a:rPr>
              <a:t>))</a:t>
            </a:r>
            <a:r>
              <a:rPr lang="en-US" sz="1200" dirty="0" smtClean="0">
                <a:solidFill>
                  <a:srgbClr val="6B006D"/>
                </a:solidFill>
                <a:latin typeface="Courier"/>
              </a:rPr>
              <a:t>;</a:t>
            </a:r>
            <a:r>
              <a:rPr lang="de-DE" sz="1200" dirty="0" smtClean="0">
                <a:solidFill>
                  <a:srgbClr val="000000"/>
                </a:solidFill>
                <a:latin typeface="Courier"/>
              </a:rPr>
              <a:t>    </a:t>
            </a:r>
            <a:endParaRPr lang="de-DE" sz="1200" dirty="0">
              <a:solidFill>
                <a:srgbClr val="000000"/>
              </a:solidFill>
              <a:latin typeface="Courier"/>
            </a:endParaRPr>
          </a:p>
          <a:p>
            <a:r>
              <a:rPr lang="de-DE" sz="1200" dirty="0">
                <a:solidFill>
                  <a:srgbClr val="000000"/>
                </a:solidFill>
                <a:latin typeface="Courier"/>
              </a:rPr>
              <a:t>   </a:t>
            </a:r>
            <a:endParaRPr lang="en-US" sz="1200" dirty="0" smtClean="0">
              <a:latin typeface="CronosPro-Regular"/>
              <a:cs typeface="CronosPro-Regular"/>
            </a:endParaRPr>
          </a:p>
        </p:txBody>
      </p:sp>
      <p:pic>
        <p:nvPicPr>
          <p:cNvPr id="7" name="Picture 6" descr="wor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4566" y="4172129"/>
            <a:ext cx="3686253" cy="2355504"/>
          </a:xfrm>
          <a:prstGeom prst="rect">
            <a:avLst/>
          </a:prstGeom>
        </p:spPr>
      </p:pic>
      <p:pic>
        <p:nvPicPr>
          <p:cNvPr id="8" name="Picture 7" descr="morris300.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10200" y="4146856"/>
            <a:ext cx="2366029" cy="2366029"/>
          </a:xfrm>
          <a:prstGeom prst="rect">
            <a:avLst/>
          </a:prstGeom>
        </p:spPr>
      </p:pic>
    </p:spTree>
    <p:extLst>
      <p:ext uri="{BB962C8B-B14F-4D97-AF65-F5344CB8AC3E}">
        <p14:creationId xmlns:p14="http://schemas.microsoft.com/office/powerpoint/2010/main" val="198050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Logistics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74353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Logistics</a:t>
            </a:r>
            <a:endParaRPr lang="en-US" dirty="0"/>
          </a:p>
        </p:txBody>
      </p:sp>
      <p:pic>
        <p:nvPicPr>
          <p:cNvPr id="2" name="Content Placeholder 1"/>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09600" y="1524000"/>
            <a:ext cx="1664110" cy="2106235"/>
          </a:xfrm>
        </p:spPr>
      </p:pic>
      <p:sp>
        <p:nvSpPr>
          <p:cNvPr id="9" name="TextBox 8"/>
          <p:cNvSpPr txBox="1"/>
          <p:nvPr/>
        </p:nvSpPr>
        <p:spPr>
          <a:xfrm>
            <a:off x="3048000" y="1600200"/>
            <a:ext cx="4744504" cy="1938992"/>
          </a:xfrm>
          <a:prstGeom prst="rect">
            <a:avLst/>
          </a:prstGeom>
          <a:noFill/>
        </p:spPr>
        <p:txBody>
          <a:bodyPr wrap="none" rtlCol="0">
            <a:spAutoFit/>
          </a:bodyPr>
          <a:lstStyle/>
          <a:p>
            <a:r>
              <a:rPr lang="en-US" sz="2400" dirty="0"/>
              <a:t>Prof. Eleanor Birrell</a:t>
            </a:r>
          </a:p>
          <a:p>
            <a:r>
              <a:rPr lang="en-US" sz="2400" dirty="0" smtClean="0"/>
              <a:t>Edmunds 221</a:t>
            </a:r>
            <a:endParaRPr lang="en-US" sz="2400" dirty="0"/>
          </a:p>
          <a:p>
            <a:endParaRPr lang="en-US" sz="2400" dirty="0"/>
          </a:p>
          <a:p>
            <a:r>
              <a:rPr lang="en-US" sz="2400" dirty="0"/>
              <a:t>Research in security and privacy</a:t>
            </a:r>
          </a:p>
          <a:p>
            <a:r>
              <a:rPr lang="en-US" sz="2400" dirty="0"/>
              <a:t>OH: </a:t>
            </a:r>
            <a:r>
              <a:rPr lang="en-US" sz="2400" dirty="0" smtClean="0"/>
              <a:t>M 8-10pm, T/W 4:30-6:30pm</a:t>
            </a:r>
            <a:endParaRPr lang="en-US" sz="2400" dirty="0"/>
          </a:p>
        </p:txBody>
      </p:sp>
      <p:sp>
        <p:nvSpPr>
          <p:cNvPr id="11" name="Content Placeholder 2"/>
          <p:cNvSpPr txBox="1">
            <a:spLocks/>
          </p:cNvSpPr>
          <p:nvPr/>
        </p:nvSpPr>
        <p:spPr>
          <a:xfrm>
            <a:off x="457200" y="3886200"/>
            <a:ext cx="8229600" cy="2590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b="1" dirty="0" smtClean="0">
                <a:ea typeface="Cronos Pro" charset="0"/>
                <a:cs typeface="Cronos Pro" charset="0"/>
              </a:rPr>
              <a:t>Class Meetings: </a:t>
            </a:r>
          </a:p>
          <a:p>
            <a:pPr lvl="1"/>
            <a:r>
              <a:rPr lang="en-US" dirty="0" smtClean="0">
                <a:ea typeface="Cronos Pro" charset="0"/>
                <a:cs typeface="Cronos Pro" charset="0"/>
              </a:rPr>
              <a:t>Monday and Wednesday, 2:45-4pm in Lincoln 1125</a:t>
            </a:r>
          </a:p>
          <a:p>
            <a:pPr lvl="1"/>
            <a:r>
              <a:rPr lang="en-US" dirty="0" smtClean="0">
                <a:ea typeface="Cronos Pro" charset="0"/>
                <a:cs typeface="Cronos Pro" charset="0"/>
              </a:rPr>
              <a:t>Attendance is required</a:t>
            </a:r>
            <a:endParaRPr lang="en-US" dirty="0" smtClean="0"/>
          </a:p>
        </p:txBody>
      </p:sp>
    </p:spTree>
    <p:extLst>
      <p:ext uri="{BB962C8B-B14F-4D97-AF65-F5344CB8AC3E}">
        <p14:creationId xmlns:p14="http://schemas.microsoft.com/office/powerpoint/2010/main" val="700852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Work</a:t>
            </a:r>
            <a:endParaRPr lang="en-US" dirty="0"/>
          </a:p>
        </p:txBody>
      </p:sp>
      <p:sp>
        <p:nvSpPr>
          <p:cNvPr id="3" name="Content Placeholder 2"/>
          <p:cNvSpPr>
            <a:spLocks noGrp="1"/>
          </p:cNvSpPr>
          <p:nvPr>
            <p:ph idx="1"/>
          </p:nvPr>
        </p:nvSpPr>
        <p:spPr/>
        <p:txBody>
          <a:bodyPr/>
          <a:lstStyle/>
          <a:p>
            <a:r>
              <a:rPr lang="en-US" dirty="0" smtClean="0"/>
              <a:t>4 Theory assignments (35%)</a:t>
            </a:r>
          </a:p>
          <a:p>
            <a:pPr lvl="1"/>
            <a:r>
              <a:rPr lang="en-US" smtClean="0"/>
              <a:t>T1 has been released, due 9/12</a:t>
            </a:r>
            <a:endParaRPr lang="en-US" dirty="0" smtClean="0"/>
          </a:p>
          <a:p>
            <a:r>
              <a:rPr lang="en-US" dirty="0" smtClean="0"/>
              <a:t>3 Applied assignments (30%)</a:t>
            </a:r>
          </a:p>
          <a:p>
            <a:r>
              <a:rPr lang="en-US" dirty="0" smtClean="0"/>
              <a:t>Course project (35%)</a:t>
            </a:r>
          </a:p>
          <a:p>
            <a:pPr lvl="1"/>
            <a:r>
              <a:rPr lang="en-US" dirty="0" smtClean="0"/>
              <a:t>Design and build a secure system</a:t>
            </a:r>
          </a:p>
          <a:p>
            <a:pPr lvl="1"/>
            <a:r>
              <a:rPr lang="en-US" dirty="0" smtClean="0"/>
              <a:t>Done in groups of 3-5</a:t>
            </a:r>
          </a:p>
          <a:p>
            <a:pPr lvl="1"/>
            <a:endParaRPr lang="en-US" dirty="0"/>
          </a:p>
          <a:p>
            <a:r>
              <a:rPr lang="en-US" dirty="0" smtClean="0"/>
              <a:t>All assignments will be due Wednesdays at 11:55pm</a:t>
            </a:r>
            <a:endParaRPr lang="en-US" dirty="0"/>
          </a:p>
        </p:txBody>
      </p:sp>
    </p:spTree>
    <p:extLst>
      <p:ext uri="{BB962C8B-B14F-4D97-AF65-F5344CB8AC3E}">
        <p14:creationId xmlns:p14="http://schemas.microsoft.com/office/powerpoint/2010/main" val="1741632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website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hlinkClick r:id="rId2"/>
              </a:rPr>
              <a:t>http://www.cs.pomona.edu/classes/cs181s/2018fa/</a:t>
            </a:r>
            <a:endParaRPr lang="en-US" dirty="0" smtClean="0"/>
          </a:p>
          <a:p>
            <a:pPr marL="0" indent="0">
              <a:buNone/>
            </a:pPr>
            <a:r>
              <a:rPr lang="en-US" dirty="0" smtClean="0">
                <a:solidFill>
                  <a:schemeClr val="accent6"/>
                </a:solidFill>
              </a:rPr>
              <a:t>ding</a:t>
            </a:r>
            <a:r>
              <a:rPr lang="en-US" dirty="0" smtClean="0">
                <a:solidFill>
                  <a:schemeClr val="accent6"/>
                </a:solidFill>
              </a:rPr>
              <a:t>)</a:t>
            </a:r>
          </a:p>
          <a:p>
            <a:r>
              <a:rPr lang="en-US" dirty="0" smtClean="0"/>
              <a:t>All information is on the course website</a:t>
            </a:r>
          </a:p>
          <a:p>
            <a:r>
              <a:rPr lang="en-US" dirty="0" smtClean="0"/>
              <a:t>Various reading materials:  slides, notes, links to online readings, pointers to text book chapters</a:t>
            </a:r>
          </a:p>
          <a:p>
            <a:pPr lvl="1"/>
            <a:r>
              <a:rPr lang="en-US" dirty="0" smtClean="0"/>
              <a:t>Optional?  Yes.  But...</a:t>
            </a:r>
          </a:p>
          <a:p>
            <a:pPr lvl="2"/>
            <a:r>
              <a:rPr lang="en-US" dirty="0" smtClean="0"/>
              <a:t>the more of these you read, the more you will get out of the course </a:t>
            </a:r>
          </a:p>
          <a:p>
            <a:pPr lvl="2"/>
            <a:r>
              <a:rPr lang="en-US" dirty="0" smtClean="0"/>
              <a:t>assignments are often inspired by this material</a:t>
            </a:r>
          </a:p>
          <a:p>
            <a:pPr lvl="1"/>
            <a:r>
              <a:rPr lang="en-US" dirty="0"/>
              <a:t>Lectures are the ground truth for material we </a:t>
            </a:r>
            <a:r>
              <a:rPr lang="en-US" dirty="0" smtClean="0"/>
              <a:t>cover</a:t>
            </a:r>
          </a:p>
        </p:txBody>
      </p:sp>
    </p:spTree>
    <p:extLst>
      <p:ext uri="{BB962C8B-B14F-4D97-AF65-F5344CB8AC3E}">
        <p14:creationId xmlns:p14="http://schemas.microsoft.com/office/powerpoint/2010/main" val="2331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PERMs</a:t>
            </a:r>
            <a:endParaRPr lang="en-US" dirty="0"/>
          </a:p>
        </p:txBody>
      </p:sp>
      <p:sp>
        <p:nvSpPr>
          <p:cNvPr id="3" name="Content Placeholder 2"/>
          <p:cNvSpPr>
            <a:spLocks noGrp="1"/>
          </p:cNvSpPr>
          <p:nvPr>
            <p:ph idx="1"/>
          </p:nvPr>
        </p:nvSpPr>
        <p:spPr/>
        <p:txBody>
          <a:bodyPr/>
          <a:lstStyle/>
          <a:p>
            <a:r>
              <a:rPr lang="en-US" dirty="0" smtClean="0"/>
              <a:t>If you are already registered in the class, welcome!</a:t>
            </a:r>
          </a:p>
          <a:p>
            <a:r>
              <a:rPr lang="en-US" dirty="0" smtClean="0"/>
              <a:t>If you are not registered:</a:t>
            </a:r>
          </a:p>
          <a:p>
            <a:pPr lvl="1"/>
            <a:r>
              <a:rPr lang="en-US" dirty="0" smtClean="0"/>
              <a:t>Make sure you have submitted a PERM request</a:t>
            </a:r>
          </a:p>
          <a:p>
            <a:pPr lvl="1"/>
            <a:r>
              <a:rPr lang="en-US" dirty="0" smtClean="0"/>
              <a:t>Put your name on the sign-up sheet</a:t>
            </a:r>
          </a:p>
          <a:p>
            <a:pPr lvl="1"/>
            <a:r>
              <a:rPr lang="en-US" dirty="0" smtClean="0"/>
              <a:t>Arrange to meet with me this week</a:t>
            </a:r>
            <a:endParaRPr lang="en-US" dirty="0"/>
          </a:p>
        </p:txBody>
      </p:sp>
    </p:spTree>
    <p:extLst>
      <p:ext uri="{BB962C8B-B14F-4D97-AF65-F5344CB8AC3E}">
        <p14:creationId xmlns:p14="http://schemas.microsoft.com/office/powerpoint/2010/main" val="1933050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533400"/>
            <a:ext cx="6172200" cy="6208085"/>
          </a:xfrm>
        </p:spPr>
      </p:pic>
    </p:spTree>
    <p:extLst>
      <p:ext uri="{BB962C8B-B14F-4D97-AF65-F5344CB8AC3E}">
        <p14:creationId xmlns:p14="http://schemas.microsoft.com/office/powerpoint/2010/main" val="219304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8758" y="2895600"/>
            <a:ext cx="4480547" cy="1200329"/>
          </a:xfrm>
          <a:prstGeom prst="rect">
            <a:avLst/>
          </a:prstGeom>
          <a:noFill/>
        </p:spPr>
        <p:txBody>
          <a:bodyPr wrap="none" rtlCol="0">
            <a:spAutoFit/>
          </a:bodyPr>
          <a:lstStyle/>
          <a:p>
            <a:r>
              <a:rPr lang="en-US" sz="7200" dirty="0" smtClean="0">
                <a:solidFill>
                  <a:schemeClr val="accent1"/>
                </a:solidFill>
                <a:latin typeface="CronosPro-Regular"/>
                <a:cs typeface="CronosPro-Regular"/>
              </a:rPr>
              <a:t>June 1, 2012</a:t>
            </a:r>
            <a:endParaRPr lang="en-US" sz="7200" dirty="0">
              <a:solidFill>
                <a:schemeClr val="accent1"/>
              </a:solidFill>
              <a:latin typeface="CronosPro-Regular"/>
              <a:cs typeface="CronosPro-Regular"/>
            </a:endParaRPr>
          </a:p>
        </p:txBody>
      </p:sp>
      <p:pic>
        <p:nvPicPr>
          <p:cNvPr id="9" name="Picture 8" descr="gas-centrifu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6567" y="4187169"/>
            <a:ext cx="2944382" cy="2355505"/>
          </a:xfrm>
          <a:prstGeom prst="rect">
            <a:avLst/>
          </a:prstGeom>
        </p:spPr>
      </p:pic>
      <p:grpSp>
        <p:nvGrpSpPr>
          <p:cNvPr id="10" name="Group 9"/>
          <p:cNvGrpSpPr/>
          <p:nvPr/>
        </p:nvGrpSpPr>
        <p:grpSpPr>
          <a:xfrm>
            <a:off x="4206933" y="4187169"/>
            <a:ext cx="3970961" cy="2366031"/>
            <a:chOff x="4206933" y="4034916"/>
            <a:chExt cx="3970961" cy="2366031"/>
          </a:xfrm>
        </p:grpSpPr>
        <p:pic>
          <p:nvPicPr>
            <p:cNvPr id="11" name="Picture 10" descr="world-map.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6933" y="4034916"/>
              <a:ext cx="3970961" cy="2366031"/>
            </a:xfrm>
            <a:prstGeom prst="rect">
              <a:avLst/>
            </a:prstGeom>
          </p:spPr>
        </p:pic>
        <p:sp>
          <p:nvSpPr>
            <p:cNvPr id="12" name="TextBox 11"/>
            <p:cNvSpPr txBox="1"/>
            <p:nvPr/>
          </p:nvSpPr>
          <p:spPr>
            <a:xfrm>
              <a:off x="5870127" y="4615888"/>
              <a:ext cx="519105" cy="1323439"/>
            </a:xfrm>
            <a:prstGeom prst="rect">
              <a:avLst/>
            </a:prstGeom>
            <a:noFill/>
          </p:spPr>
          <p:txBody>
            <a:bodyPr wrap="none" rtlCol="0">
              <a:spAutoFit/>
            </a:bodyPr>
            <a:lstStyle/>
            <a:p>
              <a:r>
                <a:rPr lang="en-US" sz="8000" dirty="0" smtClean="0">
                  <a:latin typeface="CronosPro-Regular"/>
                  <a:cs typeface="CronosPro-Regular"/>
                </a:rPr>
                <a:t>?</a:t>
              </a:r>
            </a:p>
          </p:txBody>
        </p:sp>
      </p:grpSp>
      <p:pic>
        <p:nvPicPr>
          <p:cNvPr id="13" name="Picture 12" descr="stuxnet_craftfile-1.png"/>
          <p:cNvPicPr>
            <a:picLocks noChangeAspect="1"/>
          </p:cNvPicPr>
          <p:nvPr/>
        </p:nvPicPr>
        <p:blipFill rotWithShape="1">
          <a:blip r:embed="rId5">
            <a:extLst>
              <a:ext uri="{28A0092B-C50C-407E-A947-70E740481C1C}">
                <a14:useLocalDpi xmlns:a14="http://schemas.microsoft.com/office/drawing/2010/main"/>
              </a:ext>
            </a:extLst>
          </a:blip>
          <a:srcRect t="17094"/>
          <a:stretch/>
        </p:blipFill>
        <p:spPr>
          <a:xfrm>
            <a:off x="2470319" y="533400"/>
            <a:ext cx="4216673" cy="2586938"/>
          </a:xfrm>
          <a:prstGeom prst="rect">
            <a:avLst/>
          </a:prstGeom>
        </p:spPr>
      </p:pic>
    </p:spTree>
    <p:extLst>
      <p:ext uri="{BB962C8B-B14F-4D97-AF65-F5344CB8AC3E}">
        <p14:creationId xmlns:p14="http://schemas.microsoft.com/office/powerpoint/2010/main" val="20188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9175" y="2861187"/>
            <a:ext cx="6314549" cy="1200329"/>
          </a:xfrm>
          <a:prstGeom prst="rect">
            <a:avLst/>
          </a:prstGeom>
          <a:noFill/>
        </p:spPr>
        <p:txBody>
          <a:bodyPr wrap="none" rtlCol="0">
            <a:spAutoFit/>
          </a:bodyPr>
          <a:lstStyle/>
          <a:p>
            <a:r>
              <a:rPr lang="en-US" sz="7200" smtClean="0">
                <a:solidFill>
                  <a:schemeClr val="accent1"/>
                </a:solidFill>
                <a:latin typeface="CronosPro-Regular"/>
                <a:cs typeface="CronosPro-Regular"/>
              </a:rPr>
              <a:t>August 30, </a:t>
            </a:r>
            <a:r>
              <a:rPr lang="en-US" sz="7200" dirty="0" smtClean="0">
                <a:solidFill>
                  <a:schemeClr val="accent1"/>
                </a:solidFill>
                <a:latin typeface="CronosPro-Regular"/>
                <a:cs typeface="CronosPro-Regular"/>
              </a:rPr>
              <a:t>2018</a:t>
            </a:r>
            <a:endParaRPr lang="en-US" sz="7200" dirty="0">
              <a:solidFill>
                <a:schemeClr val="accent1"/>
              </a:solidFill>
              <a:latin typeface="CronosPro-Regular"/>
              <a:cs typeface="CronosPro-Regula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296" y="4208552"/>
            <a:ext cx="4190386" cy="20398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201229"/>
            <a:ext cx="4233512" cy="2209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167" y="533400"/>
            <a:ext cx="7392833" cy="2613345"/>
          </a:xfrm>
          <a:prstGeom prst="rect">
            <a:avLst/>
          </a:prstGeom>
        </p:spPr>
      </p:pic>
    </p:spTree>
    <p:extLst>
      <p:ext uri="{BB962C8B-B14F-4D97-AF65-F5344CB8AC3E}">
        <p14:creationId xmlns:p14="http://schemas.microsoft.com/office/powerpoint/2010/main" val="1938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0542" y="2834589"/>
            <a:ext cx="2404314" cy="1200329"/>
          </a:xfrm>
          <a:prstGeom prst="rect">
            <a:avLst/>
          </a:prstGeom>
          <a:noFill/>
        </p:spPr>
        <p:txBody>
          <a:bodyPr wrap="none" rtlCol="0">
            <a:spAutoFit/>
          </a:bodyPr>
          <a:lstStyle/>
          <a:p>
            <a:r>
              <a:rPr lang="en-US" sz="7200" dirty="0" smtClean="0">
                <a:solidFill>
                  <a:schemeClr val="accent1"/>
                </a:solidFill>
                <a:latin typeface="CronosPro-Regular"/>
                <a:cs typeface="CronosPro-Regular"/>
              </a:rPr>
              <a:t>Today</a:t>
            </a:r>
            <a:endParaRPr lang="en-US" sz="7200" dirty="0">
              <a:solidFill>
                <a:schemeClr val="accent1"/>
              </a:solidFill>
              <a:latin typeface="CronosPro-Regular"/>
              <a:cs typeface="CronosPro-Regular"/>
            </a:endParaRPr>
          </a:p>
        </p:txBody>
      </p:sp>
      <p:sp>
        <p:nvSpPr>
          <p:cNvPr id="2" name="TextBox 1"/>
          <p:cNvSpPr txBox="1"/>
          <p:nvPr/>
        </p:nvSpPr>
        <p:spPr>
          <a:xfrm>
            <a:off x="3047556" y="1177104"/>
            <a:ext cx="3218615" cy="769441"/>
          </a:xfrm>
          <a:prstGeom prst="rect">
            <a:avLst/>
          </a:prstGeom>
          <a:noFill/>
        </p:spPr>
        <p:txBody>
          <a:bodyPr wrap="none" rtlCol="0">
            <a:spAutoFit/>
          </a:bodyPr>
          <a:lstStyle/>
          <a:p>
            <a:pPr algn="ctr"/>
            <a:r>
              <a:rPr lang="en-US" sz="4400" dirty="0" smtClean="0">
                <a:latin typeface="CronosPro-Regular"/>
                <a:cs typeface="CronosPro-Regular"/>
              </a:rPr>
              <a:t>INTERESTING</a:t>
            </a:r>
          </a:p>
        </p:txBody>
      </p:sp>
      <p:sp>
        <p:nvSpPr>
          <p:cNvPr id="5" name="TextBox 4"/>
          <p:cNvSpPr txBox="1"/>
          <p:nvPr/>
        </p:nvSpPr>
        <p:spPr>
          <a:xfrm>
            <a:off x="380559" y="3113320"/>
            <a:ext cx="1568205" cy="769441"/>
          </a:xfrm>
          <a:prstGeom prst="rect">
            <a:avLst/>
          </a:prstGeom>
          <a:noFill/>
        </p:spPr>
        <p:txBody>
          <a:bodyPr wrap="none" rtlCol="0">
            <a:spAutoFit/>
          </a:bodyPr>
          <a:lstStyle/>
          <a:p>
            <a:pPr algn="ctr"/>
            <a:r>
              <a:rPr lang="en-US" sz="4400" dirty="0" smtClean="0">
                <a:latin typeface="CronosPro-Regular"/>
                <a:cs typeface="CronosPro-Regular"/>
              </a:rPr>
              <a:t>HARD</a:t>
            </a:r>
          </a:p>
        </p:txBody>
      </p:sp>
      <p:sp>
        <p:nvSpPr>
          <p:cNvPr id="6" name="TextBox 5"/>
          <p:cNvSpPr txBox="1"/>
          <p:nvPr/>
        </p:nvSpPr>
        <p:spPr>
          <a:xfrm>
            <a:off x="3064700" y="5359283"/>
            <a:ext cx="3108543" cy="769441"/>
          </a:xfrm>
          <a:prstGeom prst="rect">
            <a:avLst/>
          </a:prstGeom>
          <a:noFill/>
        </p:spPr>
        <p:txBody>
          <a:bodyPr wrap="none" rtlCol="0">
            <a:spAutoFit/>
          </a:bodyPr>
          <a:lstStyle/>
          <a:p>
            <a:pPr algn="ctr"/>
            <a:r>
              <a:rPr lang="en-US" sz="4400" dirty="0" smtClean="0">
                <a:latin typeface="CronosPro-Regular"/>
                <a:cs typeface="CronosPro-Regular"/>
              </a:rPr>
              <a:t>IMPORTANT</a:t>
            </a:r>
          </a:p>
        </p:txBody>
      </p:sp>
      <p:sp>
        <p:nvSpPr>
          <p:cNvPr id="7" name="TextBox 6"/>
          <p:cNvSpPr txBox="1"/>
          <p:nvPr/>
        </p:nvSpPr>
        <p:spPr>
          <a:xfrm>
            <a:off x="7497495" y="3113320"/>
            <a:ext cx="1176050" cy="769441"/>
          </a:xfrm>
          <a:prstGeom prst="rect">
            <a:avLst/>
          </a:prstGeom>
          <a:noFill/>
        </p:spPr>
        <p:txBody>
          <a:bodyPr wrap="none" rtlCol="0">
            <a:spAutoFit/>
          </a:bodyPr>
          <a:lstStyle/>
          <a:p>
            <a:pPr algn="ctr"/>
            <a:r>
              <a:rPr lang="en-US" sz="4400" dirty="0" smtClean="0">
                <a:latin typeface="CronosPro-Regular"/>
                <a:cs typeface="CronosPro-Regular"/>
              </a:rPr>
              <a:t>FUN</a:t>
            </a:r>
          </a:p>
        </p:txBody>
      </p:sp>
    </p:spTree>
    <p:extLst>
      <p:ext uri="{BB962C8B-B14F-4D97-AF65-F5344CB8AC3E}">
        <p14:creationId xmlns:p14="http://schemas.microsoft.com/office/powerpoint/2010/main" val="16971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Defining security</a:t>
            </a:r>
            <a:endParaRPr lang="en-US" dirty="0">
              <a:latin typeface="+mn-lt"/>
            </a:endParaRPr>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41" y="1524000"/>
            <a:ext cx="5859317" cy="5334000"/>
          </a:xfrm>
          <a:prstGeom prst="rect">
            <a:avLst/>
          </a:prstGeom>
        </p:spPr>
      </p:pic>
    </p:spTree>
    <p:extLst>
      <p:ext uri="{BB962C8B-B14F-4D97-AF65-F5344CB8AC3E}">
        <p14:creationId xmlns:p14="http://schemas.microsoft.com/office/powerpoint/2010/main" val="20534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t>
            </a:r>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"The system shall prevent/detect </a:t>
            </a:r>
            <a:r>
              <a:rPr lang="en-US" i="1" dirty="0" smtClean="0"/>
              <a:t>action</a:t>
            </a:r>
            <a:r>
              <a:rPr lang="en-US" dirty="0" smtClean="0"/>
              <a:t> on/to/with </a:t>
            </a:r>
            <a:r>
              <a:rPr lang="en-US" i="1" dirty="0" smtClean="0"/>
              <a:t>asset</a:t>
            </a:r>
            <a:r>
              <a:rPr lang="en-US" dirty="0" smtClean="0"/>
              <a:t>."</a:t>
            </a:r>
          </a:p>
          <a:p>
            <a:pPr lvl="1"/>
            <a:r>
              <a:rPr lang="en-US" dirty="0" smtClean="0"/>
              <a:t>e.g., "The system shall prevent theft of money"</a:t>
            </a:r>
          </a:p>
          <a:p>
            <a:pPr lvl="1"/>
            <a:r>
              <a:rPr lang="en-US" dirty="0" smtClean="0"/>
              <a:t>e.g., "The system shall prevent erasure of account balances"</a:t>
            </a:r>
          </a:p>
          <a:p>
            <a:endParaRPr lang="en-US" dirty="0" smtClean="0"/>
          </a:p>
          <a:p>
            <a:endParaRPr lang="en-US" dirty="0"/>
          </a:p>
          <a:p>
            <a:r>
              <a:rPr lang="en-US" dirty="0" smtClean="0"/>
              <a:t>Poor </a:t>
            </a:r>
            <a:r>
              <a:rPr lang="en-US" dirty="0" smtClean="0"/>
              <a:t>goals:</a:t>
            </a:r>
            <a:endParaRPr lang="en-US" dirty="0" smtClean="0"/>
          </a:p>
          <a:p>
            <a:pPr lvl="1"/>
            <a:r>
              <a:rPr lang="en-US" dirty="0" smtClean="0"/>
              <a:t>"the </a:t>
            </a:r>
            <a:r>
              <a:rPr lang="en-US" dirty="0"/>
              <a:t>system shall use encryption to prevent reading of messages</a:t>
            </a:r>
            <a:r>
              <a:rPr lang="en-US" dirty="0" smtClean="0"/>
              <a:t>"</a:t>
            </a:r>
          </a:p>
          <a:p>
            <a:pPr lvl="1"/>
            <a:r>
              <a:rPr lang="en-US" dirty="0"/>
              <a:t>"</a:t>
            </a:r>
            <a:r>
              <a:rPr lang="en-US" dirty="0" smtClean="0"/>
              <a:t>the </a:t>
            </a:r>
            <a:r>
              <a:rPr lang="en-US" dirty="0"/>
              <a:t>system shall use authentication to verify user identities" </a:t>
            </a:r>
            <a:endParaRPr lang="en-US" dirty="0" smtClean="0"/>
          </a:p>
          <a:p>
            <a:pPr lvl="1"/>
            <a:r>
              <a:rPr lang="en-US" dirty="0" smtClean="0"/>
              <a:t>"</a:t>
            </a:r>
            <a:r>
              <a:rPr lang="en-US" dirty="0"/>
              <a:t>the system shall resist </a:t>
            </a:r>
            <a:r>
              <a:rPr lang="en-US" dirty="0" smtClean="0"/>
              <a:t>attacks"</a:t>
            </a:r>
          </a:p>
          <a:p>
            <a:endParaRPr lang="en-US" dirty="0"/>
          </a:p>
        </p:txBody>
      </p:sp>
      <p:sp>
        <p:nvSpPr>
          <p:cNvPr id="5" name="TextBox 4"/>
          <p:cNvSpPr txBox="1"/>
          <p:nvPr/>
        </p:nvSpPr>
        <p:spPr>
          <a:xfrm flipH="1">
            <a:off x="830580" y="2971800"/>
            <a:ext cx="74828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Security </a:t>
            </a:r>
            <a:r>
              <a:rPr lang="en-US" sz="2800" dirty="0" smtClean="0"/>
              <a:t>goals should </a:t>
            </a:r>
            <a:r>
              <a:rPr lang="en-US" sz="2800" dirty="0" smtClean="0"/>
              <a:t>specify </a:t>
            </a:r>
            <a:r>
              <a:rPr lang="en-US" sz="2800" b="1" dirty="0" smtClean="0">
                <a:solidFill>
                  <a:schemeClr val="accent2"/>
                </a:solidFill>
              </a:rPr>
              <a:t>what</a:t>
            </a:r>
            <a:r>
              <a:rPr lang="en-US" sz="2800" dirty="0" smtClean="0">
                <a:solidFill>
                  <a:schemeClr val="accent2"/>
                </a:solidFill>
              </a:rPr>
              <a:t> </a:t>
            </a:r>
            <a:r>
              <a:rPr lang="en-US" sz="2800" dirty="0" smtClean="0"/>
              <a:t>not </a:t>
            </a:r>
            <a:r>
              <a:rPr lang="en-US" sz="2800" b="1" dirty="0" smtClean="0">
                <a:solidFill>
                  <a:schemeClr val="accent2"/>
                </a:solidFill>
              </a:rPr>
              <a:t>how</a:t>
            </a:r>
            <a:endParaRPr lang="en-US" sz="2800" b="1" dirty="0">
              <a:solidFill>
                <a:schemeClr val="accent2"/>
              </a:solidFill>
            </a:endParaRPr>
          </a:p>
        </p:txBody>
      </p:sp>
    </p:spTree>
    <p:extLst>
      <p:ext uri="{BB962C8B-B14F-4D97-AF65-F5344CB8AC3E}">
        <p14:creationId xmlns:p14="http://schemas.microsoft.com/office/powerpoint/2010/main" val="35086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7351" y="1456009"/>
            <a:ext cx="6827254" cy="3770263"/>
          </a:xfrm>
          <a:prstGeom prst="rect">
            <a:avLst/>
          </a:prstGeom>
          <a:noFill/>
        </p:spPr>
        <p:txBody>
          <a:bodyPr wrap="none" rtlCol="0">
            <a:spAutoFit/>
          </a:bodyPr>
          <a:lstStyle/>
          <a:p>
            <a:pPr algn="ctr"/>
            <a:r>
              <a:rPr lang="en-US" sz="23900" dirty="0" smtClean="0">
                <a:latin typeface="CronosPro-Regular"/>
                <a:cs typeface="CronosPro-Regular"/>
              </a:rPr>
              <a:t>C I A</a:t>
            </a:r>
            <a:endParaRPr lang="en-US" sz="23900" dirty="0">
              <a:latin typeface="CronosPro-Regular"/>
              <a:cs typeface="CronosPro-Regular"/>
            </a:endParaRPr>
          </a:p>
        </p:txBody>
      </p:sp>
    </p:spTree>
    <p:extLst>
      <p:ext uri="{BB962C8B-B14F-4D97-AF65-F5344CB8AC3E}">
        <p14:creationId xmlns:p14="http://schemas.microsoft.com/office/powerpoint/2010/main" val="1547943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7351" y="1456009"/>
            <a:ext cx="6827254" cy="3770263"/>
          </a:xfrm>
          <a:prstGeom prst="rect">
            <a:avLst/>
          </a:prstGeom>
          <a:noFill/>
        </p:spPr>
        <p:txBody>
          <a:bodyPr wrap="none" rtlCol="0">
            <a:spAutoFit/>
          </a:bodyPr>
          <a:lstStyle/>
          <a:p>
            <a:pPr algn="ctr"/>
            <a:r>
              <a:rPr lang="en-US" sz="23900" dirty="0" smtClean="0">
                <a:solidFill>
                  <a:schemeClr val="bg1">
                    <a:lumMod val="85000"/>
                  </a:schemeClr>
                </a:solidFill>
                <a:latin typeface="CronosPro-Regular"/>
                <a:cs typeface="CronosPro-Regular"/>
              </a:rPr>
              <a:t>C I A</a:t>
            </a:r>
            <a:endParaRPr lang="en-US" sz="23900" dirty="0">
              <a:solidFill>
                <a:schemeClr val="bg1">
                  <a:lumMod val="85000"/>
                </a:schemeClr>
              </a:solidFill>
              <a:latin typeface="CronosPro-Regular"/>
              <a:cs typeface="CronosPro-Regular"/>
            </a:endParaRPr>
          </a:p>
        </p:txBody>
      </p:sp>
      <p:sp>
        <p:nvSpPr>
          <p:cNvPr id="4" name="TextBox 3"/>
          <p:cNvSpPr txBox="1"/>
          <p:nvPr/>
        </p:nvSpPr>
        <p:spPr>
          <a:xfrm>
            <a:off x="1683007" y="1632980"/>
            <a:ext cx="5775941" cy="3416320"/>
          </a:xfrm>
          <a:prstGeom prst="rect">
            <a:avLst/>
          </a:prstGeom>
          <a:noFill/>
        </p:spPr>
        <p:txBody>
          <a:bodyPr wrap="none" rtlCol="0">
            <a:spAutoFit/>
          </a:bodyPr>
          <a:lstStyle/>
          <a:p>
            <a:pPr algn="ctr"/>
            <a:r>
              <a:rPr lang="en-US" sz="7200" dirty="0" smtClean="0">
                <a:latin typeface="CronosPro-Regular"/>
                <a:cs typeface="CronosPro-Regular"/>
              </a:rPr>
              <a:t>Confidentiality</a:t>
            </a:r>
          </a:p>
          <a:p>
            <a:pPr algn="ctr"/>
            <a:r>
              <a:rPr lang="en-US" sz="7200" dirty="0" smtClean="0">
                <a:latin typeface="CronosPro-Regular"/>
                <a:cs typeface="CronosPro-Regular"/>
              </a:rPr>
              <a:t>Integrity</a:t>
            </a:r>
          </a:p>
          <a:p>
            <a:pPr algn="ctr"/>
            <a:r>
              <a:rPr lang="en-US" sz="7200" dirty="0" smtClean="0">
                <a:latin typeface="CronosPro-Regular"/>
                <a:cs typeface="CronosPro-Regular"/>
              </a:rPr>
              <a:t>Availability</a:t>
            </a:r>
            <a:endParaRPr lang="en-US" sz="7200" dirty="0">
              <a:latin typeface="CronosPro-Regular"/>
              <a:cs typeface="CronosPro-Regular"/>
            </a:endParaRPr>
          </a:p>
        </p:txBody>
      </p:sp>
    </p:spTree>
    <p:extLst>
      <p:ext uri="{BB962C8B-B14F-4D97-AF65-F5344CB8AC3E}">
        <p14:creationId xmlns:p14="http://schemas.microsoft.com/office/powerpoint/2010/main" val="17397100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4275</TotalTime>
  <Words>1109</Words>
  <Application>Microsoft Macintosh PowerPoint</Application>
  <PresentationFormat>On-screen Show (4:3)</PresentationFormat>
  <Paragraphs>167</Paragraphs>
  <Slides>25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Courier</vt:lpstr>
      <vt:lpstr>Courier-Bold</vt:lpstr>
      <vt:lpstr>Cronos Pro</vt:lpstr>
      <vt:lpstr>CronosPro-Regular</vt:lpstr>
      <vt:lpstr>Arial</vt:lpstr>
      <vt:lpstr>Clarity</vt:lpstr>
      <vt:lpstr>Lecture 1: Introduction to Security</vt:lpstr>
      <vt:lpstr>PowerPoint Presentation</vt:lpstr>
      <vt:lpstr>PowerPoint Presentation</vt:lpstr>
      <vt:lpstr>PowerPoint Presentation</vt:lpstr>
      <vt:lpstr>PowerPoint Presentation</vt:lpstr>
      <vt:lpstr>Defining security</vt:lpstr>
      <vt:lpstr>Security Goals</vt:lpstr>
      <vt:lpstr>PowerPoint Presentation</vt:lpstr>
      <vt:lpstr>PowerPoint Presentation</vt:lpstr>
      <vt:lpstr>Privacy</vt:lpstr>
      <vt:lpstr>Confidentiality Goals</vt:lpstr>
      <vt:lpstr>Integrity Goals</vt:lpstr>
      <vt:lpstr>Availability Goals</vt:lpstr>
      <vt:lpstr>Aspects of security</vt:lpstr>
      <vt:lpstr>Ex 1</vt:lpstr>
      <vt:lpstr>Ex 2</vt:lpstr>
      <vt:lpstr>Exercise: Security Goals</vt:lpstr>
      <vt:lpstr>Stork Baby Delivery</vt:lpstr>
      <vt:lpstr>The Bigger Picture</vt:lpstr>
      <vt:lpstr>Logistics</vt:lpstr>
      <vt:lpstr>Course Logistics</vt:lpstr>
      <vt:lpstr>Course Work</vt:lpstr>
      <vt:lpstr>Course website</vt:lpstr>
      <vt:lpstr>PERMs</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eleanor@cs.cornell.edu</cp:lastModifiedBy>
  <cp:revision>76</cp:revision>
  <cp:lastPrinted>2018-09-05T23:12:02Z</cp:lastPrinted>
  <dcterms:created xsi:type="dcterms:W3CDTF">2018-01-05T20:19:03Z</dcterms:created>
  <dcterms:modified xsi:type="dcterms:W3CDTF">2018-09-06T00:36:12Z</dcterms:modified>
</cp:coreProperties>
</file>