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handoutMasterIdLst>
    <p:handoutMasterId r:id="rId45"/>
  </p:handoutMasterIdLst>
  <p:sldIdLst>
    <p:sldId id="256" r:id="rId2"/>
    <p:sldId id="257" r:id="rId3"/>
    <p:sldId id="258" r:id="rId4"/>
    <p:sldId id="291" r:id="rId5"/>
    <p:sldId id="292" r:id="rId6"/>
    <p:sldId id="259" r:id="rId7"/>
    <p:sldId id="262" r:id="rId8"/>
    <p:sldId id="298" r:id="rId9"/>
    <p:sldId id="297" r:id="rId10"/>
    <p:sldId id="299" r:id="rId11"/>
    <p:sldId id="300" r:id="rId12"/>
    <p:sldId id="301" r:id="rId13"/>
    <p:sldId id="302" r:id="rId14"/>
    <p:sldId id="305" r:id="rId15"/>
    <p:sldId id="306" r:id="rId16"/>
    <p:sldId id="303" r:id="rId17"/>
    <p:sldId id="307" r:id="rId18"/>
    <p:sldId id="308" r:id="rId19"/>
    <p:sldId id="294" r:id="rId20"/>
    <p:sldId id="309" r:id="rId21"/>
    <p:sldId id="289" r:id="rId22"/>
    <p:sldId id="337" r:id="rId23"/>
    <p:sldId id="338" r:id="rId24"/>
    <p:sldId id="339" r:id="rId25"/>
    <p:sldId id="340" r:id="rId26"/>
    <p:sldId id="341" r:id="rId27"/>
    <p:sldId id="342" r:id="rId28"/>
    <p:sldId id="343" r:id="rId29"/>
    <p:sldId id="344" r:id="rId30"/>
    <p:sldId id="345" r:id="rId31"/>
    <p:sldId id="346" r:id="rId32"/>
    <p:sldId id="347" r:id="rId33"/>
    <p:sldId id="348" r:id="rId34"/>
    <p:sldId id="349" r:id="rId35"/>
    <p:sldId id="350" r:id="rId36"/>
    <p:sldId id="351" r:id="rId37"/>
    <p:sldId id="352" r:id="rId38"/>
    <p:sldId id="353" r:id="rId39"/>
    <p:sldId id="354" r:id="rId40"/>
    <p:sldId id="296" r:id="rId41"/>
    <p:sldId id="278" r:id="rId42"/>
    <p:sldId id="355"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696969"/>
    <a:srgbClr val="333333"/>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902" autoAdjust="0"/>
    <p:restoredTop sz="88725" autoAdjust="0"/>
  </p:normalViewPr>
  <p:slideViewPr>
    <p:cSldViewPr>
      <p:cViewPr varScale="1">
        <p:scale>
          <a:sx n="88" d="100"/>
          <a:sy n="88" d="100"/>
        </p:scale>
        <p:origin x="1416" y="184"/>
      </p:cViewPr>
      <p:guideLst>
        <p:guide orient="horz" pos="2160"/>
        <p:guide pos="2880"/>
      </p:guideLst>
    </p:cSldViewPr>
  </p:slideViewPr>
  <p:outlineViewPr>
    <p:cViewPr>
      <p:scale>
        <a:sx n="33" d="100"/>
        <a:sy n="33" d="100"/>
      </p:scale>
      <p:origin x="36" y="16902"/>
    </p:cViewPr>
  </p:outlineViewPr>
  <p:notesTextViewPr>
    <p:cViewPr>
      <p:scale>
        <a:sx n="1" d="1"/>
        <a:sy n="1" d="1"/>
      </p:scale>
      <p:origin x="0" y="0"/>
    </p:cViewPr>
  </p:notesTextViewPr>
  <p:notesViewPr>
    <p:cSldViewPr>
      <p:cViewPr varScale="1">
        <p:scale>
          <a:sx n="56" d="100"/>
          <a:sy n="56" d="100"/>
        </p:scale>
        <p:origin x="-288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57F19EE-4C14-416B-9A28-3D9B2AE65E04}" type="datetimeFigureOut">
              <a:rPr lang="en-US" smtClean="0"/>
              <a:t>12/10/19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E47E2B7-019C-47AA-8287-AB4BD1848ED5}" type="slidenum">
              <a:rPr lang="en-US" smtClean="0"/>
              <a:t>‹#›</a:t>
            </a:fld>
            <a:endParaRPr lang="en-US"/>
          </a:p>
        </p:txBody>
      </p:sp>
    </p:spTree>
    <p:extLst>
      <p:ext uri="{BB962C8B-B14F-4D97-AF65-F5344CB8AC3E}">
        <p14:creationId xmlns:p14="http://schemas.microsoft.com/office/powerpoint/2010/main" val="38951646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B7EBD1-2546-431F-B565-95BCA5604CC4}" type="datetimeFigureOut">
              <a:rPr lang="en-US" smtClean="0"/>
              <a:t>12/10/19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E031AF-CC19-4E5A-831F-2BAAD17F6D1A}" type="slidenum">
              <a:rPr lang="en-US" smtClean="0"/>
              <a:t>‹#›</a:t>
            </a:fld>
            <a:endParaRPr lang="en-US"/>
          </a:p>
        </p:txBody>
      </p:sp>
    </p:spTree>
    <p:extLst>
      <p:ext uri="{BB962C8B-B14F-4D97-AF65-F5344CB8AC3E}">
        <p14:creationId xmlns:p14="http://schemas.microsoft.com/office/powerpoint/2010/main" val="1035186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a:t>
            </a:r>
          </a:p>
        </p:txBody>
      </p:sp>
      <p:sp>
        <p:nvSpPr>
          <p:cNvPr id="4" name="Slide Number Placeholder 3"/>
          <p:cNvSpPr>
            <a:spLocks noGrp="1"/>
          </p:cNvSpPr>
          <p:nvPr>
            <p:ph type="sldNum" sz="quarter" idx="5"/>
          </p:nvPr>
        </p:nvSpPr>
        <p:spPr/>
        <p:txBody>
          <a:bodyPr/>
          <a:lstStyle/>
          <a:p>
            <a:fld id="{BFE031AF-CC19-4E5A-831F-2BAAD17F6D1A}" type="slidenum">
              <a:rPr lang="en-US" smtClean="0"/>
              <a:t>11</a:t>
            </a:fld>
            <a:endParaRPr lang="en-US"/>
          </a:p>
        </p:txBody>
      </p:sp>
    </p:spTree>
    <p:extLst>
      <p:ext uri="{BB962C8B-B14F-4D97-AF65-F5344CB8AC3E}">
        <p14:creationId xmlns:p14="http://schemas.microsoft.com/office/powerpoint/2010/main" val="712070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a:t>
            </a:r>
          </a:p>
        </p:txBody>
      </p:sp>
      <p:sp>
        <p:nvSpPr>
          <p:cNvPr id="4" name="Slide Number Placeholder 3"/>
          <p:cNvSpPr>
            <a:spLocks noGrp="1"/>
          </p:cNvSpPr>
          <p:nvPr>
            <p:ph type="sldNum" sz="quarter" idx="5"/>
          </p:nvPr>
        </p:nvSpPr>
        <p:spPr/>
        <p:txBody>
          <a:bodyPr/>
          <a:lstStyle/>
          <a:p>
            <a:fld id="{BFE031AF-CC19-4E5A-831F-2BAAD17F6D1A}" type="slidenum">
              <a:rPr lang="en-US" smtClean="0"/>
              <a:t>12</a:t>
            </a:fld>
            <a:endParaRPr lang="en-US"/>
          </a:p>
        </p:txBody>
      </p:sp>
    </p:spTree>
    <p:extLst>
      <p:ext uri="{BB962C8B-B14F-4D97-AF65-F5344CB8AC3E}">
        <p14:creationId xmlns:p14="http://schemas.microsoft.com/office/powerpoint/2010/main" val="24186833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a:t>
            </a:r>
          </a:p>
        </p:txBody>
      </p:sp>
      <p:sp>
        <p:nvSpPr>
          <p:cNvPr id="4" name="Slide Number Placeholder 3"/>
          <p:cNvSpPr>
            <a:spLocks noGrp="1"/>
          </p:cNvSpPr>
          <p:nvPr>
            <p:ph type="sldNum" sz="quarter" idx="5"/>
          </p:nvPr>
        </p:nvSpPr>
        <p:spPr/>
        <p:txBody>
          <a:bodyPr/>
          <a:lstStyle/>
          <a:p>
            <a:fld id="{BFE031AF-CC19-4E5A-831F-2BAAD17F6D1A}" type="slidenum">
              <a:rPr lang="en-US" smtClean="0"/>
              <a:t>14</a:t>
            </a:fld>
            <a:endParaRPr lang="en-US"/>
          </a:p>
        </p:txBody>
      </p:sp>
    </p:spTree>
    <p:extLst>
      <p:ext uri="{BB962C8B-B14F-4D97-AF65-F5344CB8AC3E}">
        <p14:creationId xmlns:p14="http://schemas.microsoft.com/office/powerpoint/2010/main" val="2984552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a:t>
            </a:r>
          </a:p>
        </p:txBody>
      </p:sp>
      <p:sp>
        <p:nvSpPr>
          <p:cNvPr id="4" name="Slide Number Placeholder 3"/>
          <p:cNvSpPr>
            <a:spLocks noGrp="1"/>
          </p:cNvSpPr>
          <p:nvPr>
            <p:ph type="sldNum" sz="quarter" idx="5"/>
          </p:nvPr>
        </p:nvSpPr>
        <p:spPr/>
        <p:txBody>
          <a:bodyPr/>
          <a:lstStyle/>
          <a:p>
            <a:fld id="{BFE031AF-CC19-4E5A-831F-2BAAD17F6D1A}" type="slidenum">
              <a:rPr lang="en-US" smtClean="0"/>
              <a:t>15</a:t>
            </a:fld>
            <a:endParaRPr lang="en-US"/>
          </a:p>
        </p:txBody>
      </p:sp>
    </p:spTree>
    <p:extLst>
      <p:ext uri="{BB962C8B-B14F-4D97-AF65-F5344CB8AC3E}">
        <p14:creationId xmlns:p14="http://schemas.microsoft.com/office/powerpoint/2010/main" val="25151857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yes</a:t>
            </a:r>
          </a:p>
        </p:txBody>
      </p:sp>
      <p:sp>
        <p:nvSpPr>
          <p:cNvPr id="4" name="Slide Number Placeholder 3"/>
          <p:cNvSpPr>
            <a:spLocks noGrp="1"/>
          </p:cNvSpPr>
          <p:nvPr>
            <p:ph type="sldNum" sz="quarter" idx="5"/>
          </p:nvPr>
        </p:nvSpPr>
        <p:spPr/>
        <p:txBody>
          <a:bodyPr/>
          <a:lstStyle/>
          <a:p>
            <a:fld id="{BFE031AF-CC19-4E5A-831F-2BAAD17F6D1A}" type="slidenum">
              <a:rPr lang="en-US" smtClean="0"/>
              <a:t>16</a:t>
            </a:fld>
            <a:endParaRPr lang="en-US"/>
          </a:p>
        </p:txBody>
      </p:sp>
    </p:spTree>
    <p:extLst>
      <p:ext uri="{BB962C8B-B14F-4D97-AF65-F5344CB8AC3E}">
        <p14:creationId xmlns:p14="http://schemas.microsoft.com/office/powerpoint/2010/main" val="3069320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Trusted Master</a:t>
            </a:r>
          </a:p>
          <a:p>
            <a:pPr lvl="1">
              <a:defRPr i="1">
                <a:latin typeface="Helvetica"/>
                <a:ea typeface="Helvetica"/>
                <a:cs typeface="Helvetica"/>
                <a:sym typeface="Helvetica"/>
              </a:defRPr>
            </a:pPr>
            <a:r>
              <a:rPr lang="en-US" dirty="0"/>
              <a:t>Fault-tolerant state machine</a:t>
            </a:r>
          </a:p>
          <a:p>
            <a:pPr lvl="1"/>
            <a:r>
              <a:rPr lang="en-US" dirty="0"/>
              <a:t>Trusted by all replicas</a:t>
            </a:r>
          </a:p>
          <a:p>
            <a:pPr lvl="1"/>
            <a:r>
              <a:rPr lang="en-US" dirty="0"/>
              <a:t>Monitors all replicas &amp; issues commands</a:t>
            </a:r>
          </a:p>
        </p:txBody>
      </p:sp>
      <p:sp>
        <p:nvSpPr>
          <p:cNvPr id="4" name="Slide Number Placeholder 3"/>
          <p:cNvSpPr>
            <a:spLocks noGrp="1"/>
          </p:cNvSpPr>
          <p:nvPr>
            <p:ph type="sldNum" sz="quarter" idx="5"/>
          </p:nvPr>
        </p:nvSpPr>
        <p:spPr/>
        <p:txBody>
          <a:bodyPr/>
          <a:lstStyle/>
          <a:p>
            <a:fld id="{BFE031AF-CC19-4E5A-831F-2BAAD17F6D1A}" type="slidenum">
              <a:rPr lang="en-US" smtClean="0"/>
              <a:t>39</a:t>
            </a:fld>
            <a:endParaRPr lang="en-US"/>
          </a:p>
        </p:txBody>
      </p:sp>
    </p:spTree>
    <p:extLst>
      <p:ext uri="{BB962C8B-B14F-4D97-AF65-F5344CB8AC3E}">
        <p14:creationId xmlns:p14="http://schemas.microsoft.com/office/powerpoint/2010/main" val="1021259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12" name="Date Placeholder 11"/>
          <p:cNvSpPr>
            <a:spLocks noGrp="1"/>
          </p:cNvSpPr>
          <p:nvPr>
            <p:ph type="dt" sz="half" idx="10"/>
          </p:nvPr>
        </p:nvSpPr>
        <p:spPr/>
        <p:txBody>
          <a:bodyPr/>
          <a:lstStyle/>
          <a:p>
            <a:fld id="{63F7437D-9C28-4485-8136-DE3C7521A7D8}" type="datetimeFigureOut">
              <a:rPr lang="en-US" smtClean="0"/>
              <a:t>12/10/19</a:t>
            </a:fld>
            <a:endParaRPr lang="en-US" dirty="0"/>
          </a:p>
        </p:txBody>
      </p:sp>
      <p:sp>
        <p:nvSpPr>
          <p:cNvPr id="13" name="Footer Placeholder 12"/>
          <p:cNvSpPr>
            <a:spLocks noGrp="1"/>
          </p:cNvSpPr>
          <p:nvPr>
            <p:ph type="ftr" sz="quarter" idx="11"/>
          </p:nvPr>
        </p:nvSpPr>
        <p:spPr/>
        <p:txBody>
          <a:bodyPr/>
          <a:lstStyle/>
          <a:p>
            <a:endParaRPr lang="en-US" dirty="0"/>
          </a:p>
        </p:txBody>
      </p:sp>
      <p:sp>
        <p:nvSpPr>
          <p:cNvPr id="14" name="Slide Number Placeholder 13"/>
          <p:cNvSpPr>
            <a:spLocks noGrp="1"/>
          </p:cNvSpPr>
          <p:nvPr>
            <p:ph type="sldNum" sz="quarter" idx="12"/>
          </p:nvPr>
        </p:nvSpPr>
        <p:spPr/>
        <p:txBody>
          <a:bodyPr/>
          <a:lstStyle/>
          <a:p>
            <a:fld id="{7EA743B4-AD12-49DE-BA27-1A16B7F35F00}"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F7437D-9C28-4485-8136-DE3C7521A7D8}" type="datetimeFigureOut">
              <a:rPr lang="en-US" smtClean="0"/>
              <a:t>12/10/19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743B4-AD12-49DE-BA27-1A16B7F35F0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F7437D-9C28-4485-8136-DE3C7521A7D8}" type="datetimeFigureOut">
              <a:rPr lang="en-US" smtClean="0"/>
              <a:t>12/10/19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743B4-AD12-49DE-BA27-1A16B7F35F00}"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593281047"/>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F7437D-9C28-4485-8136-DE3C7521A7D8}" type="datetimeFigureOut">
              <a:rPr lang="en-US" smtClean="0"/>
              <a:t>12/10/19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620000" y="18288"/>
            <a:ext cx="1066800" cy="329184"/>
          </a:xfrm>
        </p:spPr>
        <p:txBody>
          <a:bodyPr/>
          <a:lstStyle/>
          <a:p>
            <a:fld id="{7EA743B4-AD12-49DE-BA27-1A16B7F35F0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F7437D-9C28-4485-8136-DE3C7521A7D8}" type="datetimeFigureOut">
              <a:rPr lang="en-US" smtClean="0"/>
              <a:t>12/10/19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743B4-AD12-49DE-BA27-1A16B7F35F00}"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F7437D-9C28-4485-8136-DE3C7521A7D8}" type="datetimeFigureOut">
              <a:rPr lang="en-US" smtClean="0"/>
              <a:t>12/10/19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A743B4-AD12-49DE-BA27-1A16B7F35F0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a:xfrm>
            <a:off x="457200" y="18288"/>
            <a:ext cx="7086600" cy="329184"/>
          </a:xfrm>
        </p:spPr>
        <p:txBody>
          <a:bodyPr/>
          <a:lstStyle>
            <a:lvl1pPr algn="l">
              <a:defRPr/>
            </a:lvl1pPr>
          </a:lstStyle>
          <a:p>
            <a:endParaRPr lang="en-US" dirty="0"/>
          </a:p>
        </p:txBody>
      </p:sp>
      <p:sp>
        <p:nvSpPr>
          <p:cNvPr id="9" name="Slide Number Placeholder 8"/>
          <p:cNvSpPr>
            <a:spLocks noGrp="1"/>
          </p:cNvSpPr>
          <p:nvPr>
            <p:ph type="sldNum" sz="quarter" idx="12"/>
          </p:nvPr>
        </p:nvSpPr>
        <p:spPr/>
        <p:txBody>
          <a:bodyPr/>
          <a:lstStyle/>
          <a:p>
            <a:fld id="{7EA743B4-AD12-49DE-BA27-1A16B7F35F00}" type="slidenum">
              <a:rPr lang="en-US" smtClean="0"/>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F7437D-9C28-4485-8136-DE3C7521A7D8}" type="datetimeFigureOut">
              <a:rPr lang="en-US" smtClean="0"/>
              <a:t>12/10/19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A743B4-AD12-49DE-BA27-1A16B7F35F0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F7437D-9C28-4485-8136-DE3C7521A7D8}" type="datetimeFigureOut">
              <a:rPr lang="en-US" smtClean="0"/>
              <a:t>12/10/19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A743B4-AD12-49DE-BA27-1A16B7F35F0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3F7437D-9C28-4485-8136-DE3C7521A7D8}" type="datetimeFigureOut">
              <a:rPr lang="en-US" smtClean="0"/>
              <a:t>12/10/19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A743B4-AD12-49DE-BA27-1A16B7F35F00}"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3F7437D-9C28-4485-8136-DE3C7521A7D8}" type="datetimeFigureOut">
              <a:rPr lang="en-US" smtClean="0"/>
              <a:t>12/10/19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A743B4-AD12-49DE-BA27-1A16B7F35F0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2250"/>
            <a:ext cx="9144000" cy="311150"/>
          </a:xfrm>
          <a:prstGeom prst="rect">
            <a:avLst/>
          </a:prstGeom>
          <a:gradFill flip="none" rotWithShape="1">
            <a:gsLst>
              <a:gs pos="0">
                <a:schemeClr val="accent1"/>
              </a:gs>
              <a:gs pos="50000">
                <a:schemeClr val="accent1">
                  <a:lumMod val="40000"/>
                  <a:lumOff val="60000"/>
                </a:schemeClr>
              </a:gs>
              <a:gs pos="100000">
                <a:schemeClr val="accent1">
                  <a:lumMod val="20000"/>
                  <a:lumOff val="8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419100"/>
          </a:xfrm>
          <a:prstGeom prst="rect">
            <a:avLst/>
          </a:prstGeom>
          <a:gradFill flip="none" rotWithShape="1">
            <a:gsLst>
              <a:gs pos="0">
                <a:schemeClr val="tx2"/>
              </a:gs>
              <a:gs pos="66000">
                <a:schemeClr val="tx1">
                  <a:lumMod val="75000"/>
                  <a:lumOff val="25000"/>
                </a:schemeClr>
              </a:gs>
              <a:gs pos="99000">
                <a:schemeClr val="tx1">
                  <a:lumMod val="65000"/>
                  <a:lumOff val="3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63F7437D-9C28-4485-8136-DE3C7521A7D8}" type="datetimeFigureOut">
              <a:rPr lang="en-US" smtClean="0"/>
              <a:t>12/10/19</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EA743B4-AD12-49DE-BA27-1A16B7F35F00}"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4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505200"/>
            <a:ext cx="7924800" cy="609600"/>
          </a:xfrm>
        </p:spPr>
        <p:txBody>
          <a:bodyPr>
            <a:normAutofit/>
          </a:bodyPr>
          <a:lstStyle/>
          <a:p>
            <a:r>
              <a:rPr lang="en-US" dirty="0"/>
              <a:t>CS 105		       		     December 10, 2019</a:t>
            </a:r>
          </a:p>
        </p:txBody>
      </p:sp>
      <p:sp>
        <p:nvSpPr>
          <p:cNvPr id="2" name="Title 1"/>
          <p:cNvSpPr>
            <a:spLocks noGrp="1"/>
          </p:cNvSpPr>
          <p:nvPr>
            <p:ph type="title"/>
          </p:nvPr>
        </p:nvSpPr>
        <p:spPr>
          <a:xfrm>
            <a:off x="685800" y="2667000"/>
            <a:ext cx="7848600" cy="631825"/>
          </a:xfrm>
        </p:spPr>
        <p:txBody>
          <a:bodyPr>
            <a:noAutofit/>
          </a:bodyPr>
          <a:lstStyle/>
          <a:p>
            <a:r>
              <a:rPr lang="en-US" sz="3200"/>
              <a:t>Lecture 24: </a:t>
            </a:r>
            <a:r>
              <a:rPr lang="en-US" sz="3200" dirty="0"/>
              <a:t>Distributed Systems</a:t>
            </a:r>
          </a:p>
        </p:txBody>
      </p:sp>
      <p:sp>
        <p:nvSpPr>
          <p:cNvPr id="4" name="Title 1"/>
          <p:cNvSpPr txBox="1">
            <a:spLocks/>
          </p:cNvSpPr>
          <p:nvPr/>
        </p:nvSpPr>
        <p:spPr>
          <a:xfrm>
            <a:off x="685800" y="4643181"/>
            <a:ext cx="7848600" cy="631825"/>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endParaRPr lang="en-US" sz="2400" dirty="0">
              <a:solidFill>
                <a:schemeClr val="bg2"/>
              </a:solidFill>
            </a:endParaRPr>
          </a:p>
        </p:txBody>
      </p:sp>
    </p:spTree>
    <p:extLst>
      <p:ext uri="{BB962C8B-B14F-4D97-AF65-F5344CB8AC3E}">
        <p14:creationId xmlns:p14="http://schemas.microsoft.com/office/powerpoint/2010/main" val="179727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E95CC-FEB6-0241-B815-8793DBA1A430}"/>
              </a:ext>
            </a:extLst>
          </p:cNvPr>
          <p:cNvSpPr>
            <a:spLocks noGrp="1"/>
          </p:cNvSpPr>
          <p:nvPr>
            <p:ph type="title"/>
          </p:nvPr>
        </p:nvSpPr>
        <p:spPr/>
        <p:txBody>
          <a:bodyPr/>
          <a:lstStyle/>
          <a:p>
            <a:r>
              <a:rPr lang="en-US" dirty="0"/>
              <a:t>Example: Sequential Consistency</a:t>
            </a:r>
          </a:p>
        </p:txBody>
      </p:sp>
      <p:sp>
        <p:nvSpPr>
          <p:cNvPr id="5" name="Content Placeholder 4">
            <a:extLst>
              <a:ext uri="{FF2B5EF4-FFF2-40B4-BE49-F238E27FC236}">
                <a16:creationId xmlns:a16="http://schemas.microsoft.com/office/drawing/2014/main" id="{E40EA545-E4F1-6B4F-8DE4-414544B390E7}"/>
              </a:ext>
            </a:extLst>
          </p:cNvPr>
          <p:cNvSpPr>
            <a:spLocks noGrp="1"/>
          </p:cNvSpPr>
          <p:nvPr>
            <p:ph idx="1"/>
          </p:nvPr>
        </p:nvSpPr>
        <p:spPr>
          <a:xfrm>
            <a:off x="457200" y="3429000"/>
            <a:ext cx="8229600" cy="3048000"/>
          </a:xfrm>
        </p:spPr>
        <p:txBody>
          <a:bodyPr/>
          <a:lstStyle/>
          <a:p>
            <a:r>
              <a:rPr lang="en-US" dirty="0"/>
              <a:t>Is this data store sequentially consistent?</a:t>
            </a:r>
          </a:p>
        </p:txBody>
      </p:sp>
      <p:graphicFrame>
        <p:nvGraphicFramePr>
          <p:cNvPr id="6" name="Content Placeholder 3">
            <a:extLst>
              <a:ext uri="{FF2B5EF4-FFF2-40B4-BE49-F238E27FC236}">
                <a16:creationId xmlns:a16="http://schemas.microsoft.com/office/drawing/2014/main" id="{636145AB-50E1-AE4F-8995-1FEF917DED4E}"/>
              </a:ext>
            </a:extLst>
          </p:cNvPr>
          <p:cNvGraphicFramePr>
            <a:graphicFrameLocks/>
          </p:cNvGraphicFramePr>
          <p:nvPr>
            <p:extLst>
              <p:ext uri="{D42A27DB-BD31-4B8C-83A1-F6EECF244321}">
                <p14:modId xmlns:p14="http://schemas.microsoft.com/office/powerpoint/2010/main" val="2326813290"/>
              </p:ext>
            </p:extLst>
          </p:nvPr>
        </p:nvGraphicFramePr>
        <p:xfrm>
          <a:off x="1676400" y="1622612"/>
          <a:ext cx="5377542" cy="1483360"/>
        </p:xfrm>
        <a:graphic>
          <a:graphicData uri="http://schemas.openxmlformats.org/drawingml/2006/table">
            <a:tbl>
              <a:tblPr firstRow="1" bandRow="1">
                <a:tableStyleId>{2D5ABB26-0587-4C30-8999-92F81FD0307C}</a:tableStyleId>
              </a:tblPr>
              <a:tblGrid>
                <a:gridCol w="627380">
                  <a:extLst>
                    <a:ext uri="{9D8B030D-6E8A-4147-A177-3AD203B41FA5}">
                      <a16:colId xmlns:a16="http://schemas.microsoft.com/office/drawing/2014/main" val="1064784949"/>
                    </a:ext>
                  </a:extLst>
                </a:gridCol>
                <a:gridCol w="972820">
                  <a:extLst>
                    <a:ext uri="{9D8B030D-6E8A-4147-A177-3AD203B41FA5}">
                      <a16:colId xmlns:a16="http://schemas.microsoft.com/office/drawing/2014/main" val="3214453360"/>
                    </a:ext>
                  </a:extLst>
                </a:gridCol>
                <a:gridCol w="1088571">
                  <a:extLst>
                    <a:ext uri="{9D8B030D-6E8A-4147-A177-3AD203B41FA5}">
                      <a16:colId xmlns:a16="http://schemas.microsoft.com/office/drawing/2014/main" val="3181593829"/>
                    </a:ext>
                  </a:extLst>
                </a:gridCol>
                <a:gridCol w="896257">
                  <a:extLst>
                    <a:ext uri="{9D8B030D-6E8A-4147-A177-3AD203B41FA5}">
                      <a16:colId xmlns:a16="http://schemas.microsoft.com/office/drawing/2014/main" val="3038321865"/>
                    </a:ext>
                  </a:extLst>
                </a:gridCol>
                <a:gridCol w="896257">
                  <a:extLst>
                    <a:ext uri="{9D8B030D-6E8A-4147-A177-3AD203B41FA5}">
                      <a16:colId xmlns:a16="http://schemas.microsoft.com/office/drawing/2014/main" val="2743638443"/>
                    </a:ext>
                  </a:extLst>
                </a:gridCol>
                <a:gridCol w="896257">
                  <a:extLst>
                    <a:ext uri="{9D8B030D-6E8A-4147-A177-3AD203B41FA5}">
                      <a16:colId xmlns:a16="http://schemas.microsoft.com/office/drawing/2014/main" val="2609835198"/>
                    </a:ext>
                  </a:extLst>
                </a:gridCol>
              </a:tblGrid>
              <a:tr h="370840">
                <a:tc>
                  <a:txBody>
                    <a:bodyPr/>
                    <a:lstStyle/>
                    <a:p>
                      <a:r>
                        <a:rPr lang="en-US" dirty="0"/>
                        <a:t>P1:</a:t>
                      </a: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W(x): a</a:t>
                      </a: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1405985"/>
                  </a:ext>
                </a:extLst>
              </a:tr>
              <a:tr h="370840">
                <a:tc>
                  <a:txBody>
                    <a:bodyPr/>
                    <a:lstStyle/>
                    <a:p>
                      <a:r>
                        <a:rPr lang="en-US" dirty="0"/>
                        <a:t>P2:</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W(x): b</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48152566"/>
                  </a:ext>
                </a:extLst>
              </a:tr>
              <a:tr h="370840">
                <a:tc>
                  <a:txBody>
                    <a:bodyPr/>
                    <a:lstStyle/>
                    <a:p>
                      <a:r>
                        <a:rPr lang="en-US" dirty="0"/>
                        <a:t>P3:</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R(x): b</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R(x): a</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3551133"/>
                  </a:ext>
                </a:extLst>
              </a:tr>
              <a:tr h="370840">
                <a:tc>
                  <a:txBody>
                    <a:bodyPr/>
                    <a:lstStyle/>
                    <a:p>
                      <a:r>
                        <a:rPr lang="en-US" dirty="0"/>
                        <a:t>P4:</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R(x): b</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R(x): a</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2821789"/>
                  </a:ext>
                </a:extLst>
              </a:tr>
            </a:tbl>
          </a:graphicData>
        </a:graphic>
      </p:graphicFrame>
      <p:grpSp>
        <p:nvGrpSpPr>
          <p:cNvPr id="13" name="Group 12">
            <a:extLst>
              <a:ext uri="{FF2B5EF4-FFF2-40B4-BE49-F238E27FC236}">
                <a16:creationId xmlns:a16="http://schemas.microsoft.com/office/drawing/2014/main" id="{01483BBC-794F-F04C-8656-B734A4FA3372}"/>
              </a:ext>
            </a:extLst>
          </p:cNvPr>
          <p:cNvGrpSpPr/>
          <p:nvPr/>
        </p:nvGrpSpPr>
        <p:grpSpPr>
          <a:xfrm>
            <a:off x="2090058" y="1622612"/>
            <a:ext cx="4218519" cy="1483360"/>
            <a:chOff x="2090058" y="1622612"/>
            <a:chExt cx="4218519" cy="1483360"/>
          </a:xfrm>
        </p:grpSpPr>
        <p:sp>
          <p:nvSpPr>
            <p:cNvPr id="7" name="TextBox 6">
              <a:extLst>
                <a:ext uri="{FF2B5EF4-FFF2-40B4-BE49-F238E27FC236}">
                  <a16:creationId xmlns:a16="http://schemas.microsoft.com/office/drawing/2014/main" id="{A38474AE-DDA9-8F41-8236-D8871CEF4A61}"/>
                </a:ext>
              </a:extLst>
            </p:cNvPr>
            <p:cNvSpPr txBox="1"/>
            <p:nvPr/>
          </p:nvSpPr>
          <p:spPr>
            <a:xfrm>
              <a:off x="3124200" y="1994960"/>
              <a:ext cx="312906" cy="369332"/>
            </a:xfrm>
            <a:prstGeom prst="rect">
              <a:avLst/>
            </a:prstGeom>
            <a:noFill/>
          </p:spPr>
          <p:txBody>
            <a:bodyPr wrap="none" rtlCol="0">
              <a:spAutoFit/>
            </a:bodyPr>
            <a:lstStyle/>
            <a:p>
              <a:r>
                <a:rPr lang="en-US" b="1" dirty="0">
                  <a:solidFill>
                    <a:schemeClr val="accent2"/>
                  </a:solidFill>
                </a:rPr>
                <a:t>1</a:t>
              </a:r>
            </a:p>
          </p:txBody>
        </p:sp>
        <p:sp>
          <p:nvSpPr>
            <p:cNvPr id="8" name="TextBox 7">
              <a:extLst>
                <a:ext uri="{FF2B5EF4-FFF2-40B4-BE49-F238E27FC236}">
                  <a16:creationId xmlns:a16="http://schemas.microsoft.com/office/drawing/2014/main" id="{FE29663C-A0D8-4C41-B89D-685502E701FF}"/>
                </a:ext>
              </a:extLst>
            </p:cNvPr>
            <p:cNvSpPr txBox="1"/>
            <p:nvPr/>
          </p:nvSpPr>
          <p:spPr>
            <a:xfrm>
              <a:off x="4199965" y="2364292"/>
              <a:ext cx="312906" cy="369332"/>
            </a:xfrm>
            <a:prstGeom prst="rect">
              <a:avLst/>
            </a:prstGeom>
            <a:noFill/>
          </p:spPr>
          <p:txBody>
            <a:bodyPr wrap="none" rtlCol="0">
              <a:spAutoFit/>
            </a:bodyPr>
            <a:lstStyle/>
            <a:p>
              <a:r>
                <a:rPr lang="en-US" b="1" dirty="0">
                  <a:solidFill>
                    <a:schemeClr val="accent2"/>
                  </a:solidFill>
                </a:rPr>
                <a:t>2</a:t>
              </a:r>
            </a:p>
          </p:txBody>
        </p:sp>
        <p:sp>
          <p:nvSpPr>
            <p:cNvPr id="9" name="TextBox 8">
              <a:extLst>
                <a:ext uri="{FF2B5EF4-FFF2-40B4-BE49-F238E27FC236}">
                  <a16:creationId xmlns:a16="http://schemas.microsoft.com/office/drawing/2014/main" id="{71959461-BC64-844A-BB51-6EE8D8C56FC1}"/>
                </a:ext>
              </a:extLst>
            </p:cNvPr>
            <p:cNvSpPr txBox="1"/>
            <p:nvPr/>
          </p:nvSpPr>
          <p:spPr>
            <a:xfrm>
              <a:off x="5119277" y="2736640"/>
              <a:ext cx="312906" cy="369332"/>
            </a:xfrm>
            <a:prstGeom prst="rect">
              <a:avLst/>
            </a:prstGeom>
            <a:noFill/>
          </p:spPr>
          <p:txBody>
            <a:bodyPr wrap="none" rtlCol="0">
              <a:spAutoFit/>
            </a:bodyPr>
            <a:lstStyle/>
            <a:p>
              <a:r>
                <a:rPr lang="en-US" b="1" dirty="0">
                  <a:solidFill>
                    <a:schemeClr val="accent2"/>
                  </a:solidFill>
                </a:rPr>
                <a:t>3</a:t>
              </a:r>
            </a:p>
          </p:txBody>
        </p:sp>
        <p:sp>
          <p:nvSpPr>
            <p:cNvPr id="10" name="TextBox 9">
              <a:extLst>
                <a:ext uri="{FF2B5EF4-FFF2-40B4-BE49-F238E27FC236}">
                  <a16:creationId xmlns:a16="http://schemas.microsoft.com/office/drawing/2014/main" id="{60C2C95E-E2EE-5F4D-9DC7-75A1CAE53539}"/>
                </a:ext>
              </a:extLst>
            </p:cNvPr>
            <p:cNvSpPr txBox="1"/>
            <p:nvPr/>
          </p:nvSpPr>
          <p:spPr>
            <a:xfrm>
              <a:off x="2090058" y="1622612"/>
              <a:ext cx="312906" cy="369332"/>
            </a:xfrm>
            <a:prstGeom prst="rect">
              <a:avLst/>
            </a:prstGeom>
            <a:noFill/>
          </p:spPr>
          <p:txBody>
            <a:bodyPr wrap="none" rtlCol="0">
              <a:spAutoFit/>
            </a:bodyPr>
            <a:lstStyle/>
            <a:p>
              <a:r>
                <a:rPr lang="en-US" b="1" dirty="0">
                  <a:solidFill>
                    <a:schemeClr val="accent2"/>
                  </a:solidFill>
                </a:rPr>
                <a:t>4</a:t>
              </a:r>
            </a:p>
          </p:txBody>
        </p:sp>
        <p:sp>
          <p:nvSpPr>
            <p:cNvPr id="11" name="TextBox 10">
              <a:extLst>
                <a:ext uri="{FF2B5EF4-FFF2-40B4-BE49-F238E27FC236}">
                  <a16:creationId xmlns:a16="http://schemas.microsoft.com/office/drawing/2014/main" id="{3C51178D-08D3-0448-8D0D-BBDABFB094CA}"/>
                </a:ext>
              </a:extLst>
            </p:cNvPr>
            <p:cNvSpPr txBox="1"/>
            <p:nvPr/>
          </p:nvSpPr>
          <p:spPr>
            <a:xfrm>
              <a:off x="5995671" y="2364292"/>
              <a:ext cx="312906" cy="369332"/>
            </a:xfrm>
            <a:prstGeom prst="rect">
              <a:avLst/>
            </a:prstGeom>
            <a:noFill/>
          </p:spPr>
          <p:txBody>
            <a:bodyPr wrap="none" rtlCol="0">
              <a:spAutoFit/>
            </a:bodyPr>
            <a:lstStyle/>
            <a:p>
              <a:r>
                <a:rPr lang="en-US" b="1" dirty="0">
                  <a:solidFill>
                    <a:schemeClr val="accent2"/>
                  </a:solidFill>
                </a:rPr>
                <a:t>5</a:t>
              </a:r>
            </a:p>
          </p:txBody>
        </p:sp>
        <p:sp>
          <p:nvSpPr>
            <p:cNvPr id="12" name="TextBox 11">
              <a:extLst>
                <a:ext uri="{FF2B5EF4-FFF2-40B4-BE49-F238E27FC236}">
                  <a16:creationId xmlns:a16="http://schemas.microsoft.com/office/drawing/2014/main" id="{BD2928BA-7285-5F45-B369-7646AE55823F}"/>
                </a:ext>
              </a:extLst>
            </p:cNvPr>
            <p:cNvSpPr txBox="1"/>
            <p:nvPr/>
          </p:nvSpPr>
          <p:spPr>
            <a:xfrm>
              <a:off x="5995671" y="2736640"/>
              <a:ext cx="312906" cy="369332"/>
            </a:xfrm>
            <a:prstGeom prst="rect">
              <a:avLst/>
            </a:prstGeom>
            <a:noFill/>
          </p:spPr>
          <p:txBody>
            <a:bodyPr wrap="none" rtlCol="0">
              <a:spAutoFit/>
            </a:bodyPr>
            <a:lstStyle/>
            <a:p>
              <a:r>
                <a:rPr lang="en-US" b="1" dirty="0">
                  <a:solidFill>
                    <a:schemeClr val="accent2"/>
                  </a:solidFill>
                </a:rPr>
                <a:t>6</a:t>
              </a:r>
            </a:p>
          </p:txBody>
        </p:sp>
      </p:grpSp>
    </p:spTree>
    <p:extLst>
      <p:ext uri="{BB962C8B-B14F-4D97-AF65-F5344CB8AC3E}">
        <p14:creationId xmlns:p14="http://schemas.microsoft.com/office/powerpoint/2010/main" val="2830625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E95CC-FEB6-0241-B815-8793DBA1A430}"/>
              </a:ext>
            </a:extLst>
          </p:cNvPr>
          <p:cNvSpPr>
            <a:spLocks noGrp="1"/>
          </p:cNvSpPr>
          <p:nvPr>
            <p:ph type="title"/>
          </p:nvPr>
        </p:nvSpPr>
        <p:spPr/>
        <p:txBody>
          <a:bodyPr/>
          <a:lstStyle/>
          <a:p>
            <a:r>
              <a:rPr lang="en-US" dirty="0"/>
              <a:t>Example: Sequential Consistency</a:t>
            </a:r>
          </a:p>
        </p:txBody>
      </p:sp>
      <p:sp>
        <p:nvSpPr>
          <p:cNvPr id="5" name="Content Placeholder 4">
            <a:extLst>
              <a:ext uri="{FF2B5EF4-FFF2-40B4-BE49-F238E27FC236}">
                <a16:creationId xmlns:a16="http://schemas.microsoft.com/office/drawing/2014/main" id="{E40EA545-E4F1-6B4F-8DE4-414544B390E7}"/>
              </a:ext>
            </a:extLst>
          </p:cNvPr>
          <p:cNvSpPr>
            <a:spLocks noGrp="1"/>
          </p:cNvSpPr>
          <p:nvPr>
            <p:ph idx="1"/>
          </p:nvPr>
        </p:nvSpPr>
        <p:spPr>
          <a:xfrm>
            <a:off x="457200" y="3429000"/>
            <a:ext cx="8229600" cy="3048000"/>
          </a:xfrm>
        </p:spPr>
        <p:txBody>
          <a:bodyPr/>
          <a:lstStyle/>
          <a:p>
            <a:r>
              <a:rPr lang="en-US" dirty="0"/>
              <a:t>Is this data store sequentially consistent?</a:t>
            </a:r>
          </a:p>
        </p:txBody>
      </p:sp>
      <p:graphicFrame>
        <p:nvGraphicFramePr>
          <p:cNvPr id="6" name="Content Placeholder 3">
            <a:extLst>
              <a:ext uri="{FF2B5EF4-FFF2-40B4-BE49-F238E27FC236}">
                <a16:creationId xmlns:a16="http://schemas.microsoft.com/office/drawing/2014/main" id="{636145AB-50E1-AE4F-8995-1FEF917DED4E}"/>
              </a:ext>
            </a:extLst>
          </p:cNvPr>
          <p:cNvGraphicFramePr>
            <a:graphicFrameLocks/>
          </p:cNvGraphicFramePr>
          <p:nvPr>
            <p:extLst>
              <p:ext uri="{D42A27DB-BD31-4B8C-83A1-F6EECF244321}">
                <p14:modId xmlns:p14="http://schemas.microsoft.com/office/powerpoint/2010/main" val="1221611688"/>
              </p:ext>
            </p:extLst>
          </p:nvPr>
        </p:nvGraphicFramePr>
        <p:xfrm>
          <a:off x="1676400" y="1622612"/>
          <a:ext cx="5377542" cy="1483360"/>
        </p:xfrm>
        <a:graphic>
          <a:graphicData uri="http://schemas.openxmlformats.org/drawingml/2006/table">
            <a:tbl>
              <a:tblPr firstRow="1" bandRow="1">
                <a:tableStyleId>{2D5ABB26-0587-4C30-8999-92F81FD0307C}</a:tableStyleId>
              </a:tblPr>
              <a:tblGrid>
                <a:gridCol w="627380">
                  <a:extLst>
                    <a:ext uri="{9D8B030D-6E8A-4147-A177-3AD203B41FA5}">
                      <a16:colId xmlns:a16="http://schemas.microsoft.com/office/drawing/2014/main" val="1064784949"/>
                    </a:ext>
                  </a:extLst>
                </a:gridCol>
                <a:gridCol w="972820">
                  <a:extLst>
                    <a:ext uri="{9D8B030D-6E8A-4147-A177-3AD203B41FA5}">
                      <a16:colId xmlns:a16="http://schemas.microsoft.com/office/drawing/2014/main" val="3214453360"/>
                    </a:ext>
                  </a:extLst>
                </a:gridCol>
                <a:gridCol w="1088571">
                  <a:extLst>
                    <a:ext uri="{9D8B030D-6E8A-4147-A177-3AD203B41FA5}">
                      <a16:colId xmlns:a16="http://schemas.microsoft.com/office/drawing/2014/main" val="3181593829"/>
                    </a:ext>
                  </a:extLst>
                </a:gridCol>
                <a:gridCol w="896257">
                  <a:extLst>
                    <a:ext uri="{9D8B030D-6E8A-4147-A177-3AD203B41FA5}">
                      <a16:colId xmlns:a16="http://schemas.microsoft.com/office/drawing/2014/main" val="3038321865"/>
                    </a:ext>
                  </a:extLst>
                </a:gridCol>
                <a:gridCol w="896257">
                  <a:extLst>
                    <a:ext uri="{9D8B030D-6E8A-4147-A177-3AD203B41FA5}">
                      <a16:colId xmlns:a16="http://schemas.microsoft.com/office/drawing/2014/main" val="2743638443"/>
                    </a:ext>
                  </a:extLst>
                </a:gridCol>
                <a:gridCol w="896257">
                  <a:extLst>
                    <a:ext uri="{9D8B030D-6E8A-4147-A177-3AD203B41FA5}">
                      <a16:colId xmlns:a16="http://schemas.microsoft.com/office/drawing/2014/main" val="2609835198"/>
                    </a:ext>
                  </a:extLst>
                </a:gridCol>
              </a:tblGrid>
              <a:tr h="370840">
                <a:tc>
                  <a:txBody>
                    <a:bodyPr/>
                    <a:lstStyle/>
                    <a:p>
                      <a:r>
                        <a:rPr lang="en-US" dirty="0"/>
                        <a:t>P1:</a:t>
                      </a: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W(x): a</a:t>
                      </a: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1405985"/>
                  </a:ext>
                </a:extLst>
              </a:tr>
              <a:tr h="370840">
                <a:tc>
                  <a:txBody>
                    <a:bodyPr/>
                    <a:lstStyle/>
                    <a:p>
                      <a:r>
                        <a:rPr lang="en-US" dirty="0"/>
                        <a:t>P2:</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W(x): b</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48152566"/>
                  </a:ext>
                </a:extLst>
              </a:tr>
              <a:tr h="370840">
                <a:tc>
                  <a:txBody>
                    <a:bodyPr/>
                    <a:lstStyle/>
                    <a:p>
                      <a:r>
                        <a:rPr lang="en-US" dirty="0"/>
                        <a:t>P3:</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R(x): b</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R(x): a</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3551133"/>
                  </a:ext>
                </a:extLst>
              </a:tr>
              <a:tr h="370840">
                <a:tc>
                  <a:txBody>
                    <a:bodyPr/>
                    <a:lstStyle/>
                    <a:p>
                      <a:r>
                        <a:rPr lang="en-US" dirty="0"/>
                        <a:t>P4:</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R(x): a</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R(x): b</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2821789"/>
                  </a:ext>
                </a:extLst>
              </a:tr>
            </a:tbl>
          </a:graphicData>
        </a:graphic>
      </p:graphicFrame>
    </p:spTree>
    <p:extLst>
      <p:ext uri="{BB962C8B-B14F-4D97-AF65-F5344CB8AC3E}">
        <p14:creationId xmlns:p14="http://schemas.microsoft.com/office/powerpoint/2010/main" val="2665268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E95CC-FEB6-0241-B815-8793DBA1A430}"/>
              </a:ext>
            </a:extLst>
          </p:cNvPr>
          <p:cNvSpPr>
            <a:spLocks noGrp="1"/>
          </p:cNvSpPr>
          <p:nvPr>
            <p:ph type="title"/>
          </p:nvPr>
        </p:nvSpPr>
        <p:spPr/>
        <p:txBody>
          <a:bodyPr/>
          <a:lstStyle/>
          <a:p>
            <a:r>
              <a:rPr lang="en-US" dirty="0"/>
              <a:t>Exercise: Sequential Consistency</a:t>
            </a:r>
          </a:p>
        </p:txBody>
      </p:sp>
      <p:sp>
        <p:nvSpPr>
          <p:cNvPr id="5" name="Content Placeholder 4">
            <a:extLst>
              <a:ext uri="{FF2B5EF4-FFF2-40B4-BE49-F238E27FC236}">
                <a16:creationId xmlns:a16="http://schemas.microsoft.com/office/drawing/2014/main" id="{E40EA545-E4F1-6B4F-8DE4-414544B390E7}"/>
              </a:ext>
            </a:extLst>
          </p:cNvPr>
          <p:cNvSpPr>
            <a:spLocks noGrp="1"/>
          </p:cNvSpPr>
          <p:nvPr>
            <p:ph idx="1"/>
          </p:nvPr>
        </p:nvSpPr>
        <p:spPr>
          <a:xfrm>
            <a:off x="457200" y="3429000"/>
            <a:ext cx="8229600" cy="3048000"/>
          </a:xfrm>
        </p:spPr>
        <p:txBody>
          <a:bodyPr/>
          <a:lstStyle/>
          <a:p>
            <a:r>
              <a:rPr lang="en-US" dirty="0"/>
              <a:t>Is this data store sequentially consistent?</a:t>
            </a:r>
          </a:p>
        </p:txBody>
      </p:sp>
      <p:graphicFrame>
        <p:nvGraphicFramePr>
          <p:cNvPr id="6" name="Content Placeholder 3">
            <a:extLst>
              <a:ext uri="{FF2B5EF4-FFF2-40B4-BE49-F238E27FC236}">
                <a16:creationId xmlns:a16="http://schemas.microsoft.com/office/drawing/2014/main" id="{636145AB-50E1-AE4F-8995-1FEF917DED4E}"/>
              </a:ext>
            </a:extLst>
          </p:cNvPr>
          <p:cNvGraphicFramePr>
            <a:graphicFrameLocks/>
          </p:cNvGraphicFramePr>
          <p:nvPr>
            <p:extLst>
              <p:ext uri="{D42A27DB-BD31-4B8C-83A1-F6EECF244321}">
                <p14:modId xmlns:p14="http://schemas.microsoft.com/office/powerpoint/2010/main" val="3980700228"/>
              </p:ext>
            </p:extLst>
          </p:nvPr>
        </p:nvGraphicFramePr>
        <p:xfrm>
          <a:off x="1676400" y="1622612"/>
          <a:ext cx="5377542" cy="1483360"/>
        </p:xfrm>
        <a:graphic>
          <a:graphicData uri="http://schemas.openxmlformats.org/drawingml/2006/table">
            <a:tbl>
              <a:tblPr firstRow="1" bandRow="1">
                <a:tableStyleId>{2D5ABB26-0587-4C30-8999-92F81FD0307C}</a:tableStyleId>
              </a:tblPr>
              <a:tblGrid>
                <a:gridCol w="627380">
                  <a:extLst>
                    <a:ext uri="{9D8B030D-6E8A-4147-A177-3AD203B41FA5}">
                      <a16:colId xmlns:a16="http://schemas.microsoft.com/office/drawing/2014/main" val="1064784949"/>
                    </a:ext>
                  </a:extLst>
                </a:gridCol>
                <a:gridCol w="972820">
                  <a:extLst>
                    <a:ext uri="{9D8B030D-6E8A-4147-A177-3AD203B41FA5}">
                      <a16:colId xmlns:a16="http://schemas.microsoft.com/office/drawing/2014/main" val="3214453360"/>
                    </a:ext>
                  </a:extLst>
                </a:gridCol>
                <a:gridCol w="914400">
                  <a:extLst>
                    <a:ext uri="{9D8B030D-6E8A-4147-A177-3AD203B41FA5}">
                      <a16:colId xmlns:a16="http://schemas.microsoft.com/office/drawing/2014/main" val="3181593829"/>
                    </a:ext>
                  </a:extLst>
                </a:gridCol>
                <a:gridCol w="990600">
                  <a:extLst>
                    <a:ext uri="{9D8B030D-6E8A-4147-A177-3AD203B41FA5}">
                      <a16:colId xmlns:a16="http://schemas.microsoft.com/office/drawing/2014/main" val="3038321865"/>
                    </a:ext>
                  </a:extLst>
                </a:gridCol>
                <a:gridCol w="976085">
                  <a:extLst>
                    <a:ext uri="{9D8B030D-6E8A-4147-A177-3AD203B41FA5}">
                      <a16:colId xmlns:a16="http://schemas.microsoft.com/office/drawing/2014/main" val="2743638443"/>
                    </a:ext>
                  </a:extLst>
                </a:gridCol>
                <a:gridCol w="896257">
                  <a:extLst>
                    <a:ext uri="{9D8B030D-6E8A-4147-A177-3AD203B41FA5}">
                      <a16:colId xmlns:a16="http://schemas.microsoft.com/office/drawing/2014/main" val="2609835198"/>
                    </a:ext>
                  </a:extLst>
                </a:gridCol>
              </a:tblGrid>
              <a:tr h="370840">
                <a:tc>
                  <a:txBody>
                    <a:bodyPr/>
                    <a:lstStyle/>
                    <a:p>
                      <a:r>
                        <a:rPr lang="en-US" dirty="0"/>
                        <a:t>P1:</a:t>
                      </a: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W(x): a</a:t>
                      </a: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W(x): c</a:t>
                      </a: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1405985"/>
                  </a:ext>
                </a:extLst>
              </a:tr>
              <a:tr h="370840">
                <a:tc>
                  <a:txBody>
                    <a:bodyPr/>
                    <a:lstStyle/>
                    <a:p>
                      <a:r>
                        <a:rPr lang="en-US" dirty="0"/>
                        <a:t>P2:</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R(x): a</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W(x): b</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48152566"/>
                  </a:ext>
                </a:extLst>
              </a:tr>
              <a:tr h="370840">
                <a:tc>
                  <a:txBody>
                    <a:bodyPr/>
                    <a:lstStyle/>
                    <a:p>
                      <a:r>
                        <a:rPr lang="en-US" dirty="0"/>
                        <a:t>P3:</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R(x): a</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R(x): c</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R(x): b</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3551133"/>
                  </a:ext>
                </a:extLst>
              </a:tr>
              <a:tr h="370840">
                <a:tc>
                  <a:txBody>
                    <a:bodyPr/>
                    <a:lstStyle/>
                    <a:p>
                      <a:r>
                        <a:rPr lang="en-US" dirty="0"/>
                        <a:t>P4:</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R(x): a</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R(x): b</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R(x): c</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2821789"/>
                  </a:ext>
                </a:extLst>
              </a:tr>
            </a:tbl>
          </a:graphicData>
        </a:graphic>
      </p:graphicFrame>
    </p:spTree>
    <p:extLst>
      <p:ext uri="{BB962C8B-B14F-4D97-AF65-F5344CB8AC3E}">
        <p14:creationId xmlns:p14="http://schemas.microsoft.com/office/powerpoint/2010/main" val="1182818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9FE2B-9105-4C45-99FE-EB6113E21255}"/>
              </a:ext>
            </a:extLst>
          </p:cNvPr>
          <p:cNvSpPr>
            <a:spLocks noGrp="1"/>
          </p:cNvSpPr>
          <p:nvPr>
            <p:ph type="title"/>
          </p:nvPr>
        </p:nvSpPr>
        <p:spPr/>
        <p:txBody>
          <a:bodyPr/>
          <a:lstStyle/>
          <a:p>
            <a:r>
              <a:rPr lang="en-US" dirty="0"/>
              <a:t>Causal Consistency</a:t>
            </a:r>
          </a:p>
        </p:txBody>
      </p:sp>
      <p:sp>
        <p:nvSpPr>
          <p:cNvPr id="3" name="Content Placeholder 2">
            <a:extLst>
              <a:ext uri="{FF2B5EF4-FFF2-40B4-BE49-F238E27FC236}">
                <a16:creationId xmlns:a16="http://schemas.microsoft.com/office/drawing/2014/main" id="{EE0D01D5-7CFB-474E-9E6A-3CF6609378BC}"/>
              </a:ext>
            </a:extLst>
          </p:cNvPr>
          <p:cNvSpPr>
            <a:spLocks noGrp="1"/>
          </p:cNvSpPr>
          <p:nvPr>
            <p:ph idx="1"/>
          </p:nvPr>
        </p:nvSpPr>
        <p:spPr/>
        <p:txBody>
          <a:bodyPr>
            <a:normAutofit/>
          </a:bodyPr>
          <a:lstStyle/>
          <a:p>
            <a:r>
              <a:rPr lang="en-US" dirty="0"/>
              <a:t>Writes that are potentially causally related must be seen by all processes in the same order. Concurrent writes may be seen in a different order on different machines. (Hutto and </a:t>
            </a:r>
            <a:r>
              <a:rPr lang="en-US" dirty="0" err="1"/>
              <a:t>Ahamad</a:t>
            </a:r>
            <a:r>
              <a:rPr lang="en-US" dirty="0"/>
              <a:t>, 1990) </a:t>
            </a:r>
          </a:p>
          <a:p>
            <a:endParaRPr lang="en-US" dirty="0"/>
          </a:p>
          <a:p>
            <a:r>
              <a:rPr lang="en-US" dirty="0"/>
              <a:t>The following pairs of operations are causally related:</a:t>
            </a:r>
          </a:p>
          <a:p>
            <a:pPr lvl="1"/>
            <a:r>
              <a:rPr lang="en-US" dirty="0"/>
              <a:t>Two writes by the same process to the same location</a:t>
            </a:r>
          </a:p>
          <a:p>
            <a:pPr lvl="1"/>
            <a:r>
              <a:rPr lang="en-US" dirty="0"/>
              <a:t>A read followed by a write of the same process (even if the write addresses a different location) </a:t>
            </a:r>
          </a:p>
          <a:p>
            <a:pPr lvl="1"/>
            <a:r>
              <a:rPr lang="en-US" dirty="0"/>
              <a:t>A read that returns the value of a write from any process </a:t>
            </a:r>
          </a:p>
          <a:p>
            <a:pPr lvl="1"/>
            <a:r>
              <a:rPr lang="en-US" dirty="0"/>
              <a:t>Two operations that are transitively related according to the above conditions </a:t>
            </a:r>
          </a:p>
          <a:p>
            <a:endParaRPr lang="en-US" dirty="0"/>
          </a:p>
        </p:txBody>
      </p:sp>
    </p:spTree>
    <p:extLst>
      <p:ext uri="{BB962C8B-B14F-4D97-AF65-F5344CB8AC3E}">
        <p14:creationId xmlns:p14="http://schemas.microsoft.com/office/powerpoint/2010/main" val="3433706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E95CC-FEB6-0241-B815-8793DBA1A430}"/>
              </a:ext>
            </a:extLst>
          </p:cNvPr>
          <p:cNvSpPr>
            <a:spLocks noGrp="1"/>
          </p:cNvSpPr>
          <p:nvPr>
            <p:ph type="title"/>
          </p:nvPr>
        </p:nvSpPr>
        <p:spPr/>
        <p:txBody>
          <a:bodyPr/>
          <a:lstStyle/>
          <a:p>
            <a:r>
              <a:rPr lang="en-US" dirty="0"/>
              <a:t>Example: Causal Consistency</a:t>
            </a:r>
          </a:p>
        </p:txBody>
      </p:sp>
      <p:sp>
        <p:nvSpPr>
          <p:cNvPr id="5" name="Content Placeholder 4">
            <a:extLst>
              <a:ext uri="{FF2B5EF4-FFF2-40B4-BE49-F238E27FC236}">
                <a16:creationId xmlns:a16="http://schemas.microsoft.com/office/drawing/2014/main" id="{E40EA545-E4F1-6B4F-8DE4-414544B390E7}"/>
              </a:ext>
            </a:extLst>
          </p:cNvPr>
          <p:cNvSpPr>
            <a:spLocks noGrp="1"/>
          </p:cNvSpPr>
          <p:nvPr>
            <p:ph idx="1"/>
          </p:nvPr>
        </p:nvSpPr>
        <p:spPr>
          <a:xfrm>
            <a:off x="457200" y="3429000"/>
            <a:ext cx="8229600" cy="3048000"/>
          </a:xfrm>
        </p:spPr>
        <p:txBody>
          <a:bodyPr/>
          <a:lstStyle/>
          <a:p>
            <a:r>
              <a:rPr lang="en-US" dirty="0"/>
              <a:t>Is this data store causally consistent?</a:t>
            </a:r>
          </a:p>
        </p:txBody>
      </p:sp>
      <p:graphicFrame>
        <p:nvGraphicFramePr>
          <p:cNvPr id="6" name="Content Placeholder 3">
            <a:extLst>
              <a:ext uri="{FF2B5EF4-FFF2-40B4-BE49-F238E27FC236}">
                <a16:creationId xmlns:a16="http://schemas.microsoft.com/office/drawing/2014/main" id="{636145AB-50E1-AE4F-8995-1FEF917DED4E}"/>
              </a:ext>
            </a:extLst>
          </p:cNvPr>
          <p:cNvGraphicFramePr>
            <a:graphicFrameLocks/>
          </p:cNvGraphicFramePr>
          <p:nvPr/>
        </p:nvGraphicFramePr>
        <p:xfrm>
          <a:off x="1676400" y="1622612"/>
          <a:ext cx="5377542" cy="1483360"/>
        </p:xfrm>
        <a:graphic>
          <a:graphicData uri="http://schemas.openxmlformats.org/drawingml/2006/table">
            <a:tbl>
              <a:tblPr firstRow="1" bandRow="1">
                <a:tableStyleId>{2D5ABB26-0587-4C30-8999-92F81FD0307C}</a:tableStyleId>
              </a:tblPr>
              <a:tblGrid>
                <a:gridCol w="627380">
                  <a:extLst>
                    <a:ext uri="{9D8B030D-6E8A-4147-A177-3AD203B41FA5}">
                      <a16:colId xmlns:a16="http://schemas.microsoft.com/office/drawing/2014/main" val="1064784949"/>
                    </a:ext>
                  </a:extLst>
                </a:gridCol>
                <a:gridCol w="972820">
                  <a:extLst>
                    <a:ext uri="{9D8B030D-6E8A-4147-A177-3AD203B41FA5}">
                      <a16:colId xmlns:a16="http://schemas.microsoft.com/office/drawing/2014/main" val="3214453360"/>
                    </a:ext>
                  </a:extLst>
                </a:gridCol>
                <a:gridCol w="1088571">
                  <a:extLst>
                    <a:ext uri="{9D8B030D-6E8A-4147-A177-3AD203B41FA5}">
                      <a16:colId xmlns:a16="http://schemas.microsoft.com/office/drawing/2014/main" val="3181593829"/>
                    </a:ext>
                  </a:extLst>
                </a:gridCol>
                <a:gridCol w="896257">
                  <a:extLst>
                    <a:ext uri="{9D8B030D-6E8A-4147-A177-3AD203B41FA5}">
                      <a16:colId xmlns:a16="http://schemas.microsoft.com/office/drawing/2014/main" val="3038321865"/>
                    </a:ext>
                  </a:extLst>
                </a:gridCol>
                <a:gridCol w="896257">
                  <a:extLst>
                    <a:ext uri="{9D8B030D-6E8A-4147-A177-3AD203B41FA5}">
                      <a16:colId xmlns:a16="http://schemas.microsoft.com/office/drawing/2014/main" val="2743638443"/>
                    </a:ext>
                  </a:extLst>
                </a:gridCol>
                <a:gridCol w="896257">
                  <a:extLst>
                    <a:ext uri="{9D8B030D-6E8A-4147-A177-3AD203B41FA5}">
                      <a16:colId xmlns:a16="http://schemas.microsoft.com/office/drawing/2014/main" val="2609835198"/>
                    </a:ext>
                  </a:extLst>
                </a:gridCol>
              </a:tblGrid>
              <a:tr h="370840">
                <a:tc>
                  <a:txBody>
                    <a:bodyPr/>
                    <a:lstStyle/>
                    <a:p>
                      <a:r>
                        <a:rPr lang="en-US" dirty="0"/>
                        <a:t>P1:</a:t>
                      </a: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W(x): a</a:t>
                      </a: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1405985"/>
                  </a:ext>
                </a:extLst>
              </a:tr>
              <a:tr h="370840">
                <a:tc>
                  <a:txBody>
                    <a:bodyPr/>
                    <a:lstStyle/>
                    <a:p>
                      <a:r>
                        <a:rPr lang="en-US" dirty="0"/>
                        <a:t>P2:</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W(x): b</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48152566"/>
                  </a:ext>
                </a:extLst>
              </a:tr>
              <a:tr h="370840">
                <a:tc>
                  <a:txBody>
                    <a:bodyPr/>
                    <a:lstStyle/>
                    <a:p>
                      <a:r>
                        <a:rPr lang="en-US" dirty="0"/>
                        <a:t>P3:</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R(x): b</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R(x): a</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3551133"/>
                  </a:ext>
                </a:extLst>
              </a:tr>
              <a:tr h="370840">
                <a:tc>
                  <a:txBody>
                    <a:bodyPr/>
                    <a:lstStyle/>
                    <a:p>
                      <a:r>
                        <a:rPr lang="en-US" dirty="0"/>
                        <a:t>P4:</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R(x): a</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R(x): b</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2821789"/>
                  </a:ext>
                </a:extLst>
              </a:tr>
            </a:tbl>
          </a:graphicData>
        </a:graphic>
      </p:graphicFrame>
      <p:grpSp>
        <p:nvGrpSpPr>
          <p:cNvPr id="18" name="Group 17">
            <a:extLst>
              <a:ext uri="{FF2B5EF4-FFF2-40B4-BE49-F238E27FC236}">
                <a16:creationId xmlns:a16="http://schemas.microsoft.com/office/drawing/2014/main" id="{A48A3CF0-136B-964F-8652-862C8FA39186}"/>
              </a:ext>
            </a:extLst>
          </p:cNvPr>
          <p:cNvGrpSpPr/>
          <p:nvPr/>
        </p:nvGrpSpPr>
        <p:grpSpPr>
          <a:xfrm>
            <a:off x="3200400" y="1828800"/>
            <a:ext cx="3048000" cy="990600"/>
            <a:chOff x="3200400" y="1828800"/>
            <a:chExt cx="3048000" cy="990600"/>
          </a:xfrm>
        </p:grpSpPr>
        <p:cxnSp>
          <p:nvCxnSpPr>
            <p:cNvPr id="4" name="Straight Arrow Connector 3">
              <a:extLst>
                <a:ext uri="{FF2B5EF4-FFF2-40B4-BE49-F238E27FC236}">
                  <a16:creationId xmlns:a16="http://schemas.microsoft.com/office/drawing/2014/main" id="{64520546-0105-6144-994C-B20D2A27E1C2}"/>
                </a:ext>
              </a:extLst>
            </p:cNvPr>
            <p:cNvCxnSpPr>
              <a:cxnSpLocks/>
            </p:cNvCxnSpPr>
            <p:nvPr/>
          </p:nvCxnSpPr>
          <p:spPr>
            <a:xfrm>
              <a:off x="3962400" y="2286000"/>
              <a:ext cx="457200" cy="22860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7" name="Straight Arrow Connector 6">
              <a:extLst>
                <a:ext uri="{FF2B5EF4-FFF2-40B4-BE49-F238E27FC236}">
                  <a16:creationId xmlns:a16="http://schemas.microsoft.com/office/drawing/2014/main" id="{4CD58BE4-9065-1B47-9560-48295D7B5749}"/>
                </a:ext>
              </a:extLst>
            </p:cNvPr>
            <p:cNvCxnSpPr>
              <a:cxnSpLocks/>
            </p:cNvCxnSpPr>
            <p:nvPr/>
          </p:nvCxnSpPr>
          <p:spPr>
            <a:xfrm>
              <a:off x="3962400" y="2286000"/>
              <a:ext cx="2286000" cy="53340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2" name="Straight Arrow Connector 11">
              <a:extLst>
                <a:ext uri="{FF2B5EF4-FFF2-40B4-BE49-F238E27FC236}">
                  <a16:creationId xmlns:a16="http://schemas.microsoft.com/office/drawing/2014/main" id="{04640A67-ED58-3643-A276-157B58031705}"/>
                </a:ext>
              </a:extLst>
            </p:cNvPr>
            <p:cNvCxnSpPr>
              <a:cxnSpLocks/>
            </p:cNvCxnSpPr>
            <p:nvPr/>
          </p:nvCxnSpPr>
          <p:spPr>
            <a:xfrm>
              <a:off x="3200400" y="1828800"/>
              <a:ext cx="3048000" cy="60960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5" name="Straight Arrow Connector 14">
              <a:extLst>
                <a:ext uri="{FF2B5EF4-FFF2-40B4-BE49-F238E27FC236}">
                  <a16:creationId xmlns:a16="http://schemas.microsoft.com/office/drawing/2014/main" id="{0D863A21-E9F8-1442-BBAC-5597BDB1522B}"/>
                </a:ext>
              </a:extLst>
            </p:cNvPr>
            <p:cNvCxnSpPr>
              <a:cxnSpLocks/>
            </p:cNvCxnSpPr>
            <p:nvPr/>
          </p:nvCxnSpPr>
          <p:spPr>
            <a:xfrm>
              <a:off x="3200400" y="1828800"/>
              <a:ext cx="2133600" cy="99060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grpSp>
    </p:spTree>
    <p:extLst>
      <p:ext uri="{BB962C8B-B14F-4D97-AF65-F5344CB8AC3E}">
        <p14:creationId xmlns:p14="http://schemas.microsoft.com/office/powerpoint/2010/main" val="1714557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E95CC-FEB6-0241-B815-8793DBA1A430}"/>
              </a:ext>
            </a:extLst>
          </p:cNvPr>
          <p:cNvSpPr>
            <a:spLocks noGrp="1"/>
          </p:cNvSpPr>
          <p:nvPr>
            <p:ph type="title"/>
          </p:nvPr>
        </p:nvSpPr>
        <p:spPr/>
        <p:txBody>
          <a:bodyPr/>
          <a:lstStyle/>
          <a:p>
            <a:r>
              <a:rPr lang="en-US" dirty="0"/>
              <a:t>Example: Causal Consistency</a:t>
            </a:r>
          </a:p>
        </p:txBody>
      </p:sp>
      <p:sp>
        <p:nvSpPr>
          <p:cNvPr id="5" name="Content Placeholder 4">
            <a:extLst>
              <a:ext uri="{FF2B5EF4-FFF2-40B4-BE49-F238E27FC236}">
                <a16:creationId xmlns:a16="http://schemas.microsoft.com/office/drawing/2014/main" id="{E40EA545-E4F1-6B4F-8DE4-414544B390E7}"/>
              </a:ext>
            </a:extLst>
          </p:cNvPr>
          <p:cNvSpPr>
            <a:spLocks noGrp="1"/>
          </p:cNvSpPr>
          <p:nvPr>
            <p:ph idx="1"/>
          </p:nvPr>
        </p:nvSpPr>
        <p:spPr>
          <a:xfrm>
            <a:off x="457200" y="3429000"/>
            <a:ext cx="8229600" cy="3048000"/>
          </a:xfrm>
        </p:spPr>
        <p:txBody>
          <a:bodyPr/>
          <a:lstStyle/>
          <a:p>
            <a:r>
              <a:rPr lang="en-US" dirty="0"/>
              <a:t>Is this data store causally consistent?</a:t>
            </a:r>
          </a:p>
        </p:txBody>
      </p:sp>
      <p:graphicFrame>
        <p:nvGraphicFramePr>
          <p:cNvPr id="6" name="Content Placeholder 3">
            <a:extLst>
              <a:ext uri="{FF2B5EF4-FFF2-40B4-BE49-F238E27FC236}">
                <a16:creationId xmlns:a16="http://schemas.microsoft.com/office/drawing/2014/main" id="{636145AB-50E1-AE4F-8995-1FEF917DED4E}"/>
              </a:ext>
            </a:extLst>
          </p:cNvPr>
          <p:cNvGraphicFramePr>
            <a:graphicFrameLocks/>
          </p:cNvGraphicFramePr>
          <p:nvPr>
            <p:extLst>
              <p:ext uri="{D42A27DB-BD31-4B8C-83A1-F6EECF244321}">
                <p14:modId xmlns:p14="http://schemas.microsoft.com/office/powerpoint/2010/main" val="3298438835"/>
              </p:ext>
            </p:extLst>
          </p:nvPr>
        </p:nvGraphicFramePr>
        <p:xfrm>
          <a:off x="1676400" y="1622612"/>
          <a:ext cx="5377542" cy="1483360"/>
        </p:xfrm>
        <a:graphic>
          <a:graphicData uri="http://schemas.openxmlformats.org/drawingml/2006/table">
            <a:tbl>
              <a:tblPr firstRow="1" bandRow="1">
                <a:tableStyleId>{2D5ABB26-0587-4C30-8999-92F81FD0307C}</a:tableStyleId>
              </a:tblPr>
              <a:tblGrid>
                <a:gridCol w="627380">
                  <a:extLst>
                    <a:ext uri="{9D8B030D-6E8A-4147-A177-3AD203B41FA5}">
                      <a16:colId xmlns:a16="http://schemas.microsoft.com/office/drawing/2014/main" val="1064784949"/>
                    </a:ext>
                  </a:extLst>
                </a:gridCol>
                <a:gridCol w="972820">
                  <a:extLst>
                    <a:ext uri="{9D8B030D-6E8A-4147-A177-3AD203B41FA5}">
                      <a16:colId xmlns:a16="http://schemas.microsoft.com/office/drawing/2014/main" val="3214453360"/>
                    </a:ext>
                  </a:extLst>
                </a:gridCol>
                <a:gridCol w="1088571">
                  <a:extLst>
                    <a:ext uri="{9D8B030D-6E8A-4147-A177-3AD203B41FA5}">
                      <a16:colId xmlns:a16="http://schemas.microsoft.com/office/drawing/2014/main" val="3181593829"/>
                    </a:ext>
                  </a:extLst>
                </a:gridCol>
                <a:gridCol w="896257">
                  <a:extLst>
                    <a:ext uri="{9D8B030D-6E8A-4147-A177-3AD203B41FA5}">
                      <a16:colId xmlns:a16="http://schemas.microsoft.com/office/drawing/2014/main" val="3038321865"/>
                    </a:ext>
                  </a:extLst>
                </a:gridCol>
                <a:gridCol w="896257">
                  <a:extLst>
                    <a:ext uri="{9D8B030D-6E8A-4147-A177-3AD203B41FA5}">
                      <a16:colId xmlns:a16="http://schemas.microsoft.com/office/drawing/2014/main" val="2743638443"/>
                    </a:ext>
                  </a:extLst>
                </a:gridCol>
                <a:gridCol w="896257">
                  <a:extLst>
                    <a:ext uri="{9D8B030D-6E8A-4147-A177-3AD203B41FA5}">
                      <a16:colId xmlns:a16="http://schemas.microsoft.com/office/drawing/2014/main" val="2609835198"/>
                    </a:ext>
                  </a:extLst>
                </a:gridCol>
              </a:tblGrid>
              <a:tr h="370840">
                <a:tc>
                  <a:txBody>
                    <a:bodyPr/>
                    <a:lstStyle/>
                    <a:p>
                      <a:r>
                        <a:rPr lang="en-US" dirty="0"/>
                        <a:t>P1:</a:t>
                      </a: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W(x): a</a:t>
                      </a: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1405985"/>
                  </a:ext>
                </a:extLst>
              </a:tr>
              <a:tr h="370840">
                <a:tc>
                  <a:txBody>
                    <a:bodyPr/>
                    <a:lstStyle/>
                    <a:p>
                      <a:r>
                        <a:rPr lang="en-US" dirty="0"/>
                        <a:t>P2:</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R(x): a</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W(x): b</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48152566"/>
                  </a:ext>
                </a:extLst>
              </a:tr>
              <a:tr h="370840">
                <a:tc>
                  <a:txBody>
                    <a:bodyPr/>
                    <a:lstStyle/>
                    <a:p>
                      <a:r>
                        <a:rPr lang="en-US" dirty="0"/>
                        <a:t>P3:</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R(x): b</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R(x): a</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3551133"/>
                  </a:ext>
                </a:extLst>
              </a:tr>
              <a:tr h="370840">
                <a:tc>
                  <a:txBody>
                    <a:bodyPr/>
                    <a:lstStyle/>
                    <a:p>
                      <a:r>
                        <a:rPr lang="en-US" dirty="0"/>
                        <a:t>P4:</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R(x): a</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R(x): b</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2821789"/>
                  </a:ext>
                </a:extLst>
              </a:tr>
            </a:tbl>
          </a:graphicData>
        </a:graphic>
      </p:graphicFrame>
      <p:grpSp>
        <p:nvGrpSpPr>
          <p:cNvPr id="17" name="Group 16">
            <a:extLst>
              <a:ext uri="{FF2B5EF4-FFF2-40B4-BE49-F238E27FC236}">
                <a16:creationId xmlns:a16="http://schemas.microsoft.com/office/drawing/2014/main" id="{FF288222-1AD5-A540-9830-ADCB7602DE8C}"/>
              </a:ext>
            </a:extLst>
          </p:cNvPr>
          <p:cNvGrpSpPr/>
          <p:nvPr/>
        </p:nvGrpSpPr>
        <p:grpSpPr>
          <a:xfrm>
            <a:off x="2667000" y="1828800"/>
            <a:ext cx="3581400" cy="990600"/>
            <a:chOff x="2667000" y="1828800"/>
            <a:chExt cx="3581400" cy="990600"/>
          </a:xfrm>
        </p:grpSpPr>
        <p:grpSp>
          <p:nvGrpSpPr>
            <p:cNvPr id="18" name="Group 17">
              <a:extLst>
                <a:ext uri="{FF2B5EF4-FFF2-40B4-BE49-F238E27FC236}">
                  <a16:creationId xmlns:a16="http://schemas.microsoft.com/office/drawing/2014/main" id="{A48A3CF0-136B-964F-8652-862C8FA39186}"/>
                </a:ext>
              </a:extLst>
            </p:cNvPr>
            <p:cNvGrpSpPr/>
            <p:nvPr/>
          </p:nvGrpSpPr>
          <p:grpSpPr>
            <a:xfrm>
              <a:off x="3200400" y="1828800"/>
              <a:ext cx="3048000" cy="990600"/>
              <a:chOff x="3200400" y="1828800"/>
              <a:chExt cx="3048000" cy="990600"/>
            </a:xfrm>
          </p:grpSpPr>
          <p:cxnSp>
            <p:nvCxnSpPr>
              <p:cNvPr id="4" name="Straight Arrow Connector 3">
                <a:extLst>
                  <a:ext uri="{FF2B5EF4-FFF2-40B4-BE49-F238E27FC236}">
                    <a16:creationId xmlns:a16="http://schemas.microsoft.com/office/drawing/2014/main" id="{64520546-0105-6144-994C-B20D2A27E1C2}"/>
                  </a:ext>
                </a:extLst>
              </p:cNvPr>
              <p:cNvCxnSpPr>
                <a:cxnSpLocks/>
              </p:cNvCxnSpPr>
              <p:nvPr/>
            </p:nvCxnSpPr>
            <p:spPr>
              <a:xfrm>
                <a:off x="3962400" y="2286000"/>
                <a:ext cx="457200" cy="22860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7" name="Straight Arrow Connector 6">
                <a:extLst>
                  <a:ext uri="{FF2B5EF4-FFF2-40B4-BE49-F238E27FC236}">
                    <a16:creationId xmlns:a16="http://schemas.microsoft.com/office/drawing/2014/main" id="{4CD58BE4-9065-1B47-9560-48295D7B5749}"/>
                  </a:ext>
                </a:extLst>
              </p:cNvPr>
              <p:cNvCxnSpPr>
                <a:cxnSpLocks/>
              </p:cNvCxnSpPr>
              <p:nvPr/>
            </p:nvCxnSpPr>
            <p:spPr>
              <a:xfrm>
                <a:off x="3962400" y="2286000"/>
                <a:ext cx="2286000" cy="53340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2" name="Straight Arrow Connector 11">
                <a:extLst>
                  <a:ext uri="{FF2B5EF4-FFF2-40B4-BE49-F238E27FC236}">
                    <a16:creationId xmlns:a16="http://schemas.microsoft.com/office/drawing/2014/main" id="{04640A67-ED58-3643-A276-157B58031705}"/>
                  </a:ext>
                </a:extLst>
              </p:cNvPr>
              <p:cNvCxnSpPr>
                <a:cxnSpLocks/>
              </p:cNvCxnSpPr>
              <p:nvPr/>
            </p:nvCxnSpPr>
            <p:spPr>
              <a:xfrm>
                <a:off x="3200400" y="1828800"/>
                <a:ext cx="3048000" cy="60960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5" name="Straight Arrow Connector 14">
                <a:extLst>
                  <a:ext uri="{FF2B5EF4-FFF2-40B4-BE49-F238E27FC236}">
                    <a16:creationId xmlns:a16="http://schemas.microsoft.com/office/drawing/2014/main" id="{0D863A21-E9F8-1442-BBAC-5597BDB1522B}"/>
                  </a:ext>
                </a:extLst>
              </p:cNvPr>
              <p:cNvCxnSpPr>
                <a:cxnSpLocks/>
              </p:cNvCxnSpPr>
              <p:nvPr/>
            </p:nvCxnSpPr>
            <p:spPr>
              <a:xfrm>
                <a:off x="3200400" y="1828800"/>
                <a:ext cx="2133600" cy="99060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grpSp>
        <p:cxnSp>
          <p:nvCxnSpPr>
            <p:cNvPr id="10" name="Straight Arrow Connector 9">
              <a:extLst>
                <a:ext uri="{FF2B5EF4-FFF2-40B4-BE49-F238E27FC236}">
                  <a16:creationId xmlns:a16="http://schemas.microsoft.com/office/drawing/2014/main" id="{63CEFC14-66C8-2F4B-AE8E-87A1A5BD6AA6}"/>
                </a:ext>
              </a:extLst>
            </p:cNvPr>
            <p:cNvCxnSpPr>
              <a:cxnSpLocks/>
            </p:cNvCxnSpPr>
            <p:nvPr/>
          </p:nvCxnSpPr>
          <p:spPr>
            <a:xfrm>
              <a:off x="2667000" y="1905000"/>
              <a:ext cx="0" cy="22860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4" name="Straight Arrow Connector 13">
              <a:extLst>
                <a:ext uri="{FF2B5EF4-FFF2-40B4-BE49-F238E27FC236}">
                  <a16:creationId xmlns:a16="http://schemas.microsoft.com/office/drawing/2014/main" id="{EA68022D-AB5D-544D-8C70-EFC4BEDFD99A}"/>
                </a:ext>
              </a:extLst>
            </p:cNvPr>
            <p:cNvCxnSpPr>
              <a:cxnSpLocks/>
            </p:cNvCxnSpPr>
            <p:nvPr/>
          </p:nvCxnSpPr>
          <p:spPr>
            <a:xfrm>
              <a:off x="3124200" y="2209800"/>
              <a:ext cx="228600"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grpSp>
    </p:spTree>
    <p:extLst>
      <p:ext uri="{BB962C8B-B14F-4D97-AF65-F5344CB8AC3E}">
        <p14:creationId xmlns:p14="http://schemas.microsoft.com/office/powerpoint/2010/main" val="2423115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E95CC-FEB6-0241-B815-8793DBA1A430}"/>
              </a:ext>
            </a:extLst>
          </p:cNvPr>
          <p:cNvSpPr>
            <a:spLocks noGrp="1"/>
          </p:cNvSpPr>
          <p:nvPr>
            <p:ph type="title"/>
          </p:nvPr>
        </p:nvSpPr>
        <p:spPr/>
        <p:txBody>
          <a:bodyPr/>
          <a:lstStyle/>
          <a:p>
            <a:r>
              <a:rPr lang="en-US" dirty="0"/>
              <a:t>Exercise: Causal Consistency</a:t>
            </a:r>
          </a:p>
        </p:txBody>
      </p:sp>
      <p:sp>
        <p:nvSpPr>
          <p:cNvPr id="5" name="Content Placeholder 4">
            <a:extLst>
              <a:ext uri="{FF2B5EF4-FFF2-40B4-BE49-F238E27FC236}">
                <a16:creationId xmlns:a16="http://schemas.microsoft.com/office/drawing/2014/main" id="{E40EA545-E4F1-6B4F-8DE4-414544B390E7}"/>
              </a:ext>
            </a:extLst>
          </p:cNvPr>
          <p:cNvSpPr>
            <a:spLocks noGrp="1"/>
          </p:cNvSpPr>
          <p:nvPr>
            <p:ph idx="1"/>
          </p:nvPr>
        </p:nvSpPr>
        <p:spPr>
          <a:xfrm>
            <a:off x="457200" y="3429000"/>
            <a:ext cx="8229600" cy="3048000"/>
          </a:xfrm>
        </p:spPr>
        <p:txBody>
          <a:bodyPr/>
          <a:lstStyle/>
          <a:p>
            <a:r>
              <a:rPr lang="en-US" dirty="0"/>
              <a:t>Is this data store causally consistent?</a:t>
            </a:r>
          </a:p>
        </p:txBody>
      </p:sp>
      <p:graphicFrame>
        <p:nvGraphicFramePr>
          <p:cNvPr id="6" name="Content Placeholder 3">
            <a:extLst>
              <a:ext uri="{FF2B5EF4-FFF2-40B4-BE49-F238E27FC236}">
                <a16:creationId xmlns:a16="http://schemas.microsoft.com/office/drawing/2014/main" id="{636145AB-50E1-AE4F-8995-1FEF917DED4E}"/>
              </a:ext>
            </a:extLst>
          </p:cNvPr>
          <p:cNvGraphicFramePr>
            <a:graphicFrameLocks/>
          </p:cNvGraphicFramePr>
          <p:nvPr/>
        </p:nvGraphicFramePr>
        <p:xfrm>
          <a:off x="1676400" y="1622612"/>
          <a:ext cx="5377542" cy="1483360"/>
        </p:xfrm>
        <a:graphic>
          <a:graphicData uri="http://schemas.openxmlformats.org/drawingml/2006/table">
            <a:tbl>
              <a:tblPr firstRow="1" bandRow="1">
                <a:tableStyleId>{2D5ABB26-0587-4C30-8999-92F81FD0307C}</a:tableStyleId>
              </a:tblPr>
              <a:tblGrid>
                <a:gridCol w="627380">
                  <a:extLst>
                    <a:ext uri="{9D8B030D-6E8A-4147-A177-3AD203B41FA5}">
                      <a16:colId xmlns:a16="http://schemas.microsoft.com/office/drawing/2014/main" val="1064784949"/>
                    </a:ext>
                  </a:extLst>
                </a:gridCol>
                <a:gridCol w="972820">
                  <a:extLst>
                    <a:ext uri="{9D8B030D-6E8A-4147-A177-3AD203B41FA5}">
                      <a16:colId xmlns:a16="http://schemas.microsoft.com/office/drawing/2014/main" val="3214453360"/>
                    </a:ext>
                  </a:extLst>
                </a:gridCol>
                <a:gridCol w="914400">
                  <a:extLst>
                    <a:ext uri="{9D8B030D-6E8A-4147-A177-3AD203B41FA5}">
                      <a16:colId xmlns:a16="http://schemas.microsoft.com/office/drawing/2014/main" val="3181593829"/>
                    </a:ext>
                  </a:extLst>
                </a:gridCol>
                <a:gridCol w="990600">
                  <a:extLst>
                    <a:ext uri="{9D8B030D-6E8A-4147-A177-3AD203B41FA5}">
                      <a16:colId xmlns:a16="http://schemas.microsoft.com/office/drawing/2014/main" val="3038321865"/>
                    </a:ext>
                  </a:extLst>
                </a:gridCol>
                <a:gridCol w="976085">
                  <a:extLst>
                    <a:ext uri="{9D8B030D-6E8A-4147-A177-3AD203B41FA5}">
                      <a16:colId xmlns:a16="http://schemas.microsoft.com/office/drawing/2014/main" val="2743638443"/>
                    </a:ext>
                  </a:extLst>
                </a:gridCol>
                <a:gridCol w="896257">
                  <a:extLst>
                    <a:ext uri="{9D8B030D-6E8A-4147-A177-3AD203B41FA5}">
                      <a16:colId xmlns:a16="http://schemas.microsoft.com/office/drawing/2014/main" val="2609835198"/>
                    </a:ext>
                  </a:extLst>
                </a:gridCol>
              </a:tblGrid>
              <a:tr h="370840">
                <a:tc>
                  <a:txBody>
                    <a:bodyPr/>
                    <a:lstStyle/>
                    <a:p>
                      <a:r>
                        <a:rPr lang="en-US" dirty="0"/>
                        <a:t>P1:</a:t>
                      </a: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W(x): a</a:t>
                      </a: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W(x): c</a:t>
                      </a: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1405985"/>
                  </a:ext>
                </a:extLst>
              </a:tr>
              <a:tr h="370840">
                <a:tc>
                  <a:txBody>
                    <a:bodyPr/>
                    <a:lstStyle/>
                    <a:p>
                      <a:r>
                        <a:rPr lang="en-US" dirty="0"/>
                        <a:t>P2:</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R(x): a</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W(x): b</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48152566"/>
                  </a:ext>
                </a:extLst>
              </a:tr>
              <a:tr h="370840">
                <a:tc>
                  <a:txBody>
                    <a:bodyPr/>
                    <a:lstStyle/>
                    <a:p>
                      <a:r>
                        <a:rPr lang="en-US" dirty="0"/>
                        <a:t>P3:</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R(x): a</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R(x): c</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R(x): b</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3551133"/>
                  </a:ext>
                </a:extLst>
              </a:tr>
              <a:tr h="370840">
                <a:tc>
                  <a:txBody>
                    <a:bodyPr/>
                    <a:lstStyle/>
                    <a:p>
                      <a:r>
                        <a:rPr lang="en-US" dirty="0"/>
                        <a:t>P4:</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R(x): a</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R(x): b</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R(x): c</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2821789"/>
                  </a:ext>
                </a:extLst>
              </a:tr>
            </a:tbl>
          </a:graphicData>
        </a:graphic>
      </p:graphicFrame>
      <p:grpSp>
        <p:nvGrpSpPr>
          <p:cNvPr id="29" name="Group 28">
            <a:extLst>
              <a:ext uri="{FF2B5EF4-FFF2-40B4-BE49-F238E27FC236}">
                <a16:creationId xmlns:a16="http://schemas.microsoft.com/office/drawing/2014/main" id="{5D4EA420-7F9A-8D4A-B43D-46EEA0CEC738}"/>
              </a:ext>
            </a:extLst>
          </p:cNvPr>
          <p:cNvGrpSpPr/>
          <p:nvPr/>
        </p:nvGrpSpPr>
        <p:grpSpPr>
          <a:xfrm>
            <a:off x="3200400" y="1828800"/>
            <a:ext cx="3048000" cy="1143000"/>
            <a:chOff x="3200400" y="1828800"/>
            <a:chExt cx="3048000" cy="1143000"/>
          </a:xfrm>
        </p:grpSpPr>
        <p:grpSp>
          <p:nvGrpSpPr>
            <p:cNvPr id="7" name="Group 6">
              <a:extLst>
                <a:ext uri="{FF2B5EF4-FFF2-40B4-BE49-F238E27FC236}">
                  <a16:creationId xmlns:a16="http://schemas.microsoft.com/office/drawing/2014/main" id="{4F1E08D1-AD74-194B-9EB0-D70632A44ABF}"/>
                </a:ext>
              </a:extLst>
            </p:cNvPr>
            <p:cNvGrpSpPr/>
            <p:nvPr/>
          </p:nvGrpSpPr>
          <p:grpSpPr>
            <a:xfrm>
              <a:off x="3200400" y="1828800"/>
              <a:ext cx="3048000" cy="1143000"/>
              <a:chOff x="3200400" y="1828800"/>
              <a:chExt cx="3048000" cy="1143000"/>
            </a:xfrm>
          </p:grpSpPr>
          <p:grpSp>
            <p:nvGrpSpPr>
              <p:cNvPr id="8" name="Group 7">
                <a:extLst>
                  <a:ext uri="{FF2B5EF4-FFF2-40B4-BE49-F238E27FC236}">
                    <a16:creationId xmlns:a16="http://schemas.microsoft.com/office/drawing/2014/main" id="{2E979D38-CB2F-BA42-B019-91349AAF6609}"/>
                  </a:ext>
                </a:extLst>
              </p:cNvPr>
              <p:cNvGrpSpPr/>
              <p:nvPr/>
            </p:nvGrpSpPr>
            <p:grpSpPr>
              <a:xfrm>
                <a:off x="3200400" y="1828800"/>
                <a:ext cx="3048000" cy="1143000"/>
                <a:chOff x="3200400" y="1828800"/>
                <a:chExt cx="3048000" cy="1143000"/>
              </a:xfrm>
            </p:grpSpPr>
            <p:cxnSp>
              <p:nvCxnSpPr>
                <p:cNvPr id="11" name="Straight Arrow Connector 10">
                  <a:extLst>
                    <a:ext uri="{FF2B5EF4-FFF2-40B4-BE49-F238E27FC236}">
                      <a16:creationId xmlns:a16="http://schemas.microsoft.com/office/drawing/2014/main" id="{C291A879-742E-604F-BC5A-DB37ED91184F}"/>
                    </a:ext>
                  </a:extLst>
                </p:cNvPr>
                <p:cNvCxnSpPr>
                  <a:cxnSpLocks/>
                </p:cNvCxnSpPr>
                <p:nvPr/>
              </p:nvCxnSpPr>
              <p:spPr>
                <a:xfrm>
                  <a:off x="5050971" y="2171700"/>
                  <a:ext cx="1197429" cy="22860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2" name="Straight Arrow Connector 11">
                  <a:extLst>
                    <a:ext uri="{FF2B5EF4-FFF2-40B4-BE49-F238E27FC236}">
                      <a16:creationId xmlns:a16="http://schemas.microsoft.com/office/drawing/2014/main" id="{19688013-74C7-A242-90F4-3EC1A6C368BF}"/>
                    </a:ext>
                  </a:extLst>
                </p:cNvPr>
                <p:cNvCxnSpPr>
                  <a:cxnSpLocks/>
                </p:cNvCxnSpPr>
                <p:nvPr/>
              </p:nvCxnSpPr>
              <p:spPr>
                <a:xfrm>
                  <a:off x="3200400" y="1828800"/>
                  <a:ext cx="2057400"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3" name="Straight Arrow Connector 12">
                  <a:extLst>
                    <a:ext uri="{FF2B5EF4-FFF2-40B4-BE49-F238E27FC236}">
                      <a16:creationId xmlns:a16="http://schemas.microsoft.com/office/drawing/2014/main" id="{8DC27DD3-A148-1B4F-8808-8DD890C89E59}"/>
                    </a:ext>
                  </a:extLst>
                </p:cNvPr>
                <p:cNvCxnSpPr>
                  <a:cxnSpLocks/>
                </p:cNvCxnSpPr>
                <p:nvPr/>
              </p:nvCxnSpPr>
              <p:spPr>
                <a:xfrm>
                  <a:off x="3200400" y="1828800"/>
                  <a:ext cx="152400" cy="30480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4" name="Straight Arrow Connector 13">
                  <a:extLst>
                    <a:ext uri="{FF2B5EF4-FFF2-40B4-BE49-F238E27FC236}">
                      <a16:creationId xmlns:a16="http://schemas.microsoft.com/office/drawing/2014/main" id="{84CE4D54-62F0-4D4E-8AD8-C08E5011327E}"/>
                    </a:ext>
                  </a:extLst>
                </p:cNvPr>
                <p:cNvCxnSpPr>
                  <a:cxnSpLocks/>
                </p:cNvCxnSpPr>
                <p:nvPr/>
              </p:nvCxnSpPr>
              <p:spPr>
                <a:xfrm>
                  <a:off x="3200400" y="1828800"/>
                  <a:ext cx="152400" cy="114300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grpSp>
          <p:cxnSp>
            <p:nvCxnSpPr>
              <p:cNvPr id="9" name="Straight Arrow Connector 8">
                <a:extLst>
                  <a:ext uri="{FF2B5EF4-FFF2-40B4-BE49-F238E27FC236}">
                    <a16:creationId xmlns:a16="http://schemas.microsoft.com/office/drawing/2014/main" id="{B152C86B-2C32-E54E-9DE3-29791ACA355A}"/>
                  </a:ext>
                </a:extLst>
              </p:cNvPr>
              <p:cNvCxnSpPr>
                <a:cxnSpLocks/>
              </p:cNvCxnSpPr>
              <p:nvPr/>
            </p:nvCxnSpPr>
            <p:spPr>
              <a:xfrm>
                <a:off x="3200400" y="1847028"/>
                <a:ext cx="228600" cy="685801"/>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0" name="Straight Arrow Connector 9">
                <a:extLst>
                  <a:ext uri="{FF2B5EF4-FFF2-40B4-BE49-F238E27FC236}">
                    <a16:creationId xmlns:a16="http://schemas.microsoft.com/office/drawing/2014/main" id="{AD25D59C-05D8-7A48-BF82-8FB126E23F84}"/>
                  </a:ext>
                </a:extLst>
              </p:cNvPr>
              <p:cNvCxnSpPr>
                <a:cxnSpLocks/>
              </p:cNvCxnSpPr>
              <p:nvPr/>
            </p:nvCxnSpPr>
            <p:spPr>
              <a:xfrm>
                <a:off x="4076700" y="2194410"/>
                <a:ext cx="228600"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grpSp>
        <p:cxnSp>
          <p:nvCxnSpPr>
            <p:cNvPr id="20" name="Straight Arrow Connector 19">
              <a:extLst>
                <a:ext uri="{FF2B5EF4-FFF2-40B4-BE49-F238E27FC236}">
                  <a16:creationId xmlns:a16="http://schemas.microsoft.com/office/drawing/2014/main" id="{28099EA2-F599-D44B-AAC5-062476E37A32}"/>
                </a:ext>
              </a:extLst>
            </p:cNvPr>
            <p:cNvCxnSpPr>
              <a:cxnSpLocks/>
            </p:cNvCxnSpPr>
            <p:nvPr/>
          </p:nvCxnSpPr>
          <p:spPr>
            <a:xfrm>
              <a:off x="5050971" y="2189928"/>
              <a:ext cx="206829" cy="743772"/>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23" name="Straight Arrow Connector 22">
              <a:extLst>
                <a:ext uri="{FF2B5EF4-FFF2-40B4-BE49-F238E27FC236}">
                  <a16:creationId xmlns:a16="http://schemas.microsoft.com/office/drawing/2014/main" id="{FD6211A0-8B4C-C94D-AD8E-D0D7F5AC6E1A}"/>
                </a:ext>
              </a:extLst>
            </p:cNvPr>
            <p:cNvCxnSpPr>
              <a:cxnSpLocks/>
            </p:cNvCxnSpPr>
            <p:nvPr/>
          </p:nvCxnSpPr>
          <p:spPr>
            <a:xfrm>
              <a:off x="6003471" y="1847028"/>
              <a:ext cx="244929" cy="972372"/>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26" name="Straight Arrow Connector 25">
              <a:extLst>
                <a:ext uri="{FF2B5EF4-FFF2-40B4-BE49-F238E27FC236}">
                  <a16:creationId xmlns:a16="http://schemas.microsoft.com/office/drawing/2014/main" id="{55332BE5-75EC-B044-89C1-5D71D83B19A2}"/>
                </a:ext>
              </a:extLst>
            </p:cNvPr>
            <p:cNvCxnSpPr>
              <a:cxnSpLocks/>
            </p:cNvCxnSpPr>
            <p:nvPr/>
          </p:nvCxnSpPr>
          <p:spPr>
            <a:xfrm>
              <a:off x="5649685" y="1945192"/>
              <a:ext cx="0" cy="874208"/>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grpSp>
    </p:spTree>
    <p:extLst>
      <p:ext uri="{BB962C8B-B14F-4D97-AF65-F5344CB8AC3E}">
        <p14:creationId xmlns:p14="http://schemas.microsoft.com/office/powerpoint/2010/main" val="3751778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9FE2B-9105-4C45-99FE-EB6113E21255}"/>
              </a:ext>
            </a:extLst>
          </p:cNvPr>
          <p:cNvSpPr>
            <a:spLocks noGrp="1"/>
          </p:cNvSpPr>
          <p:nvPr>
            <p:ph type="title"/>
          </p:nvPr>
        </p:nvSpPr>
        <p:spPr/>
        <p:txBody>
          <a:bodyPr/>
          <a:lstStyle/>
          <a:p>
            <a:r>
              <a:rPr lang="en-US" dirty="0"/>
              <a:t>Eventual Consistency</a:t>
            </a:r>
          </a:p>
        </p:txBody>
      </p:sp>
      <p:sp>
        <p:nvSpPr>
          <p:cNvPr id="3" name="Content Placeholder 2">
            <a:extLst>
              <a:ext uri="{FF2B5EF4-FFF2-40B4-BE49-F238E27FC236}">
                <a16:creationId xmlns:a16="http://schemas.microsoft.com/office/drawing/2014/main" id="{EE0D01D5-7CFB-474E-9E6A-3CF6609378BC}"/>
              </a:ext>
            </a:extLst>
          </p:cNvPr>
          <p:cNvSpPr>
            <a:spLocks noGrp="1"/>
          </p:cNvSpPr>
          <p:nvPr>
            <p:ph idx="1"/>
          </p:nvPr>
        </p:nvSpPr>
        <p:spPr/>
        <p:txBody>
          <a:bodyPr>
            <a:normAutofit/>
          </a:bodyPr>
          <a:lstStyle/>
          <a:p>
            <a:r>
              <a:rPr lang="en-US" dirty="0"/>
              <a:t>If no updates take place for a long time, all replicas will eventually have the same data stored (</a:t>
            </a:r>
            <a:r>
              <a:rPr lang="en-US" dirty="0" err="1"/>
              <a:t>Vogels</a:t>
            </a:r>
            <a:r>
              <a:rPr lang="en-US" dirty="0"/>
              <a:t>, 2009) </a:t>
            </a:r>
          </a:p>
          <a:p>
            <a:endParaRPr lang="en-US" dirty="0"/>
          </a:p>
          <a:p>
            <a:r>
              <a:rPr lang="en-US" dirty="0"/>
              <a:t>In the absence of write-write conflicts, updates will eventually propagate to all replicas</a:t>
            </a:r>
          </a:p>
          <a:p>
            <a:r>
              <a:rPr lang="en-US" dirty="0"/>
              <a:t>Convenient model for applications where updates are made by a single authority (e.g., web with caching)</a:t>
            </a:r>
          </a:p>
        </p:txBody>
      </p:sp>
    </p:spTree>
    <p:extLst>
      <p:ext uri="{BB962C8B-B14F-4D97-AF65-F5344CB8AC3E}">
        <p14:creationId xmlns:p14="http://schemas.microsoft.com/office/powerpoint/2010/main" val="26393400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DCFDF-07DB-5C42-83BA-145D8E0A2CD7}"/>
              </a:ext>
            </a:extLst>
          </p:cNvPr>
          <p:cNvSpPr>
            <a:spLocks noGrp="1"/>
          </p:cNvSpPr>
          <p:nvPr>
            <p:ph type="title"/>
          </p:nvPr>
        </p:nvSpPr>
        <p:spPr/>
        <p:txBody>
          <a:bodyPr/>
          <a:lstStyle/>
          <a:p>
            <a:r>
              <a:rPr lang="en-US" dirty="0"/>
              <a:t>What semantics do you want</a:t>
            </a:r>
          </a:p>
        </p:txBody>
      </p:sp>
      <p:sp>
        <p:nvSpPr>
          <p:cNvPr id="3" name="Content Placeholder 2">
            <a:extLst>
              <a:ext uri="{FF2B5EF4-FFF2-40B4-BE49-F238E27FC236}">
                <a16:creationId xmlns:a16="http://schemas.microsoft.com/office/drawing/2014/main" id="{AA26B641-DDC8-A14C-91E8-5D8B4B26182B}"/>
              </a:ext>
            </a:extLst>
          </p:cNvPr>
          <p:cNvSpPr>
            <a:spLocks noGrp="1"/>
          </p:cNvSpPr>
          <p:nvPr>
            <p:ph idx="1"/>
          </p:nvPr>
        </p:nvSpPr>
        <p:spPr/>
        <p:txBody>
          <a:bodyPr/>
          <a:lstStyle/>
          <a:p>
            <a:r>
              <a:rPr lang="en-US" dirty="0"/>
              <a:t>want a consistency model that is easy to understand (otherwise it is hard to write correct programs that use the data store)</a:t>
            </a:r>
          </a:p>
          <a:p>
            <a:endParaRPr lang="en-US" dirty="0"/>
          </a:p>
          <a:p>
            <a:r>
              <a:rPr lang="en-US" dirty="0"/>
              <a:t>need to be able to guarantee the consistency model</a:t>
            </a:r>
          </a:p>
        </p:txBody>
      </p:sp>
    </p:spTree>
    <p:extLst>
      <p:ext uri="{BB962C8B-B14F-4D97-AF65-F5344CB8AC3E}">
        <p14:creationId xmlns:p14="http://schemas.microsoft.com/office/powerpoint/2010/main" val="21375492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3D168-07AD-294B-9844-ABA051F5ADA3}"/>
              </a:ext>
            </a:extLst>
          </p:cNvPr>
          <p:cNvSpPr>
            <a:spLocks noGrp="1"/>
          </p:cNvSpPr>
          <p:nvPr>
            <p:ph type="title"/>
          </p:nvPr>
        </p:nvSpPr>
        <p:spPr/>
        <p:txBody>
          <a:bodyPr/>
          <a:lstStyle/>
          <a:p>
            <a:r>
              <a:rPr lang="en-US" dirty="0"/>
              <a:t>Primary-based protocols</a:t>
            </a:r>
          </a:p>
        </p:txBody>
      </p:sp>
      <p:sp>
        <p:nvSpPr>
          <p:cNvPr id="3" name="Content Placeholder 2">
            <a:extLst>
              <a:ext uri="{FF2B5EF4-FFF2-40B4-BE49-F238E27FC236}">
                <a16:creationId xmlns:a16="http://schemas.microsoft.com/office/drawing/2014/main" id="{A9A88CF7-933A-C449-A678-A737C901AA7C}"/>
              </a:ext>
            </a:extLst>
          </p:cNvPr>
          <p:cNvSpPr>
            <a:spLocks noGrp="1"/>
          </p:cNvSpPr>
          <p:nvPr>
            <p:ph idx="1"/>
          </p:nvPr>
        </p:nvSpPr>
        <p:spPr>
          <a:xfrm>
            <a:off x="457200" y="5257798"/>
            <a:ext cx="8229600" cy="1219201"/>
          </a:xfrm>
        </p:spPr>
        <p:txBody>
          <a:bodyPr>
            <a:normAutofit lnSpcReduction="10000"/>
          </a:bodyPr>
          <a:lstStyle/>
          <a:p>
            <a:r>
              <a:rPr lang="en-US" dirty="0"/>
              <a:t>straightforward implementation of sequential consistency</a:t>
            </a:r>
          </a:p>
          <a:p>
            <a:pPr lvl="1"/>
            <a:r>
              <a:rPr lang="en-US" dirty="0"/>
              <a:t>primary server orders writes</a:t>
            </a:r>
          </a:p>
          <a:p>
            <a:r>
              <a:rPr lang="en-US" dirty="0"/>
              <a:t>performance vs. fault tolerance tradeoff </a:t>
            </a:r>
          </a:p>
        </p:txBody>
      </p:sp>
      <p:sp>
        <p:nvSpPr>
          <p:cNvPr id="4" name="Rectangle 3">
            <a:extLst>
              <a:ext uri="{FF2B5EF4-FFF2-40B4-BE49-F238E27FC236}">
                <a16:creationId xmlns:a16="http://schemas.microsoft.com/office/drawing/2014/main" id="{DF7C7F01-478F-804C-8217-4832B5F7BF2C}"/>
              </a:ext>
            </a:extLst>
          </p:cNvPr>
          <p:cNvSpPr/>
          <p:nvPr/>
        </p:nvSpPr>
        <p:spPr>
          <a:xfrm>
            <a:off x="990600" y="1409700"/>
            <a:ext cx="838200" cy="609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Client</a:t>
            </a:r>
          </a:p>
        </p:txBody>
      </p:sp>
      <p:sp>
        <p:nvSpPr>
          <p:cNvPr id="5" name="Can 4">
            <a:extLst>
              <a:ext uri="{FF2B5EF4-FFF2-40B4-BE49-F238E27FC236}">
                <a16:creationId xmlns:a16="http://schemas.microsoft.com/office/drawing/2014/main" id="{6447463F-125A-FB45-A61A-007E004587D8}"/>
              </a:ext>
            </a:extLst>
          </p:cNvPr>
          <p:cNvSpPr/>
          <p:nvPr/>
        </p:nvSpPr>
        <p:spPr>
          <a:xfrm>
            <a:off x="3505200" y="2324100"/>
            <a:ext cx="1371600" cy="1219200"/>
          </a:xfrm>
          <a:prstGeom prst="can">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Primary Server for x</a:t>
            </a:r>
          </a:p>
        </p:txBody>
      </p:sp>
      <p:sp>
        <p:nvSpPr>
          <p:cNvPr id="6" name="Can 5">
            <a:extLst>
              <a:ext uri="{FF2B5EF4-FFF2-40B4-BE49-F238E27FC236}">
                <a16:creationId xmlns:a16="http://schemas.microsoft.com/office/drawing/2014/main" id="{824C16A3-6BB4-524D-86B3-CC258214A557}"/>
              </a:ext>
            </a:extLst>
          </p:cNvPr>
          <p:cNvSpPr/>
          <p:nvPr/>
        </p:nvSpPr>
        <p:spPr>
          <a:xfrm>
            <a:off x="723900" y="2324100"/>
            <a:ext cx="1371600" cy="1219200"/>
          </a:xfrm>
          <a:prstGeom prst="can">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 name="Can 6">
            <a:extLst>
              <a:ext uri="{FF2B5EF4-FFF2-40B4-BE49-F238E27FC236}">
                <a16:creationId xmlns:a16="http://schemas.microsoft.com/office/drawing/2014/main" id="{FFD49FD4-ABDB-8C4C-8416-9A636915D676}"/>
              </a:ext>
            </a:extLst>
          </p:cNvPr>
          <p:cNvSpPr/>
          <p:nvPr/>
        </p:nvSpPr>
        <p:spPr>
          <a:xfrm>
            <a:off x="6286500" y="2324100"/>
            <a:ext cx="1371600" cy="1219200"/>
          </a:xfrm>
          <a:prstGeom prst="can">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 name="Rectangle 7">
            <a:extLst>
              <a:ext uri="{FF2B5EF4-FFF2-40B4-BE49-F238E27FC236}">
                <a16:creationId xmlns:a16="http://schemas.microsoft.com/office/drawing/2014/main" id="{BB5264C7-5AD6-124A-B5D3-0C119C9EE1BA}"/>
              </a:ext>
            </a:extLst>
          </p:cNvPr>
          <p:cNvSpPr/>
          <p:nvPr/>
        </p:nvSpPr>
        <p:spPr>
          <a:xfrm>
            <a:off x="6553200" y="1371600"/>
            <a:ext cx="838200" cy="609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Client</a:t>
            </a:r>
          </a:p>
        </p:txBody>
      </p:sp>
      <p:cxnSp>
        <p:nvCxnSpPr>
          <p:cNvPr id="10" name="Straight Arrow Connector 9">
            <a:extLst>
              <a:ext uri="{FF2B5EF4-FFF2-40B4-BE49-F238E27FC236}">
                <a16:creationId xmlns:a16="http://schemas.microsoft.com/office/drawing/2014/main" id="{FCA98094-3B7E-764A-8EBD-9101404C802F}"/>
              </a:ext>
            </a:extLst>
          </p:cNvPr>
          <p:cNvCxnSpPr/>
          <p:nvPr/>
        </p:nvCxnSpPr>
        <p:spPr>
          <a:xfrm>
            <a:off x="1295400" y="2019300"/>
            <a:ext cx="0" cy="30480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1" name="Straight Arrow Connector 10">
            <a:extLst>
              <a:ext uri="{FF2B5EF4-FFF2-40B4-BE49-F238E27FC236}">
                <a16:creationId xmlns:a16="http://schemas.microsoft.com/office/drawing/2014/main" id="{E476119B-571E-214F-8E58-2DE5EC0C56A2}"/>
              </a:ext>
            </a:extLst>
          </p:cNvPr>
          <p:cNvCxnSpPr>
            <a:cxnSpLocks/>
          </p:cNvCxnSpPr>
          <p:nvPr/>
        </p:nvCxnSpPr>
        <p:spPr>
          <a:xfrm flipV="1">
            <a:off x="1562101" y="1981200"/>
            <a:ext cx="1" cy="34290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5" name="Straight Arrow Connector 14">
            <a:extLst>
              <a:ext uri="{FF2B5EF4-FFF2-40B4-BE49-F238E27FC236}">
                <a16:creationId xmlns:a16="http://schemas.microsoft.com/office/drawing/2014/main" id="{44962F9A-A198-CF46-BFD1-35C0D4E722CD}"/>
              </a:ext>
            </a:extLst>
          </p:cNvPr>
          <p:cNvCxnSpPr>
            <a:cxnSpLocks/>
          </p:cNvCxnSpPr>
          <p:nvPr/>
        </p:nvCxnSpPr>
        <p:spPr>
          <a:xfrm>
            <a:off x="2095500" y="2857500"/>
            <a:ext cx="1409700" cy="0"/>
          </a:xfrm>
          <a:prstGeom prst="straightConnector1">
            <a:avLst/>
          </a:prstGeom>
          <a:ln>
            <a:headEnd type="triangl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19" name="Straight Arrow Connector 18">
            <a:extLst>
              <a:ext uri="{FF2B5EF4-FFF2-40B4-BE49-F238E27FC236}">
                <a16:creationId xmlns:a16="http://schemas.microsoft.com/office/drawing/2014/main" id="{1B912715-7936-9041-B619-8DC8827780C5}"/>
              </a:ext>
            </a:extLst>
          </p:cNvPr>
          <p:cNvCxnSpPr>
            <a:cxnSpLocks/>
          </p:cNvCxnSpPr>
          <p:nvPr/>
        </p:nvCxnSpPr>
        <p:spPr>
          <a:xfrm flipH="1">
            <a:off x="2066365" y="3238500"/>
            <a:ext cx="1438835" cy="0"/>
          </a:xfrm>
          <a:prstGeom prst="straightConnector1">
            <a:avLst/>
          </a:prstGeom>
          <a:ln>
            <a:headEnd type="triangl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22" name="Straight Arrow Connector 21">
            <a:extLst>
              <a:ext uri="{FF2B5EF4-FFF2-40B4-BE49-F238E27FC236}">
                <a16:creationId xmlns:a16="http://schemas.microsoft.com/office/drawing/2014/main" id="{1950BF39-C6C7-3842-B9C4-226C7DDC44A7}"/>
              </a:ext>
            </a:extLst>
          </p:cNvPr>
          <p:cNvCxnSpPr>
            <a:cxnSpLocks/>
          </p:cNvCxnSpPr>
          <p:nvPr/>
        </p:nvCxnSpPr>
        <p:spPr>
          <a:xfrm>
            <a:off x="4876800" y="2885746"/>
            <a:ext cx="1409700" cy="0"/>
          </a:xfrm>
          <a:prstGeom prst="straightConnector1">
            <a:avLst/>
          </a:prstGeom>
          <a:ln>
            <a:headEnd type="none" w="med" len="med"/>
            <a:tailEnd type="triangle" w="med" len="med"/>
          </a:ln>
        </p:spPr>
        <p:style>
          <a:lnRef idx="3">
            <a:schemeClr val="accent1"/>
          </a:lnRef>
          <a:fillRef idx="0">
            <a:schemeClr val="accent1"/>
          </a:fillRef>
          <a:effectRef idx="2">
            <a:schemeClr val="accent1"/>
          </a:effectRef>
          <a:fontRef idx="minor">
            <a:schemeClr val="tx1"/>
          </a:fontRef>
        </p:style>
      </p:cxnSp>
      <p:cxnSp>
        <p:nvCxnSpPr>
          <p:cNvPr id="23" name="Straight Arrow Connector 22">
            <a:extLst>
              <a:ext uri="{FF2B5EF4-FFF2-40B4-BE49-F238E27FC236}">
                <a16:creationId xmlns:a16="http://schemas.microsoft.com/office/drawing/2014/main" id="{4B6050CF-2404-2744-BB2B-CBCE2FDDAC66}"/>
              </a:ext>
            </a:extLst>
          </p:cNvPr>
          <p:cNvCxnSpPr>
            <a:cxnSpLocks/>
          </p:cNvCxnSpPr>
          <p:nvPr/>
        </p:nvCxnSpPr>
        <p:spPr>
          <a:xfrm flipH="1">
            <a:off x="4847665" y="3238500"/>
            <a:ext cx="1438835" cy="0"/>
          </a:xfrm>
          <a:prstGeom prst="straightConnector1">
            <a:avLst/>
          </a:prstGeom>
          <a:ln>
            <a:headEnd type="none" w="med" len="med"/>
            <a:tailEnd type="triangle" w="med" len="med"/>
          </a:ln>
        </p:spPr>
        <p:style>
          <a:lnRef idx="3">
            <a:schemeClr val="accent1"/>
          </a:lnRef>
          <a:fillRef idx="0">
            <a:schemeClr val="accent1"/>
          </a:fillRef>
          <a:effectRef idx="2">
            <a:schemeClr val="accent1"/>
          </a:effectRef>
          <a:fontRef idx="minor">
            <a:schemeClr val="tx1"/>
          </a:fontRef>
        </p:style>
      </p:cxnSp>
      <p:cxnSp>
        <p:nvCxnSpPr>
          <p:cNvPr id="24" name="Straight Arrow Connector 23">
            <a:extLst>
              <a:ext uri="{FF2B5EF4-FFF2-40B4-BE49-F238E27FC236}">
                <a16:creationId xmlns:a16="http://schemas.microsoft.com/office/drawing/2014/main" id="{E5FD2250-EF1C-5A41-A958-410C903204E1}"/>
              </a:ext>
            </a:extLst>
          </p:cNvPr>
          <p:cNvCxnSpPr>
            <a:cxnSpLocks/>
          </p:cNvCxnSpPr>
          <p:nvPr/>
        </p:nvCxnSpPr>
        <p:spPr>
          <a:xfrm>
            <a:off x="2080932" y="2552700"/>
            <a:ext cx="1409700"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25" name="Can 24">
            <a:extLst>
              <a:ext uri="{FF2B5EF4-FFF2-40B4-BE49-F238E27FC236}">
                <a16:creationId xmlns:a16="http://schemas.microsoft.com/office/drawing/2014/main" id="{481F8D6F-FEEE-CC41-907E-6F43CF93E29A}"/>
              </a:ext>
            </a:extLst>
          </p:cNvPr>
          <p:cNvSpPr/>
          <p:nvPr/>
        </p:nvSpPr>
        <p:spPr>
          <a:xfrm>
            <a:off x="3505200" y="4000500"/>
            <a:ext cx="1371600" cy="1219200"/>
          </a:xfrm>
          <a:prstGeom prst="can">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Backup Server</a:t>
            </a:r>
          </a:p>
        </p:txBody>
      </p:sp>
      <p:cxnSp>
        <p:nvCxnSpPr>
          <p:cNvPr id="26" name="Straight Arrow Connector 25">
            <a:extLst>
              <a:ext uri="{FF2B5EF4-FFF2-40B4-BE49-F238E27FC236}">
                <a16:creationId xmlns:a16="http://schemas.microsoft.com/office/drawing/2014/main" id="{E9FF006D-B0B8-4544-982C-B0A89D836D2A}"/>
              </a:ext>
            </a:extLst>
          </p:cNvPr>
          <p:cNvCxnSpPr>
            <a:cxnSpLocks/>
          </p:cNvCxnSpPr>
          <p:nvPr/>
        </p:nvCxnSpPr>
        <p:spPr>
          <a:xfrm>
            <a:off x="4343400" y="3543300"/>
            <a:ext cx="0" cy="457200"/>
          </a:xfrm>
          <a:prstGeom prst="straightConnector1">
            <a:avLst/>
          </a:prstGeom>
          <a:ln>
            <a:headEnd type="triangle"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27" name="Straight Arrow Connector 26">
            <a:extLst>
              <a:ext uri="{FF2B5EF4-FFF2-40B4-BE49-F238E27FC236}">
                <a16:creationId xmlns:a16="http://schemas.microsoft.com/office/drawing/2014/main" id="{E507EA5B-5BA1-C546-A38E-7B7881A2F979}"/>
              </a:ext>
            </a:extLst>
          </p:cNvPr>
          <p:cNvCxnSpPr>
            <a:cxnSpLocks/>
          </p:cNvCxnSpPr>
          <p:nvPr/>
        </p:nvCxnSpPr>
        <p:spPr>
          <a:xfrm flipV="1">
            <a:off x="4038600" y="3543300"/>
            <a:ext cx="0" cy="457200"/>
          </a:xfrm>
          <a:prstGeom prst="straightConnector1">
            <a:avLst/>
          </a:prstGeom>
          <a:ln>
            <a:headEnd type="triangle" w="med" len="med"/>
            <a:tailEnd type="none" w="med" len="med"/>
          </a:ln>
        </p:spPr>
        <p:style>
          <a:lnRef idx="3">
            <a:schemeClr val="accent1"/>
          </a:lnRef>
          <a:fillRef idx="0">
            <a:schemeClr val="accent1"/>
          </a:fillRef>
          <a:effectRef idx="2">
            <a:schemeClr val="accent1"/>
          </a:effectRef>
          <a:fontRef idx="minor">
            <a:schemeClr val="tx1"/>
          </a:fontRef>
        </p:style>
      </p:cxnSp>
      <p:sp>
        <p:nvSpPr>
          <p:cNvPr id="34" name="TextBox 33">
            <a:extLst>
              <a:ext uri="{FF2B5EF4-FFF2-40B4-BE49-F238E27FC236}">
                <a16:creationId xmlns:a16="http://schemas.microsoft.com/office/drawing/2014/main" id="{C6422511-4E11-D342-B589-886DE65AA31F}"/>
              </a:ext>
            </a:extLst>
          </p:cNvPr>
          <p:cNvSpPr txBox="1"/>
          <p:nvPr/>
        </p:nvSpPr>
        <p:spPr>
          <a:xfrm>
            <a:off x="767532" y="1987034"/>
            <a:ext cx="530915" cy="369332"/>
          </a:xfrm>
          <a:prstGeom prst="rect">
            <a:avLst/>
          </a:prstGeom>
          <a:noFill/>
        </p:spPr>
        <p:txBody>
          <a:bodyPr wrap="none" rtlCol="0">
            <a:spAutoFit/>
          </a:bodyPr>
          <a:lstStyle/>
          <a:p>
            <a:r>
              <a:rPr lang="en-US" dirty="0"/>
              <a:t>W1</a:t>
            </a:r>
          </a:p>
        </p:txBody>
      </p:sp>
      <p:sp>
        <p:nvSpPr>
          <p:cNvPr id="35" name="TextBox 34">
            <a:extLst>
              <a:ext uri="{FF2B5EF4-FFF2-40B4-BE49-F238E27FC236}">
                <a16:creationId xmlns:a16="http://schemas.microsoft.com/office/drawing/2014/main" id="{A81A9267-7073-E644-AE49-5F927CCE9547}"/>
              </a:ext>
            </a:extLst>
          </p:cNvPr>
          <p:cNvSpPr txBox="1"/>
          <p:nvPr/>
        </p:nvSpPr>
        <p:spPr>
          <a:xfrm>
            <a:off x="1608779" y="1978088"/>
            <a:ext cx="530915" cy="369332"/>
          </a:xfrm>
          <a:prstGeom prst="rect">
            <a:avLst/>
          </a:prstGeom>
          <a:noFill/>
        </p:spPr>
        <p:txBody>
          <a:bodyPr wrap="none" rtlCol="0">
            <a:spAutoFit/>
          </a:bodyPr>
          <a:lstStyle/>
          <a:p>
            <a:r>
              <a:rPr lang="en-US" dirty="0"/>
              <a:t>W5</a:t>
            </a:r>
          </a:p>
        </p:txBody>
      </p:sp>
      <p:sp>
        <p:nvSpPr>
          <p:cNvPr id="36" name="TextBox 35">
            <a:extLst>
              <a:ext uri="{FF2B5EF4-FFF2-40B4-BE49-F238E27FC236}">
                <a16:creationId xmlns:a16="http://schemas.microsoft.com/office/drawing/2014/main" id="{AA67C487-669A-E544-BFAD-A7DA30DA49B3}"/>
              </a:ext>
            </a:extLst>
          </p:cNvPr>
          <p:cNvSpPr txBox="1"/>
          <p:nvPr/>
        </p:nvSpPr>
        <p:spPr>
          <a:xfrm>
            <a:off x="2492415" y="2183368"/>
            <a:ext cx="530915" cy="369332"/>
          </a:xfrm>
          <a:prstGeom prst="rect">
            <a:avLst/>
          </a:prstGeom>
          <a:noFill/>
        </p:spPr>
        <p:txBody>
          <a:bodyPr wrap="none" rtlCol="0">
            <a:spAutoFit/>
          </a:bodyPr>
          <a:lstStyle/>
          <a:p>
            <a:r>
              <a:rPr lang="en-US" dirty="0"/>
              <a:t>W2</a:t>
            </a:r>
          </a:p>
        </p:txBody>
      </p:sp>
      <p:sp>
        <p:nvSpPr>
          <p:cNvPr id="37" name="TextBox 36">
            <a:extLst>
              <a:ext uri="{FF2B5EF4-FFF2-40B4-BE49-F238E27FC236}">
                <a16:creationId xmlns:a16="http://schemas.microsoft.com/office/drawing/2014/main" id="{0A5948F3-8E9C-7145-BB72-DCF621A47D6A}"/>
              </a:ext>
            </a:extLst>
          </p:cNvPr>
          <p:cNvSpPr txBox="1"/>
          <p:nvPr/>
        </p:nvSpPr>
        <p:spPr>
          <a:xfrm>
            <a:off x="2517085" y="2545550"/>
            <a:ext cx="530915" cy="369332"/>
          </a:xfrm>
          <a:prstGeom prst="rect">
            <a:avLst/>
          </a:prstGeom>
          <a:noFill/>
        </p:spPr>
        <p:txBody>
          <a:bodyPr wrap="none" rtlCol="0">
            <a:spAutoFit/>
          </a:bodyPr>
          <a:lstStyle/>
          <a:p>
            <a:r>
              <a:rPr lang="en-US" dirty="0"/>
              <a:t>W3</a:t>
            </a:r>
          </a:p>
        </p:txBody>
      </p:sp>
      <p:sp>
        <p:nvSpPr>
          <p:cNvPr id="38" name="TextBox 37">
            <a:extLst>
              <a:ext uri="{FF2B5EF4-FFF2-40B4-BE49-F238E27FC236}">
                <a16:creationId xmlns:a16="http://schemas.microsoft.com/office/drawing/2014/main" id="{BB29A496-BC1B-7E40-869C-017CA861B3F6}"/>
              </a:ext>
            </a:extLst>
          </p:cNvPr>
          <p:cNvSpPr txBox="1"/>
          <p:nvPr/>
        </p:nvSpPr>
        <p:spPr>
          <a:xfrm>
            <a:off x="2521341" y="2901434"/>
            <a:ext cx="530915" cy="369332"/>
          </a:xfrm>
          <a:prstGeom prst="rect">
            <a:avLst/>
          </a:prstGeom>
          <a:noFill/>
        </p:spPr>
        <p:txBody>
          <a:bodyPr wrap="none" rtlCol="0">
            <a:spAutoFit/>
          </a:bodyPr>
          <a:lstStyle/>
          <a:p>
            <a:r>
              <a:rPr lang="en-US" dirty="0"/>
              <a:t>W4</a:t>
            </a:r>
          </a:p>
        </p:txBody>
      </p:sp>
      <p:sp>
        <p:nvSpPr>
          <p:cNvPr id="39" name="TextBox 38">
            <a:extLst>
              <a:ext uri="{FF2B5EF4-FFF2-40B4-BE49-F238E27FC236}">
                <a16:creationId xmlns:a16="http://schemas.microsoft.com/office/drawing/2014/main" id="{523D50D0-3978-8F4C-8D33-734694199EF6}"/>
              </a:ext>
            </a:extLst>
          </p:cNvPr>
          <p:cNvSpPr txBox="1"/>
          <p:nvPr/>
        </p:nvSpPr>
        <p:spPr>
          <a:xfrm>
            <a:off x="5290758" y="2521324"/>
            <a:ext cx="530915" cy="369332"/>
          </a:xfrm>
          <a:prstGeom prst="rect">
            <a:avLst/>
          </a:prstGeom>
          <a:noFill/>
        </p:spPr>
        <p:txBody>
          <a:bodyPr wrap="none" rtlCol="0">
            <a:spAutoFit/>
          </a:bodyPr>
          <a:lstStyle/>
          <a:p>
            <a:r>
              <a:rPr lang="en-US" dirty="0"/>
              <a:t>W3</a:t>
            </a:r>
          </a:p>
        </p:txBody>
      </p:sp>
      <p:sp>
        <p:nvSpPr>
          <p:cNvPr id="40" name="TextBox 39">
            <a:extLst>
              <a:ext uri="{FF2B5EF4-FFF2-40B4-BE49-F238E27FC236}">
                <a16:creationId xmlns:a16="http://schemas.microsoft.com/office/drawing/2014/main" id="{1ECBAB76-1660-9542-ADCB-401DDFF30069}"/>
              </a:ext>
            </a:extLst>
          </p:cNvPr>
          <p:cNvSpPr txBox="1"/>
          <p:nvPr/>
        </p:nvSpPr>
        <p:spPr>
          <a:xfrm>
            <a:off x="5295014" y="2877208"/>
            <a:ext cx="530915" cy="369332"/>
          </a:xfrm>
          <a:prstGeom prst="rect">
            <a:avLst/>
          </a:prstGeom>
          <a:noFill/>
        </p:spPr>
        <p:txBody>
          <a:bodyPr wrap="none" rtlCol="0">
            <a:spAutoFit/>
          </a:bodyPr>
          <a:lstStyle/>
          <a:p>
            <a:r>
              <a:rPr lang="en-US" dirty="0"/>
              <a:t>W4</a:t>
            </a:r>
          </a:p>
        </p:txBody>
      </p:sp>
      <p:sp>
        <p:nvSpPr>
          <p:cNvPr id="41" name="TextBox 40">
            <a:extLst>
              <a:ext uri="{FF2B5EF4-FFF2-40B4-BE49-F238E27FC236}">
                <a16:creationId xmlns:a16="http://schemas.microsoft.com/office/drawing/2014/main" id="{2508DFC4-2A4A-E144-B715-A793D15B9365}"/>
              </a:ext>
            </a:extLst>
          </p:cNvPr>
          <p:cNvSpPr txBox="1"/>
          <p:nvPr/>
        </p:nvSpPr>
        <p:spPr>
          <a:xfrm>
            <a:off x="3540287" y="3631168"/>
            <a:ext cx="530915" cy="369332"/>
          </a:xfrm>
          <a:prstGeom prst="rect">
            <a:avLst/>
          </a:prstGeom>
          <a:noFill/>
        </p:spPr>
        <p:txBody>
          <a:bodyPr wrap="none" rtlCol="0">
            <a:spAutoFit/>
          </a:bodyPr>
          <a:lstStyle/>
          <a:p>
            <a:r>
              <a:rPr lang="en-US" dirty="0"/>
              <a:t>W3</a:t>
            </a:r>
          </a:p>
        </p:txBody>
      </p:sp>
      <p:sp>
        <p:nvSpPr>
          <p:cNvPr id="42" name="TextBox 41">
            <a:extLst>
              <a:ext uri="{FF2B5EF4-FFF2-40B4-BE49-F238E27FC236}">
                <a16:creationId xmlns:a16="http://schemas.microsoft.com/office/drawing/2014/main" id="{C7C132FB-CBD0-4F46-98D4-43284B9302A3}"/>
              </a:ext>
            </a:extLst>
          </p:cNvPr>
          <p:cNvSpPr txBox="1"/>
          <p:nvPr/>
        </p:nvSpPr>
        <p:spPr>
          <a:xfrm>
            <a:off x="4350141" y="3631168"/>
            <a:ext cx="530915" cy="369332"/>
          </a:xfrm>
          <a:prstGeom prst="rect">
            <a:avLst/>
          </a:prstGeom>
          <a:noFill/>
        </p:spPr>
        <p:txBody>
          <a:bodyPr wrap="none" rtlCol="0">
            <a:spAutoFit/>
          </a:bodyPr>
          <a:lstStyle/>
          <a:p>
            <a:r>
              <a:rPr lang="en-US" dirty="0"/>
              <a:t>W4</a:t>
            </a:r>
          </a:p>
        </p:txBody>
      </p:sp>
      <p:cxnSp>
        <p:nvCxnSpPr>
          <p:cNvPr id="43" name="Straight Arrow Connector 42">
            <a:extLst>
              <a:ext uri="{FF2B5EF4-FFF2-40B4-BE49-F238E27FC236}">
                <a16:creationId xmlns:a16="http://schemas.microsoft.com/office/drawing/2014/main" id="{EB61EBCC-FB3A-0B46-A828-A943ACF503B3}"/>
              </a:ext>
            </a:extLst>
          </p:cNvPr>
          <p:cNvCxnSpPr/>
          <p:nvPr/>
        </p:nvCxnSpPr>
        <p:spPr>
          <a:xfrm>
            <a:off x="6812563" y="1995980"/>
            <a:ext cx="0" cy="30480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44" name="Straight Arrow Connector 43">
            <a:extLst>
              <a:ext uri="{FF2B5EF4-FFF2-40B4-BE49-F238E27FC236}">
                <a16:creationId xmlns:a16="http://schemas.microsoft.com/office/drawing/2014/main" id="{6DE7129B-B082-C746-8AC9-BA3B7EF580D5}"/>
              </a:ext>
            </a:extLst>
          </p:cNvPr>
          <p:cNvCxnSpPr>
            <a:cxnSpLocks/>
          </p:cNvCxnSpPr>
          <p:nvPr/>
        </p:nvCxnSpPr>
        <p:spPr>
          <a:xfrm flipV="1">
            <a:off x="7079264" y="1957880"/>
            <a:ext cx="1" cy="34290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45" name="TextBox 44">
            <a:extLst>
              <a:ext uri="{FF2B5EF4-FFF2-40B4-BE49-F238E27FC236}">
                <a16:creationId xmlns:a16="http://schemas.microsoft.com/office/drawing/2014/main" id="{48945ED4-4F4D-BA47-91F2-531BA7018499}"/>
              </a:ext>
            </a:extLst>
          </p:cNvPr>
          <p:cNvSpPr txBox="1"/>
          <p:nvPr/>
        </p:nvSpPr>
        <p:spPr>
          <a:xfrm>
            <a:off x="6284695" y="1963714"/>
            <a:ext cx="479618" cy="369332"/>
          </a:xfrm>
          <a:prstGeom prst="rect">
            <a:avLst/>
          </a:prstGeom>
          <a:noFill/>
        </p:spPr>
        <p:txBody>
          <a:bodyPr wrap="none" rtlCol="0">
            <a:spAutoFit/>
          </a:bodyPr>
          <a:lstStyle/>
          <a:p>
            <a:r>
              <a:rPr lang="en-US" dirty="0"/>
              <a:t>R1</a:t>
            </a:r>
          </a:p>
        </p:txBody>
      </p:sp>
      <p:sp>
        <p:nvSpPr>
          <p:cNvPr id="46" name="TextBox 45">
            <a:extLst>
              <a:ext uri="{FF2B5EF4-FFF2-40B4-BE49-F238E27FC236}">
                <a16:creationId xmlns:a16="http://schemas.microsoft.com/office/drawing/2014/main" id="{E34A22EA-FD86-3649-AF2C-5CBC2F774D30}"/>
              </a:ext>
            </a:extLst>
          </p:cNvPr>
          <p:cNvSpPr txBox="1"/>
          <p:nvPr/>
        </p:nvSpPr>
        <p:spPr>
          <a:xfrm>
            <a:off x="7125942" y="1954768"/>
            <a:ext cx="479618" cy="369332"/>
          </a:xfrm>
          <a:prstGeom prst="rect">
            <a:avLst/>
          </a:prstGeom>
          <a:noFill/>
        </p:spPr>
        <p:txBody>
          <a:bodyPr wrap="none" rtlCol="0">
            <a:spAutoFit/>
          </a:bodyPr>
          <a:lstStyle/>
          <a:p>
            <a:r>
              <a:rPr lang="en-US" dirty="0"/>
              <a:t>R2</a:t>
            </a:r>
          </a:p>
        </p:txBody>
      </p:sp>
    </p:spTree>
    <p:extLst>
      <p:ext uri="{BB962C8B-B14F-4D97-AF65-F5344CB8AC3E}">
        <p14:creationId xmlns:p14="http://schemas.microsoft.com/office/powerpoint/2010/main" val="2154402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03C28-172A-774F-9980-5F697FE73CB8}"/>
              </a:ext>
            </a:extLst>
          </p:cNvPr>
          <p:cNvSpPr>
            <a:spLocks noGrp="1"/>
          </p:cNvSpPr>
          <p:nvPr>
            <p:ph type="title"/>
          </p:nvPr>
        </p:nvSpPr>
        <p:spPr/>
        <p:txBody>
          <a:bodyPr/>
          <a:lstStyle/>
          <a:p>
            <a:r>
              <a:rPr lang="en-US" dirty="0"/>
              <a:t>What is a distributed system?</a:t>
            </a:r>
          </a:p>
        </p:txBody>
      </p:sp>
      <p:sp>
        <p:nvSpPr>
          <p:cNvPr id="3" name="Content Placeholder 2">
            <a:extLst>
              <a:ext uri="{FF2B5EF4-FFF2-40B4-BE49-F238E27FC236}">
                <a16:creationId xmlns:a16="http://schemas.microsoft.com/office/drawing/2014/main" id="{1A767FCB-BE81-F944-9498-18444AA13565}"/>
              </a:ext>
            </a:extLst>
          </p:cNvPr>
          <p:cNvSpPr>
            <a:spLocks noGrp="1"/>
          </p:cNvSpPr>
          <p:nvPr>
            <p:ph idx="1"/>
          </p:nvPr>
        </p:nvSpPr>
        <p:spPr>
          <a:xfrm>
            <a:off x="457200" y="1600200"/>
            <a:ext cx="5943600" cy="4876800"/>
          </a:xfrm>
        </p:spPr>
        <p:txBody>
          <a:bodyPr/>
          <a:lstStyle/>
          <a:p>
            <a:r>
              <a:rPr lang="en-US" dirty="0"/>
              <a:t>A </a:t>
            </a:r>
            <a:r>
              <a:rPr lang="en-US" b="1" dirty="0">
                <a:solidFill>
                  <a:schemeClr val="accent1"/>
                </a:solidFill>
              </a:rPr>
              <a:t>distributed system </a:t>
            </a:r>
            <a:r>
              <a:rPr lang="en-US" dirty="0"/>
              <a:t>is a collection of autonomous computing elements that appears to its users as a single, coherent system</a:t>
            </a:r>
          </a:p>
          <a:p>
            <a:endParaRPr lang="en-US" dirty="0"/>
          </a:p>
          <a:p>
            <a:r>
              <a:rPr lang="en-US" dirty="0"/>
              <a:t>A </a:t>
            </a:r>
            <a:r>
              <a:rPr lang="en-US" b="1" dirty="0">
                <a:solidFill>
                  <a:schemeClr val="accent1"/>
                </a:solidFill>
              </a:rPr>
              <a:t>distributed system </a:t>
            </a:r>
            <a:r>
              <a:rPr lang="en-US" dirty="0"/>
              <a:t>is several computers doing something together. Thus, a distributed system has three primary characteristics: multiple computers, interconnections, and shared state. </a:t>
            </a:r>
          </a:p>
          <a:p>
            <a:endParaRPr lang="en-US" dirty="0"/>
          </a:p>
          <a:p>
            <a:endParaRPr lang="en-US" dirty="0"/>
          </a:p>
        </p:txBody>
      </p:sp>
      <p:pic>
        <p:nvPicPr>
          <p:cNvPr id="5" name="Picture 4">
            <a:extLst>
              <a:ext uri="{FF2B5EF4-FFF2-40B4-BE49-F238E27FC236}">
                <a16:creationId xmlns:a16="http://schemas.microsoft.com/office/drawing/2014/main" id="{8CB82AA2-61A4-0B43-82ED-04981319A75F}"/>
              </a:ext>
            </a:extLst>
          </p:cNvPr>
          <p:cNvPicPr>
            <a:picLocks noChangeAspect="1"/>
          </p:cNvPicPr>
          <p:nvPr/>
        </p:nvPicPr>
        <p:blipFill rotWithShape="1">
          <a:blip r:embed="rId2">
            <a:extLst>
              <a:ext uri="{28A0092B-C50C-407E-A947-70E740481C1C}">
                <a14:useLocalDpi xmlns:a14="http://schemas.microsoft.com/office/drawing/2010/main" val="0"/>
              </a:ext>
            </a:extLst>
          </a:blip>
          <a:srcRect t="5546" b="15803"/>
          <a:stretch/>
        </p:blipFill>
        <p:spPr>
          <a:xfrm>
            <a:off x="6625771" y="3808139"/>
            <a:ext cx="1828800" cy="1830661"/>
          </a:xfrm>
          <a:prstGeom prst="rect">
            <a:avLst/>
          </a:prstGeom>
        </p:spPr>
      </p:pic>
      <p:pic>
        <p:nvPicPr>
          <p:cNvPr id="7" name="Picture 6">
            <a:extLst>
              <a:ext uri="{FF2B5EF4-FFF2-40B4-BE49-F238E27FC236}">
                <a16:creationId xmlns:a16="http://schemas.microsoft.com/office/drawing/2014/main" id="{28ADC5F9-7665-8C47-B91D-4824F28E3C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9400" y="1545772"/>
            <a:ext cx="1828800" cy="1828800"/>
          </a:xfrm>
          <a:prstGeom prst="rect">
            <a:avLst/>
          </a:prstGeom>
        </p:spPr>
      </p:pic>
    </p:spTree>
    <p:extLst>
      <p:ext uri="{BB962C8B-B14F-4D97-AF65-F5344CB8AC3E}">
        <p14:creationId xmlns:p14="http://schemas.microsoft.com/office/powerpoint/2010/main" val="1937521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A9558-1259-5447-B0CF-D7E41A9534C0}"/>
              </a:ext>
            </a:extLst>
          </p:cNvPr>
          <p:cNvSpPr>
            <a:spLocks noGrp="1"/>
          </p:cNvSpPr>
          <p:nvPr>
            <p:ph type="title"/>
          </p:nvPr>
        </p:nvSpPr>
        <p:spPr/>
        <p:txBody>
          <a:bodyPr/>
          <a:lstStyle/>
          <a:p>
            <a:r>
              <a:rPr lang="en-US" dirty="0"/>
              <a:t>Replicated-write protocols</a:t>
            </a:r>
          </a:p>
        </p:txBody>
      </p:sp>
      <p:sp>
        <p:nvSpPr>
          <p:cNvPr id="3" name="Content Placeholder 2">
            <a:extLst>
              <a:ext uri="{FF2B5EF4-FFF2-40B4-BE49-F238E27FC236}">
                <a16:creationId xmlns:a16="http://schemas.microsoft.com/office/drawing/2014/main" id="{9A0BC893-E069-B147-8B7B-7EEC7BCF5415}"/>
              </a:ext>
            </a:extLst>
          </p:cNvPr>
          <p:cNvSpPr>
            <a:spLocks noGrp="1"/>
          </p:cNvSpPr>
          <p:nvPr>
            <p:ph idx="1"/>
          </p:nvPr>
        </p:nvSpPr>
        <p:spPr/>
        <p:txBody>
          <a:bodyPr/>
          <a:lstStyle/>
          <a:p>
            <a:r>
              <a:rPr lang="en-US" dirty="0"/>
              <a:t>General idea: require clients to request and acquire the permission of multiple servers before either reading or writing a replicated data item </a:t>
            </a:r>
          </a:p>
          <a:p>
            <a:endParaRPr lang="en-US" dirty="0"/>
          </a:p>
          <a:p>
            <a:r>
              <a:rPr lang="en-US" dirty="0"/>
              <a:t>To write a replicated item: </a:t>
            </a:r>
          </a:p>
          <a:p>
            <a:pPr lvl="1"/>
            <a:r>
              <a:rPr lang="en-US" dirty="0"/>
              <a:t>client must first contact a majority of servers and get them to agree to the update</a:t>
            </a:r>
          </a:p>
          <a:p>
            <a:pPr lvl="1"/>
            <a:r>
              <a:rPr lang="en-US" dirty="0"/>
              <a:t>once majority of servers have agreed, file is changed and a new version number is associated with </a:t>
            </a:r>
          </a:p>
          <a:p>
            <a:r>
              <a:rPr lang="en-US" dirty="0"/>
              <a:t>To read a replicated file: </a:t>
            </a:r>
          </a:p>
          <a:p>
            <a:pPr lvl="1"/>
            <a:r>
              <a:rPr lang="en-US" dirty="0"/>
              <a:t>client must obtain same version of file from a majority of servers</a:t>
            </a:r>
          </a:p>
        </p:txBody>
      </p:sp>
    </p:spTree>
    <p:extLst>
      <p:ext uri="{BB962C8B-B14F-4D97-AF65-F5344CB8AC3E}">
        <p14:creationId xmlns:p14="http://schemas.microsoft.com/office/powerpoint/2010/main" val="3202759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8F662-64CD-D248-8899-1CA500700BB3}"/>
              </a:ext>
            </a:extLst>
          </p:cNvPr>
          <p:cNvSpPr>
            <a:spLocks noGrp="1"/>
          </p:cNvSpPr>
          <p:nvPr>
            <p:ph type="title"/>
          </p:nvPr>
        </p:nvSpPr>
        <p:spPr/>
        <p:txBody>
          <a:bodyPr/>
          <a:lstStyle/>
          <a:p>
            <a:r>
              <a:rPr lang="en-US" dirty="0"/>
              <a:t>Failure Models</a:t>
            </a:r>
          </a:p>
        </p:txBody>
      </p:sp>
      <p:sp>
        <p:nvSpPr>
          <p:cNvPr id="4" name="Oval 3">
            <a:extLst>
              <a:ext uri="{FF2B5EF4-FFF2-40B4-BE49-F238E27FC236}">
                <a16:creationId xmlns:a16="http://schemas.microsoft.com/office/drawing/2014/main" id="{193F1575-50BC-6945-A5FC-37A9EEC2C80C}"/>
              </a:ext>
            </a:extLst>
          </p:cNvPr>
          <p:cNvSpPr/>
          <p:nvPr/>
        </p:nvSpPr>
        <p:spPr>
          <a:xfrm>
            <a:off x="3829050" y="881743"/>
            <a:ext cx="1752600" cy="1676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t>Crash</a:t>
            </a:r>
          </a:p>
        </p:txBody>
      </p:sp>
      <p:sp>
        <p:nvSpPr>
          <p:cNvPr id="5" name="Oval 4">
            <a:extLst>
              <a:ext uri="{FF2B5EF4-FFF2-40B4-BE49-F238E27FC236}">
                <a16:creationId xmlns:a16="http://schemas.microsoft.com/office/drawing/2014/main" id="{580850E4-0F4C-9749-AA26-F2EBF6D17238}"/>
              </a:ext>
            </a:extLst>
          </p:cNvPr>
          <p:cNvSpPr/>
          <p:nvPr/>
        </p:nvSpPr>
        <p:spPr>
          <a:xfrm>
            <a:off x="7212693" y="881743"/>
            <a:ext cx="1752600" cy="1676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t>Fault-Stop</a:t>
            </a:r>
          </a:p>
        </p:txBody>
      </p:sp>
      <p:sp>
        <p:nvSpPr>
          <p:cNvPr id="6" name="Oval 5">
            <a:extLst>
              <a:ext uri="{FF2B5EF4-FFF2-40B4-BE49-F238E27FC236}">
                <a16:creationId xmlns:a16="http://schemas.microsoft.com/office/drawing/2014/main" id="{33601E3B-3350-B341-A9CE-C9479F3DB6A0}"/>
              </a:ext>
            </a:extLst>
          </p:cNvPr>
          <p:cNvSpPr/>
          <p:nvPr/>
        </p:nvSpPr>
        <p:spPr>
          <a:xfrm>
            <a:off x="5619750" y="2177143"/>
            <a:ext cx="1752600" cy="1676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t>Receive Omission</a:t>
            </a:r>
          </a:p>
        </p:txBody>
      </p:sp>
      <p:sp>
        <p:nvSpPr>
          <p:cNvPr id="7" name="Oval 6">
            <a:extLst>
              <a:ext uri="{FF2B5EF4-FFF2-40B4-BE49-F238E27FC236}">
                <a16:creationId xmlns:a16="http://schemas.microsoft.com/office/drawing/2014/main" id="{8063B7AF-8C99-BA4B-AB2F-45D3B3D4EAA6}"/>
              </a:ext>
            </a:extLst>
          </p:cNvPr>
          <p:cNvSpPr/>
          <p:nvPr/>
        </p:nvSpPr>
        <p:spPr>
          <a:xfrm>
            <a:off x="2057400" y="2177143"/>
            <a:ext cx="1752600" cy="1676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t>Send Omission</a:t>
            </a:r>
          </a:p>
        </p:txBody>
      </p:sp>
      <p:sp>
        <p:nvSpPr>
          <p:cNvPr id="8" name="Oval 7">
            <a:extLst>
              <a:ext uri="{FF2B5EF4-FFF2-40B4-BE49-F238E27FC236}">
                <a16:creationId xmlns:a16="http://schemas.microsoft.com/office/drawing/2014/main" id="{935D2B1A-D8AE-CE4A-A91D-550DC19DFD72}"/>
              </a:ext>
            </a:extLst>
          </p:cNvPr>
          <p:cNvSpPr/>
          <p:nvPr/>
        </p:nvSpPr>
        <p:spPr>
          <a:xfrm>
            <a:off x="3829050" y="5208240"/>
            <a:ext cx="1752600" cy="1676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t>Byzantine</a:t>
            </a:r>
          </a:p>
        </p:txBody>
      </p:sp>
      <p:sp>
        <p:nvSpPr>
          <p:cNvPr id="9" name="Oval 8">
            <a:extLst>
              <a:ext uri="{FF2B5EF4-FFF2-40B4-BE49-F238E27FC236}">
                <a16:creationId xmlns:a16="http://schemas.microsoft.com/office/drawing/2014/main" id="{FD19178C-013A-1547-ADDC-DC2049DBA1C4}"/>
              </a:ext>
            </a:extLst>
          </p:cNvPr>
          <p:cNvSpPr/>
          <p:nvPr/>
        </p:nvSpPr>
        <p:spPr>
          <a:xfrm>
            <a:off x="3829050" y="3320143"/>
            <a:ext cx="1752600" cy="1676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t>Omission</a:t>
            </a:r>
          </a:p>
        </p:txBody>
      </p:sp>
      <p:cxnSp>
        <p:nvCxnSpPr>
          <p:cNvPr id="13" name="Straight Arrow Connector 12">
            <a:extLst>
              <a:ext uri="{FF2B5EF4-FFF2-40B4-BE49-F238E27FC236}">
                <a16:creationId xmlns:a16="http://schemas.microsoft.com/office/drawing/2014/main" id="{061642C4-61C9-5B47-BAFA-D3EF2FFAB300}"/>
              </a:ext>
            </a:extLst>
          </p:cNvPr>
          <p:cNvCxnSpPr>
            <a:stCxn id="4" idx="6"/>
            <a:endCxn id="5" idx="2"/>
          </p:cNvCxnSpPr>
          <p:nvPr/>
        </p:nvCxnSpPr>
        <p:spPr>
          <a:xfrm>
            <a:off x="5581650" y="1719943"/>
            <a:ext cx="1631043" cy="0"/>
          </a:xfrm>
          <a:prstGeom prst="straightConnector1">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5" name="Straight Arrow Connector 14">
            <a:extLst>
              <a:ext uri="{FF2B5EF4-FFF2-40B4-BE49-F238E27FC236}">
                <a16:creationId xmlns:a16="http://schemas.microsoft.com/office/drawing/2014/main" id="{1EEF6731-E759-C24D-811D-495CA12D9290}"/>
              </a:ext>
            </a:extLst>
          </p:cNvPr>
          <p:cNvCxnSpPr>
            <a:stCxn id="4" idx="5"/>
          </p:cNvCxnSpPr>
          <p:nvPr/>
        </p:nvCxnSpPr>
        <p:spPr>
          <a:xfrm>
            <a:off x="5324988" y="2312640"/>
            <a:ext cx="390012" cy="3543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3BF5D5EB-936B-4949-B5CB-FBEE16D95003}"/>
              </a:ext>
            </a:extLst>
          </p:cNvPr>
          <p:cNvCxnSpPr>
            <a:cxnSpLocks/>
            <a:stCxn id="4" idx="3"/>
          </p:cNvCxnSpPr>
          <p:nvPr/>
        </p:nvCxnSpPr>
        <p:spPr>
          <a:xfrm flipH="1">
            <a:off x="3676650" y="2312640"/>
            <a:ext cx="409062" cy="2207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B13FACFC-F5F6-A248-A9A1-881E017D5C18}"/>
              </a:ext>
            </a:extLst>
          </p:cNvPr>
          <p:cNvCxnSpPr>
            <a:cxnSpLocks/>
            <a:stCxn id="7" idx="5"/>
          </p:cNvCxnSpPr>
          <p:nvPr/>
        </p:nvCxnSpPr>
        <p:spPr>
          <a:xfrm>
            <a:off x="3553338" y="3608040"/>
            <a:ext cx="327843" cy="2445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A118C9FD-0A83-B64E-8E27-820F89AB7785}"/>
              </a:ext>
            </a:extLst>
          </p:cNvPr>
          <p:cNvCxnSpPr>
            <a:cxnSpLocks/>
            <a:stCxn id="6" idx="3"/>
          </p:cNvCxnSpPr>
          <p:nvPr/>
        </p:nvCxnSpPr>
        <p:spPr>
          <a:xfrm flipH="1">
            <a:off x="5519994" y="3608040"/>
            <a:ext cx="356418" cy="2445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4D1BB3C4-8F39-4D4A-9797-1BC6D3BC7623}"/>
              </a:ext>
            </a:extLst>
          </p:cNvPr>
          <p:cNvCxnSpPr>
            <a:cxnSpLocks/>
            <a:stCxn id="9" idx="4"/>
            <a:endCxn id="8" idx="0"/>
          </p:cNvCxnSpPr>
          <p:nvPr/>
        </p:nvCxnSpPr>
        <p:spPr>
          <a:xfrm>
            <a:off x="4705350" y="4996543"/>
            <a:ext cx="0" cy="2116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1279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7" name="Chain Replication"/>
          <p:cNvSpPr txBox="1">
            <a:spLocks noGrp="1"/>
          </p:cNvSpPr>
          <p:nvPr>
            <p:ph type="title"/>
          </p:nvPr>
        </p:nvSpPr>
        <p:spPr>
          <a:prstGeom prst="rect">
            <a:avLst/>
          </a:prstGeom>
        </p:spPr>
        <p:txBody>
          <a:bodyPr/>
          <a:lstStyle/>
          <a:p>
            <a:r>
              <a:t>Chain Replication</a:t>
            </a:r>
          </a:p>
        </p:txBody>
      </p:sp>
      <p:grpSp>
        <p:nvGrpSpPr>
          <p:cNvPr id="1500" name="Group"/>
          <p:cNvGrpSpPr/>
          <p:nvPr/>
        </p:nvGrpSpPr>
        <p:grpSpPr>
          <a:xfrm>
            <a:off x="3252177" y="2954173"/>
            <a:ext cx="1155890" cy="1155890"/>
            <a:chOff x="0" y="0"/>
            <a:chExt cx="1643931" cy="1643931"/>
          </a:xfrm>
        </p:grpSpPr>
        <p:sp>
          <p:nvSpPr>
            <p:cNvPr id="1498"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499" name="X = 3"/>
            <p:cNvSpPr txBox="1"/>
            <p:nvPr/>
          </p:nvSpPr>
          <p:spPr>
            <a:xfrm>
              <a:off x="194661" y="632147"/>
              <a:ext cx="64747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3</a:t>
              </a:r>
            </a:p>
          </p:txBody>
        </p:sp>
      </p:grpSp>
      <p:grpSp>
        <p:nvGrpSpPr>
          <p:cNvPr id="1503" name="Group"/>
          <p:cNvGrpSpPr/>
          <p:nvPr/>
        </p:nvGrpSpPr>
        <p:grpSpPr>
          <a:xfrm>
            <a:off x="1732925" y="2954173"/>
            <a:ext cx="1155890" cy="1155890"/>
            <a:chOff x="0" y="0"/>
            <a:chExt cx="1643931" cy="1643931"/>
          </a:xfrm>
        </p:grpSpPr>
        <p:sp>
          <p:nvSpPr>
            <p:cNvPr id="1501"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502" name="X = 3"/>
            <p:cNvSpPr txBox="1"/>
            <p:nvPr/>
          </p:nvSpPr>
          <p:spPr>
            <a:xfrm>
              <a:off x="194661" y="632147"/>
              <a:ext cx="64747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3</a:t>
              </a:r>
            </a:p>
          </p:txBody>
        </p:sp>
      </p:grpSp>
      <p:grpSp>
        <p:nvGrpSpPr>
          <p:cNvPr id="1506" name="Group"/>
          <p:cNvGrpSpPr/>
          <p:nvPr/>
        </p:nvGrpSpPr>
        <p:grpSpPr>
          <a:xfrm>
            <a:off x="4771427" y="2954173"/>
            <a:ext cx="1155890" cy="1155890"/>
            <a:chOff x="0" y="0"/>
            <a:chExt cx="1643931" cy="1643931"/>
          </a:xfrm>
        </p:grpSpPr>
        <p:sp>
          <p:nvSpPr>
            <p:cNvPr id="1504"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505" name="X = 3"/>
            <p:cNvSpPr txBox="1"/>
            <p:nvPr/>
          </p:nvSpPr>
          <p:spPr>
            <a:xfrm>
              <a:off x="194661" y="632147"/>
              <a:ext cx="64747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3</a:t>
              </a:r>
            </a:p>
          </p:txBody>
        </p:sp>
      </p:grpSp>
      <p:grpSp>
        <p:nvGrpSpPr>
          <p:cNvPr id="1509" name="Group"/>
          <p:cNvGrpSpPr/>
          <p:nvPr/>
        </p:nvGrpSpPr>
        <p:grpSpPr>
          <a:xfrm>
            <a:off x="6290679" y="2954173"/>
            <a:ext cx="1155890" cy="1155890"/>
            <a:chOff x="0" y="0"/>
            <a:chExt cx="1643931" cy="1643931"/>
          </a:xfrm>
        </p:grpSpPr>
        <p:sp>
          <p:nvSpPr>
            <p:cNvPr id="1507"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508" name="X = 3"/>
            <p:cNvSpPr txBox="1"/>
            <p:nvPr/>
          </p:nvSpPr>
          <p:spPr>
            <a:xfrm>
              <a:off x="194661" y="632147"/>
              <a:ext cx="64747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3</a:t>
              </a:r>
            </a:p>
          </p:txBody>
        </p:sp>
      </p:grpSp>
      <p:sp>
        <p:nvSpPr>
          <p:cNvPr id="1510" name="Line"/>
          <p:cNvSpPr/>
          <p:nvPr/>
        </p:nvSpPr>
        <p:spPr>
          <a:xfrm>
            <a:off x="2882918" y="3532118"/>
            <a:ext cx="405764" cy="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511" name="Line"/>
          <p:cNvSpPr/>
          <p:nvPr/>
        </p:nvSpPr>
        <p:spPr>
          <a:xfrm>
            <a:off x="4369118" y="3532118"/>
            <a:ext cx="405765" cy="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512" name="Line"/>
          <p:cNvSpPr/>
          <p:nvPr/>
        </p:nvSpPr>
        <p:spPr>
          <a:xfrm>
            <a:off x="5950655" y="3532118"/>
            <a:ext cx="405764" cy="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513" name="Head"/>
          <p:cNvSpPr txBox="1"/>
          <p:nvPr/>
        </p:nvSpPr>
        <p:spPr>
          <a:xfrm>
            <a:off x="1877690" y="2517725"/>
            <a:ext cx="458460"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Head</a:t>
            </a:r>
          </a:p>
        </p:txBody>
      </p:sp>
      <p:sp>
        <p:nvSpPr>
          <p:cNvPr id="1514" name="Tail"/>
          <p:cNvSpPr txBox="1"/>
          <p:nvPr/>
        </p:nvSpPr>
        <p:spPr>
          <a:xfrm>
            <a:off x="6596178" y="2517725"/>
            <a:ext cx="317011"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Tail</a:t>
            </a:r>
          </a:p>
        </p:txBody>
      </p:sp>
      <p:sp>
        <p:nvSpPr>
          <p:cNvPr id="1515" name="Oval"/>
          <p:cNvSpPr/>
          <p:nvPr/>
        </p:nvSpPr>
        <p:spPr>
          <a:xfrm>
            <a:off x="1286016" y="1793082"/>
            <a:ext cx="6571969" cy="3026179"/>
          </a:xfrm>
          <a:prstGeom prst="ellipse">
            <a:avLst/>
          </a:prstGeom>
          <a:ln w="50800" cap="rnd">
            <a:solidFill>
              <a:srgbClr val="000000"/>
            </a:solidFill>
            <a:custDash>
              <a:ds d="100000" sp="200000"/>
            </a:custDash>
          </a:ln>
        </p:spPr>
        <p:txBody>
          <a:bodyPr lIns="35719" tIns="35719" rIns="35719" bIns="35719" anchor="ctr"/>
          <a:lstStyle/>
          <a:p>
            <a:pPr>
              <a:defRPr sz="2400"/>
            </a:pPr>
            <a:endParaRPr sz="1687"/>
          </a:p>
        </p:txBody>
      </p:sp>
      <p:sp>
        <p:nvSpPr>
          <p:cNvPr id="1516" name="Line"/>
          <p:cNvSpPr/>
          <p:nvPr/>
        </p:nvSpPr>
        <p:spPr>
          <a:xfrm flipV="1">
            <a:off x="2166785" y="4431960"/>
            <a:ext cx="1" cy="148460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517" name="Client"/>
          <p:cNvSpPr txBox="1"/>
          <p:nvPr/>
        </p:nvSpPr>
        <p:spPr>
          <a:xfrm>
            <a:off x="1715764" y="6110622"/>
            <a:ext cx="487314"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Client</a:t>
            </a:r>
          </a:p>
        </p:txBody>
      </p:sp>
      <p:sp>
        <p:nvSpPr>
          <p:cNvPr id="1518" name="put(x,30)"/>
          <p:cNvSpPr txBox="1"/>
          <p:nvPr/>
        </p:nvSpPr>
        <p:spPr>
          <a:xfrm>
            <a:off x="682142" y="5185864"/>
            <a:ext cx="711734"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put(x,30)</a:t>
            </a:r>
          </a:p>
        </p:txBody>
      </p:sp>
      <p:graphicFrame>
        <p:nvGraphicFramePr>
          <p:cNvPr id="1519" name="Table"/>
          <p:cNvGraphicFramePr/>
          <p:nvPr/>
        </p:nvGraphicFramePr>
        <p:xfrm>
          <a:off x="277539" y="2012116"/>
          <a:ext cx="1432048" cy="1155888"/>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85296">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85296">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1"/>
                  </a:ext>
                </a:extLst>
              </a:tr>
              <a:tr h="385296">
                <a:tc>
                  <a:txBody>
                    <a:bodyPr/>
                    <a:lstStyle/>
                    <a:p>
                      <a:pPr defTabSz="914400"/>
                      <a:r>
                        <a:rPr sz="1800" i="1">
                          <a:latin typeface="Helvetica"/>
                          <a:ea typeface="Helvetica"/>
                          <a:cs typeface="Helvetica"/>
                          <a:sym typeface="Helvetica"/>
                        </a:rPr>
                        <a:t>r0</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rgbClr val="FFFFFF"/>
                    </a:solidFill>
                  </a:tcPr>
                </a:tc>
                <a:tc>
                  <a:txBody>
                    <a:bodyPr/>
                    <a:lstStyle/>
                    <a:p>
                      <a:pPr defTabSz="914400"/>
                      <a:r>
                        <a:rPr sz="1800" i="1">
                          <a:latin typeface="Helvetica"/>
                          <a:ea typeface="Helvetica"/>
                          <a:cs typeface="Helvetica"/>
                          <a:sym typeface="Helvetica"/>
                        </a:rPr>
                        <a:t>2</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rgbClr val="FFFFFF"/>
                    </a:solidFill>
                  </a:tcPr>
                </a:tc>
                <a:extLst>
                  <a:ext uri="{0D108BD9-81ED-4DB2-BD59-A6C34878D82A}">
                    <a16:rowId xmlns:a16="http://schemas.microsoft.com/office/drawing/2014/main" val="10002"/>
                  </a:ext>
                </a:extLst>
              </a:tr>
            </a:tbl>
          </a:graphicData>
        </a:graphic>
      </p:graphicFrame>
      <p:sp>
        <p:nvSpPr>
          <p:cNvPr id="1520" name="r0"/>
          <p:cNvSpPr txBox="1"/>
          <p:nvPr/>
        </p:nvSpPr>
        <p:spPr>
          <a:xfrm>
            <a:off x="2302705" y="5185864"/>
            <a:ext cx="216406"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lvl1pPr>
              <a:defRPr i="1">
                <a:latin typeface="Helvetica"/>
                <a:ea typeface="Helvetica"/>
                <a:cs typeface="Helvetica"/>
                <a:sym typeface="Helvetica"/>
              </a:defRPr>
            </a:lvl1pPr>
          </a:lstStyle>
          <a:p>
            <a:r>
              <a:rPr sz="1266"/>
              <a:t>r0</a:t>
            </a:r>
          </a:p>
        </p:txBody>
      </p:sp>
      <p:sp>
        <p:nvSpPr>
          <p:cNvPr id="1521" name="Client"/>
          <p:cNvSpPr txBox="1"/>
          <p:nvPr/>
        </p:nvSpPr>
        <p:spPr>
          <a:xfrm>
            <a:off x="4898351" y="6110622"/>
            <a:ext cx="487314"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Client</a:t>
            </a:r>
          </a:p>
        </p:txBody>
      </p:sp>
      <p:sp>
        <p:nvSpPr>
          <p:cNvPr id="1522" name="Line"/>
          <p:cNvSpPr/>
          <p:nvPr/>
        </p:nvSpPr>
        <p:spPr>
          <a:xfrm flipH="1" flipV="1">
            <a:off x="2793770" y="4185337"/>
            <a:ext cx="2421780" cy="1876292"/>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523" name="put(x,10)"/>
          <p:cNvSpPr txBox="1"/>
          <p:nvPr/>
        </p:nvSpPr>
        <p:spPr>
          <a:xfrm>
            <a:off x="3398916" y="5719838"/>
            <a:ext cx="711734"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put(x,10)</a:t>
            </a:r>
          </a:p>
        </p:txBody>
      </p:sp>
      <p:sp>
        <p:nvSpPr>
          <p:cNvPr id="1524" name="r1"/>
          <p:cNvSpPr txBox="1"/>
          <p:nvPr/>
        </p:nvSpPr>
        <p:spPr>
          <a:xfrm>
            <a:off x="4744401" y="5325599"/>
            <a:ext cx="216406"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lvl1pPr>
              <a:defRPr i="1">
                <a:latin typeface="Helvetica"/>
                <a:ea typeface="Helvetica"/>
                <a:cs typeface="Helvetica"/>
                <a:sym typeface="Helvetica"/>
              </a:defRPr>
            </a:lvl1pPr>
          </a:lstStyle>
          <a:p>
            <a:r>
              <a:rPr sz="1266"/>
              <a:t>r1</a:t>
            </a:r>
          </a:p>
        </p:txBody>
      </p:sp>
    </p:spTree>
    <p:extLst>
      <p:ext uri="{BB962C8B-B14F-4D97-AF65-F5344CB8AC3E}">
        <p14:creationId xmlns:p14="http://schemas.microsoft.com/office/powerpoint/2010/main" val="1480805298"/>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6" name="Chain Replication"/>
          <p:cNvSpPr txBox="1">
            <a:spLocks noGrp="1"/>
          </p:cNvSpPr>
          <p:nvPr>
            <p:ph type="title"/>
          </p:nvPr>
        </p:nvSpPr>
        <p:spPr>
          <a:prstGeom prst="rect">
            <a:avLst/>
          </a:prstGeom>
        </p:spPr>
        <p:txBody>
          <a:bodyPr/>
          <a:lstStyle/>
          <a:p>
            <a:r>
              <a:t>Chain Replication</a:t>
            </a:r>
          </a:p>
        </p:txBody>
      </p:sp>
      <p:grpSp>
        <p:nvGrpSpPr>
          <p:cNvPr id="1529" name="Group"/>
          <p:cNvGrpSpPr/>
          <p:nvPr/>
        </p:nvGrpSpPr>
        <p:grpSpPr>
          <a:xfrm>
            <a:off x="3252177" y="2954173"/>
            <a:ext cx="1155890" cy="1155890"/>
            <a:chOff x="0" y="0"/>
            <a:chExt cx="1643931" cy="1643931"/>
          </a:xfrm>
        </p:grpSpPr>
        <p:sp>
          <p:nvSpPr>
            <p:cNvPr id="1527"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528" name="X = 3"/>
            <p:cNvSpPr txBox="1"/>
            <p:nvPr/>
          </p:nvSpPr>
          <p:spPr>
            <a:xfrm>
              <a:off x="194661" y="632147"/>
              <a:ext cx="64747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3</a:t>
              </a:r>
            </a:p>
          </p:txBody>
        </p:sp>
      </p:grpSp>
      <p:grpSp>
        <p:nvGrpSpPr>
          <p:cNvPr id="1532" name="Group"/>
          <p:cNvGrpSpPr/>
          <p:nvPr/>
        </p:nvGrpSpPr>
        <p:grpSpPr>
          <a:xfrm>
            <a:off x="1732925" y="2954173"/>
            <a:ext cx="1155890" cy="1155890"/>
            <a:chOff x="0" y="0"/>
            <a:chExt cx="1643931" cy="1643931"/>
          </a:xfrm>
        </p:grpSpPr>
        <p:sp>
          <p:nvSpPr>
            <p:cNvPr id="1530"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531" name="X = 1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10</a:t>
              </a:r>
            </a:p>
          </p:txBody>
        </p:sp>
      </p:grpSp>
      <p:grpSp>
        <p:nvGrpSpPr>
          <p:cNvPr id="1535" name="Group"/>
          <p:cNvGrpSpPr/>
          <p:nvPr/>
        </p:nvGrpSpPr>
        <p:grpSpPr>
          <a:xfrm>
            <a:off x="4771427" y="2954173"/>
            <a:ext cx="1155890" cy="1155890"/>
            <a:chOff x="0" y="0"/>
            <a:chExt cx="1643931" cy="1643931"/>
          </a:xfrm>
        </p:grpSpPr>
        <p:sp>
          <p:nvSpPr>
            <p:cNvPr id="1533"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534" name="X = 3"/>
            <p:cNvSpPr txBox="1"/>
            <p:nvPr/>
          </p:nvSpPr>
          <p:spPr>
            <a:xfrm>
              <a:off x="194661" y="632147"/>
              <a:ext cx="64747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3</a:t>
              </a:r>
            </a:p>
          </p:txBody>
        </p:sp>
      </p:grpSp>
      <p:grpSp>
        <p:nvGrpSpPr>
          <p:cNvPr id="1538" name="Group"/>
          <p:cNvGrpSpPr/>
          <p:nvPr/>
        </p:nvGrpSpPr>
        <p:grpSpPr>
          <a:xfrm>
            <a:off x="6290679" y="2954173"/>
            <a:ext cx="1155890" cy="1155890"/>
            <a:chOff x="0" y="0"/>
            <a:chExt cx="1643931" cy="1643931"/>
          </a:xfrm>
        </p:grpSpPr>
        <p:sp>
          <p:nvSpPr>
            <p:cNvPr id="1536"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537" name="X = 3"/>
            <p:cNvSpPr txBox="1"/>
            <p:nvPr/>
          </p:nvSpPr>
          <p:spPr>
            <a:xfrm>
              <a:off x="194661" y="632147"/>
              <a:ext cx="64747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3</a:t>
              </a:r>
            </a:p>
          </p:txBody>
        </p:sp>
      </p:grpSp>
      <p:sp>
        <p:nvSpPr>
          <p:cNvPr id="1539" name="Line"/>
          <p:cNvSpPr/>
          <p:nvPr/>
        </p:nvSpPr>
        <p:spPr>
          <a:xfrm>
            <a:off x="2882918" y="3532118"/>
            <a:ext cx="405764" cy="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540" name="Line"/>
          <p:cNvSpPr/>
          <p:nvPr/>
        </p:nvSpPr>
        <p:spPr>
          <a:xfrm>
            <a:off x="4369118" y="3532118"/>
            <a:ext cx="405765" cy="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541" name="Line"/>
          <p:cNvSpPr/>
          <p:nvPr/>
        </p:nvSpPr>
        <p:spPr>
          <a:xfrm>
            <a:off x="5950655" y="3532118"/>
            <a:ext cx="405764" cy="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542" name="Head"/>
          <p:cNvSpPr txBox="1"/>
          <p:nvPr/>
        </p:nvSpPr>
        <p:spPr>
          <a:xfrm>
            <a:off x="1877690" y="2517725"/>
            <a:ext cx="458460"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Head</a:t>
            </a:r>
          </a:p>
        </p:txBody>
      </p:sp>
      <p:sp>
        <p:nvSpPr>
          <p:cNvPr id="1543" name="Tail"/>
          <p:cNvSpPr txBox="1"/>
          <p:nvPr/>
        </p:nvSpPr>
        <p:spPr>
          <a:xfrm>
            <a:off x="6596178" y="2517725"/>
            <a:ext cx="317011"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Tail</a:t>
            </a:r>
          </a:p>
        </p:txBody>
      </p:sp>
      <p:sp>
        <p:nvSpPr>
          <p:cNvPr id="1544" name="Oval"/>
          <p:cNvSpPr/>
          <p:nvPr/>
        </p:nvSpPr>
        <p:spPr>
          <a:xfrm>
            <a:off x="1286016" y="1793082"/>
            <a:ext cx="6571969" cy="3026179"/>
          </a:xfrm>
          <a:prstGeom prst="ellipse">
            <a:avLst/>
          </a:prstGeom>
          <a:ln w="50800" cap="rnd">
            <a:solidFill>
              <a:srgbClr val="000000"/>
            </a:solidFill>
            <a:custDash>
              <a:ds d="100000" sp="200000"/>
            </a:custDash>
          </a:ln>
        </p:spPr>
        <p:txBody>
          <a:bodyPr lIns="35719" tIns="35719" rIns="35719" bIns="35719" anchor="ctr"/>
          <a:lstStyle/>
          <a:p>
            <a:pPr>
              <a:defRPr sz="2400"/>
            </a:pPr>
            <a:endParaRPr sz="1687"/>
          </a:p>
        </p:txBody>
      </p:sp>
      <p:sp>
        <p:nvSpPr>
          <p:cNvPr id="1545" name="Line"/>
          <p:cNvSpPr/>
          <p:nvPr/>
        </p:nvSpPr>
        <p:spPr>
          <a:xfrm flipV="1">
            <a:off x="2166785" y="4431960"/>
            <a:ext cx="1" cy="148460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546" name="Client"/>
          <p:cNvSpPr txBox="1"/>
          <p:nvPr/>
        </p:nvSpPr>
        <p:spPr>
          <a:xfrm>
            <a:off x="1715764" y="6110622"/>
            <a:ext cx="487314"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Client</a:t>
            </a:r>
          </a:p>
        </p:txBody>
      </p:sp>
      <p:sp>
        <p:nvSpPr>
          <p:cNvPr id="1547" name="put(x,30)"/>
          <p:cNvSpPr txBox="1"/>
          <p:nvPr/>
        </p:nvSpPr>
        <p:spPr>
          <a:xfrm>
            <a:off x="682142" y="5185864"/>
            <a:ext cx="711734"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put(x,30)</a:t>
            </a:r>
          </a:p>
        </p:txBody>
      </p:sp>
      <p:graphicFrame>
        <p:nvGraphicFramePr>
          <p:cNvPr id="1548" name="Table"/>
          <p:cNvGraphicFramePr/>
          <p:nvPr/>
        </p:nvGraphicFramePr>
        <p:xfrm>
          <a:off x="277539" y="2012116"/>
          <a:ext cx="1432048" cy="1155888"/>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85296">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85296">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r h="385296">
                <a:tc>
                  <a:txBody>
                    <a:bodyPr/>
                    <a:lstStyle/>
                    <a:p>
                      <a:pPr defTabSz="914400"/>
                      <a:r>
                        <a:rPr sz="1800" i="1">
                          <a:latin typeface="Helvetica"/>
                          <a:ea typeface="Helvetica"/>
                          <a:cs typeface="Helvetica"/>
                          <a:sym typeface="Helvetica"/>
                        </a:rPr>
                        <a:t>r0</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rgbClr val="FFFFFF"/>
                    </a:solidFill>
                  </a:tcPr>
                </a:tc>
                <a:tc>
                  <a:txBody>
                    <a:bodyPr/>
                    <a:lstStyle/>
                    <a:p>
                      <a:pPr defTabSz="914400"/>
                      <a:r>
                        <a:rPr sz="1800" i="1">
                          <a:latin typeface="Helvetica"/>
                          <a:ea typeface="Helvetica"/>
                          <a:cs typeface="Helvetica"/>
                          <a:sym typeface="Helvetica"/>
                        </a:rPr>
                        <a:t>2</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rgbClr val="FFFFFF"/>
                    </a:solidFill>
                  </a:tcPr>
                </a:tc>
                <a:extLst>
                  <a:ext uri="{0D108BD9-81ED-4DB2-BD59-A6C34878D82A}">
                    <a16:rowId xmlns:a16="http://schemas.microsoft.com/office/drawing/2014/main" val="10002"/>
                  </a:ext>
                </a:extLst>
              </a:tr>
            </a:tbl>
          </a:graphicData>
        </a:graphic>
      </p:graphicFrame>
      <p:sp>
        <p:nvSpPr>
          <p:cNvPr id="1549" name="r0"/>
          <p:cNvSpPr txBox="1"/>
          <p:nvPr/>
        </p:nvSpPr>
        <p:spPr>
          <a:xfrm>
            <a:off x="2302705" y="5185864"/>
            <a:ext cx="216406"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lvl1pPr>
              <a:defRPr i="1">
                <a:latin typeface="Helvetica"/>
                <a:ea typeface="Helvetica"/>
                <a:cs typeface="Helvetica"/>
                <a:sym typeface="Helvetica"/>
              </a:defRPr>
            </a:lvl1pPr>
          </a:lstStyle>
          <a:p>
            <a:r>
              <a:rPr sz="1266"/>
              <a:t>r0</a:t>
            </a:r>
          </a:p>
        </p:txBody>
      </p:sp>
      <p:sp>
        <p:nvSpPr>
          <p:cNvPr id="1550" name="Client"/>
          <p:cNvSpPr txBox="1"/>
          <p:nvPr/>
        </p:nvSpPr>
        <p:spPr>
          <a:xfrm>
            <a:off x="4898351" y="6110622"/>
            <a:ext cx="487314"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Client</a:t>
            </a:r>
          </a:p>
        </p:txBody>
      </p:sp>
      <p:sp>
        <p:nvSpPr>
          <p:cNvPr id="1551" name="Line"/>
          <p:cNvSpPr/>
          <p:nvPr/>
        </p:nvSpPr>
        <p:spPr>
          <a:xfrm flipH="1" flipV="1">
            <a:off x="2793770" y="4185337"/>
            <a:ext cx="2421780" cy="1876292"/>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552" name="put(x,10)"/>
          <p:cNvSpPr txBox="1"/>
          <p:nvPr/>
        </p:nvSpPr>
        <p:spPr>
          <a:xfrm>
            <a:off x="3398916" y="5719838"/>
            <a:ext cx="711734"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put(x,10)</a:t>
            </a:r>
          </a:p>
        </p:txBody>
      </p:sp>
      <p:sp>
        <p:nvSpPr>
          <p:cNvPr id="1553" name="r1"/>
          <p:cNvSpPr txBox="1"/>
          <p:nvPr/>
        </p:nvSpPr>
        <p:spPr>
          <a:xfrm>
            <a:off x="4744401" y="5325599"/>
            <a:ext cx="216406"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lvl1pPr>
              <a:defRPr i="1">
                <a:latin typeface="Helvetica"/>
                <a:ea typeface="Helvetica"/>
                <a:cs typeface="Helvetica"/>
                <a:sym typeface="Helvetica"/>
              </a:defRPr>
            </a:lvl1pPr>
          </a:lstStyle>
          <a:p>
            <a:r>
              <a:rPr sz="1266"/>
              <a:t>r1</a:t>
            </a:r>
          </a:p>
        </p:txBody>
      </p:sp>
      <p:graphicFrame>
        <p:nvGraphicFramePr>
          <p:cNvPr id="1554" name="Table"/>
          <p:cNvGraphicFramePr/>
          <p:nvPr/>
        </p:nvGraphicFramePr>
        <p:xfrm>
          <a:off x="3038213" y="1723008"/>
          <a:ext cx="1432048" cy="904042"/>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452021">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452021">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rgbClr val="FFFFFF"/>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rgbClr val="FFFFFF"/>
                    </a:solidFill>
                  </a:tcPr>
                </a:tc>
                <a:extLst>
                  <a:ext uri="{0D108BD9-81ED-4DB2-BD59-A6C34878D82A}">
                    <a16:rowId xmlns:a16="http://schemas.microsoft.com/office/drawing/2014/main" val="10001"/>
                  </a:ext>
                </a:extLst>
              </a:tr>
            </a:tbl>
          </a:graphicData>
        </a:graphic>
      </p:graphicFrame>
      <p:graphicFrame>
        <p:nvGraphicFramePr>
          <p:cNvPr id="1555" name="Table"/>
          <p:cNvGraphicFramePr/>
          <p:nvPr/>
        </p:nvGraphicFramePr>
        <p:xfrm>
          <a:off x="7623626" y="1723009"/>
          <a:ext cx="1432048" cy="455414"/>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455414">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rgbClr val="FFFFFF"/>
                    </a:solidFill>
                  </a:tcPr>
                </a:tc>
                <a:extLst>
                  <a:ext uri="{0D108BD9-81ED-4DB2-BD59-A6C34878D82A}">
                    <a16:rowId xmlns:a16="http://schemas.microsoft.com/office/drawing/2014/main" val="10000"/>
                  </a:ext>
                </a:extLst>
              </a:tr>
            </a:tbl>
          </a:graphicData>
        </a:graphic>
      </p:graphicFrame>
      <p:graphicFrame>
        <p:nvGraphicFramePr>
          <p:cNvPr id="1556" name="Table"/>
          <p:cNvGraphicFramePr/>
          <p:nvPr/>
        </p:nvGraphicFramePr>
        <p:xfrm>
          <a:off x="4916192" y="1723009"/>
          <a:ext cx="1432048" cy="455414"/>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455414">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rgbClr val="FFFFFF"/>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531437747"/>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8" name="Chain Replication"/>
          <p:cNvSpPr txBox="1">
            <a:spLocks noGrp="1"/>
          </p:cNvSpPr>
          <p:nvPr>
            <p:ph type="title"/>
          </p:nvPr>
        </p:nvSpPr>
        <p:spPr>
          <a:prstGeom prst="rect">
            <a:avLst/>
          </a:prstGeom>
        </p:spPr>
        <p:txBody>
          <a:bodyPr/>
          <a:lstStyle/>
          <a:p>
            <a:r>
              <a:t>Chain Replication</a:t>
            </a:r>
          </a:p>
        </p:txBody>
      </p:sp>
      <p:grpSp>
        <p:nvGrpSpPr>
          <p:cNvPr id="1561" name="Group"/>
          <p:cNvGrpSpPr/>
          <p:nvPr/>
        </p:nvGrpSpPr>
        <p:grpSpPr>
          <a:xfrm>
            <a:off x="3252177" y="2954173"/>
            <a:ext cx="1155890" cy="1155890"/>
            <a:chOff x="0" y="0"/>
            <a:chExt cx="1643931" cy="1643931"/>
          </a:xfrm>
        </p:grpSpPr>
        <p:sp>
          <p:nvSpPr>
            <p:cNvPr id="1559"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560" name="X = 1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10</a:t>
              </a:r>
            </a:p>
          </p:txBody>
        </p:sp>
      </p:grpSp>
      <p:grpSp>
        <p:nvGrpSpPr>
          <p:cNvPr id="1564" name="Group"/>
          <p:cNvGrpSpPr/>
          <p:nvPr/>
        </p:nvGrpSpPr>
        <p:grpSpPr>
          <a:xfrm>
            <a:off x="1732925" y="2954173"/>
            <a:ext cx="1155890" cy="1155890"/>
            <a:chOff x="0" y="0"/>
            <a:chExt cx="1643931" cy="1643931"/>
          </a:xfrm>
        </p:grpSpPr>
        <p:sp>
          <p:nvSpPr>
            <p:cNvPr id="1562"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563" name="X = 3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30</a:t>
              </a:r>
            </a:p>
          </p:txBody>
        </p:sp>
      </p:grpSp>
      <p:grpSp>
        <p:nvGrpSpPr>
          <p:cNvPr id="1567" name="Group"/>
          <p:cNvGrpSpPr/>
          <p:nvPr/>
        </p:nvGrpSpPr>
        <p:grpSpPr>
          <a:xfrm>
            <a:off x="4771427" y="2954173"/>
            <a:ext cx="1155890" cy="1155890"/>
            <a:chOff x="0" y="0"/>
            <a:chExt cx="1643931" cy="1643931"/>
          </a:xfrm>
        </p:grpSpPr>
        <p:sp>
          <p:nvSpPr>
            <p:cNvPr id="1565"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566" name="X = 3"/>
            <p:cNvSpPr txBox="1"/>
            <p:nvPr/>
          </p:nvSpPr>
          <p:spPr>
            <a:xfrm>
              <a:off x="194661" y="632147"/>
              <a:ext cx="64747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3</a:t>
              </a:r>
            </a:p>
          </p:txBody>
        </p:sp>
      </p:grpSp>
      <p:grpSp>
        <p:nvGrpSpPr>
          <p:cNvPr id="1570" name="Group"/>
          <p:cNvGrpSpPr/>
          <p:nvPr/>
        </p:nvGrpSpPr>
        <p:grpSpPr>
          <a:xfrm>
            <a:off x="6290679" y="2954173"/>
            <a:ext cx="1155890" cy="1155890"/>
            <a:chOff x="0" y="0"/>
            <a:chExt cx="1643931" cy="1643931"/>
          </a:xfrm>
        </p:grpSpPr>
        <p:sp>
          <p:nvSpPr>
            <p:cNvPr id="1568"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569" name="X = 3"/>
            <p:cNvSpPr txBox="1"/>
            <p:nvPr/>
          </p:nvSpPr>
          <p:spPr>
            <a:xfrm>
              <a:off x="194661" y="632147"/>
              <a:ext cx="64747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3</a:t>
              </a:r>
            </a:p>
          </p:txBody>
        </p:sp>
      </p:grpSp>
      <p:sp>
        <p:nvSpPr>
          <p:cNvPr id="1571" name="Line"/>
          <p:cNvSpPr/>
          <p:nvPr/>
        </p:nvSpPr>
        <p:spPr>
          <a:xfrm>
            <a:off x="2882918" y="3532118"/>
            <a:ext cx="405764" cy="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572" name="Line"/>
          <p:cNvSpPr/>
          <p:nvPr/>
        </p:nvSpPr>
        <p:spPr>
          <a:xfrm>
            <a:off x="4369118" y="3532118"/>
            <a:ext cx="405765" cy="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573" name="Line"/>
          <p:cNvSpPr/>
          <p:nvPr/>
        </p:nvSpPr>
        <p:spPr>
          <a:xfrm>
            <a:off x="5950655" y="3532118"/>
            <a:ext cx="405764" cy="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574" name="Head"/>
          <p:cNvSpPr txBox="1"/>
          <p:nvPr/>
        </p:nvSpPr>
        <p:spPr>
          <a:xfrm>
            <a:off x="1877690" y="2517725"/>
            <a:ext cx="458460"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Head</a:t>
            </a:r>
          </a:p>
        </p:txBody>
      </p:sp>
      <p:sp>
        <p:nvSpPr>
          <p:cNvPr id="1575" name="Tail"/>
          <p:cNvSpPr txBox="1"/>
          <p:nvPr/>
        </p:nvSpPr>
        <p:spPr>
          <a:xfrm>
            <a:off x="6596178" y="2517725"/>
            <a:ext cx="317011"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Tail</a:t>
            </a:r>
          </a:p>
        </p:txBody>
      </p:sp>
      <p:sp>
        <p:nvSpPr>
          <p:cNvPr id="1576" name="Oval"/>
          <p:cNvSpPr/>
          <p:nvPr/>
        </p:nvSpPr>
        <p:spPr>
          <a:xfrm>
            <a:off x="1286016" y="1793082"/>
            <a:ext cx="6571969" cy="3026179"/>
          </a:xfrm>
          <a:prstGeom prst="ellipse">
            <a:avLst/>
          </a:prstGeom>
          <a:ln w="50800" cap="rnd">
            <a:solidFill>
              <a:srgbClr val="000000"/>
            </a:solidFill>
            <a:custDash>
              <a:ds d="100000" sp="200000"/>
            </a:custDash>
          </a:ln>
        </p:spPr>
        <p:txBody>
          <a:bodyPr lIns="35719" tIns="35719" rIns="35719" bIns="35719" anchor="ctr"/>
          <a:lstStyle/>
          <a:p>
            <a:pPr>
              <a:defRPr sz="2400"/>
            </a:pPr>
            <a:endParaRPr sz="1687"/>
          </a:p>
        </p:txBody>
      </p:sp>
      <p:sp>
        <p:nvSpPr>
          <p:cNvPr id="1577" name="Line"/>
          <p:cNvSpPr/>
          <p:nvPr/>
        </p:nvSpPr>
        <p:spPr>
          <a:xfrm flipV="1">
            <a:off x="2166785" y="4431960"/>
            <a:ext cx="1" cy="148460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578" name="Client"/>
          <p:cNvSpPr txBox="1"/>
          <p:nvPr/>
        </p:nvSpPr>
        <p:spPr>
          <a:xfrm>
            <a:off x="1715764" y="6110622"/>
            <a:ext cx="487314"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Client</a:t>
            </a:r>
          </a:p>
        </p:txBody>
      </p:sp>
      <p:sp>
        <p:nvSpPr>
          <p:cNvPr id="1579" name="put(x,30)"/>
          <p:cNvSpPr txBox="1"/>
          <p:nvPr/>
        </p:nvSpPr>
        <p:spPr>
          <a:xfrm>
            <a:off x="682142" y="5185864"/>
            <a:ext cx="711734"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put(x,30)</a:t>
            </a:r>
          </a:p>
        </p:txBody>
      </p:sp>
      <p:graphicFrame>
        <p:nvGraphicFramePr>
          <p:cNvPr id="1580" name="Table"/>
          <p:cNvGraphicFramePr/>
          <p:nvPr/>
        </p:nvGraphicFramePr>
        <p:xfrm>
          <a:off x="277539" y="2012116"/>
          <a:ext cx="1432048" cy="1155888"/>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85296">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85296">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r h="385296">
                <a:tc>
                  <a:txBody>
                    <a:bodyPr/>
                    <a:lstStyle/>
                    <a:p>
                      <a:pPr defTabSz="914400"/>
                      <a:r>
                        <a:rPr sz="1800" i="1">
                          <a:latin typeface="Helvetica"/>
                          <a:ea typeface="Helvetica"/>
                          <a:cs typeface="Helvetica"/>
                          <a:sym typeface="Helvetica"/>
                        </a:rPr>
                        <a:t>r0</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2</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extLst>
                  <a:ext uri="{0D108BD9-81ED-4DB2-BD59-A6C34878D82A}">
                    <a16:rowId xmlns:a16="http://schemas.microsoft.com/office/drawing/2014/main" val="10002"/>
                  </a:ext>
                </a:extLst>
              </a:tr>
            </a:tbl>
          </a:graphicData>
        </a:graphic>
      </p:graphicFrame>
      <p:sp>
        <p:nvSpPr>
          <p:cNvPr id="1581" name="r0"/>
          <p:cNvSpPr txBox="1"/>
          <p:nvPr/>
        </p:nvSpPr>
        <p:spPr>
          <a:xfrm>
            <a:off x="2302705" y="5185864"/>
            <a:ext cx="216406"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lvl1pPr>
              <a:defRPr i="1">
                <a:latin typeface="Helvetica"/>
                <a:ea typeface="Helvetica"/>
                <a:cs typeface="Helvetica"/>
                <a:sym typeface="Helvetica"/>
              </a:defRPr>
            </a:lvl1pPr>
          </a:lstStyle>
          <a:p>
            <a:r>
              <a:rPr sz="1266"/>
              <a:t>r0</a:t>
            </a:r>
          </a:p>
        </p:txBody>
      </p:sp>
      <p:sp>
        <p:nvSpPr>
          <p:cNvPr id="1582" name="Client"/>
          <p:cNvSpPr txBox="1"/>
          <p:nvPr/>
        </p:nvSpPr>
        <p:spPr>
          <a:xfrm>
            <a:off x="4898351" y="6110622"/>
            <a:ext cx="487314"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Client</a:t>
            </a:r>
          </a:p>
        </p:txBody>
      </p:sp>
      <p:sp>
        <p:nvSpPr>
          <p:cNvPr id="1583" name="Line"/>
          <p:cNvSpPr/>
          <p:nvPr/>
        </p:nvSpPr>
        <p:spPr>
          <a:xfrm flipH="1" flipV="1">
            <a:off x="2793770" y="4185337"/>
            <a:ext cx="2421780" cy="1876292"/>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584" name="put(x,10)"/>
          <p:cNvSpPr txBox="1"/>
          <p:nvPr/>
        </p:nvSpPr>
        <p:spPr>
          <a:xfrm>
            <a:off x="3398916" y="5719838"/>
            <a:ext cx="711734"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put(x,10)</a:t>
            </a:r>
          </a:p>
        </p:txBody>
      </p:sp>
      <p:sp>
        <p:nvSpPr>
          <p:cNvPr id="1585" name="r1"/>
          <p:cNvSpPr txBox="1"/>
          <p:nvPr/>
        </p:nvSpPr>
        <p:spPr>
          <a:xfrm>
            <a:off x="4744401" y="5325599"/>
            <a:ext cx="216406"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lvl1pPr>
              <a:defRPr i="1">
                <a:latin typeface="Helvetica"/>
                <a:ea typeface="Helvetica"/>
                <a:cs typeface="Helvetica"/>
                <a:sym typeface="Helvetica"/>
              </a:defRPr>
            </a:lvl1pPr>
          </a:lstStyle>
          <a:p>
            <a:r>
              <a:rPr sz="1266"/>
              <a:t>r1</a:t>
            </a:r>
          </a:p>
        </p:txBody>
      </p:sp>
      <p:graphicFrame>
        <p:nvGraphicFramePr>
          <p:cNvPr id="1586" name="Table"/>
          <p:cNvGraphicFramePr/>
          <p:nvPr/>
        </p:nvGraphicFramePr>
        <p:xfrm>
          <a:off x="3038213" y="1723009"/>
          <a:ext cx="1432048" cy="1050132"/>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50044">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50044">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r h="350044">
                <a:tc>
                  <a:txBody>
                    <a:bodyPr/>
                    <a:lstStyle/>
                    <a:p>
                      <a:pPr defTabSz="914400"/>
                      <a:r>
                        <a:rPr sz="1800" i="1">
                          <a:latin typeface="Helvetica"/>
                          <a:ea typeface="Helvetica"/>
                          <a:cs typeface="Helvetica"/>
                          <a:sym typeface="Helvetica"/>
                        </a:rPr>
                        <a:t>r0</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rgbClr val="FFFFFF"/>
                    </a:solidFill>
                  </a:tcPr>
                </a:tc>
                <a:tc>
                  <a:txBody>
                    <a:bodyPr/>
                    <a:lstStyle/>
                    <a:p>
                      <a:pPr defTabSz="914400"/>
                      <a:r>
                        <a:rPr sz="1800" i="1">
                          <a:latin typeface="Helvetica"/>
                          <a:ea typeface="Helvetica"/>
                          <a:cs typeface="Helvetica"/>
                          <a:sym typeface="Helvetica"/>
                        </a:rPr>
                        <a:t>2</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rgbClr val="FFFFFF"/>
                    </a:solidFill>
                  </a:tcPr>
                </a:tc>
                <a:extLst>
                  <a:ext uri="{0D108BD9-81ED-4DB2-BD59-A6C34878D82A}">
                    <a16:rowId xmlns:a16="http://schemas.microsoft.com/office/drawing/2014/main" val="10002"/>
                  </a:ext>
                </a:extLst>
              </a:tr>
            </a:tbl>
          </a:graphicData>
        </a:graphic>
      </p:graphicFrame>
      <p:graphicFrame>
        <p:nvGraphicFramePr>
          <p:cNvPr id="1587" name="Table"/>
          <p:cNvGraphicFramePr/>
          <p:nvPr/>
        </p:nvGraphicFramePr>
        <p:xfrm>
          <a:off x="7623626" y="1723009"/>
          <a:ext cx="1432048" cy="455414"/>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455414">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rgbClr val="FFFFFF"/>
                    </a:solidFill>
                  </a:tcPr>
                </a:tc>
                <a:extLst>
                  <a:ext uri="{0D108BD9-81ED-4DB2-BD59-A6C34878D82A}">
                    <a16:rowId xmlns:a16="http://schemas.microsoft.com/office/drawing/2014/main" val="10000"/>
                  </a:ext>
                </a:extLst>
              </a:tr>
            </a:tbl>
          </a:graphicData>
        </a:graphic>
      </p:graphicFrame>
      <p:graphicFrame>
        <p:nvGraphicFramePr>
          <p:cNvPr id="1588" name="Table"/>
          <p:cNvGraphicFramePr/>
          <p:nvPr/>
        </p:nvGraphicFramePr>
        <p:xfrm>
          <a:off x="4916192" y="1723009"/>
          <a:ext cx="1432048" cy="774246"/>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87123">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87123">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rgbClr val="FFFFFF"/>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rgbClr val="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043758744"/>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0" name="Chain Replication"/>
          <p:cNvSpPr txBox="1">
            <a:spLocks noGrp="1"/>
          </p:cNvSpPr>
          <p:nvPr>
            <p:ph type="title"/>
          </p:nvPr>
        </p:nvSpPr>
        <p:spPr>
          <a:prstGeom prst="rect">
            <a:avLst/>
          </a:prstGeom>
        </p:spPr>
        <p:txBody>
          <a:bodyPr/>
          <a:lstStyle/>
          <a:p>
            <a:r>
              <a:t>Chain Replication</a:t>
            </a:r>
          </a:p>
        </p:txBody>
      </p:sp>
      <p:grpSp>
        <p:nvGrpSpPr>
          <p:cNvPr id="1593" name="Group"/>
          <p:cNvGrpSpPr/>
          <p:nvPr/>
        </p:nvGrpSpPr>
        <p:grpSpPr>
          <a:xfrm>
            <a:off x="3252177" y="2954173"/>
            <a:ext cx="1155890" cy="1155890"/>
            <a:chOff x="0" y="0"/>
            <a:chExt cx="1643931" cy="1643931"/>
          </a:xfrm>
        </p:grpSpPr>
        <p:sp>
          <p:nvSpPr>
            <p:cNvPr id="1591"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592" name="X = 1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10</a:t>
              </a:r>
            </a:p>
          </p:txBody>
        </p:sp>
      </p:grpSp>
      <p:grpSp>
        <p:nvGrpSpPr>
          <p:cNvPr id="1596" name="Group"/>
          <p:cNvGrpSpPr/>
          <p:nvPr/>
        </p:nvGrpSpPr>
        <p:grpSpPr>
          <a:xfrm>
            <a:off x="1732925" y="2954173"/>
            <a:ext cx="1155890" cy="1155890"/>
            <a:chOff x="0" y="0"/>
            <a:chExt cx="1643931" cy="1643931"/>
          </a:xfrm>
        </p:grpSpPr>
        <p:sp>
          <p:nvSpPr>
            <p:cNvPr id="1594"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595" name="X = 3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30</a:t>
              </a:r>
            </a:p>
          </p:txBody>
        </p:sp>
      </p:grpSp>
      <p:grpSp>
        <p:nvGrpSpPr>
          <p:cNvPr id="1599" name="Group"/>
          <p:cNvGrpSpPr/>
          <p:nvPr/>
        </p:nvGrpSpPr>
        <p:grpSpPr>
          <a:xfrm>
            <a:off x="4771427" y="2954173"/>
            <a:ext cx="1155890" cy="1155890"/>
            <a:chOff x="0" y="0"/>
            <a:chExt cx="1643931" cy="1643931"/>
          </a:xfrm>
        </p:grpSpPr>
        <p:sp>
          <p:nvSpPr>
            <p:cNvPr id="1597"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598" name="X = 1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10</a:t>
              </a:r>
            </a:p>
          </p:txBody>
        </p:sp>
      </p:grpSp>
      <p:grpSp>
        <p:nvGrpSpPr>
          <p:cNvPr id="1602" name="Group"/>
          <p:cNvGrpSpPr/>
          <p:nvPr/>
        </p:nvGrpSpPr>
        <p:grpSpPr>
          <a:xfrm>
            <a:off x="6290679" y="2954173"/>
            <a:ext cx="1155890" cy="1155890"/>
            <a:chOff x="0" y="0"/>
            <a:chExt cx="1643931" cy="1643931"/>
          </a:xfrm>
        </p:grpSpPr>
        <p:sp>
          <p:nvSpPr>
            <p:cNvPr id="1600"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601" name="X = 1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10</a:t>
              </a:r>
            </a:p>
          </p:txBody>
        </p:sp>
      </p:grpSp>
      <p:sp>
        <p:nvSpPr>
          <p:cNvPr id="1603" name="Line"/>
          <p:cNvSpPr/>
          <p:nvPr/>
        </p:nvSpPr>
        <p:spPr>
          <a:xfrm>
            <a:off x="2882918" y="3532118"/>
            <a:ext cx="405764" cy="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604" name="Line"/>
          <p:cNvSpPr/>
          <p:nvPr/>
        </p:nvSpPr>
        <p:spPr>
          <a:xfrm>
            <a:off x="4369118" y="3532118"/>
            <a:ext cx="405765" cy="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605" name="Line"/>
          <p:cNvSpPr/>
          <p:nvPr/>
        </p:nvSpPr>
        <p:spPr>
          <a:xfrm>
            <a:off x="5950655" y="3532118"/>
            <a:ext cx="405764" cy="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606" name="Head"/>
          <p:cNvSpPr txBox="1"/>
          <p:nvPr/>
        </p:nvSpPr>
        <p:spPr>
          <a:xfrm>
            <a:off x="1877690" y="2517725"/>
            <a:ext cx="458460"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Head</a:t>
            </a:r>
          </a:p>
        </p:txBody>
      </p:sp>
      <p:sp>
        <p:nvSpPr>
          <p:cNvPr id="1607" name="Tail"/>
          <p:cNvSpPr txBox="1"/>
          <p:nvPr/>
        </p:nvSpPr>
        <p:spPr>
          <a:xfrm>
            <a:off x="6596178" y="2517725"/>
            <a:ext cx="317011"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Tail</a:t>
            </a:r>
          </a:p>
        </p:txBody>
      </p:sp>
      <p:sp>
        <p:nvSpPr>
          <p:cNvPr id="1608" name="Oval"/>
          <p:cNvSpPr/>
          <p:nvPr/>
        </p:nvSpPr>
        <p:spPr>
          <a:xfrm>
            <a:off x="1286016" y="1793082"/>
            <a:ext cx="6571969" cy="3026179"/>
          </a:xfrm>
          <a:prstGeom prst="ellipse">
            <a:avLst/>
          </a:prstGeom>
          <a:ln w="50800" cap="rnd">
            <a:solidFill>
              <a:srgbClr val="000000"/>
            </a:solidFill>
            <a:custDash>
              <a:ds d="100000" sp="200000"/>
            </a:custDash>
          </a:ln>
        </p:spPr>
        <p:txBody>
          <a:bodyPr lIns="35719" tIns="35719" rIns="35719" bIns="35719" anchor="ctr"/>
          <a:lstStyle/>
          <a:p>
            <a:pPr>
              <a:defRPr sz="2400"/>
            </a:pPr>
            <a:endParaRPr sz="1687"/>
          </a:p>
        </p:txBody>
      </p:sp>
      <p:sp>
        <p:nvSpPr>
          <p:cNvPr id="1609" name="Line"/>
          <p:cNvSpPr/>
          <p:nvPr/>
        </p:nvSpPr>
        <p:spPr>
          <a:xfrm flipV="1">
            <a:off x="2166785" y="4431960"/>
            <a:ext cx="1" cy="148460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610" name="Client"/>
          <p:cNvSpPr txBox="1"/>
          <p:nvPr/>
        </p:nvSpPr>
        <p:spPr>
          <a:xfrm>
            <a:off x="1715764" y="6110622"/>
            <a:ext cx="487314"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Client</a:t>
            </a:r>
          </a:p>
        </p:txBody>
      </p:sp>
      <p:sp>
        <p:nvSpPr>
          <p:cNvPr id="1611" name="put(x,30)"/>
          <p:cNvSpPr txBox="1"/>
          <p:nvPr/>
        </p:nvSpPr>
        <p:spPr>
          <a:xfrm>
            <a:off x="682142" y="5185864"/>
            <a:ext cx="711734"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put(x,30)</a:t>
            </a:r>
          </a:p>
        </p:txBody>
      </p:sp>
      <p:graphicFrame>
        <p:nvGraphicFramePr>
          <p:cNvPr id="1612" name="Table"/>
          <p:cNvGraphicFramePr/>
          <p:nvPr/>
        </p:nvGraphicFramePr>
        <p:xfrm>
          <a:off x="277539" y="2012116"/>
          <a:ext cx="1432048" cy="1155888"/>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85296">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85296">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r h="385296">
                <a:tc>
                  <a:txBody>
                    <a:bodyPr/>
                    <a:lstStyle/>
                    <a:p>
                      <a:pPr defTabSz="914400"/>
                      <a:r>
                        <a:rPr sz="1800" i="1">
                          <a:latin typeface="Helvetica"/>
                          <a:ea typeface="Helvetica"/>
                          <a:cs typeface="Helvetica"/>
                          <a:sym typeface="Helvetica"/>
                        </a:rPr>
                        <a:t>r0</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2</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extLst>
                  <a:ext uri="{0D108BD9-81ED-4DB2-BD59-A6C34878D82A}">
                    <a16:rowId xmlns:a16="http://schemas.microsoft.com/office/drawing/2014/main" val="10002"/>
                  </a:ext>
                </a:extLst>
              </a:tr>
            </a:tbl>
          </a:graphicData>
        </a:graphic>
      </p:graphicFrame>
      <p:sp>
        <p:nvSpPr>
          <p:cNvPr id="1613" name="r0"/>
          <p:cNvSpPr txBox="1"/>
          <p:nvPr/>
        </p:nvSpPr>
        <p:spPr>
          <a:xfrm>
            <a:off x="2302705" y="5185864"/>
            <a:ext cx="216406"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lvl1pPr>
              <a:defRPr i="1">
                <a:latin typeface="Helvetica"/>
                <a:ea typeface="Helvetica"/>
                <a:cs typeface="Helvetica"/>
                <a:sym typeface="Helvetica"/>
              </a:defRPr>
            </a:lvl1pPr>
          </a:lstStyle>
          <a:p>
            <a:r>
              <a:rPr sz="1266"/>
              <a:t>r0</a:t>
            </a:r>
          </a:p>
        </p:txBody>
      </p:sp>
      <p:sp>
        <p:nvSpPr>
          <p:cNvPr id="1614" name="Client"/>
          <p:cNvSpPr txBox="1"/>
          <p:nvPr/>
        </p:nvSpPr>
        <p:spPr>
          <a:xfrm>
            <a:off x="4898351" y="6110622"/>
            <a:ext cx="487314"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Client</a:t>
            </a:r>
          </a:p>
        </p:txBody>
      </p:sp>
      <p:sp>
        <p:nvSpPr>
          <p:cNvPr id="1615" name="Line"/>
          <p:cNvSpPr/>
          <p:nvPr/>
        </p:nvSpPr>
        <p:spPr>
          <a:xfrm flipH="1" flipV="1">
            <a:off x="2793770" y="4185337"/>
            <a:ext cx="2421780" cy="1876292"/>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616" name="put(x,10)"/>
          <p:cNvSpPr txBox="1"/>
          <p:nvPr/>
        </p:nvSpPr>
        <p:spPr>
          <a:xfrm>
            <a:off x="3398916" y="5719838"/>
            <a:ext cx="711734"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put(x,10)</a:t>
            </a:r>
          </a:p>
        </p:txBody>
      </p:sp>
      <p:sp>
        <p:nvSpPr>
          <p:cNvPr id="1617" name="r1"/>
          <p:cNvSpPr txBox="1"/>
          <p:nvPr/>
        </p:nvSpPr>
        <p:spPr>
          <a:xfrm>
            <a:off x="4744401" y="5325599"/>
            <a:ext cx="216406"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lvl1pPr>
              <a:defRPr i="1">
                <a:latin typeface="Helvetica"/>
                <a:ea typeface="Helvetica"/>
                <a:cs typeface="Helvetica"/>
                <a:sym typeface="Helvetica"/>
              </a:defRPr>
            </a:lvl1pPr>
          </a:lstStyle>
          <a:p>
            <a:r>
              <a:rPr sz="1266"/>
              <a:t>r1</a:t>
            </a:r>
          </a:p>
        </p:txBody>
      </p:sp>
      <p:graphicFrame>
        <p:nvGraphicFramePr>
          <p:cNvPr id="1618" name="Table"/>
          <p:cNvGraphicFramePr/>
          <p:nvPr/>
        </p:nvGraphicFramePr>
        <p:xfrm>
          <a:off x="3038213" y="1723009"/>
          <a:ext cx="1432048" cy="1050132"/>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50044">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50044">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r h="350044">
                <a:tc>
                  <a:txBody>
                    <a:bodyPr/>
                    <a:lstStyle/>
                    <a:p>
                      <a:pPr defTabSz="914400"/>
                      <a:r>
                        <a:rPr sz="1800" i="1">
                          <a:latin typeface="Helvetica"/>
                          <a:ea typeface="Helvetica"/>
                          <a:cs typeface="Helvetica"/>
                          <a:sym typeface="Helvetica"/>
                        </a:rPr>
                        <a:t>r0</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rgbClr val="FFFFFF"/>
                    </a:solidFill>
                  </a:tcPr>
                </a:tc>
                <a:tc>
                  <a:txBody>
                    <a:bodyPr/>
                    <a:lstStyle/>
                    <a:p>
                      <a:pPr defTabSz="914400"/>
                      <a:r>
                        <a:rPr sz="1800" i="1">
                          <a:latin typeface="Helvetica"/>
                          <a:ea typeface="Helvetica"/>
                          <a:cs typeface="Helvetica"/>
                          <a:sym typeface="Helvetica"/>
                        </a:rPr>
                        <a:t>2</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rgbClr val="FFFFFF"/>
                    </a:solidFill>
                  </a:tcPr>
                </a:tc>
                <a:extLst>
                  <a:ext uri="{0D108BD9-81ED-4DB2-BD59-A6C34878D82A}">
                    <a16:rowId xmlns:a16="http://schemas.microsoft.com/office/drawing/2014/main" val="10002"/>
                  </a:ext>
                </a:extLst>
              </a:tr>
            </a:tbl>
          </a:graphicData>
        </a:graphic>
      </p:graphicFrame>
      <p:graphicFrame>
        <p:nvGraphicFramePr>
          <p:cNvPr id="1619" name="Table"/>
          <p:cNvGraphicFramePr/>
          <p:nvPr/>
        </p:nvGraphicFramePr>
        <p:xfrm>
          <a:off x="7623626" y="1723009"/>
          <a:ext cx="1432048" cy="774246"/>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87123">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87123">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bl>
          </a:graphicData>
        </a:graphic>
      </p:graphicFrame>
      <p:graphicFrame>
        <p:nvGraphicFramePr>
          <p:cNvPr id="1620" name="Table"/>
          <p:cNvGraphicFramePr/>
          <p:nvPr/>
        </p:nvGraphicFramePr>
        <p:xfrm>
          <a:off x="4916192" y="1723009"/>
          <a:ext cx="1432048" cy="774246"/>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87123">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87123">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089340818"/>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2" name="Chain Replication"/>
          <p:cNvSpPr txBox="1">
            <a:spLocks noGrp="1"/>
          </p:cNvSpPr>
          <p:nvPr>
            <p:ph type="title"/>
          </p:nvPr>
        </p:nvSpPr>
        <p:spPr>
          <a:prstGeom prst="rect">
            <a:avLst/>
          </a:prstGeom>
        </p:spPr>
        <p:txBody>
          <a:bodyPr/>
          <a:lstStyle/>
          <a:p>
            <a:r>
              <a:t>Chain Replication</a:t>
            </a:r>
          </a:p>
        </p:txBody>
      </p:sp>
      <p:grpSp>
        <p:nvGrpSpPr>
          <p:cNvPr id="1625" name="Group"/>
          <p:cNvGrpSpPr/>
          <p:nvPr/>
        </p:nvGrpSpPr>
        <p:grpSpPr>
          <a:xfrm>
            <a:off x="3252177" y="2954173"/>
            <a:ext cx="1155890" cy="1155890"/>
            <a:chOff x="0" y="0"/>
            <a:chExt cx="1643931" cy="1643931"/>
          </a:xfrm>
        </p:grpSpPr>
        <p:sp>
          <p:nvSpPr>
            <p:cNvPr id="1623"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624" name="X = 1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10</a:t>
              </a:r>
            </a:p>
          </p:txBody>
        </p:sp>
      </p:grpSp>
      <p:grpSp>
        <p:nvGrpSpPr>
          <p:cNvPr id="1628" name="Group"/>
          <p:cNvGrpSpPr/>
          <p:nvPr/>
        </p:nvGrpSpPr>
        <p:grpSpPr>
          <a:xfrm>
            <a:off x="1732925" y="2954173"/>
            <a:ext cx="1155890" cy="1155890"/>
            <a:chOff x="0" y="0"/>
            <a:chExt cx="1643931" cy="1643931"/>
          </a:xfrm>
        </p:grpSpPr>
        <p:sp>
          <p:nvSpPr>
            <p:cNvPr id="1626"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627" name="X = 3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30</a:t>
              </a:r>
            </a:p>
          </p:txBody>
        </p:sp>
      </p:grpSp>
      <p:grpSp>
        <p:nvGrpSpPr>
          <p:cNvPr id="1631" name="Group"/>
          <p:cNvGrpSpPr/>
          <p:nvPr/>
        </p:nvGrpSpPr>
        <p:grpSpPr>
          <a:xfrm>
            <a:off x="4771427" y="2954173"/>
            <a:ext cx="1155890" cy="1155890"/>
            <a:chOff x="0" y="0"/>
            <a:chExt cx="1643931" cy="1643931"/>
          </a:xfrm>
        </p:grpSpPr>
        <p:sp>
          <p:nvSpPr>
            <p:cNvPr id="1629"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630" name="X = 1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10</a:t>
              </a:r>
            </a:p>
          </p:txBody>
        </p:sp>
      </p:grpSp>
      <p:grpSp>
        <p:nvGrpSpPr>
          <p:cNvPr id="1634" name="Group"/>
          <p:cNvGrpSpPr/>
          <p:nvPr/>
        </p:nvGrpSpPr>
        <p:grpSpPr>
          <a:xfrm>
            <a:off x="6290679" y="2954173"/>
            <a:ext cx="1155890" cy="1155890"/>
            <a:chOff x="0" y="0"/>
            <a:chExt cx="1643931" cy="1643931"/>
          </a:xfrm>
        </p:grpSpPr>
        <p:sp>
          <p:nvSpPr>
            <p:cNvPr id="1632"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633" name="X = 1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10</a:t>
              </a:r>
            </a:p>
          </p:txBody>
        </p:sp>
      </p:grpSp>
      <p:sp>
        <p:nvSpPr>
          <p:cNvPr id="1635" name="Line"/>
          <p:cNvSpPr/>
          <p:nvPr/>
        </p:nvSpPr>
        <p:spPr>
          <a:xfrm>
            <a:off x="2882918" y="3532118"/>
            <a:ext cx="405764" cy="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636" name="Line"/>
          <p:cNvSpPr/>
          <p:nvPr/>
        </p:nvSpPr>
        <p:spPr>
          <a:xfrm>
            <a:off x="4369118" y="3532118"/>
            <a:ext cx="405765" cy="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637" name="Line"/>
          <p:cNvSpPr/>
          <p:nvPr/>
        </p:nvSpPr>
        <p:spPr>
          <a:xfrm>
            <a:off x="5950655" y="3532118"/>
            <a:ext cx="405764" cy="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638" name="Head"/>
          <p:cNvSpPr txBox="1"/>
          <p:nvPr/>
        </p:nvSpPr>
        <p:spPr>
          <a:xfrm>
            <a:off x="1877690" y="2517725"/>
            <a:ext cx="458460"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Head</a:t>
            </a:r>
          </a:p>
        </p:txBody>
      </p:sp>
      <p:sp>
        <p:nvSpPr>
          <p:cNvPr id="1639" name="Tail"/>
          <p:cNvSpPr txBox="1"/>
          <p:nvPr/>
        </p:nvSpPr>
        <p:spPr>
          <a:xfrm>
            <a:off x="6596178" y="2517725"/>
            <a:ext cx="317011"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Tail</a:t>
            </a:r>
          </a:p>
        </p:txBody>
      </p:sp>
      <p:sp>
        <p:nvSpPr>
          <p:cNvPr id="1640" name="Oval"/>
          <p:cNvSpPr/>
          <p:nvPr/>
        </p:nvSpPr>
        <p:spPr>
          <a:xfrm>
            <a:off x="1286016" y="1793082"/>
            <a:ext cx="6571969" cy="3026179"/>
          </a:xfrm>
          <a:prstGeom prst="ellipse">
            <a:avLst/>
          </a:prstGeom>
          <a:ln w="50800" cap="rnd">
            <a:solidFill>
              <a:srgbClr val="000000"/>
            </a:solidFill>
            <a:custDash>
              <a:ds d="100000" sp="200000"/>
            </a:custDash>
          </a:ln>
        </p:spPr>
        <p:txBody>
          <a:bodyPr lIns="35719" tIns="35719" rIns="35719" bIns="35719" anchor="ctr"/>
          <a:lstStyle/>
          <a:p>
            <a:pPr>
              <a:defRPr sz="2400"/>
            </a:pPr>
            <a:endParaRPr sz="1687"/>
          </a:p>
        </p:txBody>
      </p:sp>
      <p:sp>
        <p:nvSpPr>
          <p:cNvPr id="1641" name="Line"/>
          <p:cNvSpPr/>
          <p:nvPr/>
        </p:nvSpPr>
        <p:spPr>
          <a:xfrm flipV="1">
            <a:off x="2166785" y="4431960"/>
            <a:ext cx="1" cy="148460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642" name="Client"/>
          <p:cNvSpPr txBox="1"/>
          <p:nvPr/>
        </p:nvSpPr>
        <p:spPr>
          <a:xfrm>
            <a:off x="1715764" y="6110622"/>
            <a:ext cx="487314"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Client</a:t>
            </a:r>
          </a:p>
        </p:txBody>
      </p:sp>
      <p:sp>
        <p:nvSpPr>
          <p:cNvPr id="1643" name="put(x,30)"/>
          <p:cNvSpPr txBox="1"/>
          <p:nvPr/>
        </p:nvSpPr>
        <p:spPr>
          <a:xfrm>
            <a:off x="682142" y="5185864"/>
            <a:ext cx="711734"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put(x,30)</a:t>
            </a:r>
          </a:p>
        </p:txBody>
      </p:sp>
      <p:graphicFrame>
        <p:nvGraphicFramePr>
          <p:cNvPr id="1644" name="Table"/>
          <p:cNvGraphicFramePr/>
          <p:nvPr/>
        </p:nvGraphicFramePr>
        <p:xfrm>
          <a:off x="277539" y="2012116"/>
          <a:ext cx="1432048" cy="1155888"/>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85296">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85296">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r h="385296">
                <a:tc>
                  <a:txBody>
                    <a:bodyPr/>
                    <a:lstStyle/>
                    <a:p>
                      <a:pPr defTabSz="914400"/>
                      <a:r>
                        <a:rPr sz="1800" i="1">
                          <a:latin typeface="Helvetica"/>
                          <a:ea typeface="Helvetica"/>
                          <a:cs typeface="Helvetica"/>
                          <a:sym typeface="Helvetica"/>
                        </a:rPr>
                        <a:t>r0</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2</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extLst>
                  <a:ext uri="{0D108BD9-81ED-4DB2-BD59-A6C34878D82A}">
                    <a16:rowId xmlns:a16="http://schemas.microsoft.com/office/drawing/2014/main" val="10002"/>
                  </a:ext>
                </a:extLst>
              </a:tr>
            </a:tbl>
          </a:graphicData>
        </a:graphic>
      </p:graphicFrame>
      <p:sp>
        <p:nvSpPr>
          <p:cNvPr id="1645" name="r0"/>
          <p:cNvSpPr txBox="1"/>
          <p:nvPr/>
        </p:nvSpPr>
        <p:spPr>
          <a:xfrm>
            <a:off x="2302705" y="5185864"/>
            <a:ext cx="216406"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lvl1pPr>
              <a:defRPr i="1">
                <a:latin typeface="Helvetica"/>
                <a:ea typeface="Helvetica"/>
                <a:cs typeface="Helvetica"/>
                <a:sym typeface="Helvetica"/>
              </a:defRPr>
            </a:lvl1pPr>
          </a:lstStyle>
          <a:p>
            <a:r>
              <a:rPr sz="1266"/>
              <a:t>r0</a:t>
            </a:r>
          </a:p>
        </p:txBody>
      </p:sp>
      <p:sp>
        <p:nvSpPr>
          <p:cNvPr id="1646" name="Client"/>
          <p:cNvSpPr txBox="1"/>
          <p:nvPr/>
        </p:nvSpPr>
        <p:spPr>
          <a:xfrm>
            <a:off x="4898351" y="6110622"/>
            <a:ext cx="487314"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Client</a:t>
            </a:r>
          </a:p>
        </p:txBody>
      </p:sp>
      <p:sp>
        <p:nvSpPr>
          <p:cNvPr id="1647" name="Line"/>
          <p:cNvSpPr/>
          <p:nvPr/>
        </p:nvSpPr>
        <p:spPr>
          <a:xfrm flipH="1" flipV="1">
            <a:off x="2793770" y="4185337"/>
            <a:ext cx="2421780" cy="1876292"/>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648" name="put(x,10)"/>
          <p:cNvSpPr txBox="1"/>
          <p:nvPr/>
        </p:nvSpPr>
        <p:spPr>
          <a:xfrm>
            <a:off x="3398916" y="5719838"/>
            <a:ext cx="711734"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put(x,10)</a:t>
            </a:r>
          </a:p>
        </p:txBody>
      </p:sp>
      <p:sp>
        <p:nvSpPr>
          <p:cNvPr id="1649" name="r1"/>
          <p:cNvSpPr txBox="1"/>
          <p:nvPr/>
        </p:nvSpPr>
        <p:spPr>
          <a:xfrm>
            <a:off x="4744401" y="5325599"/>
            <a:ext cx="216406"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lvl1pPr>
              <a:defRPr i="1">
                <a:latin typeface="Helvetica"/>
                <a:ea typeface="Helvetica"/>
                <a:cs typeface="Helvetica"/>
                <a:sym typeface="Helvetica"/>
              </a:defRPr>
            </a:lvl1pPr>
          </a:lstStyle>
          <a:p>
            <a:r>
              <a:rPr sz="1266"/>
              <a:t>r1</a:t>
            </a:r>
          </a:p>
        </p:txBody>
      </p:sp>
      <p:graphicFrame>
        <p:nvGraphicFramePr>
          <p:cNvPr id="1650" name="Table"/>
          <p:cNvGraphicFramePr/>
          <p:nvPr/>
        </p:nvGraphicFramePr>
        <p:xfrm>
          <a:off x="3038213" y="1723009"/>
          <a:ext cx="1432048" cy="1050132"/>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50044">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50044">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r h="350044">
                <a:tc>
                  <a:txBody>
                    <a:bodyPr/>
                    <a:lstStyle/>
                    <a:p>
                      <a:pPr defTabSz="914400"/>
                      <a:r>
                        <a:rPr sz="1800" i="1">
                          <a:latin typeface="Helvetica"/>
                          <a:ea typeface="Helvetica"/>
                          <a:cs typeface="Helvetica"/>
                          <a:sym typeface="Helvetica"/>
                        </a:rPr>
                        <a:t>r0</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rgbClr val="FFFFFF"/>
                    </a:solidFill>
                  </a:tcPr>
                </a:tc>
                <a:tc>
                  <a:txBody>
                    <a:bodyPr/>
                    <a:lstStyle/>
                    <a:p>
                      <a:pPr defTabSz="914400"/>
                      <a:r>
                        <a:rPr sz="1800" i="1">
                          <a:latin typeface="Helvetica"/>
                          <a:ea typeface="Helvetica"/>
                          <a:cs typeface="Helvetica"/>
                          <a:sym typeface="Helvetica"/>
                        </a:rPr>
                        <a:t>2</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rgbClr val="FFFFFF"/>
                    </a:solidFill>
                  </a:tcPr>
                </a:tc>
                <a:extLst>
                  <a:ext uri="{0D108BD9-81ED-4DB2-BD59-A6C34878D82A}">
                    <a16:rowId xmlns:a16="http://schemas.microsoft.com/office/drawing/2014/main" val="10002"/>
                  </a:ext>
                </a:extLst>
              </a:tr>
            </a:tbl>
          </a:graphicData>
        </a:graphic>
      </p:graphicFrame>
      <p:graphicFrame>
        <p:nvGraphicFramePr>
          <p:cNvPr id="1651" name="Table"/>
          <p:cNvGraphicFramePr/>
          <p:nvPr/>
        </p:nvGraphicFramePr>
        <p:xfrm>
          <a:off x="7623626" y="1723009"/>
          <a:ext cx="1432048" cy="774246"/>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87123">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87123">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bl>
          </a:graphicData>
        </a:graphic>
      </p:graphicFrame>
      <p:graphicFrame>
        <p:nvGraphicFramePr>
          <p:cNvPr id="1652" name="Table"/>
          <p:cNvGraphicFramePr/>
          <p:nvPr/>
        </p:nvGraphicFramePr>
        <p:xfrm>
          <a:off x="4916192" y="1723009"/>
          <a:ext cx="1432048" cy="774246"/>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87123">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87123">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bl>
          </a:graphicData>
        </a:graphic>
      </p:graphicFrame>
      <p:sp>
        <p:nvSpPr>
          <p:cNvPr id="1653" name="Line"/>
          <p:cNvSpPr/>
          <p:nvPr/>
        </p:nvSpPr>
        <p:spPr>
          <a:xfrm flipH="1">
            <a:off x="5546590" y="4201782"/>
            <a:ext cx="1291645" cy="1733747"/>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654" name="x=10"/>
          <p:cNvSpPr txBox="1"/>
          <p:nvPr/>
        </p:nvSpPr>
        <p:spPr>
          <a:xfrm>
            <a:off x="6463251" y="5040794"/>
            <a:ext cx="428002"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x=10</a:t>
            </a:r>
          </a:p>
        </p:txBody>
      </p:sp>
    </p:spTree>
    <p:extLst>
      <p:ext uri="{BB962C8B-B14F-4D97-AF65-F5344CB8AC3E}">
        <p14:creationId xmlns:p14="http://schemas.microsoft.com/office/powerpoint/2010/main" val="1793406440"/>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6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3" grpId="0" animBg="1" advAuto="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6" name="Chain Replication"/>
          <p:cNvSpPr txBox="1">
            <a:spLocks noGrp="1"/>
          </p:cNvSpPr>
          <p:nvPr>
            <p:ph type="title"/>
          </p:nvPr>
        </p:nvSpPr>
        <p:spPr>
          <a:prstGeom prst="rect">
            <a:avLst/>
          </a:prstGeom>
        </p:spPr>
        <p:txBody>
          <a:bodyPr/>
          <a:lstStyle/>
          <a:p>
            <a:r>
              <a:t>Chain Replication</a:t>
            </a:r>
          </a:p>
        </p:txBody>
      </p:sp>
      <p:grpSp>
        <p:nvGrpSpPr>
          <p:cNvPr id="1659" name="Group"/>
          <p:cNvGrpSpPr/>
          <p:nvPr/>
        </p:nvGrpSpPr>
        <p:grpSpPr>
          <a:xfrm>
            <a:off x="3252177" y="2954173"/>
            <a:ext cx="1155890" cy="1155890"/>
            <a:chOff x="0" y="0"/>
            <a:chExt cx="1643931" cy="1643931"/>
          </a:xfrm>
        </p:grpSpPr>
        <p:sp>
          <p:nvSpPr>
            <p:cNvPr id="1657"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658" name="X = 1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10</a:t>
              </a:r>
            </a:p>
          </p:txBody>
        </p:sp>
      </p:grpSp>
      <p:grpSp>
        <p:nvGrpSpPr>
          <p:cNvPr id="1662" name="Group"/>
          <p:cNvGrpSpPr/>
          <p:nvPr/>
        </p:nvGrpSpPr>
        <p:grpSpPr>
          <a:xfrm>
            <a:off x="1732925" y="2954173"/>
            <a:ext cx="1155890" cy="1155890"/>
            <a:chOff x="0" y="0"/>
            <a:chExt cx="1643931" cy="1643931"/>
          </a:xfrm>
        </p:grpSpPr>
        <p:sp>
          <p:nvSpPr>
            <p:cNvPr id="1660"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661" name="X = 3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30</a:t>
              </a:r>
            </a:p>
          </p:txBody>
        </p:sp>
      </p:grpSp>
      <p:grpSp>
        <p:nvGrpSpPr>
          <p:cNvPr id="1665" name="Group"/>
          <p:cNvGrpSpPr/>
          <p:nvPr/>
        </p:nvGrpSpPr>
        <p:grpSpPr>
          <a:xfrm>
            <a:off x="4771427" y="2954173"/>
            <a:ext cx="1155890" cy="1155890"/>
            <a:chOff x="0" y="0"/>
            <a:chExt cx="1643931" cy="1643931"/>
          </a:xfrm>
        </p:grpSpPr>
        <p:sp>
          <p:nvSpPr>
            <p:cNvPr id="1663"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664" name="X = 1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10</a:t>
              </a:r>
            </a:p>
          </p:txBody>
        </p:sp>
      </p:grpSp>
      <p:grpSp>
        <p:nvGrpSpPr>
          <p:cNvPr id="1668" name="Group"/>
          <p:cNvGrpSpPr/>
          <p:nvPr/>
        </p:nvGrpSpPr>
        <p:grpSpPr>
          <a:xfrm>
            <a:off x="6290679" y="2954173"/>
            <a:ext cx="1155890" cy="1155890"/>
            <a:chOff x="0" y="0"/>
            <a:chExt cx="1643931" cy="1643931"/>
          </a:xfrm>
        </p:grpSpPr>
        <p:sp>
          <p:nvSpPr>
            <p:cNvPr id="1666"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667" name="X = 1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10</a:t>
              </a:r>
            </a:p>
          </p:txBody>
        </p:sp>
      </p:grpSp>
      <p:sp>
        <p:nvSpPr>
          <p:cNvPr id="1669" name="Line"/>
          <p:cNvSpPr/>
          <p:nvPr/>
        </p:nvSpPr>
        <p:spPr>
          <a:xfrm>
            <a:off x="2882918" y="3532118"/>
            <a:ext cx="405764" cy="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670" name="Line"/>
          <p:cNvSpPr/>
          <p:nvPr/>
        </p:nvSpPr>
        <p:spPr>
          <a:xfrm>
            <a:off x="4369118" y="3532118"/>
            <a:ext cx="405765" cy="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671" name="Line"/>
          <p:cNvSpPr/>
          <p:nvPr/>
        </p:nvSpPr>
        <p:spPr>
          <a:xfrm>
            <a:off x="5950655" y="3532118"/>
            <a:ext cx="405764" cy="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672" name="Head"/>
          <p:cNvSpPr txBox="1"/>
          <p:nvPr/>
        </p:nvSpPr>
        <p:spPr>
          <a:xfrm>
            <a:off x="1877690" y="2517725"/>
            <a:ext cx="458460"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Head</a:t>
            </a:r>
          </a:p>
        </p:txBody>
      </p:sp>
      <p:sp>
        <p:nvSpPr>
          <p:cNvPr id="1673" name="Tail"/>
          <p:cNvSpPr txBox="1"/>
          <p:nvPr/>
        </p:nvSpPr>
        <p:spPr>
          <a:xfrm>
            <a:off x="6596178" y="2517725"/>
            <a:ext cx="317011"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Tail</a:t>
            </a:r>
          </a:p>
        </p:txBody>
      </p:sp>
      <p:sp>
        <p:nvSpPr>
          <p:cNvPr id="1674" name="Oval"/>
          <p:cNvSpPr/>
          <p:nvPr/>
        </p:nvSpPr>
        <p:spPr>
          <a:xfrm>
            <a:off x="1286016" y="1793082"/>
            <a:ext cx="6571969" cy="3026179"/>
          </a:xfrm>
          <a:prstGeom prst="ellipse">
            <a:avLst/>
          </a:prstGeom>
          <a:ln w="50800" cap="rnd">
            <a:solidFill>
              <a:srgbClr val="000000"/>
            </a:solidFill>
            <a:custDash>
              <a:ds d="100000" sp="200000"/>
            </a:custDash>
          </a:ln>
        </p:spPr>
        <p:txBody>
          <a:bodyPr lIns="35719" tIns="35719" rIns="35719" bIns="35719" anchor="ctr"/>
          <a:lstStyle/>
          <a:p>
            <a:pPr>
              <a:defRPr sz="2400"/>
            </a:pPr>
            <a:endParaRPr sz="1687"/>
          </a:p>
        </p:txBody>
      </p:sp>
      <p:sp>
        <p:nvSpPr>
          <p:cNvPr id="1675" name="Line"/>
          <p:cNvSpPr/>
          <p:nvPr/>
        </p:nvSpPr>
        <p:spPr>
          <a:xfrm flipV="1">
            <a:off x="2166785" y="4431960"/>
            <a:ext cx="1" cy="148460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676" name="Client"/>
          <p:cNvSpPr txBox="1"/>
          <p:nvPr/>
        </p:nvSpPr>
        <p:spPr>
          <a:xfrm>
            <a:off x="1715764" y="6110622"/>
            <a:ext cx="487314"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Client</a:t>
            </a:r>
          </a:p>
        </p:txBody>
      </p:sp>
      <p:sp>
        <p:nvSpPr>
          <p:cNvPr id="1677" name="put(x,30)"/>
          <p:cNvSpPr txBox="1"/>
          <p:nvPr/>
        </p:nvSpPr>
        <p:spPr>
          <a:xfrm>
            <a:off x="682142" y="5185864"/>
            <a:ext cx="711734"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put(x,30)</a:t>
            </a:r>
          </a:p>
        </p:txBody>
      </p:sp>
      <p:graphicFrame>
        <p:nvGraphicFramePr>
          <p:cNvPr id="1678" name="Table"/>
          <p:cNvGraphicFramePr/>
          <p:nvPr/>
        </p:nvGraphicFramePr>
        <p:xfrm>
          <a:off x="277539" y="2012116"/>
          <a:ext cx="1432048" cy="1155888"/>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85296">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85296">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r h="385296">
                <a:tc>
                  <a:txBody>
                    <a:bodyPr/>
                    <a:lstStyle/>
                    <a:p>
                      <a:pPr defTabSz="914400"/>
                      <a:r>
                        <a:rPr sz="1800" i="1">
                          <a:latin typeface="Helvetica"/>
                          <a:ea typeface="Helvetica"/>
                          <a:cs typeface="Helvetica"/>
                          <a:sym typeface="Helvetica"/>
                        </a:rPr>
                        <a:t>r0</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2</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extLst>
                  <a:ext uri="{0D108BD9-81ED-4DB2-BD59-A6C34878D82A}">
                    <a16:rowId xmlns:a16="http://schemas.microsoft.com/office/drawing/2014/main" val="10002"/>
                  </a:ext>
                </a:extLst>
              </a:tr>
            </a:tbl>
          </a:graphicData>
        </a:graphic>
      </p:graphicFrame>
      <p:sp>
        <p:nvSpPr>
          <p:cNvPr id="1679" name="r0"/>
          <p:cNvSpPr txBox="1"/>
          <p:nvPr/>
        </p:nvSpPr>
        <p:spPr>
          <a:xfrm>
            <a:off x="2302705" y="5185864"/>
            <a:ext cx="216406"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lvl1pPr>
              <a:defRPr i="1">
                <a:latin typeface="Helvetica"/>
                <a:ea typeface="Helvetica"/>
                <a:cs typeface="Helvetica"/>
                <a:sym typeface="Helvetica"/>
              </a:defRPr>
            </a:lvl1pPr>
          </a:lstStyle>
          <a:p>
            <a:r>
              <a:rPr sz="1266"/>
              <a:t>r0</a:t>
            </a:r>
          </a:p>
        </p:txBody>
      </p:sp>
      <p:graphicFrame>
        <p:nvGraphicFramePr>
          <p:cNvPr id="1680" name="Table"/>
          <p:cNvGraphicFramePr/>
          <p:nvPr/>
        </p:nvGraphicFramePr>
        <p:xfrm>
          <a:off x="3038213" y="1723009"/>
          <a:ext cx="1432048" cy="1050132"/>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50044">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50044">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r h="350044">
                <a:tc>
                  <a:txBody>
                    <a:bodyPr/>
                    <a:lstStyle/>
                    <a:p>
                      <a:pPr defTabSz="914400"/>
                      <a:r>
                        <a:rPr sz="1800" i="1">
                          <a:latin typeface="Helvetica"/>
                          <a:ea typeface="Helvetica"/>
                          <a:cs typeface="Helvetica"/>
                          <a:sym typeface="Helvetica"/>
                        </a:rPr>
                        <a:t>r0</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rgbClr val="FFFFFF"/>
                    </a:solidFill>
                  </a:tcPr>
                </a:tc>
                <a:tc>
                  <a:txBody>
                    <a:bodyPr/>
                    <a:lstStyle/>
                    <a:p>
                      <a:pPr defTabSz="914400"/>
                      <a:r>
                        <a:rPr sz="1800" i="1">
                          <a:latin typeface="Helvetica"/>
                          <a:ea typeface="Helvetica"/>
                          <a:cs typeface="Helvetica"/>
                          <a:sym typeface="Helvetica"/>
                        </a:rPr>
                        <a:t>2</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rgbClr val="FFFFFF"/>
                    </a:solidFill>
                  </a:tcPr>
                </a:tc>
                <a:extLst>
                  <a:ext uri="{0D108BD9-81ED-4DB2-BD59-A6C34878D82A}">
                    <a16:rowId xmlns:a16="http://schemas.microsoft.com/office/drawing/2014/main" val="10002"/>
                  </a:ext>
                </a:extLst>
              </a:tr>
            </a:tbl>
          </a:graphicData>
        </a:graphic>
      </p:graphicFrame>
      <p:graphicFrame>
        <p:nvGraphicFramePr>
          <p:cNvPr id="1681" name="Table"/>
          <p:cNvGraphicFramePr/>
          <p:nvPr/>
        </p:nvGraphicFramePr>
        <p:xfrm>
          <a:off x="7623626" y="1723009"/>
          <a:ext cx="1432048" cy="774246"/>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87123">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87123">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bl>
          </a:graphicData>
        </a:graphic>
      </p:graphicFrame>
      <p:graphicFrame>
        <p:nvGraphicFramePr>
          <p:cNvPr id="1682" name="Table"/>
          <p:cNvGraphicFramePr/>
          <p:nvPr/>
        </p:nvGraphicFramePr>
        <p:xfrm>
          <a:off x="4916192" y="1723009"/>
          <a:ext cx="1432048" cy="774246"/>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87123">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87123">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728288624"/>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4" name="Chain Replication"/>
          <p:cNvSpPr txBox="1">
            <a:spLocks noGrp="1"/>
          </p:cNvSpPr>
          <p:nvPr>
            <p:ph type="title"/>
          </p:nvPr>
        </p:nvSpPr>
        <p:spPr>
          <a:prstGeom prst="rect">
            <a:avLst/>
          </a:prstGeom>
        </p:spPr>
        <p:txBody>
          <a:bodyPr/>
          <a:lstStyle/>
          <a:p>
            <a:r>
              <a:t>Chain Replication</a:t>
            </a:r>
          </a:p>
        </p:txBody>
      </p:sp>
      <p:grpSp>
        <p:nvGrpSpPr>
          <p:cNvPr id="1687" name="Group"/>
          <p:cNvGrpSpPr/>
          <p:nvPr/>
        </p:nvGrpSpPr>
        <p:grpSpPr>
          <a:xfrm>
            <a:off x="3252177" y="2954173"/>
            <a:ext cx="1155890" cy="1155890"/>
            <a:chOff x="0" y="0"/>
            <a:chExt cx="1643931" cy="1643931"/>
          </a:xfrm>
        </p:grpSpPr>
        <p:sp>
          <p:nvSpPr>
            <p:cNvPr id="1685"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686" name="X = 3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30</a:t>
              </a:r>
            </a:p>
          </p:txBody>
        </p:sp>
      </p:grpSp>
      <p:grpSp>
        <p:nvGrpSpPr>
          <p:cNvPr id="1690" name="Group"/>
          <p:cNvGrpSpPr/>
          <p:nvPr/>
        </p:nvGrpSpPr>
        <p:grpSpPr>
          <a:xfrm>
            <a:off x="1732925" y="2954173"/>
            <a:ext cx="1155890" cy="1155890"/>
            <a:chOff x="0" y="0"/>
            <a:chExt cx="1643931" cy="1643931"/>
          </a:xfrm>
        </p:grpSpPr>
        <p:sp>
          <p:nvSpPr>
            <p:cNvPr id="1688"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689" name="X = 3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30</a:t>
              </a:r>
            </a:p>
          </p:txBody>
        </p:sp>
      </p:grpSp>
      <p:grpSp>
        <p:nvGrpSpPr>
          <p:cNvPr id="1693" name="Group"/>
          <p:cNvGrpSpPr/>
          <p:nvPr/>
        </p:nvGrpSpPr>
        <p:grpSpPr>
          <a:xfrm>
            <a:off x="4771427" y="2954173"/>
            <a:ext cx="1155890" cy="1155890"/>
            <a:chOff x="0" y="0"/>
            <a:chExt cx="1643931" cy="1643931"/>
          </a:xfrm>
        </p:grpSpPr>
        <p:sp>
          <p:nvSpPr>
            <p:cNvPr id="1691"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692" name="X = 1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10</a:t>
              </a:r>
            </a:p>
          </p:txBody>
        </p:sp>
      </p:grpSp>
      <p:grpSp>
        <p:nvGrpSpPr>
          <p:cNvPr id="1696" name="Group"/>
          <p:cNvGrpSpPr/>
          <p:nvPr/>
        </p:nvGrpSpPr>
        <p:grpSpPr>
          <a:xfrm>
            <a:off x="6290679" y="2954173"/>
            <a:ext cx="1155890" cy="1155890"/>
            <a:chOff x="0" y="0"/>
            <a:chExt cx="1643931" cy="1643931"/>
          </a:xfrm>
        </p:grpSpPr>
        <p:sp>
          <p:nvSpPr>
            <p:cNvPr id="1694"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695" name="X = 1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10</a:t>
              </a:r>
            </a:p>
          </p:txBody>
        </p:sp>
      </p:grpSp>
      <p:sp>
        <p:nvSpPr>
          <p:cNvPr id="1697" name="Line"/>
          <p:cNvSpPr/>
          <p:nvPr/>
        </p:nvSpPr>
        <p:spPr>
          <a:xfrm>
            <a:off x="2882918" y="3532118"/>
            <a:ext cx="405764" cy="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698" name="Line"/>
          <p:cNvSpPr/>
          <p:nvPr/>
        </p:nvSpPr>
        <p:spPr>
          <a:xfrm>
            <a:off x="4369118" y="3532118"/>
            <a:ext cx="405765" cy="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699" name="Line"/>
          <p:cNvSpPr/>
          <p:nvPr/>
        </p:nvSpPr>
        <p:spPr>
          <a:xfrm>
            <a:off x="5950655" y="3532118"/>
            <a:ext cx="405764" cy="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700" name="Head"/>
          <p:cNvSpPr txBox="1"/>
          <p:nvPr/>
        </p:nvSpPr>
        <p:spPr>
          <a:xfrm>
            <a:off x="1877690" y="2517725"/>
            <a:ext cx="458460"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Head</a:t>
            </a:r>
          </a:p>
        </p:txBody>
      </p:sp>
      <p:sp>
        <p:nvSpPr>
          <p:cNvPr id="1701" name="Tail"/>
          <p:cNvSpPr txBox="1"/>
          <p:nvPr/>
        </p:nvSpPr>
        <p:spPr>
          <a:xfrm>
            <a:off x="6596178" y="2517725"/>
            <a:ext cx="317011"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Tail</a:t>
            </a:r>
          </a:p>
        </p:txBody>
      </p:sp>
      <p:sp>
        <p:nvSpPr>
          <p:cNvPr id="1702" name="Oval"/>
          <p:cNvSpPr/>
          <p:nvPr/>
        </p:nvSpPr>
        <p:spPr>
          <a:xfrm>
            <a:off x="1286016" y="1793082"/>
            <a:ext cx="6571969" cy="3026179"/>
          </a:xfrm>
          <a:prstGeom prst="ellipse">
            <a:avLst/>
          </a:prstGeom>
          <a:ln w="50800" cap="rnd">
            <a:solidFill>
              <a:srgbClr val="000000"/>
            </a:solidFill>
            <a:custDash>
              <a:ds d="100000" sp="200000"/>
            </a:custDash>
          </a:ln>
        </p:spPr>
        <p:txBody>
          <a:bodyPr lIns="35719" tIns="35719" rIns="35719" bIns="35719" anchor="ctr"/>
          <a:lstStyle/>
          <a:p>
            <a:pPr>
              <a:defRPr sz="2400"/>
            </a:pPr>
            <a:endParaRPr sz="1687"/>
          </a:p>
        </p:txBody>
      </p:sp>
      <p:sp>
        <p:nvSpPr>
          <p:cNvPr id="1703" name="Line"/>
          <p:cNvSpPr/>
          <p:nvPr/>
        </p:nvSpPr>
        <p:spPr>
          <a:xfrm flipV="1">
            <a:off x="2166785" y="4431960"/>
            <a:ext cx="1" cy="148460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704" name="Client"/>
          <p:cNvSpPr txBox="1"/>
          <p:nvPr/>
        </p:nvSpPr>
        <p:spPr>
          <a:xfrm>
            <a:off x="1715764" y="6110622"/>
            <a:ext cx="487314"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Client</a:t>
            </a:r>
          </a:p>
        </p:txBody>
      </p:sp>
      <p:sp>
        <p:nvSpPr>
          <p:cNvPr id="1705" name="put(x,30)"/>
          <p:cNvSpPr txBox="1"/>
          <p:nvPr/>
        </p:nvSpPr>
        <p:spPr>
          <a:xfrm>
            <a:off x="682142" y="5185864"/>
            <a:ext cx="711734"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put(x,30)</a:t>
            </a:r>
          </a:p>
        </p:txBody>
      </p:sp>
      <p:graphicFrame>
        <p:nvGraphicFramePr>
          <p:cNvPr id="1706" name="Table"/>
          <p:cNvGraphicFramePr/>
          <p:nvPr/>
        </p:nvGraphicFramePr>
        <p:xfrm>
          <a:off x="277539" y="2012116"/>
          <a:ext cx="1432048" cy="1155888"/>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85296">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85296">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r h="385296">
                <a:tc>
                  <a:txBody>
                    <a:bodyPr/>
                    <a:lstStyle/>
                    <a:p>
                      <a:pPr defTabSz="914400"/>
                      <a:r>
                        <a:rPr sz="1800" i="1">
                          <a:latin typeface="Helvetica"/>
                          <a:ea typeface="Helvetica"/>
                          <a:cs typeface="Helvetica"/>
                          <a:sym typeface="Helvetica"/>
                        </a:rPr>
                        <a:t>r0</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2</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extLst>
                  <a:ext uri="{0D108BD9-81ED-4DB2-BD59-A6C34878D82A}">
                    <a16:rowId xmlns:a16="http://schemas.microsoft.com/office/drawing/2014/main" val="10002"/>
                  </a:ext>
                </a:extLst>
              </a:tr>
            </a:tbl>
          </a:graphicData>
        </a:graphic>
      </p:graphicFrame>
      <p:sp>
        <p:nvSpPr>
          <p:cNvPr id="1707" name="r0"/>
          <p:cNvSpPr txBox="1"/>
          <p:nvPr/>
        </p:nvSpPr>
        <p:spPr>
          <a:xfrm>
            <a:off x="2302705" y="5185864"/>
            <a:ext cx="216406"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lvl1pPr>
              <a:defRPr i="1">
                <a:latin typeface="Helvetica"/>
                <a:ea typeface="Helvetica"/>
                <a:cs typeface="Helvetica"/>
                <a:sym typeface="Helvetica"/>
              </a:defRPr>
            </a:lvl1pPr>
          </a:lstStyle>
          <a:p>
            <a:r>
              <a:rPr sz="1266"/>
              <a:t>r0</a:t>
            </a:r>
          </a:p>
        </p:txBody>
      </p:sp>
      <p:graphicFrame>
        <p:nvGraphicFramePr>
          <p:cNvPr id="1708" name="Table"/>
          <p:cNvGraphicFramePr/>
          <p:nvPr/>
        </p:nvGraphicFramePr>
        <p:xfrm>
          <a:off x="3038213" y="1723009"/>
          <a:ext cx="1432048" cy="1050132"/>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50044">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50044">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r h="350044">
                <a:tc>
                  <a:txBody>
                    <a:bodyPr/>
                    <a:lstStyle/>
                    <a:p>
                      <a:pPr defTabSz="914400"/>
                      <a:r>
                        <a:rPr sz="1800" i="1">
                          <a:latin typeface="Helvetica"/>
                          <a:ea typeface="Helvetica"/>
                          <a:cs typeface="Helvetica"/>
                          <a:sym typeface="Helvetica"/>
                        </a:rPr>
                        <a:t>r0</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2</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extLst>
                  <a:ext uri="{0D108BD9-81ED-4DB2-BD59-A6C34878D82A}">
                    <a16:rowId xmlns:a16="http://schemas.microsoft.com/office/drawing/2014/main" val="10002"/>
                  </a:ext>
                </a:extLst>
              </a:tr>
            </a:tbl>
          </a:graphicData>
        </a:graphic>
      </p:graphicFrame>
      <p:graphicFrame>
        <p:nvGraphicFramePr>
          <p:cNvPr id="1709" name="Table"/>
          <p:cNvGraphicFramePr/>
          <p:nvPr/>
        </p:nvGraphicFramePr>
        <p:xfrm>
          <a:off x="7623626" y="1723009"/>
          <a:ext cx="1432048" cy="774246"/>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87123">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87123">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bl>
          </a:graphicData>
        </a:graphic>
      </p:graphicFrame>
      <p:graphicFrame>
        <p:nvGraphicFramePr>
          <p:cNvPr id="1710" name="Table"/>
          <p:cNvGraphicFramePr/>
          <p:nvPr/>
        </p:nvGraphicFramePr>
        <p:xfrm>
          <a:off x="4916192" y="1723009"/>
          <a:ext cx="1432048" cy="1050132"/>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50044">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50044">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r h="350044">
                <a:tc>
                  <a:txBody>
                    <a:bodyPr/>
                    <a:lstStyle/>
                    <a:p>
                      <a:pPr defTabSz="914400"/>
                      <a:r>
                        <a:rPr sz="1800" i="1">
                          <a:latin typeface="Helvetica"/>
                          <a:ea typeface="Helvetica"/>
                          <a:cs typeface="Helvetica"/>
                          <a:sym typeface="Helvetica"/>
                        </a:rPr>
                        <a:t>r0</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rgbClr val="FFFFFF"/>
                    </a:solidFill>
                  </a:tcPr>
                </a:tc>
                <a:tc>
                  <a:txBody>
                    <a:bodyPr/>
                    <a:lstStyle/>
                    <a:p>
                      <a:pPr defTabSz="914400"/>
                      <a:r>
                        <a:rPr sz="1800" i="1">
                          <a:latin typeface="Helvetica"/>
                          <a:ea typeface="Helvetica"/>
                          <a:cs typeface="Helvetica"/>
                          <a:sym typeface="Helvetica"/>
                        </a:rPr>
                        <a:t>2</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rgbClr val="FFFFFF"/>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967407538"/>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2" name="Chain Replication"/>
          <p:cNvSpPr txBox="1">
            <a:spLocks noGrp="1"/>
          </p:cNvSpPr>
          <p:nvPr>
            <p:ph type="title"/>
          </p:nvPr>
        </p:nvSpPr>
        <p:spPr>
          <a:prstGeom prst="rect">
            <a:avLst/>
          </a:prstGeom>
        </p:spPr>
        <p:txBody>
          <a:bodyPr/>
          <a:lstStyle/>
          <a:p>
            <a:r>
              <a:t>Chain Replication</a:t>
            </a:r>
          </a:p>
        </p:txBody>
      </p:sp>
      <p:grpSp>
        <p:nvGrpSpPr>
          <p:cNvPr id="1715" name="Group"/>
          <p:cNvGrpSpPr/>
          <p:nvPr/>
        </p:nvGrpSpPr>
        <p:grpSpPr>
          <a:xfrm>
            <a:off x="3252177" y="2954173"/>
            <a:ext cx="1155890" cy="1155890"/>
            <a:chOff x="0" y="0"/>
            <a:chExt cx="1643931" cy="1643931"/>
          </a:xfrm>
        </p:grpSpPr>
        <p:sp>
          <p:nvSpPr>
            <p:cNvPr id="1713"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714" name="X = 3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30</a:t>
              </a:r>
            </a:p>
          </p:txBody>
        </p:sp>
      </p:grpSp>
      <p:grpSp>
        <p:nvGrpSpPr>
          <p:cNvPr id="1718" name="Group"/>
          <p:cNvGrpSpPr/>
          <p:nvPr/>
        </p:nvGrpSpPr>
        <p:grpSpPr>
          <a:xfrm>
            <a:off x="1732925" y="2954173"/>
            <a:ext cx="1155890" cy="1155890"/>
            <a:chOff x="0" y="0"/>
            <a:chExt cx="1643931" cy="1643931"/>
          </a:xfrm>
        </p:grpSpPr>
        <p:sp>
          <p:nvSpPr>
            <p:cNvPr id="1716"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717" name="X = 3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30</a:t>
              </a:r>
            </a:p>
          </p:txBody>
        </p:sp>
      </p:grpSp>
      <p:grpSp>
        <p:nvGrpSpPr>
          <p:cNvPr id="1721" name="Group"/>
          <p:cNvGrpSpPr/>
          <p:nvPr/>
        </p:nvGrpSpPr>
        <p:grpSpPr>
          <a:xfrm>
            <a:off x="4771427" y="2954173"/>
            <a:ext cx="1155890" cy="1155890"/>
            <a:chOff x="0" y="0"/>
            <a:chExt cx="1643931" cy="1643931"/>
          </a:xfrm>
        </p:grpSpPr>
        <p:sp>
          <p:nvSpPr>
            <p:cNvPr id="1719"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720" name="X = 3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30</a:t>
              </a:r>
            </a:p>
          </p:txBody>
        </p:sp>
      </p:grpSp>
      <p:grpSp>
        <p:nvGrpSpPr>
          <p:cNvPr id="1724" name="Group"/>
          <p:cNvGrpSpPr/>
          <p:nvPr/>
        </p:nvGrpSpPr>
        <p:grpSpPr>
          <a:xfrm>
            <a:off x="6290679" y="2954173"/>
            <a:ext cx="1155890" cy="1155890"/>
            <a:chOff x="0" y="0"/>
            <a:chExt cx="1643931" cy="1643931"/>
          </a:xfrm>
        </p:grpSpPr>
        <p:sp>
          <p:nvSpPr>
            <p:cNvPr id="1722"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723" name="X = 1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10</a:t>
              </a:r>
            </a:p>
          </p:txBody>
        </p:sp>
      </p:grpSp>
      <p:sp>
        <p:nvSpPr>
          <p:cNvPr id="1725" name="Line"/>
          <p:cNvSpPr/>
          <p:nvPr/>
        </p:nvSpPr>
        <p:spPr>
          <a:xfrm>
            <a:off x="2882918" y="3532118"/>
            <a:ext cx="405764" cy="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726" name="Line"/>
          <p:cNvSpPr/>
          <p:nvPr/>
        </p:nvSpPr>
        <p:spPr>
          <a:xfrm>
            <a:off x="4369118" y="3532118"/>
            <a:ext cx="405765" cy="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727" name="Line"/>
          <p:cNvSpPr/>
          <p:nvPr/>
        </p:nvSpPr>
        <p:spPr>
          <a:xfrm>
            <a:off x="5950655" y="3532118"/>
            <a:ext cx="405764" cy="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728" name="Head"/>
          <p:cNvSpPr txBox="1"/>
          <p:nvPr/>
        </p:nvSpPr>
        <p:spPr>
          <a:xfrm>
            <a:off x="1877690" y="2517725"/>
            <a:ext cx="458460"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Head</a:t>
            </a:r>
          </a:p>
        </p:txBody>
      </p:sp>
      <p:sp>
        <p:nvSpPr>
          <p:cNvPr id="1729" name="Tail"/>
          <p:cNvSpPr txBox="1"/>
          <p:nvPr/>
        </p:nvSpPr>
        <p:spPr>
          <a:xfrm>
            <a:off x="6596178" y="2517725"/>
            <a:ext cx="317011"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Tail</a:t>
            </a:r>
          </a:p>
        </p:txBody>
      </p:sp>
      <p:sp>
        <p:nvSpPr>
          <p:cNvPr id="1730" name="Oval"/>
          <p:cNvSpPr/>
          <p:nvPr/>
        </p:nvSpPr>
        <p:spPr>
          <a:xfrm>
            <a:off x="1286016" y="1793082"/>
            <a:ext cx="6571969" cy="3026179"/>
          </a:xfrm>
          <a:prstGeom prst="ellipse">
            <a:avLst/>
          </a:prstGeom>
          <a:ln w="50800" cap="rnd">
            <a:solidFill>
              <a:srgbClr val="000000"/>
            </a:solidFill>
            <a:custDash>
              <a:ds d="100000" sp="200000"/>
            </a:custDash>
          </a:ln>
        </p:spPr>
        <p:txBody>
          <a:bodyPr lIns="35719" tIns="35719" rIns="35719" bIns="35719" anchor="ctr"/>
          <a:lstStyle/>
          <a:p>
            <a:pPr>
              <a:defRPr sz="2400"/>
            </a:pPr>
            <a:endParaRPr sz="1687"/>
          </a:p>
        </p:txBody>
      </p:sp>
      <p:sp>
        <p:nvSpPr>
          <p:cNvPr id="1731" name="Line"/>
          <p:cNvSpPr/>
          <p:nvPr/>
        </p:nvSpPr>
        <p:spPr>
          <a:xfrm flipV="1">
            <a:off x="2166785" y="4431960"/>
            <a:ext cx="1" cy="148460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732" name="Client"/>
          <p:cNvSpPr txBox="1"/>
          <p:nvPr/>
        </p:nvSpPr>
        <p:spPr>
          <a:xfrm>
            <a:off x="1715764" y="6110622"/>
            <a:ext cx="487314"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Client</a:t>
            </a:r>
          </a:p>
        </p:txBody>
      </p:sp>
      <p:sp>
        <p:nvSpPr>
          <p:cNvPr id="1733" name="put(x,30)"/>
          <p:cNvSpPr txBox="1"/>
          <p:nvPr/>
        </p:nvSpPr>
        <p:spPr>
          <a:xfrm>
            <a:off x="682142" y="5185864"/>
            <a:ext cx="711734"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put(x,30)</a:t>
            </a:r>
          </a:p>
        </p:txBody>
      </p:sp>
      <p:graphicFrame>
        <p:nvGraphicFramePr>
          <p:cNvPr id="1734" name="Table"/>
          <p:cNvGraphicFramePr/>
          <p:nvPr/>
        </p:nvGraphicFramePr>
        <p:xfrm>
          <a:off x="277539" y="2012116"/>
          <a:ext cx="1432048" cy="1155888"/>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85296">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85296">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r h="385296">
                <a:tc>
                  <a:txBody>
                    <a:bodyPr/>
                    <a:lstStyle/>
                    <a:p>
                      <a:pPr defTabSz="914400"/>
                      <a:r>
                        <a:rPr sz="1800" i="1">
                          <a:latin typeface="Helvetica"/>
                          <a:ea typeface="Helvetica"/>
                          <a:cs typeface="Helvetica"/>
                          <a:sym typeface="Helvetica"/>
                        </a:rPr>
                        <a:t>r0</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2</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extLst>
                  <a:ext uri="{0D108BD9-81ED-4DB2-BD59-A6C34878D82A}">
                    <a16:rowId xmlns:a16="http://schemas.microsoft.com/office/drawing/2014/main" val="10002"/>
                  </a:ext>
                </a:extLst>
              </a:tr>
            </a:tbl>
          </a:graphicData>
        </a:graphic>
      </p:graphicFrame>
      <p:sp>
        <p:nvSpPr>
          <p:cNvPr id="1735" name="r0"/>
          <p:cNvSpPr txBox="1"/>
          <p:nvPr/>
        </p:nvSpPr>
        <p:spPr>
          <a:xfrm>
            <a:off x="2302705" y="5185864"/>
            <a:ext cx="216406"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lvl1pPr>
              <a:defRPr i="1">
                <a:latin typeface="Helvetica"/>
                <a:ea typeface="Helvetica"/>
                <a:cs typeface="Helvetica"/>
                <a:sym typeface="Helvetica"/>
              </a:defRPr>
            </a:lvl1pPr>
          </a:lstStyle>
          <a:p>
            <a:r>
              <a:rPr sz="1266"/>
              <a:t>r0</a:t>
            </a:r>
          </a:p>
        </p:txBody>
      </p:sp>
      <p:graphicFrame>
        <p:nvGraphicFramePr>
          <p:cNvPr id="1736" name="Table"/>
          <p:cNvGraphicFramePr/>
          <p:nvPr/>
        </p:nvGraphicFramePr>
        <p:xfrm>
          <a:off x="3038213" y="1723009"/>
          <a:ext cx="1432048" cy="1050132"/>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50044">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50044">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r h="350044">
                <a:tc>
                  <a:txBody>
                    <a:bodyPr/>
                    <a:lstStyle/>
                    <a:p>
                      <a:pPr defTabSz="914400"/>
                      <a:r>
                        <a:rPr sz="1800" i="1">
                          <a:latin typeface="Helvetica"/>
                          <a:ea typeface="Helvetica"/>
                          <a:cs typeface="Helvetica"/>
                          <a:sym typeface="Helvetica"/>
                        </a:rPr>
                        <a:t>r0</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2</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extLst>
                  <a:ext uri="{0D108BD9-81ED-4DB2-BD59-A6C34878D82A}">
                    <a16:rowId xmlns:a16="http://schemas.microsoft.com/office/drawing/2014/main" val="10002"/>
                  </a:ext>
                </a:extLst>
              </a:tr>
            </a:tbl>
          </a:graphicData>
        </a:graphic>
      </p:graphicFrame>
      <p:graphicFrame>
        <p:nvGraphicFramePr>
          <p:cNvPr id="1737" name="Table"/>
          <p:cNvGraphicFramePr/>
          <p:nvPr/>
        </p:nvGraphicFramePr>
        <p:xfrm>
          <a:off x="7623626" y="1723009"/>
          <a:ext cx="1432048" cy="774246"/>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87123">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87123">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bl>
          </a:graphicData>
        </a:graphic>
      </p:graphicFrame>
      <p:graphicFrame>
        <p:nvGraphicFramePr>
          <p:cNvPr id="1738" name="Table"/>
          <p:cNvGraphicFramePr/>
          <p:nvPr/>
        </p:nvGraphicFramePr>
        <p:xfrm>
          <a:off x="4916192" y="1723009"/>
          <a:ext cx="1432048" cy="1050132"/>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50044">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50044">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r h="350044">
                <a:tc>
                  <a:txBody>
                    <a:bodyPr/>
                    <a:lstStyle/>
                    <a:p>
                      <a:pPr defTabSz="914400"/>
                      <a:r>
                        <a:rPr sz="1800" i="1">
                          <a:latin typeface="Helvetica"/>
                          <a:ea typeface="Helvetica"/>
                          <a:cs typeface="Helvetica"/>
                          <a:sym typeface="Helvetica"/>
                        </a:rPr>
                        <a:t>r0</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2</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482836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92B5E-1D73-7A44-A754-F9C6599AB94B}"/>
              </a:ext>
            </a:extLst>
          </p:cNvPr>
          <p:cNvSpPr>
            <a:spLocks noGrp="1"/>
          </p:cNvSpPr>
          <p:nvPr>
            <p:ph type="title"/>
          </p:nvPr>
        </p:nvSpPr>
        <p:spPr/>
        <p:txBody>
          <a:bodyPr/>
          <a:lstStyle/>
          <a:p>
            <a:r>
              <a:rPr lang="en-US" dirty="0"/>
              <a:t>Why not just use one computer?</a:t>
            </a:r>
          </a:p>
        </p:txBody>
      </p:sp>
      <p:sp>
        <p:nvSpPr>
          <p:cNvPr id="3" name="Content Placeholder 2">
            <a:extLst>
              <a:ext uri="{FF2B5EF4-FFF2-40B4-BE49-F238E27FC236}">
                <a16:creationId xmlns:a16="http://schemas.microsoft.com/office/drawing/2014/main" id="{CAA3D987-9A78-4F4C-B0C6-4E156DEAFF82}"/>
              </a:ext>
            </a:extLst>
          </p:cNvPr>
          <p:cNvSpPr>
            <a:spLocks noGrp="1"/>
          </p:cNvSpPr>
          <p:nvPr>
            <p:ph idx="1"/>
          </p:nvPr>
        </p:nvSpPr>
        <p:spPr/>
        <p:txBody>
          <a:bodyPr/>
          <a:lstStyle/>
          <a:p>
            <a:endParaRPr lang="en-US" dirty="0"/>
          </a:p>
          <a:p>
            <a:r>
              <a:rPr lang="en-US" dirty="0"/>
              <a:t>computers fail </a:t>
            </a:r>
          </a:p>
          <a:p>
            <a:endParaRPr lang="en-US" dirty="0"/>
          </a:p>
          <a:p>
            <a:r>
              <a:rPr lang="en-US" dirty="0"/>
              <a:t>limited resources</a:t>
            </a:r>
          </a:p>
          <a:p>
            <a:endParaRPr lang="en-US" dirty="0"/>
          </a:p>
          <a:p>
            <a:r>
              <a:rPr lang="en-US" dirty="0"/>
              <a:t>physical location</a:t>
            </a:r>
          </a:p>
          <a:p>
            <a:endParaRPr lang="en-US" dirty="0"/>
          </a:p>
          <a:p>
            <a:r>
              <a:rPr lang="en-US" dirty="0"/>
              <a:t>nonuniform hardware</a:t>
            </a:r>
          </a:p>
        </p:txBody>
      </p:sp>
    </p:spTree>
    <p:extLst>
      <p:ext uri="{BB962C8B-B14F-4D97-AF65-F5344CB8AC3E}">
        <p14:creationId xmlns:p14="http://schemas.microsoft.com/office/powerpoint/2010/main" val="2973062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 name="Chain Replication"/>
          <p:cNvSpPr txBox="1">
            <a:spLocks noGrp="1"/>
          </p:cNvSpPr>
          <p:nvPr>
            <p:ph type="title"/>
          </p:nvPr>
        </p:nvSpPr>
        <p:spPr>
          <a:prstGeom prst="rect">
            <a:avLst/>
          </a:prstGeom>
        </p:spPr>
        <p:txBody>
          <a:bodyPr/>
          <a:lstStyle/>
          <a:p>
            <a:r>
              <a:t>Chain Replication</a:t>
            </a:r>
          </a:p>
        </p:txBody>
      </p:sp>
      <p:grpSp>
        <p:nvGrpSpPr>
          <p:cNvPr id="1743" name="Group"/>
          <p:cNvGrpSpPr/>
          <p:nvPr/>
        </p:nvGrpSpPr>
        <p:grpSpPr>
          <a:xfrm>
            <a:off x="3252177" y="2954173"/>
            <a:ext cx="1155890" cy="1155890"/>
            <a:chOff x="0" y="0"/>
            <a:chExt cx="1643931" cy="1643931"/>
          </a:xfrm>
        </p:grpSpPr>
        <p:sp>
          <p:nvSpPr>
            <p:cNvPr id="1741"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742" name="X = 3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30</a:t>
              </a:r>
            </a:p>
          </p:txBody>
        </p:sp>
      </p:grpSp>
      <p:grpSp>
        <p:nvGrpSpPr>
          <p:cNvPr id="1746" name="Group"/>
          <p:cNvGrpSpPr/>
          <p:nvPr/>
        </p:nvGrpSpPr>
        <p:grpSpPr>
          <a:xfrm>
            <a:off x="1732925" y="2954173"/>
            <a:ext cx="1155890" cy="1155890"/>
            <a:chOff x="0" y="0"/>
            <a:chExt cx="1643931" cy="1643931"/>
          </a:xfrm>
        </p:grpSpPr>
        <p:sp>
          <p:nvSpPr>
            <p:cNvPr id="1744"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745" name="X = 3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30</a:t>
              </a:r>
            </a:p>
          </p:txBody>
        </p:sp>
      </p:grpSp>
      <p:grpSp>
        <p:nvGrpSpPr>
          <p:cNvPr id="1749" name="Group"/>
          <p:cNvGrpSpPr/>
          <p:nvPr/>
        </p:nvGrpSpPr>
        <p:grpSpPr>
          <a:xfrm>
            <a:off x="4771427" y="2954173"/>
            <a:ext cx="1155890" cy="1155890"/>
            <a:chOff x="0" y="0"/>
            <a:chExt cx="1643931" cy="1643931"/>
          </a:xfrm>
        </p:grpSpPr>
        <p:sp>
          <p:nvSpPr>
            <p:cNvPr id="1747"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748" name="X = 3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30</a:t>
              </a:r>
            </a:p>
          </p:txBody>
        </p:sp>
      </p:grpSp>
      <p:grpSp>
        <p:nvGrpSpPr>
          <p:cNvPr id="1752" name="Group"/>
          <p:cNvGrpSpPr/>
          <p:nvPr/>
        </p:nvGrpSpPr>
        <p:grpSpPr>
          <a:xfrm>
            <a:off x="6290679" y="2954173"/>
            <a:ext cx="1155890" cy="1155890"/>
            <a:chOff x="0" y="0"/>
            <a:chExt cx="1643931" cy="1643931"/>
          </a:xfrm>
        </p:grpSpPr>
        <p:sp>
          <p:nvSpPr>
            <p:cNvPr id="1750"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751" name="X = 1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10</a:t>
              </a:r>
            </a:p>
          </p:txBody>
        </p:sp>
      </p:grpSp>
      <p:sp>
        <p:nvSpPr>
          <p:cNvPr id="1753" name="Line"/>
          <p:cNvSpPr/>
          <p:nvPr/>
        </p:nvSpPr>
        <p:spPr>
          <a:xfrm>
            <a:off x="2882918" y="3532118"/>
            <a:ext cx="405764" cy="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754" name="Line"/>
          <p:cNvSpPr/>
          <p:nvPr/>
        </p:nvSpPr>
        <p:spPr>
          <a:xfrm>
            <a:off x="4369118" y="3532118"/>
            <a:ext cx="405765" cy="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755" name="Line"/>
          <p:cNvSpPr/>
          <p:nvPr/>
        </p:nvSpPr>
        <p:spPr>
          <a:xfrm>
            <a:off x="5950655" y="3532118"/>
            <a:ext cx="405764" cy="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756" name="Head"/>
          <p:cNvSpPr txBox="1"/>
          <p:nvPr/>
        </p:nvSpPr>
        <p:spPr>
          <a:xfrm>
            <a:off x="1877690" y="2517725"/>
            <a:ext cx="458460"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Head</a:t>
            </a:r>
          </a:p>
        </p:txBody>
      </p:sp>
      <p:sp>
        <p:nvSpPr>
          <p:cNvPr id="1757" name="Tail"/>
          <p:cNvSpPr txBox="1"/>
          <p:nvPr/>
        </p:nvSpPr>
        <p:spPr>
          <a:xfrm>
            <a:off x="6596178" y="2517725"/>
            <a:ext cx="317011"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Tail</a:t>
            </a:r>
          </a:p>
        </p:txBody>
      </p:sp>
      <p:sp>
        <p:nvSpPr>
          <p:cNvPr id="1758" name="Oval"/>
          <p:cNvSpPr/>
          <p:nvPr/>
        </p:nvSpPr>
        <p:spPr>
          <a:xfrm>
            <a:off x="1286016" y="1793082"/>
            <a:ext cx="6571969" cy="3026179"/>
          </a:xfrm>
          <a:prstGeom prst="ellipse">
            <a:avLst/>
          </a:prstGeom>
          <a:ln w="50800" cap="rnd">
            <a:solidFill>
              <a:srgbClr val="000000"/>
            </a:solidFill>
            <a:custDash>
              <a:ds d="100000" sp="200000"/>
            </a:custDash>
          </a:ln>
        </p:spPr>
        <p:txBody>
          <a:bodyPr lIns="35719" tIns="35719" rIns="35719" bIns="35719" anchor="ctr"/>
          <a:lstStyle/>
          <a:p>
            <a:pPr>
              <a:defRPr sz="2400"/>
            </a:pPr>
            <a:endParaRPr sz="1687"/>
          </a:p>
        </p:txBody>
      </p:sp>
      <p:sp>
        <p:nvSpPr>
          <p:cNvPr id="1759" name="Line"/>
          <p:cNvSpPr/>
          <p:nvPr/>
        </p:nvSpPr>
        <p:spPr>
          <a:xfrm flipV="1">
            <a:off x="2166785" y="4431960"/>
            <a:ext cx="1" cy="148460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760" name="Client"/>
          <p:cNvSpPr txBox="1"/>
          <p:nvPr/>
        </p:nvSpPr>
        <p:spPr>
          <a:xfrm>
            <a:off x="1715764" y="6110622"/>
            <a:ext cx="487314"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Client</a:t>
            </a:r>
          </a:p>
        </p:txBody>
      </p:sp>
      <p:sp>
        <p:nvSpPr>
          <p:cNvPr id="1761" name="put(x,30)"/>
          <p:cNvSpPr txBox="1"/>
          <p:nvPr/>
        </p:nvSpPr>
        <p:spPr>
          <a:xfrm>
            <a:off x="682142" y="5185864"/>
            <a:ext cx="711734"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put(x,30)</a:t>
            </a:r>
          </a:p>
        </p:txBody>
      </p:sp>
      <p:graphicFrame>
        <p:nvGraphicFramePr>
          <p:cNvPr id="1762" name="Table"/>
          <p:cNvGraphicFramePr/>
          <p:nvPr/>
        </p:nvGraphicFramePr>
        <p:xfrm>
          <a:off x="277539" y="2012116"/>
          <a:ext cx="1432048" cy="1155888"/>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85296">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85296">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r h="385296">
                <a:tc>
                  <a:txBody>
                    <a:bodyPr/>
                    <a:lstStyle/>
                    <a:p>
                      <a:pPr defTabSz="914400"/>
                      <a:r>
                        <a:rPr sz="1800" i="1">
                          <a:latin typeface="Helvetica"/>
                          <a:ea typeface="Helvetica"/>
                          <a:cs typeface="Helvetica"/>
                          <a:sym typeface="Helvetica"/>
                        </a:rPr>
                        <a:t>r0</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2</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extLst>
                  <a:ext uri="{0D108BD9-81ED-4DB2-BD59-A6C34878D82A}">
                    <a16:rowId xmlns:a16="http://schemas.microsoft.com/office/drawing/2014/main" val="10002"/>
                  </a:ext>
                </a:extLst>
              </a:tr>
            </a:tbl>
          </a:graphicData>
        </a:graphic>
      </p:graphicFrame>
      <p:sp>
        <p:nvSpPr>
          <p:cNvPr id="1763" name="r0"/>
          <p:cNvSpPr txBox="1"/>
          <p:nvPr/>
        </p:nvSpPr>
        <p:spPr>
          <a:xfrm>
            <a:off x="2302705" y="5185864"/>
            <a:ext cx="216406"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lvl1pPr>
              <a:defRPr i="1">
                <a:latin typeface="Helvetica"/>
                <a:ea typeface="Helvetica"/>
                <a:cs typeface="Helvetica"/>
                <a:sym typeface="Helvetica"/>
              </a:defRPr>
            </a:lvl1pPr>
          </a:lstStyle>
          <a:p>
            <a:r>
              <a:rPr sz="1266"/>
              <a:t>r0</a:t>
            </a:r>
          </a:p>
        </p:txBody>
      </p:sp>
      <p:graphicFrame>
        <p:nvGraphicFramePr>
          <p:cNvPr id="1764" name="Table"/>
          <p:cNvGraphicFramePr/>
          <p:nvPr/>
        </p:nvGraphicFramePr>
        <p:xfrm>
          <a:off x="3038213" y="1723009"/>
          <a:ext cx="1432048" cy="1050132"/>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50044">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50044">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r h="350044">
                <a:tc>
                  <a:txBody>
                    <a:bodyPr/>
                    <a:lstStyle/>
                    <a:p>
                      <a:pPr defTabSz="914400"/>
                      <a:r>
                        <a:rPr sz="1800" i="1">
                          <a:latin typeface="Helvetica"/>
                          <a:ea typeface="Helvetica"/>
                          <a:cs typeface="Helvetica"/>
                          <a:sym typeface="Helvetica"/>
                        </a:rPr>
                        <a:t>r0</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2</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extLst>
                  <a:ext uri="{0D108BD9-81ED-4DB2-BD59-A6C34878D82A}">
                    <a16:rowId xmlns:a16="http://schemas.microsoft.com/office/drawing/2014/main" val="10002"/>
                  </a:ext>
                </a:extLst>
              </a:tr>
            </a:tbl>
          </a:graphicData>
        </a:graphic>
      </p:graphicFrame>
      <p:graphicFrame>
        <p:nvGraphicFramePr>
          <p:cNvPr id="1765" name="Table"/>
          <p:cNvGraphicFramePr/>
          <p:nvPr/>
        </p:nvGraphicFramePr>
        <p:xfrm>
          <a:off x="7623626" y="1723009"/>
          <a:ext cx="1432048" cy="1050132"/>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50044">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50044">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r h="350044">
                <a:tc>
                  <a:txBody>
                    <a:bodyPr/>
                    <a:lstStyle/>
                    <a:p>
                      <a:pPr defTabSz="914400"/>
                      <a:r>
                        <a:rPr sz="1800" i="1">
                          <a:latin typeface="Helvetica"/>
                          <a:ea typeface="Helvetica"/>
                          <a:cs typeface="Helvetica"/>
                          <a:sym typeface="Helvetica"/>
                        </a:rPr>
                        <a:t>r0</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rgbClr val="FFFFFF"/>
                    </a:solidFill>
                  </a:tcPr>
                </a:tc>
                <a:tc>
                  <a:txBody>
                    <a:bodyPr/>
                    <a:lstStyle/>
                    <a:p>
                      <a:pPr defTabSz="914400"/>
                      <a:r>
                        <a:rPr sz="1800" i="1">
                          <a:latin typeface="Helvetica"/>
                          <a:ea typeface="Helvetica"/>
                          <a:cs typeface="Helvetica"/>
                          <a:sym typeface="Helvetica"/>
                        </a:rPr>
                        <a:t>2</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rgbClr val="FFFFFF"/>
                    </a:solidFill>
                  </a:tcPr>
                </a:tc>
                <a:extLst>
                  <a:ext uri="{0D108BD9-81ED-4DB2-BD59-A6C34878D82A}">
                    <a16:rowId xmlns:a16="http://schemas.microsoft.com/office/drawing/2014/main" val="10002"/>
                  </a:ext>
                </a:extLst>
              </a:tr>
            </a:tbl>
          </a:graphicData>
        </a:graphic>
      </p:graphicFrame>
      <p:graphicFrame>
        <p:nvGraphicFramePr>
          <p:cNvPr id="1766" name="Table"/>
          <p:cNvGraphicFramePr/>
          <p:nvPr/>
        </p:nvGraphicFramePr>
        <p:xfrm>
          <a:off x="4916192" y="1723009"/>
          <a:ext cx="1432048" cy="1050132"/>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50044">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50044">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r h="350044">
                <a:tc>
                  <a:txBody>
                    <a:bodyPr/>
                    <a:lstStyle/>
                    <a:p>
                      <a:pPr defTabSz="914400"/>
                      <a:r>
                        <a:rPr sz="1800" i="1">
                          <a:latin typeface="Helvetica"/>
                          <a:ea typeface="Helvetica"/>
                          <a:cs typeface="Helvetica"/>
                          <a:sym typeface="Helvetica"/>
                        </a:rPr>
                        <a:t>r0</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2</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398254001"/>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8" name="Chain Replication"/>
          <p:cNvSpPr txBox="1">
            <a:spLocks noGrp="1"/>
          </p:cNvSpPr>
          <p:nvPr>
            <p:ph type="title"/>
          </p:nvPr>
        </p:nvSpPr>
        <p:spPr>
          <a:prstGeom prst="rect">
            <a:avLst/>
          </a:prstGeom>
        </p:spPr>
        <p:txBody>
          <a:bodyPr/>
          <a:lstStyle/>
          <a:p>
            <a:r>
              <a:t>Chain Replication</a:t>
            </a:r>
          </a:p>
        </p:txBody>
      </p:sp>
      <p:grpSp>
        <p:nvGrpSpPr>
          <p:cNvPr id="1771" name="Group"/>
          <p:cNvGrpSpPr/>
          <p:nvPr/>
        </p:nvGrpSpPr>
        <p:grpSpPr>
          <a:xfrm>
            <a:off x="3252177" y="2954173"/>
            <a:ext cx="1155890" cy="1155890"/>
            <a:chOff x="0" y="0"/>
            <a:chExt cx="1643931" cy="1643931"/>
          </a:xfrm>
        </p:grpSpPr>
        <p:sp>
          <p:nvSpPr>
            <p:cNvPr id="1769"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770" name="X = 3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30</a:t>
              </a:r>
            </a:p>
          </p:txBody>
        </p:sp>
      </p:grpSp>
      <p:grpSp>
        <p:nvGrpSpPr>
          <p:cNvPr id="1774" name="Group"/>
          <p:cNvGrpSpPr/>
          <p:nvPr/>
        </p:nvGrpSpPr>
        <p:grpSpPr>
          <a:xfrm>
            <a:off x="1732925" y="2954173"/>
            <a:ext cx="1155890" cy="1155890"/>
            <a:chOff x="0" y="0"/>
            <a:chExt cx="1643931" cy="1643931"/>
          </a:xfrm>
        </p:grpSpPr>
        <p:sp>
          <p:nvSpPr>
            <p:cNvPr id="1772"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773" name="X = 3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30</a:t>
              </a:r>
            </a:p>
          </p:txBody>
        </p:sp>
      </p:grpSp>
      <p:grpSp>
        <p:nvGrpSpPr>
          <p:cNvPr id="1777" name="Group"/>
          <p:cNvGrpSpPr/>
          <p:nvPr/>
        </p:nvGrpSpPr>
        <p:grpSpPr>
          <a:xfrm>
            <a:off x="4771427" y="2954173"/>
            <a:ext cx="1155890" cy="1155890"/>
            <a:chOff x="0" y="0"/>
            <a:chExt cx="1643931" cy="1643931"/>
          </a:xfrm>
        </p:grpSpPr>
        <p:sp>
          <p:nvSpPr>
            <p:cNvPr id="1775"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776" name="X = 3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30</a:t>
              </a:r>
            </a:p>
          </p:txBody>
        </p:sp>
      </p:grpSp>
      <p:grpSp>
        <p:nvGrpSpPr>
          <p:cNvPr id="1780" name="Group"/>
          <p:cNvGrpSpPr/>
          <p:nvPr/>
        </p:nvGrpSpPr>
        <p:grpSpPr>
          <a:xfrm>
            <a:off x="6290679" y="2954173"/>
            <a:ext cx="1155890" cy="1155890"/>
            <a:chOff x="0" y="0"/>
            <a:chExt cx="1643931" cy="1643931"/>
          </a:xfrm>
        </p:grpSpPr>
        <p:sp>
          <p:nvSpPr>
            <p:cNvPr id="1778"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779" name="X = 3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30</a:t>
              </a:r>
            </a:p>
          </p:txBody>
        </p:sp>
      </p:grpSp>
      <p:sp>
        <p:nvSpPr>
          <p:cNvPr id="1781" name="Line"/>
          <p:cNvSpPr/>
          <p:nvPr/>
        </p:nvSpPr>
        <p:spPr>
          <a:xfrm>
            <a:off x="2882918" y="3532118"/>
            <a:ext cx="405764" cy="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782" name="Line"/>
          <p:cNvSpPr/>
          <p:nvPr/>
        </p:nvSpPr>
        <p:spPr>
          <a:xfrm>
            <a:off x="4369118" y="3532118"/>
            <a:ext cx="405765" cy="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783" name="Line"/>
          <p:cNvSpPr/>
          <p:nvPr/>
        </p:nvSpPr>
        <p:spPr>
          <a:xfrm>
            <a:off x="5950655" y="3532118"/>
            <a:ext cx="405764" cy="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784" name="Head"/>
          <p:cNvSpPr txBox="1"/>
          <p:nvPr/>
        </p:nvSpPr>
        <p:spPr>
          <a:xfrm>
            <a:off x="1877690" y="2517725"/>
            <a:ext cx="458460"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Head</a:t>
            </a:r>
          </a:p>
        </p:txBody>
      </p:sp>
      <p:sp>
        <p:nvSpPr>
          <p:cNvPr id="1785" name="Tail"/>
          <p:cNvSpPr txBox="1"/>
          <p:nvPr/>
        </p:nvSpPr>
        <p:spPr>
          <a:xfrm>
            <a:off x="6596178" y="2517725"/>
            <a:ext cx="317011"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Tail</a:t>
            </a:r>
          </a:p>
        </p:txBody>
      </p:sp>
      <p:sp>
        <p:nvSpPr>
          <p:cNvPr id="1786" name="Oval"/>
          <p:cNvSpPr/>
          <p:nvPr/>
        </p:nvSpPr>
        <p:spPr>
          <a:xfrm>
            <a:off x="1286016" y="1793082"/>
            <a:ext cx="6571969" cy="3026179"/>
          </a:xfrm>
          <a:prstGeom prst="ellipse">
            <a:avLst/>
          </a:prstGeom>
          <a:ln w="50800" cap="rnd">
            <a:solidFill>
              <a:srgbClr val="000000"/>
            </a:solidFill>
            <a:custDash>
              <a:ds d="100000" sp="200000"/>
            </a:custDash>
          </a:ln>
        </p:spPr>
        <p:txBody>
          <a:bodyPr lIns="35719" tIns="35719" rIns="35719" bIns="35719" anchor="ctr"/>
          <a:lstStyle/>
          <a:p>
            <a:pPr>
              <a:defRPr sz="2400"/>
            </a:pPr>
            <a:endParaRPr sz="1687"/>
          </a:p>
        </p:txBody>
      </p:sp>
      <p:sp>
        <p:nvSpPr>
          <p:cNvPr id="1787" name="Line"/>
          <p:cNvSpPr/>
          <p:nvPr/>
        </p:nvSpPr>
        <p:spPr>
          <a:xfrm flipV="1">
            <a:off x="2166785" y="4431960"/>
            <a:ext cx="1" cy="148460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788" name="Client"/>
          <p:cNvSpPr txBox="1"/>
          <p:nvPr/>
        </p:nvSpPr>
        <p:spPr>
          <a:xfrm>
            <a:off x="1715764" y="6110622"/>
            <a:ext cx="487314"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Client</a:t>
            </a:r>
          </a:p>
        </p:txBody>
      </p:sp>
      <p:sp>
        <p:nvSpPr>
          <p:cNvPr id="1789" name="put(x,30)"/>
          <p:cNvSpPr txBox="1"/>
          <p:nvPr/>
        </p:nvSpPr>
        <p:spPr>
          <a:xfrm>
            <a:off x="682142" y="5185864"/>
            <a:ext cx="711734"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put(x,30)</a:t>
            </a:r>
          </a:p>
        </p:txBody>
      </p:sp>
      <p:graphicFrame>
        <p:nvGraphicFramePr>
          <p:cNvPr id="1790" name="Table"/>
          <p:cNvGraphicFramePr/>
          <p:nvPr/>
        </p:nvGraphicFramePr>
        <p:xfrm>
          <a:off x="277539" y="2012116"/>
          <a:ext cx="1432048" cy="1155888"/>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85296">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85296">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r h="385296">
                <a:tc>
                  <a:txBody>
                    <a:bodyPr/>
                    <a:lstStyle/>
                    <a:p>
                      <a:pPr defTabSz="914400"/>
                      <a:r>
                        <a:rPr sz="1800" i="1">
                          <a:latin typeface="Helvetica"/>
                          <a:ea typeface="Helvetica"/>
                          <a:cs typeface="Helvetica"/>
                          <a:sym typeface="Helvetica"/>
                        </a:rPr>
                        <a:t>r0</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2</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extLst>
                  <a:ext uri="{0D108BD9-81ED-4DB2-BD59-A6C34878D82A}">
                    <a16:rowId xmlns:a16="http://schemas.microsoft.com/office/drawing/2014/main" val="10002"/>
                  </a:ext>
                </a:extLst>
              </a:tr>
            </a:tbl>
          </a:graphicData>
        </a:graphic>
      </p:graphicFrame>
      <p:sp>
        <p:nvSpPr>
          <p:cNvPr id="1791" name="r0"/>
          <p:cNvSpPr txBox="1"/>
          <p:nvPr/>
        </p:nvSpPr>
        <p:spPr>
          <a:xfrm>
            <a:off x="2302705" y="5185864"/>
            <a:ext cx="216406"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lvl1pPr>
              <a:defRPr i="1">
                <a:latin typeface="Helvetica"/>
                <a:ea typeface="Helvetica"/>
                <a:cs typeface="Helvetica"/>
                <a:sym typeface="Helvetica"/>
              </a:defRPr>
            </a:lvl1pPr>
          </a:lstStyle>
          <a:p>
            <a:r>
              <a:rPr sz="1266"/>
              <a:t>r0</a:t>
            </a:r>
          </a:p>
        </p:txBody>
      </p:sp>
      <p:graphicFrame>
        <p:nvGraphicFramePr>
          <p:cNvPr id="1792" name="Table"/>
          <p:cNvGraphicFramePr/>
          <p:nvPr/>
        </p:nvGraphicFramePr>
        <p:xfrm>
          <a:off x="3038213" y="1723009"/>
          <a:ext cx="1432048" cy="1050132"/>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50044">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50044">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r h="350044">
                <a:tc>
                  <a:txBody>
                    <a:bodyPr/>
                    <a:lstStyle/>
                    <a:p>
                      <a:pPr defTabSz="914400"/>
                      <a:r>
                        <a:rPr sz="1800" i="1">
                          <a:latin typeface="Helvetica"/>
                          <a:ea typeface="Helvetica"/>
                          <a:cs typeface="Helvetica"/>
                          <a:sym typeface="Helvetica"/>
                        </a:rPr>
                        <a:t>r0</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2</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extLst>
                  <a:ext uri="{0D108BD9-81ED-4DB2-BD59-A6C34878D82A}">
                    <a16:rowId xmlns:a16="http://schemas.microsoft.com/office/drawing/2014/main" val="10002"/>
                  </a:ext>
                </a:extLst>
              </a:tr>
            </a:tbl>
          </a:graphicData>
        </a:graphic>
      </p:graphicFrame>
      <p:graphicFrame>
        <p:nvGraphicFramePr>
          <p:cNvPr id="1793" name="Table"/>
          <p:cNvGraphicFramePr/>
          <p:nvPr/>
        </p:nvGraphicFramePr>
        <p:xfrm>
          <a:off x="7623626" y="1723009"/>
          <a:ext cx="1432048" cy="1050132"/>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50044">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50044">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r h="350044">
                <a:tc>
                  <a:txBody>
                    <a:bodyPr/>
                    <a:lstStyle/>
                    <a:p>
                      <a:pPr defTabSz="914400"/>
                      <a:r>
                        <a:rPr sz="1800" i="1">
                          <a:latin typeface="Helvetica"/>
                          <a:ea typeface="Helvetica"/>
                          <a:cs typeface="Helvetica"/>
                          <a:sym typeface="Helvetica"/>
                        </a:rPr>
                        <a:t>r0</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2</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extLst>
                  <a:ext uri="{0D108BD9-81ED-4DB2-BD59-A6C34878D82A}">
                    <a16:rowId xmlns:a16="http://schemas.microsoft.com/office/drawing/2014/main" val="10002"/>
                  </a:ext>
                </a:extLst>
              </a:tr>
            </a:tbl>
          </a:graphicData>
        </a:graphic>
      </p:graphicFrame>
      <p:graphicFrame>
        <p:nvGraphicFramePr>
          <p:cNvPr id="1794" name="Table"/>
          <p:cNvGraphicFramePr/>
          <p:nvPr/>
        </p:nvGraphicFramePr>
        <p:xfrm>
          <a:off x="4916192" y="1723009"/>
          <a:ext cx="1432048" cy="1050132"/>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50044">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50044">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r h="350044">
                <a:tc>
                  <a:txBody>
                    <a:bodyPr/>
                    <a:lstStyle/>
                    <a:p>
                      <a:pPr defTabSz="914400"/>
                      <a:r>
                        <a:rPr sz="1800" i="1">
                          <a:latin typeface="Helvetica"/>
                          <a:ea typeface="Helvetica"/>
                          <a:cs typeface="Helvetica"/>
                          <a:sym typeface="Helvetica"/>
                        </a:rPr>
                        <a:t>r0</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2</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extLst>
                  <a:ext uri="{0D108BD9-81ED-4DB2-BD59-A6C34878D82A}">
                    <a16:rowId xmlns:a16="http://schemas.microsoft.com/office/drawing/2014/main" val="10002"/>
                  </a:ext>
                </a:extLst>
              </a:tr>
            </a:tbl>
          </a:graphicData>
        </a:graphic>
      </p:graphicFrame>
      <p:sp>
        <p:nvSpPr>
          <p:cNvPr id="1795" name="Line"/>
          <p:cNvSpPr/>
          <p:nvPr/>
        </p:nvSpPr>
        <p:spPr>
          <a:xfrm flipH="1">
            <a:off x="2487623" y="4201782"/>
            <a:ext cx="4350611" cy="1830594"/>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796" name="x= 30"/>
          <p:cNvSpPr txBox="1"/>
          <p:nvPr/>
        </p:nvSpPr>
        <p:spPr>
          <a:xfrm>
            <a:off x="4305610" y="5327891"/>
            <a:ext cx="472886"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x= 30</a:t>
            </a:r>
          </a:p>
        </p:txBody>
      </p:sp>
    </p:spTree>
    <p:extLst>
      <p:ext uri="{BB962C8B-B14F-4D97-AF65-F5344CB8AC3E}">
        <p14:creationId xmlns:p14="http://schemas.microsoft.com/office/powerpoint/2010/main" val="3567860441"/>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79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iterate>
                                    <p:tmAbs val="0"/>
                                  </p:iterate>
                                  <p:childTnLst>
                                    <p:set>
                                      <p:cBhvr>
                                        <p:cTn id="9" fill="hold"/>
                                        <p:tgtEl>
                                          <p:spTgt spid="17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5" grpId="0" animBg="1" advAuto="0"/>
      <p:bldP spid="1796" grpId="0" animBg="1" advAuto="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8" name="Fault Tolerance"/>
          <p:cNvSpPr txBox="1">
            <a:spLocks noGrp="1"/>
          </p:cNvSpPr>
          <p:nvPr>
            <p:ph type="title"/>
          </p:nvPr>
        </p:nvSpPr>
        <p:spPr>
          <a:prstGeom prst="rect">
            <a:avLst/>
          </a:prstGeom>
        </p:spPr>
        <p:txBody>
          <a:bodyPr/>
          <a:lstStyle/>
          <a:p>
            <a:r>
              <a:t>Fault Tolerance</a:t>
            </a:r>
          </a:p>
        </p:txBody>
      </p:sp>
      <p:grpSp>
        <p:nvGrpSpPr>
          <p:cNvPr id="1801" name="Group"/>
          <p:cNvGrpSpPr/>
          <p:nvPr/>
        </p:nvGrpSpPr>
        <p:grpSpPr>
          <a:xfrm>
            <a:off x="3252177" y="2954173"/>
            <a:ext cx="1155890" cy="1155890"/>
            <a:chOff x="0" y="0"/>
            <a:chExt cx="1643931" cy="1643931"/>
          </a:xfrm>
        </p:grpSpPr>
        <p:sp>
          <p:nvSpPr>
            <p:cNvPr id="1799"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800" name="X = 3"/>
            <p:cNvSpPr txBox="1"/>
            <p:nvPr/>
          </p:nvSpPr>
          <p:spPr>
            <a:xfrm>
              <a:off x="194661" y="632147"/>
              <a:ext cx="64747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3</a:t>
              </a:r>
            </a:p>
          </p:txBody>
        </p:sp>
      </p:grpSp>
      <p:grpSp>
        <p:nvGrpSpPr>
          <p:cNvPr id="1804" name="Group"/>
          <p:cNvGrpSpPr/>
          <p:nvPr/>
        </p:nvGrpSpPr>
        <p:grpSpPr>
          <a:xfrm>
            <a:off x="1732925" y="2954173"/>
            <a:ext cx="1155890" cy="1155890"/>
            <a:chOff x="0" y="0"/>
            <a:chExt cx="1643931" cy="1643931"/>
          </a:xfrm>
        </p:grpSpPr>
        <p:sp>
          <p:nvSpPr>
            <p:cNvPr id="1802"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803" name="X = 3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30</a:t>
              </a:r>
            </a:p>
          </p:txBody>
        </p:sp>
      </p:grpSp>
      <p:grpSp>
        <p:nvGrpSpPr>
          <p:cNvPr id="1807" name="Group"/>
          <p:cNvGrpSpPr/>
          <p:nvPr/>
        </p:nvGrpSpPr>
        <p:grpSpPr>
          <a:xfrm>
            <a:off x="4771427" y="2954173"/>
            <a:ext cx="1155890" cy="1155890"/>
            <a:chOff x="0" y="0"/>
            <a:chExt cx="1643931" cy="1643931"/>
          </a:xfrm>
        </p:grpSpPr>
        <p:sp>
          <p:nvSpPr>
            <p:cNvPr id="1805"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806" name="X = 3"/>
            <p:cNvSpPr txBox="1"/>
            <p:nvPr/>
          </p:nvSpPr>
          <p:spPr>
            <a:xfrm>
              <a:off x="194661" y="632147"/>
              <a:ext cx="64747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3</a:t>
              </a:r>
            </a:p>
          </p:txBody>
        </p:sp>
      </p:grpSp>
      <p:grpSp>
        <p:nvGrpSpPr>
          <p:cNvPr id="1810" name="Group"/>
          <p:cNvGrpSpPr/>
          <p:nvPr/>
        </p:nvGrpSpPr>
        <p:grpSpPr>
          <a:xfrm>
            <a:off x="6290679" y="2954173"/>
            <a:ext cx="1155890" cy="1155890"/>
            <a:chOff x="0" y="0"/>
            <a:chExt cx="1643931" cy="1643931"/>
          </a:xfrm>
        </p:grpSpPr>
        <p:sp>
          <p:nvSpPr>
            <p:cNvPr id="1808"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809" name="X = 3"/>
            <p:cNvSpPr txBox="1"/>
            <p:nvPr/>
          </p:nvSpPr>
          <p:spPr>
            <a:xfrm>
              <a:off x="194661" y="632147"/>
              <a:ext cx="64747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3</a:t>
              </a:r>
            </a:p>
          </p:txBody>
        </p:sp>
      </p:grpSp>
      <p:sp>
        <p:nvSpPr>
          <p:cNvPr id="1811" name="Line"/>
          <p:cNvSpPr/>
          <p:nvPr/>
        </p:nvSpPr>
        <p:spPr>
          <a:xfrm>
            <a:off x="2882918" y="3532118"/>
            <a:ext cx="405764" cy="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812" name="Line"/>
          <p:cNvSpPr/>
          <p:nvPr/>
        </p:nvSpPr>
        <p:spPr>
          <a:xfrm>
            <a:off x="4369118" y="3532118"/>
            <a:ext cx="405765" cy="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813" name="Line"/>
          <p:cNvSpPr/>
          <p:nvPr/>
        </p:nvSpPr>
        <p:spPr>
          <a:xfrm>
            <a:off x="5950655" y="3532118"/>
            <a:ext cx="405764" cy="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814" name="Head"/>
          <p:cNvSpPr txBox="1"/>
          <p:nvPr/>
        </p:nvSpPr>
        <p:spPr>
          <a:xfrm>
            <a:off x="1877690" y="2517725"/>
            <a:ext cx="458460"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Head</a:t>
            </a:r>
          </a:p>
        </p:txBody>
      </p:sp>
      <p:sp>
        <p:nvSpPr>
          <p:cNvPr id="1815" name="Tail"/>
          <p:cNvSpPr txBox="1"/>
          <p:nvPr/>
        </p:nvSpPr>
        <p:spPr>
          <a:xfrm>
            <a:off x="6596178" y="2517725"/>
            <a:ext cx="317011"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Tail</a:t>
            </a:r>
          </a:p>
        </p:txBody>
      </p:sp>
      <p:sp>
        <p:nvSpPr>
          <p:cNvPr id="1816" name="Oval"/>
          <p:cNvSpPr/>
          <p:nvPr/>
        </p:nvSpPr>
        <p:spPr>
          <a:xfrm>
            <a:off x="1286016" y="1793082"/>
            <a:ext cx="6571969" cy="3026179"/>
          </a:xfrm>
          <a:prstGeom prst="ellipse">
            <a:avLst/>
          </a:prstGeom>
          <a:ln w="50800" cap="rnd">
            <a:solidFill>
              <a:srgbClr val="000000"/>
            </a:solidFill>
            <a:custDash>
              <a:ds d="100000" sp="200000"/>
            </a:custDash>
          </a:ln>
        </p:spPr>
        <p:txBody>
          <a:bodyPr lIns="35719" tIns="35719" rIns="35719" bIns="35719" anchor="ctr"/>
          <a:lstStyle/>
          <a:p>
            <a:pPr>
              <a:defRPr sz="2400"/>
            </a:pPr>
            <a:endParaRPr sz="1687"/>
          </a:p>
        </p:txBody>
      </p:sp>
      <p:graphicFrame>
        <p:nvGraphicFramePr>
          <p:cNvPr id="1817" name="Table"/>
          <p:cNvGraphicFramePr/>
          <p:nvPr/>
        </p:nvGraphicFramePr>
        <p:xfrm>
          <a:off x="277539" y="1841377"/>
          <a:ext cx="1432048" cy="1155888"/>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85296">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85296">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r h="385296">
                <a:tc>
                  <a:txBody>
                    <a:bodyPr/>
                    <a:lstStyle/>
                    <a:p>
                      <a:pPr defTabSz="914400"/>
                      <a:r>
                        <a:rPr sz="1800" i="1">
                          <a:latin typeface="Helvetica"/>
                          <a:ea typeface="Helvetica"/>
                          <a:cs typeface="Helvetica"/>
                          <a:sym typeface="Helvetica"/>
                        </a:rPr>
                        <a:t>r0</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2</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extLst>
                  <a:ext uri="{0D108BD9-81ED-4DB2-BD59-A6C34878D82A}">
                    <a16:rowId xmlns:a16="http://schemas.microsoft.com/office/drawing/2014/main" val="10002"/>
                  </a:ext>
                </a:extLst>
              </a:tr>
            </a:tbl>
          </a:graphicData>
        </a:graphic>
      </p:graphicFrame>
      <p:graphicFrame>
        <p:nvGraphicFramePr>
          <p:cNvPr id="1818" name="Table"/>
          <p:cNvGraphicFramePr/>
          <p:nvPr/>
        </p:nvGraphicFramePr>
        <p:xfrm>
          <a:off x="3114096" y="1846320"/>
          <a:ext cx="1432048" cy="455414"/>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455414">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rgbClr val="FFFFFF"/>
                    </a:solidFill>
                  </a:tcPr>
                </a:tc>
                <a:extLst>
                  <a:ext uri="{0D108BD9-81ED-4DB2-BD59-A6C34878D82A}">
                    <a16:rowId xmlns:a16="http://schemas.microsoft.com/office/drawing/2014/main" val="10000"/>
                  </a:ext>
                </a:extLst>
              </a:tr>
            </a:tbl>
          </a:graphicData>
        </a:graphic>
      </p:graphicFrame>
      <p:graphicFrame>
        <p:nvGraphicFramePr>
          <p:cNvPr id="1819" name="Table"/>
          <p:cNvGraphicFramePr/>
          <p:nvPr/>
        </p:nvGraphicFramePr>
        <p:xfrm>
          <a:off x="7557227" y="1846320"/>
          <a:ext cx="1432048" cy="455414"/>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455414">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rgbClr val="FFFFFF"/>
                    </a:solidFill>
                  </a:tcPr>
                </a:tc>
                <a:extLst>
                  <a:ext uri="{0D108BD9-81ED-4DB2-BD59-A6C34878D82A}">
                    <a16:rowId xmlns:a16="http://schemas.microsoft.com/office/drawing/2014/main" val="10000"/>
                  </a:ext>
                </a:extLst>
              </a:tr>
            </a:tbl>
          </a:graphicData>
        </a:graphic>
      </p:graphicFrame>
      <p:graphicFrame>
        <p:nvGraphicFramePr>
          <p:cNvPr id="1820" name="Table"/>
          <p:cNvGraphicFramePr/>
          <p:nvPr/>
        </p:nvGraphicFramePr>
        <p:xfrm>
          <a:off x="4791395" y="1846320"/>
          <a:ext cx="1432048" cy="455414"/>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455414">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rgbClr val="FFFFFF"/>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111171390"/>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 name="Fault Tolerance"/>
          <p:cNvSpPr txBox="1">
            <a:spLocks noGrp="1"/>
          </p:cNvSpPr>
          <p:nvPr>
            <p:ph type="title"/>
          </p:nvPr>
        </p:nvSpPr>
        <p:spPr>
          <a:prstGeom prst="rect">
            <a:avLst/>
          </a:prstGeom>
        </p:spPr>
        <p:txBody>
          <a:bodyPr/>
          <a:lstStyle/>
          <a:p>
            <a:r>
              <a:t>Fault Tolerance</a:t>
            </a:r>
          </a:p>
        </p:txBody>
      </p:sp>
      <p:grpSp>
        <p:nvGrpSpPr>
          <p:cNvPr id="1825" name="Group"/>
          <p:cNvGrpSpPr/>
          <p:nvPr/>
        </p:nvGrpSpPr>
        <p:grpSpPr>
          <a:xfrm>
            <a:off x="3252177" y="2954173"/>
            <a:ext cx="1155890" cy="1155890"/>
            <a:chOff x="0" y="0"/>
            <a:chExt cx="1643931" cy="1643931"/>
          </a:xfrm>
        </p:grpSpPr>
        <p:sp>
          <p:nvSpPr>
            <p:cNvPr id="1823"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824" name="X = 3"/>
            <p:cNvSpPr txBox="1"/>
            <p:nvPr/>
          </p:nvSpPr>
          <p:spPr>
            <a:xfrm>
              <a:off x="194661" y="632147"/>
              <a:ext cx="64747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3</a:t>
              </a:r>
            </a:p>
          </p:txBody>
        </p:sp>
      </p:grpSp>
      <p:grpSp>
        <p:nvGrpSpPr>
          <p:cNvPr id="1828" name="Group"/>
          <p:cNvGrpSpPr/>
          <p:nvPr/>
        </p:nvGrpSpPr>
        <p:grpSpPr>
          <a:xfrm>
            <a:off x="1732925" y="2954173"/>
            <a:ext cx="1155890" cy="1155890"/>
            <a:chOff x="0" y="0"/>
            <a:chExt cx="1643931" cy="1643931"/>
          </a:xfrm>
        </p:grpSpPr>
        <p:sp>
          <p:nvSpPr>
            <p:cNvPr id="1826"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827" name="X = 3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30</a:t>
              </a:r>
            </a:p>
          </p:txBody>
        </p:sp>
      </p:grpSp>
      <p:grpSp>
        <p:nvGrpSpPr>
          <p:cNvPr id="1831" name="Group"/>
          <p:cNvGrpSpPr/>
          <p:nvPr/>
        </p:nvGrpSpPr>
        <p:grpSpPr>
          <a:xfrm>
            <a:off x="4771427" y="2954173"/>
            <a:ext cx="1155890" cy="1155890"/>
            <a:chOff x="0" y="0"/>
            <a:chExt cx="1643931" cy="1643931"/>
          </a:xfrm>
        </p:grpSpPr>
        <p:sp>
          <p:nvSpPr>
            <p:cNvPr id="1829"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830" name="X = 3"/>
            <p:cNvSpPr txBox="1"/>
            <p:nvPr/>
          </p:nvSpPr>
          <p:spPr>
            <a:xfrm>
              <a:off x="194661" y="632147"/>
              <a:ext cx="64747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3</a:t>
              </a:r>
            </a:p>
          </p:txBody>
        </p:sp>
      </p:grpSp>
      <p:grpSp>
        <p:nvGrpSpPr>
          <p:cNvPr id="1834" name="Group"/>
          <p:cNvGrpSpPr/>
          <p:nvPr/>
        </p:nvGrpSpPr>
        <p:grpSpPr>
          <a:xfrm>
            <a:off x="6290679" y="2954173"/>
            <a:ext cx="1155890" cy="1155890"/>
            <a:chOff x="0" y="0"/>
            <a:chExt cx="1643931" cy="1643931"/>
          </a:xfrm>
        </p:grpSpPr>
        <p:sp>
          <p:nvSpPr>
            <p:cNvPr id="1832"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833" name="X = 3"/>
            <p:cNvSpPr txBox="1"/>
            <p:nvPr/>
          </p:nvSpPr>
          <p:spPr>
            <a:xfrm>
              <a:off x="194661" y="632147"/>
              <a:ext cx="64747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3</a:t>
              </a:r>
            </a:p>
          </p:txBody>
        </p:sp>
      </p:grpSp>
      <p:sp>
        <p:nvSpPr>
          <p:cNvPr id="1835" name="Line"/>
          <p:cNvSpPr/>
          <p:nvPr/>
        </p:nvSpPr>
        <p:spPr>
          <a:xfrm>
            <a:off x="2882918" y="3532118"/>
            <a:ext cx="405764" cy="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836" name="Line"/>
          <p:cNvSpPr/>
          <p:nvPr/>
        </p:nvSpPr>
        <p:spPr>
          <a:xfrm>
            <a:off x="4369118" y="3532118"/>
            <a:ext cx="405765" cy="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837" name="Line"/>
          <p:cNvSpPr/>
          <p:nvPr/>
        </p:nvSpPr>
        <p:spPr>
          <a:xfrm>
            <a:off x="5950655" y="3532118"/>
            <a:ext cx="405764" cy="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838" name="Head"/>
          <p:cNvSpPr txBox="1"/>
          <p:nvPr/>
        </p:nvSpPr>
        <p:spPr>
          <a:xfrm>
            <a:off x="1877690" y="2517725"/>
            <a:ext cx="458460"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Head</a:t>
            </a:r>
          </a:p>
        </p:txBody>
      </p:sp>
      <p:sp>
        <p:nvSpPr>
          <p:cNvPr id="1839" name="Tail"/>
          <p:cNvSpPr txBox="1"/>
          <p:nvPr/>
        </p:nvSpPr>
        <p:spPr>
          <a:xfrm>
            <a:off x="6596178" y="2517725"/>
            <a:ext cx="317011"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Tail</a:t>
            </a:r>
          </a:p>
        </p:txBody>
      </p:sp>
      <p:sp>
        <p:nvSpPr>
          <p:cNvPr id="1840" name="Oval"/>
          <p:cNvSpPr/>
          <p:nvPr/>
        </p:nvSpPr>
        <p:spPr>
          <a:xfrm>
            <a:off x="1286016" y="1793082"/>
            <a:ext cx="6571969" cy="3026179"/>
          </a:xfrm>
          <a:prstGeom prst="ellipse">
            <a:avLst/>
          </a:prstGeom>
          <a:ln w="50800" cap="rnd">
            <a:solidFill>
              <a:srgbClr val="000000"/>
            </a:solidFill>
            <a:custDash>
              <a:ds d="100000" sp="200000"/>
            </a:custDash>
          </a:ln>
        </p:spPr>
        <p:txBody>
          <a:bodyPr lIns="35719" tIns="35719" rIns="35719" bIns="35719" anchor="ctr"/>
          <a:lstStyle/>
          <a:p>
            <a:pPr>
              <a:defRPr sz="2400"/>
            </a:pPr>
            <a:endParaRPr sz="1687"/>
          </a:p>
        </p:txBody>
      </p:sp>
      <p:graphicFrame>
        <p:nvGraphicFramePr>
          <p:cNvPr id="1841" name="Table"/>
          <p:cNvGraphicFramePr/>
          <p:nvPr/>
        </p:nvGraphicFramePr>
        <p:xfrm>
          <a:off x="277539" y="1841377"/>
          <a:ext cx="1432048" cy="1155888"/>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85296">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85296">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r h="385296">
                <a:tc>
                  <a:txBody>
                    <a:bodyPr/>
                    <a:lstStyle/>
                    <a:p>
                      <a:pPr defTabSz="914400"/>
                      <a:r>
                        <a:rPr sz="1800" i="1">
                          <a:latin typeface="Helvetica"/>
                          <a:ea typeface="Helvetica"/>
                          <a:cs typeface="Helvetica"/>
                          <a:sym typeface="Helvetica"/>
                        </a:rPr>
                        <a:t>r0</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2</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extLst>
                  <a:ext uri="{0D108BD9-81ED-4DB2-BD59-A6C34878D82A}">
                    <a16:rowId xmlns:a16="http://schemas.microsoft.com/office/drawing/2014/main" val="10002"/>
                  </a:ext>
                </a:extLst>
              </a:tr>
            </a:tbl>
          </a:graphicData>
        </a:graphic>
      </p:graphicFrame>
      <p:graphicFrame>
        <p:nvGraphicFramePr>
          <p:cNvPr id="1842" name="Table"/>
          <p:cNvGraphicFramePr/>
          <p:nvPr/>
        </p:nvGraphicFramePr>
        <p:xfrm>
          <a:off x="3114096" y="1846320"/>
          <a:ext cx="1432048" cy="455414"/>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455414">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rgbClr val="FFFFFF"/>
                    </a:solidFill>
                  </a:tcPr>
                </a:tc>
                <a:extLst>
                  <a:ext uri="{0D108BD9-81ED-4DB2-BD59-A6C34878D82A}">
                    <a16:rowId xmlns:a16="http://schemas.microsoft.com/office/drawing/2014/main" val="10000"/>
                  </a:ext>
                </a:extLst>
              </a:tr>
            </a:tbl>
          </a:graphicData>
        </a:graphic>
      </p:graphicFrame>
      <p:graphicFrame>
        <p:nvGraphicFramePr>
          <p:cNvPr id="1843" name="Table"/>
          <p:cNvGraphicFramePr/>
          <p:nvPr/>
        </p:nvGraphicFramePr>
        <p:xfrm>
          <a:off x="7557227" y="1846320"/>
          <a:ext cx="1432048" cy="455414"/>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455414">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rgbClr val="FFFFFF"/>
                    </a:solidFill>
                  </a:tcPr>
                </a:tc>
                <a:extLst>
                  <a:ext uri="{0D108BD9-81ED-4DB2-BD59-A6C34878D82A}">
                    <a16:rowId xmlns:a16="http://schemas.microsoft.com/office/drawing/2014/main" val="10000"/>
                  </a:ext>
                </a:extLst>
              </a:tr>
            </a:tbl>
          </a:graphicData>
        </a:graphic>
      </p:graphicFrame>
      <p:graphicFrame>
        <p:nvGraphicFramePr>
          <p:cNvPr id="1844" name="Table"/>
          <p:cNvGraphicFramePr/>
          <p:nvPr/>
        </p:nvGraphicFramePr>
        <p:xfrm>
          <a:off x="4791395" y="1846320"/>
          <a:ext cx="1432048" cy="455414"/>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455414">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rgbClr val="FFFFFF"/>
                    </a:solidFill>
                  </a:tcPr>
                </a:tc>
                <a:extLst>
                  <a:ext uri="{0D108BD9-81ED-4DB2-BD59-A6C34878D82A}">
                    <a16:rowId xmlns:a16="http://schemas.microsoft.com/office/drawing/2014/main" val="10000"/>
                  </a:ext>
                </a:extLst>
              </a:tr>
            </a:tbl>
          </a:graphicData>
        </a:graphic>
      </p:graphicFrame>
      <p:sp>
        <p:nvSpPr>
          <p:cNvPr id="1845" name="Dingbat X"/>
          <p:cNvSpPr/>
          <p:nvPr/>
        </p:nvSpPr>
        <p:spPr>
          <a:xfrm>
            <a:off x="1884177" y="3027908"/>
            <a:ext cx="853386" cy="1008420"/>
          </a:xfrm>
          <a:custGeom>
            <a:avLst/>
            <a:gdLst/>
            <a:ahLst/>
            <a:cxnLst>
              <a:cxn ang="0">
                <a:pos x="wd2" y="hd2"/>
              </a:cxn>
              <a:cxn ang="5400000">
                <a:pos x="wd2" y="hd2"/>
              </a:cxn>
              <a:cxn ang="10800000">
                <a:pos x="wd2" y="hd2"/>
              </a:cxn>
              <a:cxn ang="16200000">
                <a:pos x="wd2" y="hd2"/>
              </a:cxn>
            </a:cxnLst>
            <a:rect l="0" t="0" r="r" b="b"/>
            <a:pathLst>
              <a:path w="21484" h="21548" extrusionOk="0">
                <a:moveTo>
                  <a:pt x="18655" y="0"/>
                </a:moveTo>
                <a:cubicBezTo>
                  <a:pt x="18494" y="5"/>
                  <a:pt x="18333" y="109"/>
                  <a:pt x="18066" y="314"/>
                </a:cubicBezTo>
                <a:cubicBezTo>
                  <a:pt x="15478" y="2289"/>
                  <a:pt x="13027" y="4381"/>
                  <a:pt x="10727" y="6600"/>
                </a:cubicBezTo>
                <a:cubicBezTo>
                  <a:pt x="10587" y="6735"/>
                  <a:pt x="10434" y="6862"/>
                  <a:pt x="10258" y="7020"/>
                </a:cubicBezTo>
                <a:cubicBezTo>
                  <a:pt x="10102" y="6832"/>
                  <a:pt x="9974" y="6685"/>
                  <a:pt x="9856" y="6533"/>
                </a:cubicBezTo>
                <a:cubicBezTo>
                  <a:pt x="8908" y="5315"/>
                  <a:pt x="7971" y="4091"/>
                  <a:pt x="7009" y="2882"/>
                </a:cubicBezTo>
                <a:cubicBezTo>
                  <a:pt x="6625" y="2399"/>
                  <a:pt x="6178" y="1951"/>
                  <a:pt x="5769" y="1483"/>
                </a:cubicBezTo>
                <a:cubicBezTo>
                  <a:pt x="5573" y="1260"/>
                  <a:pt x="5327" y="1254"/>
                  <a:pt x="5044" y="1314"/>
                </a:cubicBezTo>
                <a:cubicBezTo>
                  <a:pt x="4759" y="1375"/>
                  <a:pt x="4593" y="1540"/>
                  <a:pt x="4590" y="1770"/>
                </a:cubicBezTo>
                <a:cubicBezTo>
                  <a:pt x="4583" y="2129"/>
                  <a:pt x="4349" y="2291"/>
                  <a:pt x="3989" y="2389"/>
                </a:cubicBezTo>
                <a:cubicBezTo>
                  <a:pt x="3741" y="2232"/>
                  <a:pt x="3498" y="2079"/>
                  <a:pt x="3221" y="1904"/>
                </a:cubicBezTo>
                <a:cubicBezTo>
                  <a:pt x="2922" y="2176"/>
                  <a:pt x="2660" y="2427"/>
                  <a:pt x="2382" y="2665"/>
                </a:cubicBezTo>
                <a:cubicBezTo>
                  <a:pt x="2135" y="2876"/>
                  <a:pt x="2125" y="3090"/>
                  <a:pt x="2231" y="3371"/>
                </a:cubicBezTo>
                <a:cubicBezTo>
                  <a:pt x="3179" y="5877"/>
                  <a:pt x="4394" y="8283"/>
                  <a:pt x="5880" y="10593"/>
                </a:cubicBezTo>
                <a:cubicBezTo>
                  <a:pt x="5956" y="10712"/>
                  <a:pt x="6024" y="10835"/>
                  <a:pt x="6094" y="10951"/>
                </a:cubicBezTo>
                <a:cubicBezTo>
                  <a:pt x="4046" y="12991"/>
                  <a:pt x="2019" y="15012"/>
                  <a:pt x="0" y="17024"/>
                </a:cubicBezTo>
                <a:cubicBezTo>
                  <a:pt x="166" y="17359"/>
                  <a:pt x="297" y="17644"/>
                  <a:pt x="450" y="17921"/>
                </a:cubicBezTo>
                <a:cubicBezTo>
                  <a:pt x="559" y="18117"/>
                  <a:pt x="570" y="18299"/>
                  <a:pt x="443" y="18491"/>
                </a:cubicBezTo>
                <a:cubicBezTo>
                  <a:pt x="355" y="18625"/>
                  <a:pt x="277" y="18763"/>
                  <a:pt x="214" y="18906"/>
                </a:cubicBezTo>
                <a:cubicBezTo>
                  <a:pt x="179" y="18986"/>
                  <a:pt x="139" y="19096"/>
                  <a:pt x="175" y="19164"/>
                </a:cubicBezTo>
                <a:cubicBezTo>
                  <a:pt x="462" y="19717"/>
                  <a:pt x="876" y="20186"/>
                  <a:pt x="1406" y="20550"/>
                </a:cubicBezTo>
                <a:cubicBezTo>
                  <a:pt x="1668" y="20457"/>
                  <a:pt x="1862" y="20370"/>
                  <a:pt x="2068" y="20319"/>
                </a:cubicBezTo>
                <a:cubicBezTo>
                  <a:pt x="2305" y="20259"/>
                  <a:pt x="2506" y="20384"/>
                  <a:pt x="2432" y="20567"/>
                </a:cubicBezTo>
                <a:cubicBezTo>
                  <a:pt x="2271" y="20967"/>
                  <a:pt x="2606" y="21165"/>
                  <a:pt x="2838" y="21403"/>
                </a:cubicBezTo>
                <a:cubicBezTo>
                  <a:pt x="3027" y="21596"/>
                  <a:pt x="3335" y="21593"/>
                  <a:pt x="3548" y="21414"/>
                </a:cubicBezTo>
                <a:cubicBezTo>
                  <a:pt x="3624" y="21350"/>
                  <a:pt x="3679" y="21268"/>
                  <a:pt x="3745" y="21195"/>
                </a:cubicBezTo>
                <a:cubicBezTo>
                  <a:pt x="5406" y="19353"/>
                  <a:pt x="7068" y="17510"/>
                  <a:pt x="8732" y="15669"/>
                </a:cubicBezTo>
                <a:cubicBezTo>
                  <a:pt x="8850" y="15538"/>
                  <a:pt x="8982" y="15417"/>
                  <a:pt x="9151" y="15248"/>
                </a:cubicBezTo>
                <a:cubicBezTo>
                  <a:pt x="9312" y="15457"/>
                  <a:pt x="9442" y="15618"/>
                  <a:pt x="9566" y="15782"/>
                </a:cubicBezTo>
                <a:cubicBezTo>
                  <a:pt x="10552" y="17091"/>
                  <a:pt x="11622" y="18348"/>
                  <a:pt x="12799" y="19538"/>
                </a:cubicBezTo>
                <a:cubicBezTo>
                  <a:pt x="13137" y="19880"/>
                  <a:pt x="13363" y="19913"/>
                  <a:pt x="13764" y="19639"/>
                </a:cubicBezTo>
                <a:cubicBezTo>
                  <a:pt x="14071" y="19429"/>
                  <a:pt x="14340" y="19181"/>
                  <a:pt x="14638" y="18942"/>
                </a:cubicBezTo>
                <a:cubicBezTo>
                  <a:pt x="14977" y="19118"/>
                  <a:pt x="15325" y="19299"/>
                  <a:pt x="15670" y="19479"/>
                </a:cubicBezTo>
                <a:cubicBezTo>
                  <a:pt x="15874" y="19336"/>
                  <a:pt x="16024" y="19228"/>
                  <a:pt x="16179" y="19123"/>
                </a:cubicBezTo>
                <a:cubicBezTo>
                  <a:pt x="16407" y="18969"/>
                  <a:pt x="16586" y="18817"/>
                  <a:pt x="16625" y="18532"/>
                </a:cubicBezTo>
                <a:cubicBezTo>
                  <a:pt x="16663" y="18245"/>
                  <a:pt x="16848" y="17980"/>
                  <a:pt x="17238" y="17893"/>
                </a:cubicBezTo>
                <a:cubicBezTo>
                  <a:pt x="17537" y="17826"/>
                  <a:pt x="17736" y="17646"/>
                  <a:pt x="17893" y="17435"/>
                </a:cubicBezTo>
                <a:cubicBezTo>
                  <a:pt x="18144" y="17098"/>
                  <a:pt x="18337" y="16737"/>
                  <a:pt x="18424" y="16377"/>
                </a:cubicBezTo>
                <a:cubicBezTo>
                  <a:pt x="16705" y="14528"/>
                  <a:pt x="15014" y="12708"/>
                  <a:pt x="13308" y="10873"/>
                </a:cubicBezTo>
                <a:cubicBezTo>
                  <a:pt x="13494" y="10665"/>
                  <a:pt x="13612" y="10530"/>
                  <a:pt x="13734" y="10397"/>
                </a:cubicBezTo>
                <a:cubicBezTo>
                  <a:pt x="15805" y="8137"/>
                  <a:pt x="18039" y="6000"/>
                  <a:pt x="20413" y="3968"/>
                </a:cubicBezTo>
                <a:cubicBezTo>
                  <a:pt x="20703" y="3719"/>
                  <a:pt x="20983" y="3471"/>
                  <a:pt x="21190" y="3153"/>
                </a:cubicBezTo>
                <a:cubicBezTo>
                  <a:pt x="21585" y="2544"/>
                  <a:pt x="21600" y="2565"/>
                  <a:pt x="21129" y="2026"/>
                </a:cubicBezTo>
                <a:cubicBezTo>
                  <a:pt x="20955" y="1827"/>
                  <a:pt x="20762" y="1776"/>
                  <a:pt x="20487" y="1772"/>
                </a:cubicBezTo>
                <a:cubicBezTo>
                  <a:pt x="19961" y="1764"/>
                  <a:pt x="19720" y="1486"/>
                  <a:pt x="19806" y="1064"/>
                </a:cubicBezTo>
                <a:cubicBezTo>
                  <a:pt x="19825" y="971"/>
                  <a:pt x="19804" y="847"/>
                  <a:pt x="19743" y="773"/>
                </a:cubicBezTo>
                <a:cubicBezTo>
                  <a:pt x="19597" y="599"/>
                  <a:pt x="19434" y="429"/>
                  <a:pt x="19245" y="289"/>
                </a:cubicBezTo>
                <a:cubicBezTo>
                  <a:pt x="18978" y="92"/>
                  <a:pt x="18816" y="-4"/>
                  <a:pt x="18655" y="0"/>
                </a:cubicBezTo>
                <a:close/>
              </a:path>
            </a:pathLst>
          </a:custGeom>
          <a:blipFill>
            <a:blip r:embed="rId2"/>
          </a:blipFill>
          <a:ln w="12700">
            <a:miter lim="400000"/>
          </a:ln>
          <a:effectLst>
            <a:outerShdw blurRad="38100" dist="25400" dir="5400000" rotWithShape="0">
              <a:srgbClr val="000000">
                <a:alpha val="50000"/>
              </a:srgbClr>
            </a:outerShdw>
          </a:effectLst>
        </p:spPr>
        <p:txBody>
          <a:bodyPr lIns="35719" tIns="35719" rIns="35719" bIns="35719" anchor="ctr"/>
          <a:lstStyle/>
          <a:p>
            <a:pPr>
              <a:defRPr sz="2400">
                <a:solidFill>
                  <a:srgbClr val="FFFFFF"/>
                </a:solidFill>
              </a:defRPr>
            </a:pPr>
            <a:endParaRPr sz="1687"/>
          </a:p>
        </p:txBody>
      </p:sp>
      <p:sp>
        <p:nvSpPr>
          <p:cNvPr id="1846" name="Dropped requests r1  and r0"/>
          <p:cNvSpPr txBox="1"/>
          <p:nvPr/>
        </p:nvSpPr>
        <p:spPr>
          <a:xfrm>
            <a:off x="3012431" y="5327891"/>
            <a:ext cx="2096729"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Dropped requests </a:t>
            </a:r>
            <a:r>
              <a:rPr sz="1266" i="1">
                <a:latin typeface="Helvetica"/>
                <a:ea typeface="Helvetica"/>
                <a:cs typeface="Helvetica"/>
                <a:sym typeface="Helvetica"/>
              </a:rPr>
              <a:t>r1 </a:t>
            </a:r>
            <a:r>
              <a:rPr sz="1266"/>
              <a:t> and </a:t>
            </a:r>
            <a:r>
              <a:rPr sz="1266" i="1">
                <a:latin typeface="Helvetica"/>
                <a:ea typeface="Helvetica"/>
                <a:cs typeface="Helvetica"/>
                <a:sym typeface="Helvetica"/>
              </a:rPr>
              <a:t>r0</a:t>
            </a:r>
          </a:p>
        </p:txBody>
      </p:sp>
      <p:sp>
        <p:nvSpPr>
          <p:cNvPr id="1847" name="Dingbat X"/>
          <p:cNvSpPr/>
          <p:nvPr/>
        </p:nvSpPr>
        <p:spPr>
          <a:xfrm>
            <a:off x="882644" y="1888170"/>
            <a:ext cx="853386" cy="1008420"/>
          </a:xfrm>
          <a:custGeom>
            <a:avLst/>
            <a:gdLst/>
            <a:ahLst/>
            <a:cxnLst>
              <a:cxn ang="0">
                <a:pos x="wd2" y="hd2"/>
              </a:cxn>
              <a:cxn ang="5400000">
                <a:pos x="wd2" y="hd2"/>
              </a:cxn>
              <a:cxn ang="10800000">
                <a:pos x="wd2" y="hd2"/>
              </a:cxn>
              <a:cxn ang="16200000">
                <a:pos x="wd2" y="hd2"/>
              </a:cxn>
            </a:cxnLst>
            <a:rect l="0" t="0" r="r" b="b"/>
            <a:pathLst>
              <a:path w="21484" h="21548" extrusionOk="0">
                <a:moveTo>
                  <a:pt x="18655" y="0"/>
                </a:moveTo>
                <a:cubicBezTo>
                  <a:pt x="18494" y="5"/>
                  <a:pt x="18333" y="109"/>
                  <a:pt x="18066" y="314"/>
                </a:cubicBezTo>
                <a:cubicBezTo>
                  <a:pt x="15478" y="2289"/>
                  <a:pt x="13027" y="4381"/>
                  <a:pt x="10727" y="6600"/>
                </a:cubicBezTo>
                <a:cubicBezTo>
                  <a:pt x="10587" y="6735"/>
                  <a:pt x="10434" y="6862"/>
                  <a:pt x="10258" y="7020"/>
                </a:cubicBezTo>
                <a:cubicBezTo>
                  <a:pt x="10102" y="6832"/>
                  <a:pt x="9974" y="6685"/>
                  <a:pt x="9856" y="6533"/>
                </a:cubicBezTo>
                <a:cubicBezTo>
                  <a:pt x="8908" y="5315"/>
                  <a:pt x="7971" y="4091"/>
                  <a:pt x="7009" y="2882"/>
                </a:cubicBezTo>
                <a:cubicBezTo>
                  <a:pt x="6625" y="2399"/>
                  <a:pt x="6178" y="1951"/>
                  <a:pt x="5769" y="1483"/>
                </a:cubicBezTo>
                <a:cubicBezTo>
                  <a:pt x="5573" y="1260"/>
                  <a:pt x="5327" y="1254"/>
                  <a:pt x="5044" y="1314"/>
                </a:cubicBezTo>
                <a:cubicBezTo>
                  <a:pt x="4759" y="1375"/>
                  <a:pt x="4593" y="1540"/>
                  <a:pt x="4590" y="1770"/>
                </a:cubicBezTo>
                <a:cubicBezTo>
                  <a:pt x="4583" y="2129"/>
                  <a:pt x="4349" y="2291"/>
                  <a:pt x="3989" y="2389"/>
                </a:cubicBezTo>
                <a:cubicBezTo>
                  <a:pt x="3741" y="2232"/>
                  <a:pt x="3498" y="2079"/>
                  <a:pt x="3221" y="1904"/>
                </a:cubicBezTo>
                <a:cubicBezTo>
                  <a:pt x="2922" y="2176"/>
                  <a:pt x="2660" y="2427"/>
                  <a:pt x="2382" y="2665"/>
                </a:cubicBezTo>
                <a:cubicBezTo>
                  <a:pt x="2135" y="2876"/>
                  <a:pt x="2125" y="3090"/>
                  <a:pt x="2231" y="3371"/>
                </a:cubicBezTo>
                <a:cubicBezTo>
                  <a:pt x="3179" y="5877"/>
                  <a:pt x="4394" y="8283"/>
                  <a:pt x="5880" y="10593"/>
                </a:cubicBezTo>
                <a:cubicBezTo>
                  <a:pt x="5956" y="10712"/>
                  <a:pt x="6024" y="10835"/>
                  <a:pt x="6094" y="10951"/>
                </a:cubicBezTo>
                <a:cubicBezTo>
                  <a:pt x="4046" y="12991"/>
                  <a:pt x="2019" y="15012"/>
                  <a:pt x="0" y="17024"/>
                </a:cubicBezTo>
                <a:cubicBezTo>
                  <a:pt x="166" y="17359"/>
                  <a:pt x="297" y="17644"/>
                  <a:pt x="450" y="17921"/>
                </a:cubicBezTo>
                <a:cubicBezTo>
                  <a:pt x="559" y="18117"/>
                  <a:pt x="570" y="18299"/>
                  <a:pt x="443" y="18491"/>
                </a:cubicBezTo>
                <a:cubicBezTo>
                  <a:pt x="355" y="18625"/>
                  <a:pt x="277" y="18763"/>
                  <a:pt x="214" y="18906"/>
                </a:cubicBezTo>
                <a:cubicBezTo>
                  <a:pt x="179" y="18986"/>
                  <a:pt x="139" y="19096"/>
                  <a:pt x="175" y="19164"/>
                </a:cubicBezTo>
                <a:cubicBezTo>
                  <a:pt x="462" y="19717"/>
                  <a:pt x="876" y="20186"/>
                  <a:pt x="1406" y="20550"/>
                </a:cubicBezTo>
                <a:cubicBezTo>
                  <a:pt x="1668" y="20457"/>
                  <a:pt x="1862" y="20370"/>
                  <a:pt x="2068" y="20319"/>
                </a:cubicBezTo>
                <a:cubicBezTo>
                  <a:pt x="2305" y="20259"/>
                  <a:pt x="2506" y="20384"/>
                  <a:pt x="2432" y="20567"/>
                </a:cubicBezTo>
                <a:cubicBezTo>
                  <a:pt x="2271" y="20967"/>
                  <a:pt x="2606" y="21165"/>
                  <a:pt x="2838" y="21403"/>
                </a:cubicBezTo>
                <a:cubicBezTo>
                  <a:pt x="3027" y="21596"/>
                  <a:pt x="3335" y="21593"/>
                  <a:pt x="3548" y="21414"/>
                </a:cubicBezTo>
                <a:cubicBezTo>
                  <a:pt x="3624" y="21350"/>
                  <a:pt x="3679" y="21268"/>
                  <a:pt x="3745" y="21195"/>
                </a:cubicBezTo>
                <a:cubicBezTo>
                  <a:pt x="5406" y="19353"/>
                  <a:pt x="7068" y="17510"/>
                  <a:pt x="8732" y="15669"/>
                </a:cubicBezTo>
                <a:cubicBezTo>
                  <a:pt x="8850" y="15538"/>
                  <a:pt x="8982" y="15417"/>
                  <a:pt x="9151" y="15248"/>
                </a:cubicBezTo>
                <a:cubicBezTo>
                  <a:pt x="9312" y="15457"/>
                  <a:pt x="9442" y="15618"/>
                  <a:pt x="9566" y="15782"/>
                </a:cubicBezTo>
                <a:cubicBezTo>
                  <a:pt x="10552" y="17091"/>
                  <a:pt x="11622" y="18348"/>
                  <a:pt x="12799" y="19538"/>
                </a:cubicBezTo>
                <a:cubicBezTo>
                  <a:pt x="13137" y="19880"/>
                  <a:pt x="13363" y="19913"/>
                  <a:pt x="13764" y="19639"/>
                </a:cubicBezTo>
                <a:cubicBezTo>
                  <a:pt x="14071" y="19429"/>
                  <a:pt x="14340" y="19181"/>
                  <a:pt x="14638" y="18942"/>
                </a:cubicBezTo>
                <a:cubicBezTo>
                  <a:pt x="14977" y="19118"/>
                  <a:pt x="15325" y="19299"/>
                  <a:pt x="15670" y="19479"/>
                </a:cubicBezTo>
                <a:cubicBezTo>
                  <a:pt x="15874" y="19336"/>
                  <a:pt x="16024" y="19228"/>
                  <a:pt x="16179" y="19123"/>
                </a:cubicBezTo>
                <a:cubicBezTo>
                  <a:pt x="16407" y="18969"/>
                  <a:pt x="16586" y="18817"/>
                  <a:pt x="16625" y="18532"/>
                </a:cubicBezTo>
                <a:cubicBezTo>
                  <a:pt x="16663" y="18245"/>
                  <a:pt x="16848" y="17980"/>
                  <a:pt x="17238" y="17893"/>
                </a:cubicBezTo>
                <a:cubicBezTo>
                  <a:pt x="17537" y="17826"/>
                  <a:pt x="17736" y="17646"/>
                  <a:pt x="17893" y="17435"/>
                </a:cubicBezTo>
                <a:cubicBezTo>
                  <a:pt x="18144" y="17098"/>
                  <a:pt x="18337" y="16737"/>
                  <a:pt x="18424" y="16377"/>
                </a:cubicBezTo>
                <a:cubicBezTo>
                  <a:pt x="16705" y="14528"/>
                  <a:pt x="15014" y="12708"/>
                  <a:pt x="13308" y="10873"/>
                </a:cubicBezTo>
                <a:cubicBezTo>
                  <a:pt x="13494" y="10665"/>
                  <a:pt x="13612" y="10530"/>
                  <a:pt x="13734" y="10397"/>
                </a:cubicBezTo>
                <a:cubicBezTo>
                  <a:pt x="15805" y="8137"/>
                  <a:pt x="18039" y="6000"/>
                  <a:pt x="20413" y="3968"/>
                </a:cubicBezTo>
                <a:cubicBezTo>
                  <a:pt x="20703" y="3719"/>
                  <a:pt x="20983" y="3471"/>
                  <a:pt x="21190" y="3153"/>
                </a:cubicBezTo>
                <a:cubicBezTo>
                  <a:pt x="21585" y="2544"/>
                  <a:pt x="21600" y="2565"/>
                  <a:pt x="21129" y="2026"/>
                </a:cubicBezTo>
                <a:cubicBezTo>
                  <a:pt x="20955" y="1827"/>
                  <a:pt x="20762" y="1776"/>
                  <a:pt x="20487" y="1772"/>
                </a:cubicBezTo>
                <a:cubicBezTo>
                  <a:pt x="19961" y="1764"/>
                  <a:pt x="19720" y="1486"/>
                  <a:pt x="19806" y="1064"/>
                </a:cubicBezTo>
                <a:cubicBezTo>
                  <a:pt x="19825" y="971"/>
                  <a:pt x="19804" y="847"/>
                  <a:pt x="19743" y="773"/>
                </a:cubicBezTo>
                <a:cubicBezTo>
                  <a:pt x="19597" y="599"/>
                  <a:pt x="19434" y="429"/>
                  <a:pt x="19245" y="289"/>
                </a:cubicBezTo>
                <a:cubicBezTo>
                  <a:pt x="18978" y="92"/>
                  <a:pt x="18816" y="-4"/>
                  <a:pt x="18655" y="0"/>
                </a:cubicBezTo>
                <a:close/>
              </a:path>
            </a:pathLst>
          </a:custGeom>
          <a:blipFill>
            <a:blip r:embed="rId2"/>
          </a:blipFill>
          <a:ln w="12700">
            <a:miter lim="400000"/>
          </a:ln>
          <a:effectLst>
            <a:outerShdw blurRad="38100" dist="25400" dir="5400000" rotWithShape="0">
              <a:srgbClr val="000000">
                <a:alpha val="50000"/>
              </a:srgbClr>
            </a:outerShdw>
          </a:effectLst>
        </p:spPr>
        <p:txBody>
          <a:bodyPr lIns="35719" tIns="35719" rIns="35719" bIns="35719" anchor="ctr"/>
          <a:lstStyle/>
          <a:p>
            <a:pPr>
              <a:defRPr sz="2400">
                <a:solidFill>
                  <a:srgbClr val="FFFFFF"/>
                </a:solidFill>
              </a:defRPr>
            </a:pPr>
            <a:endParaRPr sz="1687"/>
          </a:p>
        </p:txBody>
      </p:sp>
    </p:spTree>
    <p:extLst>
      <p:ext uri="{BB962C8B-B14F-4D97-AF65-F5344CB8AC3E}">
        <p14:creationId xmlns:p14="http://schemas.microsoft.com/office/powerpoint/2010/main" val="2896404300"/>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path" presetSubtype="0" accel="50000" decel="50000" fill="hold" nodeType="clickEffect">
                                  <p:stCondLst>
                                    <p:cond delay="0"/>
                                  </p:stCondLst>
                                  <p:childTnLst>
                                    <p:animMotion origin="layout" path="M 0.000000 0.000000 L 0.166182 -0.000529" pathEditMode="relative">
                                      <p:cBhvr>
                                        <p:cTn id="6" dur="1000" fill="hold"/>
                                        <p:tgtEl>
                                          <p:spTgt spid="1838"/>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18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6" grpId="0" animBg="1" advAuto="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9" name="Fault Tolerance"/>
          <p:cNvSpPr txBox="1">
            <a:spLocks noGrp="1"/>
          </p:cNvSpPr>
          <p:nvPr>
            <p:ph type="title"/>
          </p:nvPr>
        </p:nvSpPr>
        <p:spPr>
          <a:prstGeom prst="rect">
            <a:avLst/>
          </a:prstGeom>
        </p:spPr>
        <p:txBody>
          <a:bodyPr/>
          <a:lstStyle/>
          <a:p>
            <a:r>
              <a:t>Fault Tolerance</a:t>
            </a:r>
          </a:p>
        </p:txBody>
      </p:sp>
      <p:grpSp>
        <p:nvGrpSpPr>
          <p:cNvPr id="1852" name="Group"/>
          <p:cNvGrpSpPr/>
          <p:nvPr/>
        </p:nvGrpSpPr>
        <p:grpSpPr>
          <a:xfrm>
            <a:off x="3252177" y="2954173"/>
            <a:ext cx="1155890" cy="1155890"/>
            <a:chOff x="0" y="0"/>
            <a:chExt cx="1643931" cy="1643931"/>
          </a:xfrm>
        </p:grpSpPr>
        <p:sp>
          <p:nvSpPr>
            <p:cNvPr id="1850"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851" name="X = 3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30</a:t>
              </a:r>
            </a:p>
          </p:txBody>
        </p:sp>
      </p:grpSp>
      <p:grpSp>
        <p:nvGrpSpPr>
          <p:cNvPr id="1855" name="Group"/>
          <p:cNvGrpSpPr/>
          <p:nvPr/>
        </p:nvGrpSpPr>
        <p:grpSpPr>
          <a:xfrm>
            <a:off x="1732925" y="2954173"/>
            <a:ext cx="1155890" cy="1155890"/>
            <a:chOff x="0" y="0"/>
            <a:chExt cx="1643931" cy="1643931"/>
          </a:xfrm>
        </p:grpSpPr>
        <p:sp>
          <p:nvSpPr>
            <p:cNvPr id="1853"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854" name="X = 3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30</a:t>
              </a:r>
            </a:p>
          </p:txBody>
        </p:sp>
      </p:grpSp>
      <p:grpSp>
        <p:nvGrpSpPr>
          <p:cNvPr id="1858" name="Group"/>
          <p:cNvGrpSpPr/>
          <p:nvPr/>
        </p:nvGrpSpPr>
        <p:grpSpPr>
          <a:xfrm>
            <a:off x="4771427" y="2954173"/>
            <a:ext cx="1155890" cy="1155890"/>
            <a:chOff x="0" y="0"/>
            <a:chExt cx="1643931" cy="1643931"/>
          </a:xfrm>
        </p:grpSpPr>
        <p:sp>
          <p:nvSpPr>
            <p:cNvPr id="1856"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857" name="X = 3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30</a:t>
              </a:r>
            </a:p>
          </p:txBody>
        </p:sp>
      </p:grpSp>
      <p:grpSp>
        <p:nvGrpSpPr>
          <p:cNvPr id="1861" name="Group"/>
          <p:cNvGrpSpPr/>
          <p:nvPr/>
        </p:nvGrpSpPr>
        <p:grpSpPr>
          <a:xfrm>
            <a:off x="6290679" y="2954173"/>
            <a:ext cx="1155890" cy="1155890"/>
            <a:chOff x="0" y="0"/>
            <a:chExt cx="1643931" cy="1643931"/>
          </a:xfrm>
        </p:grpSpPr>
        <p:sp>
          <p:nvSpPr>
            <p:cNvPr id="1859"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860" name="X = 1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10</a:t>
              </a:r>
            </a:p>
          </p:txBody>
        </p:sp>
      </p:grpSp>
      <p:sp>
        <p:nvSpPr>
          <p:cNvPr id="1862" name="Line"/>
          <p:cNvSpPr/>
          <p:nvPr/>
        </p:nvSpPr>
        <p:spPr>
          <a:xfrm>
            <a:off x="2882918" y="3532118"/>
            <a:ext cx="405764" cy="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863" name="Line"/>
          <p:cNvSpPr/>
          <p:nvPr/>
        </p:nvSpPr>
        <p:spPr>
          <a:xfrm>
            <a:off x="4369118" y="3532118"/>
            <a:ext cx="405765" cy="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864" name="Line"/>
          <p:cNvSpPr/>
          <p:nvPr/>
        </p:nvSpPr>
        <p:spPr>
          <a:xfrm>
            <a:off x="5950655" y="3532118"/>
            <a:ext cx="405764" cy="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865" name="Head"/>
          <p:cNvSpPr txBox="1"/>
          <p:nvPr/>
        </p:nvSpPr>
        <p:spPr>
          <a:xfrm>
            <a:off x="1877690" y="2517725"/>
            <a:ext cx="458460"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Head</a:t>
            </a:r>
          </a:p>
        </p:txBody>
      </p:sp>
      <p:sp>
        <p:nvSpPr>
          <p:cNvPr id="1866" name="Tail"/>
          <p:cNvSpPr txBox="1"/>
          <p:nvPr/>
        </p:nvSpPr>
        <p:spPr>
          <a:xfrm>
            <a:off x="6596178" y="2517725"/>
            <a:ext cx="317011"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Tail</a:t>
            </a:r>
          </a:p>
        </p:txBody>
      </p:sp>
      <p:sp>
        <p:nvSpPr>
          <p:cNvPr id="1867" name="Oval"/>
          <p:cNvSpPr/>
          <p:nvPr/>
        </p:nvSpPr>
        <p:spPr>
          <a:xfrm>
            <a:off x="1286016" y="1793082"/>
            <a:ext cx="6571969" cy="3026179"/>
          </a:xfrm>
          <a:prstGeom prst="ellipse">
            <a:avLst/>
          </a:prstGeom>
          <a:ln w="50800" cap="rnd">
            <a:solidFill>
              <a:srgbClr val="000000"/>
            </a:solidFill>
            <a:custDash>
              <a:ds d="100000" sp="200000"/>
            </a:custDash>
          </a:ln>
        </p:spPr>
        <p:txBody>
          <a:bodyPr lIns="35719" tIns="35719" rIns="35719" bIns="35719" anchor="ctr"/>
          <a:lstStyle/>
          <a:p>
            <a:pPr>
              <a:defRPr sz="2400"/>
            </a:pPr>
            <a:endParaRPr sz="1687"/>
          </a:p>
        </p:txBody>
      </p:sp>
      <p:graphicFrame>
        <p:nvGraphicFramePr>
          <p:cNvPr id="1868" name="Table"/>
          <p:cNvGraphicFramePr/>
          <p:nvPr/>
        </p:nvGraphicFramePr>
        <p:xfrm>
          <a:off x="277539" y="2012116"/>
          <a:ext cx="1432048" cy="1155888"/>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85296">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85296">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r h="385296">
                <a:tc>
                  <a:txBody>
                    <a:bodyPr/>
                    <a:lstStyle/>
                    <a:p>
                      <a:pPr defTabSz="914400"/>
                      <a:r>
                        <a:rPr sz="1800" i="1">
                          <a:latin typeface="Helvetica"/>
                          <a:ea typeface="Helvetica"/>
                          <a:cs typeface="Helvetica"/>
                          <a:sym typeface="Helvetica"/>
                        </a:rPr>
                        <a:t>r0</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2</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extLst>
                  <a:ext uri="{0D108BD9-81ED-4DB2-BD59-A6C34878D82A}">
                    <a16:rowId xmlns:a16="http://schemas.microsoft.com/office/drawing/2014/main" val="10002"/>
                  </a:ext>
                </a:extLst>
              </a:tr>
            </a:tbl>
          </a:graphicData>
        </a:graphic>
      </p:graphicFrame>
      <p:graphicFrame>
        <p:nvGraphicFramePr>
          <p:cNvPr id="1869" name="Table"/>
          <p:cNvGraphicFramePr/>
          <p:nvPr/>
        </p:nvGraphicFramePr>
        <p:xfrm>
          <a:off x="3038213" y="1723009"/>
          <a:ext cx="1432048" cy="1050132"/>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50044">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50044">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r h="350044">
                <a:tc>
                  <a:txBody>
                    <a:bodyPr/>
                    <a:lstStyle/>
                    <a:p>
                      <a:pPr defTabSz="914400"/>
                      <a:r>
                        <a:rPr sz="1800" i="1">
                          <a:latin typeface="Helvetica"/>
                          <a:ea typeface="Helvetica"/>
                          <a:cs typeface="Helvetica"/>
                          <a:sym typeface="Helvetica"/>
                        </a:rPr>
                        <a:t>r0</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2</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extLst>
                  <a:ext uri="{0D108BD9-81ED-4DB2-BD59-A6C34878D82A}">
                    <a16:rowId xmlns:a16="http://schemas.microsoft.com/office/drawing/2014/main" val="10002"/>
                  </a:ext>
                </a:extLst>
              </a:tr>
            </a:tbl>
          </a:graphicData>
        </a:graphic>
      </p:graphicFrame>
      <p:graphicFrame>
        <p:nvGraphicFramePr>
          <p:cNvPr id="1870" name="Table"/>
          <p:cNvGraphicFramePr/>
          <p:nvPr/>
        </p:nvGraphicFramePr>
        <p:xfrm>
          <a:off x="7623626" y="1723009"/>
          <a:ext cx="1432048" cy="774246"/>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87123">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87123">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bl>
          </a:graphicData>
        </a:graphic>
      </p:graphicFrame>
      <p:graphicFrame>
        <p:nvGraphicFramePr>
          <p:cNvPr id="1871" name="Table"/>
          <p:cNvGraphicFramePr/>
          <p:nvPr/>
        </p:nvGraphicFramePr>
        <p:xfrm>
          <a:off x="4887736" y="1400502"/>
          <a:ext cx="1432048" cy="1050132"/>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50044">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50044">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r h="350044">
                <a:tc>
                  <a:txBody>
                    <a:bodyPr/>
                    <a:lstStyle/>
                    <a:p>
                      <a:pPr defTabSz="914400"/>
                      <a:r>
                        <a:rPr sz="1800" i="1">
                          <a:latin typeface="Helvetica"/>
                          <a:ea typeface="Helvetica"/>
                          <a:cs typeface="Helvetica"/>
                          <a:sym typeface="Helvetica"/>
                        </a:rPr>
                        <a:t>r0</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2</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344965225"/>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 name="Fault Tolerance"/>
          <p:cNvSpPr txBox="1">
            <a:spLocks noGrp="1"/>
          </p:cNvSpPr>
          <p:nvPr>
            <p:ph type="title"/>
          </p:nvPr>
        </p:nvSpPr>
        <p:spPr>
          <a:prstGeom prst="rect">
            <a:avLst/>
          </a:prstGeom>
        </p:spPr>
        <p:txBody>
          <a:bodyPr/>
          <a:lstStyle/>
          <a:p>
            <a:r>
              <a:t>Fault Tolerance</a:t>
            </a:r>
          </a:p>
        </p:txBody>
      </p:sp>
      <p:grpSp>
        <p:nvGrpSpPr>
          <p:cNvPr id="1876" name="Group"/>
          <p:cNvGrpSpPr/>
          <p:nvPr/>
        </p:nvGrpSpPr>
        <p:grpSpPr>
          <a:xfrm>
            <a:off x="3252177" y="2954173"/>
            <a:ext cx="1155890" cy="1155890"/>
            <a:chOff x="0" y="0"/>
            <a:chExt cx="1643931" cy="1643931"/>
          </a:xfrm>
        </p:grpSpPr>
        <p:sp>
          <p:nvSpPr>
            <p:cNvPr id="1874"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875" name="X = 3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30</a:t>
              </a:r>
            </a:p>
          </p:txBody>
        </p:sp>
      </p:grpSp>
      <p:grpSp>
        <p:nvGrpSpPr>
          <p:cNvPr id="1879" name="Group"/>
          <p:cNvGrpSpPr/>
          <p:nvPr/>
        </p:nvGrpSpPr>
        <p:grpSpPr>
          <a:xfrm>
            <a:off x="1732925" y="2954173"/>
            <a:ext cx="1155890" cy="1155890"/>
            <a:chOff x="0" y="0"/>
            <a:chExt cx="1643931" cy="1643931"/>
          </a:xfrm>
        </p:grpSpPr>
        <p:sp>
          <p:nvSpPr>
            <p:cNvPr id="1877"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878" name="X = 3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30</a:t>
              </a:r>
            </a:p>
          </p:txBody>
        </p:sp>
      </p:grpSp>
      <p:grpSp>
        <p:nvGrpSpPr>
          <p:cNvPr id="1882" name="Group"/>
          <p:cNvGrpSpPr/>
          <p:nvPr/>
        </p:nvGrpSpPr>
        <p:grpSpPr>
          <a:xfrm>
            <a:off x="4771427" y="2954173"/>
            <a:ext cx="1155890" cy="1155890"/>
            <a:chOff x="0" y="0"/>
            <a:chExt cx="1643931" cy="1643931"/>
          </a:xfrm>
        </p:grpSpPr>
        <p:sp>
          <p:nvSpPr>
            <p:cNvPr id="1880"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881" name="X = 3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30</a:t>
              </a:r>
            </a:p>
          </p:txBody>
        </p:sp>
      </p:grpSp>
      <p:grpSp>
        <p:nvGrpSpPr>
          <p:cNvPr id="1885" name="Group"/>
          <p:cNvGrpSpPr/>
          <p:nvPr/>
        </p:nvGrpSpPr>
        <p:grpSpPr>
          <a:xfrm>
            <a:off x="6290679" y="2954173"/>
            <a:ext cx="1155890" cy="1155890"/>
            <a:chOff x="0" y="0"/>
            <a:chExt cx="1643931" cy="1643931"/>
          </a:xfrm>
        </p:grpSpPr>
        <p:sp>
          <p:nvSpPr>
            <p:cNvPr id="1883"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884" name="X = 1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10</a:t>
              </a:r>
            </a:p>
          </p:txBody>
        </p:sp>
      </p:grpSp>
      <p:sp>
        <p:nvSpPr>
          <p:cNvPr id="1886" name="Line"/>
          <p:cNvSpPr/>
          <p:nvPr/>
        </p:nvSpPr>
        <p:spPr>
          <a:xfrm>
            <a:off x="2882918" y="3532118"/>
            <a:ext cx="405764" cy="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887" name="Line"/>
          <p:cNvSpPr/>
          <p:nvPr/>
        </p:nvSpPr>
        <p:spPr>
          <a:xfrm>
            <a:off x="4369118" y="3532118"/>
            <a:ext cx="405765" cy="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888" name="Line"/>
          <p:cNvSpPr/>
          <p:nvPr/>
        </p:nvSpPr>
        <p:spPr>
          <a:xfrm>
            <a:off x="5950655" y="3532118"/>
            <a:ext cx="405764" cy="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889" name="Head"/>
          <p:cNvSpPr txBox="1"/>
          <p:nvPr/>
        </p:nvSpPr>
        <p:spPr>
          <a:xfrm>
            <a:off x="1877690" y="2517725"/>
            <a:ext cx="458460"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Head</a:t>
            </a:r>
          </a:p>
        </p:txBody>
      </p:sp>
      <p:sp>
        <p:nvSpPr>
          <p:cNvPr id="1890" name="Tail"/>
          <p:cNvSpPr txBox="1"/>
          <p:nvPr/>
        </p:nvSpPr>
        <p:spPr>
          <a:xfrm>
            <a:off x="6596178" y="2517725"/>
            <a:ext cx="317011"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Tail</a:t>
            </a:r>
          </a:p>
        </p:txBody>
      </p:sp>
      <p:sp>
        <p:nvSpPr>
          <p:cNvPr id="1891" name="Oval"/>
          <p:cNvSpPr/>
          <p:nvPr/>
        </p:nvSpPr>
        <p:spPr>
          <a:xfrm>
            <a:off x="1286016" y="1793082"/>
            <a:ext cx="6571969" cy="3026179"/>
          </a:xfrm>
          <a:prstGeom prst="ellipse">
            <a:avLst/>
          </a:prstGeom>
          <a:ln w="50800" cap="rnd">
            <a:solidFill>
              <a:srgbClr val="000000"/>
            </a:solidFill>
            <a:custDash>
              <a:ds d="100000" sp="200000"/>
            </a:custDash>
          </a:ln>
        </p:spPr>
        <p:txBody>
          <a:bodyPr lIns="35719" tIns="35719" rIns="35719" bIns="35719" anchor="ctr"/>
          <a:lstStyle/>
          <a:p>
            <a:pPr>
              <a:defRPr sz="2400"/>
            </a:pPr>
            <a:endParaRPr sz="1687"/>
          </a:p>
        </p:txBody>
      </p:sp>
      <p:graphicFrame>
        <p:nvGraphicFramePr>
          <p:cNvPr id="1892" name="Table"/>
          <p:cNvGraphicFramePr/>
          <p:nvPr/>
        </p:nvGraphicFramePr>
        <p:xfrm>
          <a:off x="277539" y="2012116"/>
          <a:ext cx="1432048" cy="1155888"/>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85296">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85296">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r h="385296">
                <a:tc>
                  <a:txBody>
                    <a:bodyPr/>
                    <a:lstStyle/>
                    <a:p>
                      <a:pPr defTabSz="914400"/>
                      <a:r>
                        <a:rPr sz="1800" i="1">
                          <a:latin typeface="Helvetica"/>
                          <a:ea typeface="Helvetica"/>
                          <a:cs typeface="Helvetica"/>
                          <a:sym typeface="Helvetica"/>
                        </a:rPr>
                        <a:t>r0</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2</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extLst>
                  <a:ext uri="{0D108BD9-81ED-4DB2-BD59-A6C34878D82A}">
                    <a16:rowId xmlns:a16="http://schemas.microsoft.com/office/drawing/2014/main" val="10002"/>
                  </a:ext>
                </a:extLst>
              </a:tr>
            </a:tbl>
          </a:graphicData>
        </a:graphic>
      </p:graphicFrame>
      <p:graphicFrame>
        <p:nvGraphicFramePr>
          <p:cNvPr id="1893" name="Table"/>
          <p:cNvGraphicFramePr/>
          <p:nvPr/>
        </p:nvGraphicFramePr>
        <p:xfrm>
          <a:off x="3038213" y="1723009"/>
          <a:ext cx="1432048" cy="1050132"/>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50044">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50044">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r h="350044">
                <a:tc>
                  <a:txBody>
                    <a:bodyPr/>
                    <a:lstStyle/>
                    <a:p>
                      <a:pPr defTabSz="914400"/>
                      <a:r>
                        <a:rPr sz="1800" i="1">
                          <a:latin typeface="Helvetica"/>
                          <a:ea typeface="Helvetica"/>
                          <a:cs typeface="Helvetica"/>
                          <a:sym typeface="Helvetica"/>
                        </a:rPr>
                        <a:t>r0</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2</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extLst>
                  <a:ext uri="{0D108BD9-81ED-4DB2-BD59-A6C34878D82A}">
                    <a16:rowId xmlns:a16="http://schemas.microsoft.com/office/drawing/2014/main" val="10002"/>
                  </a:ext>
                </a:extLst>
              </a:tr>
            </a:tbl>
          </a:graphicData>
        </a:graphic>
      </p:graphicFrame>
      <p:graphicFrame>
        <p:nvGraphicFramePr>
          <p:cNvPr id="1894" name="Table"/>
          <p:cNvGraphicFramePr/>
          <p:nvPr/>
        </p:nvGraphicFramePr>
        <p:xfrm>
          <a:off x="7623626" y="1723009"/>
          <a:ext cx="1432048" cy="774246"/>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87123">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87123">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bl>
          </a:graphicData>
        </a:graphic>
      </p:graphicFrame>
      <p:graphicFrame>
        <p:nvGraphicFramePr>
          <p:cNvPr id="1895" name="Table"/>
          <p:cNvGraphicFramePr/>
          <p:nvPr/>
        </p:nvGraphicFramePr>
        <p:xfrm>
          <a:off x="4887736" y="1400502"/>
          <a:ext cx="1432048" cy="1050132"/>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50044">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50044">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r h="350044">
                <a:tc>
                  <a:txBody>
                    <a:bodyPr/>
                    <a:lstStyle/>
                    <a:p>
                      <a:pPr defTabSz="914400"/>
                      <a:r>
                        <a:rPr sz="1800" i="1">
                          <a:latin typeface="Helvetica"/>
                          <a:ea typeface="Helvetica"/>
                          <a:cs typeface="Helvetica"/>
                          <a:sym typeface="Helvetica"/>
                        </a:rPr>
                        <a:t>r0</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2</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extLst>
                  <a:ext uri="{0D108BD9-81ED-4DB2-BD59-A6C34878D82A}">
                    <a16:rowId xmlns:a16="http://schemas.microsoft.com/office/drawing/2014/main" val="10002"/>
                  </a:ext>
                </a:extLst>
              </a:tr>
            </a:tbl>
          </a:graphicData>
        </a:graphic>
      </p:graphicFrame>
      <p:sp>
        <p:nvSpPr>
          <p:cNvPr id="1896" name="Dingbat X"/>
          <p:cNvSpPr/>
          <p:nvPr/>
        </p:nvSpPr>
        <p:spPr>
          <a:xfrm>
            <a:off x="6441930" y="3027908"/>
            <a:ext cx="853386" cy="1008420"/>
          </a:xfrm>
          <a:custGeom>
            <a:avLst/>
            <a:gdLst/>
            <a:ahLst/>
            <a:cxnLst>
              <a:cxn ang="0">
                <a:pos x="wd2" y="hd2"/>
              </a:cxn>
              <a:cxn ang="5400000">
                <a:pos x="wd2" y="hd2"/>
              </a:cxn>
              <a:cxn ang="10800000">
                <a:pos x="wd2" y="hd2"/>
              </a:cxn>
              <a:cxn ang="16200000">
                <a:pos x="wd2" y="hd2"/>
              </a:cxn>
            </a:cxnLst>
            <a:rect l="0" t="0" r="r" b="b"/>
            <a:pathLst>
              <a:path w="21484" h="21548" extrusionOk="0">
                <a:moveTo>
                  <a:pt x="18655" y="0"/>
                </a:moveTo>
                <a:cubicBezTo>
                  <a:pt x="18494" y="5"/>
                  <a:pt x="18333" y="109"/>
                  <a:pt x="18066" y="314"/>
                </a:cubicBezTo>
                <a:cubicBezTo>
                  <a:pt x="15478" y="2289"/>
                  <a:pt x="13027" y="4381"/>
                  <a:pt x="10727" y="6600"/>
                </a:cubicBezTo>
                <a:cubicBezTo>
                  <a:pt x="10587" y="6735"/>
                  <a:pt x="10434" y="6862"/>
                  <a:pt x="10258" y="7020"/>
                </a:cubicBezTo>
                <a:cubicBezTo>
                  <a:pt x="10102" y="6832"/>
                  <a:pt x="9974" y="6685"/>
                  <a:pt x="9856" y="6533"/>
                </a:cubicBezTo>
                <a:cubicBezTo>
                  <a:pt x="8908" y="5315"/>
                  <a:pt x="7971" y="4091"/>
                  <a:pt x="7009" y="2882"/>
                </a:cubicBezTo>
                <a:cubicBezTo>
                  <a:pt x="6625" y="2399"/>
                  <a:pt x="6178" y="1951"/>
                  <a:pt x="5769" y="1483"/>
                </a:cubicBezTo>
                <a:cubicBezTo>
                  <a:pt x="5573" y="1260"/>
                  <a:pt x="5327" y="1254"/>
                  <a:pt x="5044" y="1314"/>
                </a:cubicBezTo>
                <a:cubicBezTo>
                  <a:pt x="4759" y="1375"/>
                  <a:pt x="4593" y="1540"/>
                  <a:pt x="4590" y="1770"/>
                </a:cubicBezTo>
                <a:cubicBezTo>
                  <a:pt x="4583" y="2129"/>
                  <a:pt x="4349" y="2291"/>
                  <a:pt x="3989" y="2389"/>
                </a:cubicBezTo>
                <a:cubicBezTo>
                  <a:pt x="3741" y="2232"/>
                  <a:pt x="3498" y="2079"/>
                  <a:pt x="3221" y="1904"/>
                </a:cubicBezTo>
                <a:cubicBezTo>
                  <a:pt x="2922" y="2176"/>
                  <a:pt x="2660" y="2427"/>
                  <a:pt x="2382" y="2665"/>
                </a:cubicBezTo>
                <a:cubicBezTo>
                  <a:pt x="2135" y="2876"/>
                  <a:pt x="2125" y="3090"/>
                  <a:pt x="2231" y="3371"/>
                </a:cubicBezTo>
                <a:cubicBezTo>
                  <a:pt x="3179" y="5877"/>
                  <a:pt x="4394" y="8283"/>
                  <a:pt x="5880" y="10593"/>
                </a:cubicBezTo>
                <a:cubicBezTo>
                  <a:pt x="5956" y="10712"/>
                  <a:pt x="6024" y="10835"/>
                  <a:pt x="6094" y="10951"/>
                </a:cubicBezTo>
                <a:cubicBezTo>
                  <a:pt x="4046" y="12991"/>
                  <a:pt x="2019" y="15012"/>
                  <a:pt x="0" y="17024"/>
                </a:cubicBezTo>
                <a:cubicBezTo>
                  <a:pt x="166" y="17359"/>
                  <a:pt x="297" y="17644"/>
                  <a:pt x="450" y="17921"/>
                </a:cubicBezTo>
                <a:cubicBezTo>
                  <a:pt x="559" y="18117"/>
                  <a:pt x="570" y="18299"/>
                  <a:pt x="443" y="18491"/>
                </a:cubicBezTo>
                <a:cubicBezTo>
                  <a:pt x="355" y="18625"/>
                  <a:pt x="277" y="18763"/>
                  <a:pt x="214" y="18906"/>
                </a:cubicBezTo>
                <a:cubicBezTo>
                  <a:pt x="179" y="18986"/>
                  <a:pt x="139" y="19096"/>
                  <a:pt x="175" y="19164"/>
                </a:cubicBezTo>
                <a:cubicBezTo>
                  <a:pt x="462" y="19717"/>
                  <a:pt x="876" y="20186"/>
                  <a:pt x="1406" y="20550"/>
                </a:cubicBezTo>
                <a:cubicBezTo>
                  <a:pt x="1668" y="20457"/>
                  <a:pt x="1862" y="20370"/>
                  <a:pt x="2068" y="20319"/>
                </a:cubicBezTo>
                <a:cubicBezTo>
                  <a:pt x="2305" y="20259"/>
                  <a:pt x="2506" y="20384"/>
                  <a:pt x="2432" y="20567"/>
                </a:cubicBezTo>
                <a:cubicBezTo>
                  <a:pt x="2271" y="20967"/>
                  <a:pt x="2606" y="21165"/>
                  <a:pt x="2838" y="21403"/>
                </a:cubicBezTo>
                <a:cubicBezTo>
                  <a:pt x="3027" y="21596"/>
                  <a:pt x="3335" y="21593"/>
                  <a:pt x="3548" y="21414"/>
                </a:cubicBezTo>
                <a:cubicBezTo>
                  <a:pt x="3624" y="21350"/>
                  <a:pt x="3679" y="21268"/>
                  <a:pt x="3745" y="21195"/>
                </a:cubicBezTo>
                <a:cubicBezTo>
                  <a:pt x="5406" y="19353"/>
                  <a:pt x="7068" y="17510"/>
                  <a:pt x="8732" y="15669"/>
                </a:cubicBezTo>
                <a:cubicBezTo>
                  <a:pt x="8850" y="15538"/>
                  <a:pt x="8982" y="15417"/>
                  <a:pt x="9151" y="15248"/>
                </a:cubicBezTo>
                <a:cubicBezTo>
                  <a:pt x="9312" y="15457"/>
                  <a:pt x="9442" y="15618"/>
                  <a:pt x="9566" y="15782"/>
                </a:cubicBezTo>
                <a:cubicBezTo>
                  <a:pt x="10552" y="17091"/>
                  <a:pt x="11622" y="18348"/>
                  <a:pt x="12799" y="19538"/>
                </a:cubicBezTo>
                <a:cubicBezTo>
                  <a:pt x="13137" y="19880"/>
                  <a:pt x="13363" y="19913"/>
                  <a:pt x="13764" y="19639"/>
                </a:cubicBezTo>
                <a:cubicBezTo>
                  <a:pt x="14071" y="19429"/>
                  <a:pt x="14340" y="19181"/>
                  <a:pt x="14638" y="18942"/>
                </a:cubicBezTo>
                <a:cubicBezTo>
                  <a:pt x="14977" y="19118"/>
                  <a:pt x="15325" y="19299"/>
                  <a:pt x="15670" y="19479"/>
                </a:cubicBezTo>
                <a:cubicBezTo>
                  <a:pt x="15874" y="19336"/>
                  <a:pt x="16024" y="19228"/>
                  <a:pt x="16179" y="19123"/>
                </a:cubicBezTo>
                <a:cubicBezTo>
                  <a:pt x="16407" y="18969"/>
                  <a:pt x="16586" y="18817"/>
                  <a:pt x="16625" y="18532"/>
                </a:cubicBezTo>
                <a:cubicBezTo>
                  <a:pt x="16663" y="18245"/>
                  <a:pt x="16848" y="17980"/>
                  <a:pt x="17238" y="17893"/>
                </a:cubicBezTo>
                <a:cubicBezTo>
                  <a:pt x="17537" y="17826"/>
                  <a:pt x="17736" y="17646"/>
                  <a:pt x="17893" y="17435"/>
                </a:cubicBezTo>
                <a:cubicBezTo>
                  <a:pt x="18144" y="17098"/>
                  <a:pt x="18337" y="16737"/>
                  <a:pt x="18424" y="16377"/>
                </a:cubicBezTo>
                <a:cubicBezTo>
                  <a:pt x="16705" y="14528"/>
                  <a:pt x="15014" y="12708"/>
                  <a:pt x="13308" y="10873"/>
                </a:cubicBezTo>
                <a:cubicBezTo>
                  <a:pt x="13494" y="10665"/>
                  <a:pt x="13612" y="10530"/>
                  <a:pt x="13734" y="10397"/>
                </a:cubicBezTo>
                <a:cubicBezTo>
                  <a:pt x="15805" y="8137"/>
                  <a:pt x="18039" y="6000"/>
                  <a:pt x="20413" y="3968"/>
                </a:cubicBezTo>
                <a:cubicBezTo>
                  <a:pt x="20703" y="3719"/>
                  <a:pt x="20983" y="3471"/>
                  <a:pt x="21190" y="3153"/>
                </a:cubicBezTo>
                <a:cubicBezTo>
                  <a:pt x="21585" y="2544"/>
                  <a:pt x="21600" y="2565"/>
                  <a:pt x="21129" y="2026"/>
                </a:cubicBezTo>
                <a:cubicBezTo>
                  <a:pt x="20955" y="1827"/>
                  <a:pt x="20762" y="1776"/>
                  <a:pt x="20487" y="1772"/>
                </a:cubicBezTo>
                <a:cubicBezTo>
                  <a:pt x="19961" y="1764"/>
                  <a:pt x="19720" y="1486"/>
                  <a:pt x="19806" y="1064"/>
                </a:cubicBezTo>
                <a:cubicBezTo>
                  <a:pt x="19825" y="971"/>
                  <a:pt x="19804" y="847"/>
                  <a:pt x="19743" y="773"/>
                </a:cubicBezTo>
                <a:cubicBezTo>
                  <a:pt x="19597" y="599"/>
                  <a:pt x="19434" y="429"/>
                  <a:pt x="19245" y="289"/>
                </a:cubicBezTo>
                <a:cubicBezTo>
                  <a:pt x="18978" y="92"/>
                  <a:pt x="18816" y="-4"/>
                  <a:pt x="18655" y="0"/>
                </a:cubicBezTo>
                <a:close/>
              </a:path>
            </a:pathLst>
          </a:custGeom>
          <a:blipFill>
            <a:blip r:embed="rId2"/>
          </a:blipFill>
          <a:ln w="12700">
            <a:miter lim="400000"/>
          </a:ln>
          <a:effectLst>
            <a:outerShdw blurRad="38100" dist="25400" dir="5400000" rotWithShape="0">
              <a:srgbClr val="000000">
                <a:alpha val="50000"/>
              </a:srgbClr>
            </a:outerShdw>
          </a:effectLst>
        </p:spPr>
        <p:txBody>
          <a:bodyPr lIns="35719" tIns="35719" rIns="35719" bIns="35719" anchor="ctr"/>
          <a:lstStyle/>
          <a:p>
            <a:pPr>
              <a:defRPr sz="2400">
                <a:solidFill>
                  <a:srgbClr val="FFFFFF"/>
                </a:solidFill>
              </a:defRPr>
            </a:pPr>
            <a:endParaRPr sz="1687"/>
          </a:p>
        </p:txBody>
      </p:sp>
      <p:sp>
        <p:nvSpPr>
          <p:cNvPr id="1897" name="Dingbat X"/>
          <p:cNvSpPr/>
          <p:nvPr/>
        </p:nvSpPr>
        <p:spPr>
          <a:xfrm>
            <a:off x="7912957" y="1605922"/>
            <a:ext cx="853386" cy="1008420"/>
          </a:xfrm>
          <a:custGeom>
            <a:avLst/>
            <a:gdLst/>
            <a:ahLst/>
            <a:cxnLst>
              <a:cxn ang="0">
                <a:pos x="wd2" y="hd2"/>
              </a:cxn>
              <a:cxn ang="5400000">
                <a:pos x="wd2" y="hd2"/>
              </a:cxn>
              <a:cxn ang="10800000">
                <a:pos x="wd2" y="hd2"/>
              </a:cxn>
              <a:cxn ang="16200000">
                <a:pos x="wd2" y="hd2"/>
              </a:cxn>
            </a:cxnLst>
            <a:rect l="0" t="0" r="r" b="b"/>
            <a:pathLst>
              <a:path w="21484" h="21548" extrusionOk="0">
                <a:moveTo>
                  <a:pt x="18655" y="0"/>
                </a:moveTo>
                <a:cubicBezTo>
                  <a:pt x="18494" y="5"/>
                  <a:pt x="18333" y="109"/>
                  <a:pt x="18066" y="314"/>
                </a:cubicBezTo>
                <a:cubicBezTo>
                  <a:pt x="15478" y="2289"/>
                  <a:pt x="13027" y="4381"/>
                  <a:pt x="10727" y="6600"/>
                </a:cubicBezTo>
                <a:cubicBezTo>
                  <a:pt x="10587" y="6735"/>
                  <a:pt x="10434" y="6862"/>
                  <a:pt x="10258" y="7020"/>
                </a:cubicBezTo>
                <a:cubicBezTo>
                  <a:pt x="10102" y="6832"/>
                  <a:pt x="9974" y="6685"/>
                  <a:pt x="9856" y="6533"/>
                </a:cubicBezTo>
                <a:cubicBezTo>
                  <a:pt x="8908" y="5315"/>
                  <a:pt x="7971" y="4091"/>
                  <a:pt x="7009" y="2882"/>
                </a:cubicBezTo>
                <a:cubicBezTo>
                  <a:pt x="6625" y="2399"/>
                  <a:pt x="6178" y="1951"/>
                  <a:pt x="5769" y="1483"/>
                </a:cubicBezTo>
                <a:cubicBezTo>
                  <a:pt x="5573" y="1260"/>
                  <a:pt x="5327" y="1254"/>
                  <a:pt x="5044" y="1314"/>
                </a:cubicBezTo>
                <a:cubicBezTo>
                  <a:pt x="4759" y="1375"/>
                  <a:pt x="4593" y="1540"/>
                  <a:pt x="4590" y="1770"/>
                </a:cubicBezTo>
                <a:cubicBezTo>
                  <a:pt x="4583" y="2129"/>
                  <a:pt x="4349" y="2291"/>
                  <a:pt x="3989" y="2389"/>
                </a:cubicBezTo>
                <a:cubicBezTo>
                  <a:pt x="3741" y="2232"/>
                  <a:pt x="3498" y="2079"/>
                  <a:pt x="3221" y="1904"/>
                </a:cubicBezTo>
                <a:cubicBezTo>
                  <a:pt x="2922" y="2176"/>
                  <a:pt x="2660" y="2427"/>
                  <a:pt x="2382" y="2665"/>
                </a:cubicBezTo>
                <a:cubicBezTo>
                  <a:pt x="2135" y="2876"/>
                  <a:pt x="2125" y="3090"/>
                  <a:pt x="2231" y="3371"/>
                </a:cubicBezTo>
                <a:cubicBezTo>
                  <a:pt x="3179" y="5877"/>
                  <a:pt x="4394" y="8283"/>
                  <a:pt x="5880" y="10593"/>
                </a:cubicBezTo>
                <a:cubicBezTo>
                  <a:pt x="5956" y="10712"/>
                  <a:pt x="6024" y="10835"/>
                  <a:pt x="6094" y="10951"/>
                </a:cubicBezTo>
                <a:cubicBezTo>
                  <a:pt x="4046" y="12991"/>
                  <a:pt x="2019" y="15012"/>
                  <a:pt x="0" y="17024"/>
                </a:cubicBezTo>
                <a:cubicBezTo>
                  <a:pt x="166" y="17359"/>
                  <a:pt x="297" y="17644"/>
                  <a:pt x="450" y="17921"/>
                </a:cubicBezTo>
                <a:cubicBezTo>
                  <a:pt x="559" y="18117"/>
                  <a:pt x="570" y="18299"/>
                  <a:pt x="443" y="18491"/>
                </a:cubicBezTo>
                <a:cubicBezTo>
                  <a:pt x="355" y="18625"/>
                  <a:pt x="277" y="18763"/>
                  <a:pt x="214" y="18906"/>
                </a:cubicBezTo>
                <a:cubicBezTo>
                  <a:pt x="179" y="18986"/>
                  <a:pt x="139" y="19096"/>
                  <a:pt x="175" y="19164"/>
                </a:cubicBezTo>
                <a:cubicBezTo>
                  <a:pt x="462" y="19717"/>
                  <a:pt x="876" y="20186"/>
                  <a:pt x="1406" y="20550"/>
                </a:cubicBezTo>
                <a:cubicBezTo>
                  <a:pt x="1668" y="20457"/>
                  <a:pt x="1862" y="20370"/>
                  <a:pt x="2068" y="20319"/>
                </a:cubicBezTo>
                <a:cubicBezTo>
                  <a:pt x="2305" y="20259"/>
                  <a:pt x="2506" y="20384"/>
                  <a:pt x="2432" y="20567"/>
                </a:cubicBezTo>
                <a:cubicBezTo>
                  <a:pt x="2271" y="20967"/>
                  <a:pt x="2606" y="21165"/>
                  <a:pt x="2838" y="21403"/>
                </a:cubicBezTo>
                <a:cubicBezTo>
                  <a:pt x="3027" y="21596"/>
                  <a:pt x="3335" y="21593"/>
                  <a:pt x="3548" y="21414"/>
                </a:cubicBezTo>
                <a:cubicBezTo>
                  <a:pt x="3624" y="21350"/>
                  <a:pt x="3679" y="21268"/>
                  <a:pt x="3745" y="21195"/>
                </a:cubicBezTo>
                <a:cubicBezTo>
                  <a:pt x="5406" y="19353"/>
                  <a:pt x="7068" y="17510"/>
                  <a:pt x="8732" y="15669"/>
                </a:cubicBezTo>
                <a:cubicBezTo>
                  <a:pt x="8850" y="15538"/>
                  <a:pt x="8982" y="15417"/>
                  <a:pt x="9151" y="15248"/>
                </a:cubicBezTo>
                <a:cubicBezTo>
                  <a:pt x="9312" y="15457"/>
                  <a:pt x="9442" y="15618"/>
                  <a:pt x="9566" y="15782"/>
                </a:cubicBezTo>
                <a:cubicBezTo>
                  <a:pt x="10552" y="17091"/>
                  <a:pt x="11622" y="18348"/>
                  <a:pt x="12799" y="19538"/>
                </a:cubicBezTo>
                <a:cubicBezTo>
                  <a:pt x="13137" y="19880"/>
                  <a:pt x="13363" y="19913"/>
                  <a:pt x="13764" y="19639"/>
                </a:cubicBezTo>
                <a:cubicBezTo>
                  <a:pt x="14071" y="19429"/>
                  <a:pt x="14340" y="19181"/>
                  <a:pt x="14638" y="18942"/>
                </a:cubicBezTo>
                <a:cubicBezTo>
                  <a:pt x="14977" y="19118"/>
                  <a:pt x="15325" y="19299"/>
                  <a:pt x="15670" y="19479"/>
                </a:cubicBezTo>
                <a:cubicBezTo>
                  <a:pt x="15874" y="19336"/>
                  <a:pt x="16024" y="19228"/>
                  <a:pt x="16179" y="19123"/>
                </a:cubicBezTo>
                <a:cubicBezTo>
                  <a:pt x="16407" y="18969"/>
                  <a:pt x="16586" y="18817"/>
                  <a:pt x="16625" y="18532"/>
                </a:cubicBezTo>
                <a:cubicBezTo>
                  <a:pt x="16663" y="18245"/>
                  <a:pt x="16848" y="17980"/>
                  <a:pt x="17238" y="17893"/>
                </a:cubicBezTo>
                <a:cubicBezTo>
                  <a:pt x="17537" y="17826"/>
                  <a:pt x="17736" y="17646"/>
                  <a:pt x="17893" y="17435"/>
                </a:cubicBezTo>
                <a:cubicBezTo>
                  <a:pt x="18144" y="17098"/>
                  <a:pt x="18337" y="16737"/>
                  <a:pt x="18424" y="16377"/>
                </a:cubicBezTo>
                <a:cubicBezTo>
                  <a:pt x="16705" y="14528"/>
                  <a:pt x="15014" y="12708"/>
                  <a:pt x="13308" y="10873"/>
                </a:cubicBezTo>
                <a:cubicBezTo>
                  <a:pt x="13494" y="10665"/>
                  <a:pt x="13612" y="10530"/>
                  <a:pt x="13734" y="10397"/>
                </a:cubicBezTo>
                <a:cubicBezTo>
                  <a:pt x="15805" y="8137"/>
                  <a:pt x="18039" y="6000"/>
                  <a:pt x="20413" y="3968"/>
                </a:cubicBezTo>
                <a:cubicBezTo>
                  <a:pt x="20703" y="3719"/>
                  <a:pt x="20983" y="3471"/>
                  <a:pt x="21190" y="3153"/>
                </a:cubicBezTo>
                <a:cubicBezTo>
                  <a:pt x="21585" y="2544"/>
                  <a:pt x="21600" y="2565"/>
                  <a:pt x="21129" y="2026"/>
                </a:cubicBezTo>
                <a:cubicBezTo>
                  <a:pt x="20955" y="1827"/>
                  <a:pt x="20762" y="1776"/>
                  <a:pt x="20487" y="1772"/>
                </a:cubicBezTo>
                <a:cubicBezTo>
                  <a:pt x="19961" y="1764"/>
                  <a:pt x="19720" y="1486"/>
                  <a:pt x="19806" y="1064"/>
                </a:cubicBezTo>
                <a:cubicBezTo>
                  <a:pt x="19825" y="971"/>
                  <a:pt x="19804" y="847"/>
                  <a:pt x="19743" y="773"/>
                </a:cubicBezTo>
                <a:cubicBezTo>
                  <a:pt x="19597" y="599"/>
                  <a:pt x="19434" y="429"/>
                  <a:pt x="19245" y="289"/>
                </a:cubicBezTo>
                <a:cubicBezTo>
                  <a:pt x="18978" y="92"/>
                  <a:pt x="18816" y="-4"/>
                  <a:pt x="18655" y="0"/>
                </a:cubicBezTo>
                <a:close/>
              </a:path>
            </a:pathLst>
          </a:custGeom>
          <a:blipFill>
            <a:blip r:embed="rId2"/>
          </a:blipFill>
          <a:ln w="12700">
            <a:miter lim="400000"/>
          </a:ln>
          <a:effectLst>
            <a:outerShdw blurRad="38100" dist="25400" dir="5400000" rotWithShape="0">
              <a:srgbClr val="000000">
                <a:alpha val="50000"/>
              </a:srgbClr>
            </a:outerShdw>
          </a:effectLst>
        </p:spPr>
        <p:txBody>
          <a:bodyPr lIns="35719" tIns="35719" rIns="35719" bIns="35719" anchor="ctr"/>
          <a:lstStyle/>
          <a:p>
            <a:pPr>
              <a:defRPr sz="2400">
                <a:solidFill>
                  <a:srgbClr val="FFFFFF"/>
                </a:solidFill>
              </a:defRPr>
            </a:pPr>
            <a:endParaRPr sz="1687"/>
          </a:p>
        </p:txBody>
      </p:sp>
      <p:sp>
        <p:nvSpPr>
          <p:cNvPr id="1898" name="New tail is stable for superset of old tail’s requests"/>
          <p:cNvSpPr txBox="1"/>
          <p:nvPr/>
        </p:nvSpPr>
        <p:spPr>
          <a:xfrm>
            <a:off x="2528770" y="5422480"/>
            <a:ext cx="2191306" cy="461729"/>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New tail is </a:t>
            </a:r>
            <a:r>
              <a:rPr sz="1266" i="1">
                <a:latin typeface="Helvetica"/>
                <a:ea typeface="Helvetica"/>
                <a:cs typeface="Helvetica"/>
                <a:sym typeface="Helvetica"/>
              </a:rPr>
              <a:t>stable</a:t>
            </a:r>
            <a:r>
              <a:rPr sz="1266"/>
              <a:t> for superset</a:t>
            </a:r>
            <a:br>
              <a:rPr sz="1266"/>
            </a:br>
            <a:r>
              <a:rPr sz="1266"/>
              <a:t>of old tail’s requests</a:t>
            </a:r>
          </a:p>
        </p:txBody>
      </p:sp>
    </p:spTree>
    <p:extLst>
      <p:ext uri="{BB962C8B-B14F-4D97-AF65-F5344CB8AC3E}">
        <p14:creationId xmlns:p14="http://schemas.microsoft.com/office/powerpoint/2010/main" val="2088542659"/>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path" presetSubtype="0" accel="50000" decel="50000" fill="hold" nodeType="clickEffect">
                                  <p:stCondLst>
                                    <p:cond delay="0"/>
                                  </p:stCondLst>
                                  <p:childTnLst>
                                    <p:animMotion origin="layout" path="M 0.000000 0.000000 L -0.167381 0.003523" pathEditMode="relative">
                                      <p:cBhvr>
                                        <p:cTn id="6" dur="1000" fill="hold"/>
                                        <p:tgtEl>
                                          <p:spTgt spid="1890"/>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18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8" grpId="0" animBg="1" advAuto="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Fault Tolerance"/>
          <p:cNvSpPr txBox="1">
            <a:spLocks noGrp="1"/>
          </p:cNvSpPr>
          <p:nvPr>
            <p:ph type="title"/>
          </p:nvPr>
        </p:nvSpPr>
        <p:spPr>
          <a:prstGeom prst="rect">
            <a:avLst/>
          </a:prstGeom>
        </p:spPr>
        <p:txBody>
          <a:bodyPr/>
          <a:lstStyle/>
          <a:p>
            <a:r>
              <a:t>Fault Tolerance</a:t>
            </a:r>
          </a:p>
        </p:txBody>
      </p:sp>
      <p:grpSp>
        <p:nvGrpSpPr>
          <p:cNvPr id="1903" name="Group"/>
          <p:cNvGrpSpPr/>
          <p:nvPr/>
        </p:nvGrpSpPr>
        <p:grpSpPr>
          <a:xfrm>
            <a:off x="3252177" y="2954173"/>
            <a:ext cx="1155890" cy="1155890"/>
            <a:chOff x="0" y="0"/>
            <a:chExt cx="1643931" cy="1643931"/>
          </a:xfrm>
        </p:grpSpPr>
        <p:sp>
          <p:nvSpPr>
            <p:cNvPr id="1901"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902" name="X = 3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30</a:t>
              </a:r>
            </a:p>
          </p:txBody>
        </p:sp>
      </p:grpSp>
      <p:grpSp>
        <p:nvGrpSpPr>
          <p:cNvPr id="1906" name="Group"/>
          <p:cNvGrpSpPr/>
          <p:nvPr/>
        </p:nvGrpSpPr>
        <p:grpSpPr>
          <a:xfrm>
            <a:off x="1732925" y="2954173"/>
            <a:ext cx="1155890" cy="1155890"/>
            <a:chOff x="0" y="0"/>
            <a:chExt cx="1643931" cy="1643931"/>
          </a:xfrm>
        </p:grpSpPr>
        <p:sp>
          <p:nvSpPr>
            <p:cNvPr id="1904"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905" name="X = 3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30</a:t>
              </a:r>
            </a:p>
          </p:txBody>
        </p:sp>
      </p:grpSp>
      <p:grpSp>
        <p:nvGrpSpPr>
          <p:cNvPr id="1909" name="Group"/>
          <p:cNvGrpSpPr/>
          <p:nvPr/>
        </p:nvGrpSpPr>
        <p:grpSpPr>
          <a:xfrm>
            <a:off x="4771427" y="2954173"/>
            <a:ext cx="1155890" cy="1155890"/>
            <a:chOff x="0" y="0"/>
            <a:chExt cx="1643931" cy="1643931"/>
          </a:xfrm>
        </p:grpSpPr>
        <p:sp>
          <p:nvSpPr>
            <p:cNvPr id="1907"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908" name="X = 1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10</a:t>
              </a:r>
            </a:p>
          </p:txBody>
        </p:sp>
      </p:grpSp>
      <p:grpSp>
        <p:nvGrpSpPr>
          <p:cNvPr id="1912" name="Group"/>
          <p:cNvGrpSpPr/>
          <p:nvPr/>
        </p:nvGrpSpPr>
        <p:grpSpPr>
          <a:xfrm>
            <a:off x="6290679" y="2954173"/>
            <a:ext cx="1155890" cy="1155890"/>
            <a:chOff x="0" y="0"/>
            <a:chExt cx="1643931" cy="1643931"/>
          </a:xfrm>
        </p:grpSpPr>
        <p:sp>
          <p:nvSpPr>
            <p:cNvPr id="1910"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911" name="X = 1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10</a:t>
              </a:r>
            </a:p>
          </p:txBody>
        </p:sp>
      </p:grpSp>
      <p:sp>
        <p:nvSpPr>
          <p:cNvPr id="1913" name="Line"/>
          <p:cNvSpPr/>
          <p:nvPr/>
        </p:nvSpPr>
        <p:spPr>
          <a:xfrm>
            <a:off x="2882918" y="3532118"/>
            <a:ext cx="405764" cy="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914" name="Line"/>
          <p:cNvSpPr/>
          <p:nvPr/>
        </p:nvSpPr>
        <p:spPr>
          <a:xfrm>
            <a:off x="4369118" y="3532118"/>
            <a:ext cx="405765" cy="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915" name="Line"/>
          <p:cNvSpPr/>
          <p:nvPr/>
        </p:nvSpPr>
        <p:spPr>
          <a:xfrm>
            <a:off x="5950655" y="3532118"/>
            <a:ext cx="405764" cy="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916" name="Head"/>
          <p:cNvSpPr txBox="1"/>
          <p:nvPr/>
        </p:nvSpPr>
        <p:spPr>
          <a:xfrm>
            <a:off x="1877690" y="2517725"/>
            <a:ext cx="458460"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Head</a:t>
            </a:r>
          </a:p>
        </p:txBody>
      </p:sp>
      <p:sp>
        <p:nvSpPr>
          <p:cNvPr id="1917" name="Tail"/>
          <p:cNvSpPr txBox="1"/>
          <p:nvPr/>
        </p:nvSpPr>
        <p:spPr>
          <a:xfrm>
            <a:off x="6596178" y="2517725"/>
            <a:ext cx="317011"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Tail</a:t>
            </a:r>
          </a:p>
        </p:txBody>
      </p:sp>
      <p:sp>
        <p:nvSpPr>
          <p:cNvPr id="1918" name="Oval"/>
          <p:cNvSpPr/>
          <p:nvPr/>
        </p:nvSpPr>
        <p:spPr>
          <a:xfrm>
            <a:off x="1286016" y="1793082"/>
            <a:ext cx="6571969" cy="3026179"/>
          </a:xfrm>
          <a:prstGeom prst="ellipse">
            <a:avLst/>
          </a:prstGeom>
          <a:ln w="50800" cap="rnd">
            <a:solidFill>
              <a:srgbClr val="000000"/>
            </a:solidFill>
            <a:custDash>
              <a:ds d="100000" sp="200000"/>
            </a:custDash>
          </a:ln>
        </p:spPr>
        <p:txBody>
          <a:bodyPr lIns="35719" tIns="35719" rIns="35719" bIns="35719" anchor="ctr"/>
          <a:lstStyle/>
          <a:p>
            <a:pPr>
              <a:defRPr sz="2400"/>
            </a:pPr>
            <a:endParaRPr sz="1687"/>
          </a:p>
        </p:txBody>
      </p:sp>
      <p:graphicFrame>
        <p:nvGraphicFramePr>
          <p:cNvPr id="1919" name="Table"/>
          <p:cNvGraphicFramePr/>
          <p:nvPr/>
        </p:nvGraphicFramePr>
        <p:xfrm>
          <a:off x="277539" y="2012116"/>
          <a:ext cx="1432048" cy="1155888"/>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85296">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85296">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r h="385296">
                <a:tc>
                  <a:txBody>
                    <a:bodyPr/>
                    <a:lstStyle/>
                    <a:p>
                      <a:pPr defTabSz="914400"/>
                      <a:r>
                        <a:rPr sz="1800" i="1">
                          <a:latin typeface="Helvetica"/>
                          <a:ea typeface="Helvetica"/>
                          <a:cs typeface="Helvetica"/>
                          <a:sym typeface="Helvetica"/>
                        </a:rPr>
                        <a:t>r0</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2</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extLst>
                  <a:ext uri="{0D108BD9-81ED-4DB2-BD59-A6C34878D82A}">
                    <a16:rowId xmlns:a16="http://schemas.microsoft.com/office/drawing/2014/main" val="10002"/>
                  </a:ext>
                </a:extLst>
              </a:tr>
            </a:tbl>
          </a:graphicData>
        </a:graphic>
      </p:graphicFrame>
      <p:graphicFrame>
        <p:nvGraphicFramePr>
          <p:cNvPr id="1920" name="Table"/>
          <p:cNvGraphicFramePr/>
          <p:nvPr/>
        </p:nvGraphicFramePr>
        <p:xfrm>
          <a:off x="3038213" y="1723009"/>
          <a:ext cx="1432048" cy="1050132"/>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50044">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50044">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r h="350044">
                <a:tc>
                  <a:txBody>
                    <a:bodyPr/>
                    <a:lstStyle/>
                    <a:p>
                      <a:pPr defTabSz="914400"/>
                      <a:r>
                        <a:rPr sz="1800" i="1">
                          <a:latin typeface="Helvetica"/>
                          <a:ea typeface="Helvetica"/>
                          <a:cs typeface="Helvetica"/>
                          <a:sym typeface="Helvetica"/>
                        </a:rPr>
                        <a:t>r0</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2</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extLst>
                  <a:ext uri="{0D108BD9-81ED-4DB2-BD59-A6C34878D82A}">
                    <a16:rowId xmlns:a16="http://schemas.microsoft.com/office/drawing/2014/main" val="10002"/>
                  </a:ext>
                </a:extLst>
              </a:tr>
            </a:tbl>
          </a:graphicData>
        </a:graphic>
      </p:graphicFrame>
      <p:graphicFrame>
        <p:nvGraphicFramePr>
          <p:cNvPr id="1921" name="Table"/>
          <p:cNvGraphicFramePr/>
          <p:nvPr/>
        </p:nvGraphicFramePr>
        <p:xfrm>
          <a:off x="7652082" y="1713523"/>
          <a:ext cx="1432048" cy="774246"/>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87123">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87123">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bl>
          </a:graphicData>
        </a:graphic>
      </p:graphicFrame>
      <p:graphicFrame>
        <p:nvGraphicFramePr>
          <p:cNvPr id="1922" name="Table"/>
          <p:cNvGraphicFramePr/>
          <p:nvPr/>
        </p:nvGraphicFramePr>
        <p:xfrm>
          <a:off x="4771426" y="1740628"/>
          <a:ext cx="1432048" cy="1050132"/>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50044">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50044">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r h="350044">
                <a:tc>
                  <a:txBody>
                    <a:bodyPr/>
                    <a:lstStyle/>
                    <a:p>
                      <a:pPr defTabSz="914400"/>
                      <a:r>
                        <a:rPr sz="1800" i="1">
                          <a:latin typeface="Helvetica"/>
                          <a:ea typeface="Helvetica"/>
                          <a:cs typeface="Helvetica"/>
                          <a:sym typeface="Helvetica"/>
                        </a:rPr>
                        <a:t>r0</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rgbClr val="FFFFFF"/>
                    </a:solidFill>
                  </a:tcPr>
                </a:tc>
                <a:tc>
                  <a:txBody>
                    <a:bodyPr/>
                    <a:lstStyle/>
                    <a:p>
                      <a:pPr defTabSz="914400"/>
                      <a:r>
                        <a:rPr sz="1800" i="1">
                          <a:latin typeface="Helvetica"/>
                          <a:ea typeface="Helvetica"/>
                          <a:cs typeface="Helvetica"/>
                          <a:sym typeface="Helvetica"/>
                        </a:rPr>
                        <a:t>2</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rgbClr val="FFFFFF"/>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757550983"/>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4" name="Fault Tolerance"/>
          <p:cNvSpPr txBox="1">
            <a:spLocks noGrp="1"/>
          </p:cNvSpPr>
          <p:nvPr>
            <p:ph type="title"/>
          </p:nvPr>
        </p:nvSpPr>
        <p:spPr>
          <a:prstGeom prst="rect">
            <a:avLst/>
          </a:prstGeom>
        </p:spPr>
        <p:txBody>
          <a:bodyPr/>
          <a:lstStyle/>
          <a:p>
            <a:r>
              <a:t>Fault Tolerance</a:t>
            </a:r>
          </a:p>
        </p:txBody>
      </p:sp>
      <p:grpSp>
        <p:nvGrpSpPr>
          <p:cNvPr id="1927" name="Group"/>
          <p:cNvGrpSpPr/>
          <p:nvPr/>
        </p:nvGrpSpPr>
        <p:grpSpPr>
          <a:xfrm>
            <a:off x="3252177" y="2954173"/>
            <a:ext cx="1155890" cy="1155890"/>
            <a:chOff x="0" y="0"/>
            <a:chExt cx="1643931" cy="1643931"/>
          </a:xfrm>
        </p:grpSpPr>
        <p:sp>
          <p:nvSpPr>
            <p:cNvPr id="1925"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926" name="X = 3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30</a:t>
              </a:r>
            </a:p>
          </p:txBody>
        </p:sp>
      </p:grpSp>
      <p:grpSp>
        <p:nvGrpSpPr>
          <p:cNvPr id="1930" name="Group"/>
          <p:cNvGrpSpPr/>
          <p:nvPr/>
        </p:nvGrpSpPr>
        <p:grpSpPr>
          <a:xfrm>
            <a:off x="1732925" y="2954173"/>
            <a:ext cx="1155890" cy="1155890"/>
            <a:chOff x="0" y="0"/>
            <a:chExt cx="1643931" cy="1643931"/>
          </a:xfrm>
        </p:grpSpPr>
        <p:sp>
          <p:nvSpPr>
            <p:cNvPr id="1928"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929" name="X = 3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30</a:t>
              </a:r>
            </a:p>
          </p:txBody>
        </p:sp>
      </p:grpSp>
      <p:grpSp>
        <p:nvGrpSpPr>
          <p:cNvPr id="1933" name="Group"/>
          <p:cNvGrpSpPr/>
          <p:nvPr/>
        </p:nvGrpSpPr>
        <p:grpSpPr>
          <a:xfrm>
            <a:off x="4771427" y="2954173"/>
            <a:ext cx="1155890" cy="1155890"/>
            <a:chOff x="0" y="0"/>
            <a:chExt cx="1643931" cy="1643931"/>
          </a:xfrm>
        </p:grpSpPr>
        <p:sp>
          <p:nvSpPr>
            <p:cNvPr id="1931"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932" name="X = 1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10</a:t>
              </a:r>
            </a:p>
          </p:txBody>
        </p:sp>
      </p:grpSp>
      <p:grpSp>
        <p:nvGrpSpPr>
          <p:cNvPr id="1936" name="Group"/>
          <p:cNvGrpSpPr/>
          <p:nvPr/>
        </p:nvGrpSpPr>
        <p:grpSpPr>
          <a:xfrm>
            <a:off x="6290679" y="2954173"/>
            <a:ext cx="1155890" cy="1155890"/>
            <a:chOff x="0" y="0"/>
            <a:chExt cx="1643931" cy="1643931"/>
          </a:xfrm>
        </p:grpSpPr>
        <p:sp>
          <p:nvSpPr>
            <p:cNvPr id="1934"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935" name="X = 1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10</a:t>
              </a:r>
            </a:p>
          </p:txBody>
        </p:sp>
      </p:grpSp>
      <p:sp>
        <p:nvSpPr>
          <p:cNvPr id="1937" name="Line"/>
          <p:cNvSpPr/>
          <p:nvPr/>
        </p:nvSpPr>
        <p:spPr>
          <a:xfrm>
            <a:off x="2882918" y="3532118"/>
            <a:ext cx="405764" cy="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938" name="Line"/>
          <p:cNvSpPr/>
          <p:nvPr/>
        </p:nvSpPr>
        <p:spPr>
          <a:xfrm>
            <a:off x="4369118" y="3532118"/>
            <a:ext cx="405765" cy="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939" name="Line"/>
          <p:cNvSpPr/>
          <p:nvPr/>
        </p:nvSpPr>
        <p:spPr>
          <a:xfrm>
            <a:off x="5950655" y="3532118"/>
            <a:ext cx="405764" cy="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940" name="Head"/>
          <p:cNvSpPr txBox="1"/>
          <p:nvPr/>
        </p:nvSpPr>
        <p:spPr>
          <a:xfrm>
            <a:off x="1877690" y="2517725"/>
            <a:ext cx="458460"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Head</a:t>
            </a:r>
          </a:p>
        </p:txBody>
      </p:sp>
      <p:sp>
        <p:nvSpPr>
          <p:cNvPr id="1941" name="Tail"/>
          <p:cNvSpPr txBox="1"/>
          <p:nvPr/>
        </p:nvSpPr>
        <p:spPr>
          <a:xfrm>
            <a:off x="6596178" y="2517725"/>
            <a:ext cx="317011"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Tail</a:t>
            </a:r>
          </a:p>
        </p:txBody>
      </p:sp>
      <p:sp>
        <p:nvSpPr>
          <p:cNvPr id="1942" name="Oval"/>
          <p:cNvSpPr/>
          <p:nvPr/>
        </p:nvSpPr>
        <p:spPr>
          <a:xfrm>
            <a:off x="1286016" y="1793082"/>
            <a:ext cx="6571969" cy="3026179"/>
          </a:xfrm>
          <a:prstGeom prst="ellipse">
            <a:avLst/>
          </a:prstGeom>
          <a:ln w="50800" cap="rnd">
            <a:solidFill>
              <a:srgbClr val="000000"/>
            </a:solidFill>
            <a:custDash>
              <a:ds d="100000" sp="200000"/>
            </a:custDash>
          </a:ln>
        </p:spPr>
        <p:txBody>
          <a:bodyPr lIns="35719" tIns="35719" rIns="35719" bIns="35719" anchor="ctr"/>
          <a:lstStyle/>
          <a:p>
            <a:pPr>
              <a:defRPr sz="2400"/>
            </a:pPr>
            <a:endParaRPr sz="1687"/>
          </a:p>
        </p:txBody>
      </p:sp>
      <p:graphicFrame>
        <p:nvGraphicFramePr>
          <p:cNvPr id="1943" name="Table"/>
          <p:cNvGraphicFramePr/>
          <p:nvPr/>
        </p:nvGraphicFramePr>
        <p:xfrm>
          <a:off x="277539" y="2012116"/>
          <a:ext cx="1432048" cy="1155888"/>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85296">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85296">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r h="385296">
                <a:tc>
                  <a:txBody>
                    <a:bodyPr/>
                    <a:lstStyle/>
                    <a:p>
                      <a:pPr defTabSz="914400"/>
                      <a:r>
                        <a:rPr sz="1800" i="1">
                          <a:latin typeface="Helvetica"/>
                          <a:ea typeface="Helvetica"/>
                          <a:cs typeface="Helvetica"/>
                          <a:sym typeface="Helvetica"/>
                        </a:rPr>
                        <a:t>r0</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2</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extLst>
                  <a:ext uri="{0D108BD9-81ED-4DB2-BD59-A6C34878D82A}">
                    <a16:rowId xmlns:a16="http://schemas.microsoft.com/office/drawing/2014/main" val="10002"/>
                  </a:ext>
                </a:extLst>
              </a:tr>
            </a:tbl>
          </a:graphicData>
        </a:graphic>
      </p:graphicFrame>
      <p:graphicFrame>
        <p:nvGraphicFramePr>
          <p:cNvPr id="1944" name="Table"/>
          <p:cNvGraphicFramePr/>
          <p:nvPr/>
        </p:nvGraphicFramePr>
        <p:xfrm>
          <a:off x="3038213" y="1723009"/>
          <a:ext cx="1432048" cy="1050132"/>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50044">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50044">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r h="350044">
                <a:tc>
                  <a:txBody>
                    <a:bodyPr/>
                    <a:lstStyle/>
                    <a:p>
                      <a:pPr defTabSz="914400"/>
                      <a:r>
                        <a:rPr sz="1800" i="1">
                          <a:latin typeface="Helvetica"/>
                          <a:ea typeface="Helvetica"/>
                          <a:cs typeface="Helvetica"/>
                          <a:sym typeface="Helvetica"/>
                        </a:rPr>
                        <a:t>r0</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2</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extLst>
                  <a:ext uri="{0D108BD9-81ED-4DB2-BD59-A6C34878D82A}">
                    <a16:rowId xmlns:a16="http://schemas.microsoft.com/office/drawing/2014/main" val="10002"/>
                  </a:ext>
                </a:extLst>
              </a:tr>
            </a:tbl>
          </a:graphicData>
        </a:graphic>
      </p:graphicFrame>
      <p:graphicFrame>
        <p:nvGraphicFramePr>
          <p:cNvPr id="1945" name="Table"/>
          <p:cNvGraphicFramePr/>
          <p:nvPr/>
        </p:nvGraphicFramePr>
        <p:xfrm>
          <a:off x="7652082" y="1713523"/>
          <a:ext cx="1432048" cy="774246"/>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87123">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87123">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bl>
          </a:graphicData>
        </a:graphic>
      </p:graphicFrame>
      <p:graphicFrame>
        <p:nvGraphicFramePr>
          <p:cNvPr id="1946" name="Table"/>
          <p:cNvGraphicFramePr/>
          <p:nvPr/>
        </p:nvGraphicFramePr>
        <p:xfrm>
          <a:off x="4771426" y="1740628"/>
          <a:ext cx="1432048" cy="1050132"/>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50044">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50044">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r h="350044">
                <a:tc>
                  <a:txBody>
                    <a:bodyPr/>
                    <a:lstStyle/>
                    <a:p>
                      <a:pPr defTabSz="914400"/>
                      <a:r>
                        <a:rPr sz="1800" i="1">
                          <a:latin typeface="Helvetica"/>
                          <a:ea typeface="Helvetica"/>
                          <a:cs typeface="Helvetica"/>
                          <a:sym typeface="Helvetica"/>
                        </a:rPr>
                        <a:t>r0</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rgbClr val="FFFFFF"/>
                    </a:solidFill>
                  </a:tcPr>
                </a:tc>
                <a:tc>
                  <a:txBody>
                    <a:bodyPr/>
                    <a:lstStyle/>
                    <a:p>
                      <a:pPr defTabSz="914400"/>
                      <a:r>
                        <a:rPr sz="1800" i="1">
                          <a:latin typeface="Helvetica"/>
                          <a:ea typeface="Helvetica"/>
                          <a:cs typeface="Helvetica"/>
                          <a:sym typeface="Helvetica"/>
                        </a:rPr>
                        <a:t>2</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rgbClr val="FFFFFF"/>
                    </a:solidFill>
                  </a:tcPr>
                </a:tc>
                <a:extLst>
                  <a:ext uri="{0D108BD9-81ED-4DB2-BD59-A6C34878D82A}">
                    <a16:rowId xmlns:a16="http://schemas.microsoft.com/office/drawing/2014/main" val="10002"/>
                  </a:ext>
                </a:extLst>
              </a:tr>
            </a:tbl>
          </a:graphicData>
        </a:graphic>
      </p:graphicFrame>
      <p:sp>
        <p:nvSpPr>
          <p:cNvPr id="1947" name="Dingbat X"/>
          <p:cNvSpPr/>
          <p:nvPr/>
        </p:nvSpPr>
        <p:spPr>
          <a:xfrm>
            <a:off x="4936076" y="3027908"/>
            <a:ext cx="853386" cy="1008420"/>
          </a:xfrm>
          <a:custGeom>
            <a:avLst/>
            <a:gdLst/>
            <a:ahLst/>
            <a:cxnLst>
              <a:cxn ang="0">
                <a:pos x="wd2" y="hd2"/>
              </a:cxn>
              <a:cxn ang="5400000">
                <a:pos x="wd2" y="hd2"/>
              </a:cxn>
              <a:cxn ang="10800000">
                <a:pos x="wd2" y="hd2"/>
              </a:cxn>
              <a:cxn ang="16200000">
                <a:pos x="wd2" y="hd2"/>
              </a:cxn>
            </a:cxnLst>
            <a:rect l="0" t="0" r="r" b="b"/>
            <a:pathLst>
              <a:path w="21484" h="21548" extrusionOk="0">
                <a:moveTo>
                  <a:pt x="18655" y="0"/>
                </a:moveTo>
                <a:cubicBezTo>
                  <a:pt x="18494" y="5"/>
                  <a:pt x="18333" y="109"/>
                  <a:pt x="18066" y="314"/>
                </a:cubicBezTo>
                <a:cubicBezTo>
                  <a:pt x="15478" y="2289"/>
                  <a:pt x="13027" y="4381"/>
                  <a:pt x="10727" y="6600"/>
                </a:cubicBezTo>
                <a:cubicBezTo>
                  <a:pt x="10587" y="6735"/>
                  <a:pt x="10434" y="6862"/>
                  <a:pt x="10258" y="7020"/>
                </a:cubicBezTo>
                <a:cubicBezTo>
                  <a:pt x="10102" y="6832"/>
                  <a:pt x="9974" y="6685"/>
                  <a:pt x="9856" y="6533"/>
                </a:cubicBezTo>
                <a:cubicBezTo>
                  <a:pt x="8908" y="5315"/>
                  <a:pt x="7971" y="4091"/>
                  <a:pt x="7009" y="2882"/>
                </a:cubicBezTo>
                <a:cubicBezTo>
                  <a:pt x="6625" y="2399"/>
                  <a:pt x="6178" y="1951"/>
                  <a:pt x="5769" y="1483"/>
                </a:cubicBezTo>
                <a:cubicBezTo>
                  <a:pt x="5573" y="1260"/>
                  <a:pt x="5327" y="1254"/>
                  <a:pt x="5044" y="1314"/>
                </a:cubicBezTo>
                <a:cubicBezTo>
                  <a:pt x="4759" y="1375"/>
                  <a:pt x="4593" y="1540"/>
                  <a:pt x="4590" y="1770"/>
                </a:cubicBezTo>
                <a:cubicBezTo>
                  <a:pt x="4583" y="2129"/>
                  <a:pt x="4349" y="2291"/>
                  <a:pt x="3989" y="2389"/>
                </a:cubicBezTo>
                <a:cubicBezTo>
                  <a:pt x="3741" y="2232"/>
                  <a:pt x="3498" y="2079"/>
                  <a:pt x="3221" y="1904"/>
                </a:cubicBezTo>
                <a:cubicBezTo>
                  <a:pt x="2922" y="2176"/>
                  <a:pt x="2660" y="2427"/>
                  <a:pt x="2382" y="2665"/>
                </a:cubicBezTo>
                <a:cubicBezTo>
                  <a:pt x="2135" y="2876"/>
                  <a:pt x="2125" y="3090"/>
                  <a:pt x="2231" y="3371"/>
                </a:cubicBezTo>
                <a:cubicBezTo>
                  <a:pt x="3179" y="5877"/>
                  <a:pt x="4394" y="8283"/>
                  <a:pt x="5880" y="10593"/>
                </a:cubicBezTo>
                <a:cubicBezTo>
                  <a:pt x="5956" y="10712"/>
                  <a:pt x="6024" y="10835"/>
                  <a:pt x="6094" y="10951"/>
                </a:cubicBezTo>
                <a:cubicBezTo>
                  <a:pt x="4046" y="12991"/>
                  <a:pt x="2019" y="15012"/>
                  <a:pt x="0" y="17024"/>
                </a:cubicBezTo>
                <a:cubicBezTo>
                  <a:pt x="166" y="17359"/>
                  <a:pt x="297" y="17644"/>
                  <a:pt x="450" y="17921"/>
                </a:cubicBezTo>
                <a:cubicBezTo>
                  <a:pt x="559" y="18117"/>
                  <a:pt x="570" y="18299"/>
                  <a:pt x="443" y="18491"/>
                </a:cubicBezTo>
                <a:cubicBezTo>
                  <a:pt x="355" y="18625"/>
                  <a:pt x="277" y="18763"/>
                  <a:pt x="214" y="18906"/>
                </a:cubicBezTo>
                <a:cubicBezTo>
                  <a:pt x="179" y="18986"/>
                  <a:pt x="139" y="19096"/>
                  <a:pt x="175" y="19164"/>
                </a:cubicBezTo>
                <a:cubicBezTo>
                  <a:pt x="462" y="19717"/>
                  <a:pt x="876" y="20186"/>
                  <a:pt x="1406" y="20550"/>
                </a:cubicBezTo>
                <a:cubicBezTo>
                  <a:pt x="1668" y="20457"/>
                  <a:pt x="1862" y="20370"/>
                  <a:pt x="2068" y="20319"/>
                </a:cubicBezTo>
                <a:cubicBezTo>
                  <a:pt x="2305" y="20259"/>
                  <a:pt x="2506" y="20384"/>
                  <a:pt x="2432" y="20567"/>
                </a:cubicBezTo>
                <a:cubicBezTo>
                  <a:pt x="2271" y="20967"/>
                  <a:pt x="2606" y="21165"/>
                  <a:pt x="2838" y="21403"/>
                </a:cubicBezTo>
                <a:cubicBezTo>
                  <a:pt x="3027" y="21596"/>
                  <a:pt x="3335" y="21593"/>
                  <a:pt x="3548" y="21414"/>
                </a:cubicBezTo>
                <a:cubicBezTo>
                  <a:pt x="3624" y="21350"/>
                  <a:pt x="3679" y="21268"/>
                  <a:pt x="3745" y="21195"/>
                </a:cubicBezTo>
                <a:cubicBezTo>
                  <a:pt x="5406" y="19353"/>
                  <a:pt x="7068" y="17510"/>
                  <a:pt x="8732" y="15669"/>
                </a:cubicBezTo>
                <a:cubicBezTo>
                  <a:pt x="8850" y="15538"/>
                  <a:pt x="8982" y="15417"/>
                  <a:pt x="9151" y="15248"/>
                </a:cubicBezTo>
                <a:cubicBezTo>
                  <a:pt x="9312" y="15457"/>
                  <a:pt x="9442" y="15618"/>
                  <a:pt x="9566" y="15782"/>
                </a:cubicBezTo>
                <a:cubicBezTo>
                  <a:pt x="10552" y="17091"/>
                  <a:pt x="11622" y="18348"/>
                  <a:pt x="12799" y="19538"/>
                </a:cubicBezTo>
                <a:cubicBezTo>
                  <a:pt x="13137" y="19880"/>
                  <a:pt x="13363" y="19913"/>
                  <a:pt x="13764" y="19639"/>
                </a:cubicBezTo>
                <a:cubicBezTo>
                  <a:pt x="14071" y="19429"/>
                  <a:pt x="14340" y="19181"/>
                  <a:pt x="14638" y="18942"/>
                </a:cubicBezTo>
                <a:cubicBezTo>
                  <a:pt x="14977" y="19118"/>
                  <a:pt x="15325" y="19299"/>
                  <a:pt x="15670" y="19479"/>
                </a:cubicBezTo>
                <a:cubicBezTo>
                  <a:pt x="15874" y="19336"/>
                  <a:pt x="16024" y="19228"/>
                  <a:pt x="16179" y="19123"/>
                </a:cubicBezTo>
                <a:cubicBezTo>
                  <a:pt x="16407" y="18969"/>
                  <a:pt x="16586" y="18817"/>
                  <a:pt x="16625" y="18532"/>
                </a:cubicBezTo>
                <a:cubicBezTo>
                  <a:pt x="16663" y="18245"/>
                  <a:pt x="16848" y="17980"/>
                  <a:pt x="17238" y="17893"/>
                </a:cubicBezTo>
                <a:cubicBezTo>
                  <a:pt x="17537" y="17826"/>
                  <a:pt x="17736" y="17646"/>
                  <a:pt x="17893" y="17435"/>
                </a:cubicBezTo>
                <a:cubicBezTo>
                  <a:pt x="18144" y="17098"/>
                  <a:pt x="18337" y="16737"/>
                  <a:pt x="18424" y="16377"/>
                </a:cubicBezTo>
                <a:cubicBezTo>
                  <a:pt x="16705" y="14528"/>
                  <a:pt x="15014" y="12708"/>
                  <a:pt x="13308" y="10873"/>
                </a:cubicBezTo>
                <a:cubicBezTo>
                  <a:pt x="13494" y="10665"/>
                  <a:pt x="13612" y="10530"/>
                  <a:pt x="13734" y="10397"/>
                </a:cubicBezTo>
                <a:cubicBezTo>
                  <a:pt x="15805" y="8137"/>
                  <a:pt x="18039" y="6000"/>
                  <a:pt x="20413" y="3968"/>
                </a:cubicBezTo>
                <a:cubicBezTo>
                  <a:pt x="20703" y="3719"/>
                  <a:pt x="20983" y="3471"/>
                  <a:pt x="21190" y="3153"/>
                </a:cubicBezTo>
                <a:cubicBezTo>
                  <a:pt x="21585" y="2544"/>
                  <a:pt x="21600" y="2565"/>
                  <a:pt x="21129" y="2026"/>
                </a:cubicBezTo>
                <a:cubicBezTo>
                  <a:pt x="20955" y="1827"/>
                  <a:pt x="20762" y="1776"/>
                  <a:pt x="20487" y="1772"/>
                </a:cubicBezTo>
                <a:cubicBezTo>
                  <a:pt x="19961" y="1764"/>
                  <a:pt x="19720" y="1486"/>
                  <a:pt x="19806" y="1064"/>
                </a:cubicBezTo>
                <a:cubicBezTo>
                  <a:pt x="19825" y="971"/>
                  <a:pt x="19804" y="847"/>
                  <a:pt x="19743" y="773"/>
                </a:cubicBezTo>
                <a:cubicBezTo>
                  <a:pt x="19597" y="599"/>
                  <a:pt x="19434" y="429"/>
                  <a:pt x="19245" y="289"/>
                </a:cubicBezTo>
                <a:cubicBezTo>
                  <a:pt x="18978" y="92"/>
                  <a:pt x="18816" y="-4"/>
                  <a:pt x="18655" y="0"/>
                </a:cubicBezTo>
                <a:close/>
              </a:path>
            </a:pathLst>
          </a:custGeom>
          <a:blipFill>
            <a:blip r:embed="rId2"/>
          </a:blipFill>
          <a:ln w="12700">
            <a:miter lim="400000"/>
          </a:ln>
          <a:effectLst>
            <a:outerShdw blurRad="38100" dist="25400" dir="5400000" rotWithShape="0">
              <a:srgbClr val="000000">
                <a:alpha val="50000"/>
              </a:srgbClr>
            </a:outerShdw>
          </a:effectLst>
        </p:spPr>
        <p:txBody>
          <a:bodyPr lIns="35719" tIns="35719" rIns="35719" bIns="35719" anchor="ctr"/>
          <a:lstStyle/>
          <a:p>
            <a:pPr>
              <a:defRPr sz="2400">
                <a:solidFill>
                  <a:srgbClr val="FFFFFF"/>
                </a:solidFill>
              </a:defRPr>
            </a:pPr>
            <a:endParaRPr sz="1687"/>
          </a:p>
        </p:txBody>
      </p:sp>
      <p:sp>
        <p:nvSpPr>
          <p:cNvPr id="1948" name="Dingbat X"/>
          <p:cNvSpPr/>
          <p:nvPr/>
        </p:nvSpPr>
        <p:spPr>
          <a:xfrm>
            <a:off x="5236243" y="1740628"/>
            <a:ext cx="853386" cy="1008420"/>
          </a:xfrm>
          <a:custGeom>
            <a:avLst/>
            <a:gdLst/>
            <a:ahLst/>
            <a:cxnLst>
              <a:cxn ang="0">
                <a:pos x="wd2" y="hd2"/>
              </a:cxn>
              <a:cxn ang="5400000">
                <a:pos x="wd2" y="hd2"/>
              </a:cxn>
              <a:cxn ang="10800000">
                <a:pos x="wd2" y="hd2"/>
              </a:cxn>
              <a:cxn ang="16200000">
                <a:pos x="wd2" y="hd2"/>
              </a:cxn>
            </a:cxnLst>
            <a:rect l="0" t="0" r="r" b="b"/>
            <a:pathLst>
              <a:path w="21484" h="21548" extrusionOk="0">
                <a:moveTo>
                  <a:pt x="18655" y="0"/>
                </a:moveTo>
                <a:cubicBezTo>
                  <a:pt x="18494" y="5"/>
                  <a:pt x="18333" y="109"/>
                  <a:pt x="18066" y="314"/>
                </a:cubicBezTo>
                <a:cubicBezTo>
                  <a:pt x="15478" y="2289"/>
                  <a:pt x="13027" y="4381"/>
                  <a:pt x="10727" y="6600"/>
                </a:cubicBezTo>
                <a:cubicBezTo>
                  <a:pt x="10587" y="6735"/>
                  <a:pt x="10434" y="6862"/>
                  <a:pt x="10258" y="7020"/>
                </a:cubicBezTo>
                <a:cubicBezTo>
                  <a:pt x="10102" y="6832"/>
                  <a:pt x="9974" y="6685"/>
                  <a:pt x="9856" y="6533"/>
                </a:cubicBezTo>
                <a:cubicBezTo>
                  <a:pt x="8908" y="5315"/>
                  <a:pt x="7971" y="4091"/>
                  <a:pt x="7009" y="2882"/>
                </a:cubicBezTo>
                <a:cubicBezTo>
                  <a:pt x="6625" y="2399"/>
                  <a:pt x="6178" y="1951"/>
                  <a:pt x="5769" y="1483"/>
                </a:cubicBezTo>
                <a:cubicBezTo>
                  <a:pt x="5573" y="1260"/>
                  <a:pt x="5327" y="1254"/>
                  <a:pt x="5044" y="1314"/>
                </a:cubicBezTo>
                <a:cubicBezTo>
                  <a:pt x="4759" y="1375"/>
                  <a:pt x="4593" y="1540"/>
                  <a:pt x="4590" y="1770"/>
                </a:cubicBezTo>
                <a:cubicBezTo>
                  <a:pt x="4583" y="2129"/>
                  <a:pt x="4349" y="2291"/>
                  <a:pt x="3989" y="2389"/>
                </a:cubicBezTo>
                <a:cubicBezTo>
                  <a:pt x="3741" y="2232"/>
                  <a:pt x="3498" y="2079"/>
                  <a:pt x="3221" y="1904"/>
                </a:cubicBezTo>
                <a:cubicBezTo>
                  <a:pt x="2922" y="2176"/>
                  <a:pt x="2660" y="2427"/>
                  <a:pt x="2382" y="2665"/>
                </a:cubicBezTo>
                <a:cubicBezTo>
                  <a:pt x="2135" y="2876"/>
                  <a:pt x="2125" y="3090"/>
                  <a:pt x="2231" y="3371"/>
                </a:cubicBezTo>
                <a:cubicBezTo>
                  <a:pt x="3179" y="5877"/>
                  <a:pt x="4394" y="8283"/>
                  <a:pt x="5880" y="10593"/>
                </a:cubicBezTo>
                <a:cubicBezTo>
                  <a:pt x="5956" y="10712"/>
                  <a:pt x="6024" y="10835"/>
                  <a:pt x="6094" y="10951"/>
                </a:cubicBezTo>
                <a:cubicBezTo>
                  <a:pt x="4046" y="12991"/>
                  <a:pt x="2019" y="15012"/>
                  <a:pt x="0" y="17024"/>
                </a:cubicBezTo>
                <a:cubicBezTo>
                  <a:pt x="166" y="17359"/>
                  <a:pt x="297" y="17644"/>
                  <a:pt x="450" y="17921"/>
                </a:cubicBezTo>
                <a:cubicBezTo>
                  <a:pt x="559" y="18117"/>
                  <a:pt x="570" y="18299"/>
                  <a:pt x="443" y="18491"/>
                </a:cubicBezTo>
                <a:cubicBezTo>
                  <a:pt x="355" y="18625"/>
                  <a:pt x="277" y="18763"/>
                  <a:pt x="214" y="18906"/>
                </a:cubicBezTo>
                <a:cubicBezTo>
                  <a:pt x="179" y="18986"/>
                  <a:pt x="139" y="19096"/>
                  <a:pt x="175" y="19164"/>
                </a:cubicBezTo>
                <a:cubicBezTo>
                  <a:pt x="462" y="19717"/>
                  <a:pt x="876" y="20186"/>
                  <a:pt x="1406" y="20550"/>
                </a:cubicBezTo>
                <a:cubicBezTo>
                  <a:pt x="1668" y="20457"/>
                  <a:pt x="1862" y="20370"/>
                  <a:pt x="2068" y="20319"/>
                </a:cubicBezTo>
                <a:cubicBezTo>
                  <a:pt x="2305" y="20259"/>
                  <a:pt x="2506" y="20384"/>
                  <a:pt x="2432" y="20567"/>
                </a:cubicBezTo>
                <a:cubicBezTo>
                  <a:pt x="2271" y="20967"/>
                  <a:pt x="2606" y="21165"/>
                  <a:pt x="2838" y="21403"/>
                </a:cubicBezTo>
                <a:cubicBezTo>
                  <a:pt x="3027" y="21596"/>
                  <a:pt x="3335" y="21593"/>
                  <a:pt x="3548" y="21414"/>
                </a:cubicBezTo>
                <a:cubicBezTo>
                  <a:pt x="3624" y="21350"/>
                  <a:pt x="3679" y="21268"/>
                  <a:pt x="3745" y="21195"/>
                </a:cubicBezTo>
                <a:cubicBezTo>
                  <a:pt x="5406" y="19353"/>
                  <a:pt x="7068" y="17510"/>
                  <a:pt x="8732" y="15669"/>
                </a:cubicBezTo>
                <a:cubicBezTo>
                  <a:pt x="8850" y="15538"/>
                  <a:pt x="8982" y="15417"/>
                  <a:pt x="9151" y="15248"/>
                </a:cubicBezTo>
                <a:cubicBezTo>
                  <a:pt x="9312" y="15457"/>
                  <a:pt x="9442" y="15618"/>
                  <a:pt x="9566" y="15782"/>
                </a:cubicBezTo>
                <a:cubicBezTo>
                  <a:pt x="10552" y="17091"/>
                  <a:pt x="11622" y="18348"/>
                  <a:pt x="12799" y="19538"/>
                </a:cubicBezTo>
                <a:cubicBezTo>
                  <a:pt x="13137" y="19880"/>
                  <a:pt x="13363" y="19913"/>
                  <a:pt x="13764" y="19639"/>
                </a:cubicBezTo>
                <a:cubicBezTo>
                  <a:pt x="14071" y="19429"/>
                  <a:pt x="14340" y="19181"/>
                  <a:pt x="14638" y="18942"/>
                </a:cubicBezTo>
                <a:cubicBezTo>
                  <a:pt x="14977" y="19118"/>
                  <a:pt x="15325" y="19299"/>
                  <a:pt x="15670" y="19479"/>
                </a:cubicBezTo>
                <a:cubicBezTo>
                  <a:pt x="15874" y="19336"/>
                  <a:pt x="16024" y="19228"/>
                  <a:pt x="16179" y="19123"/>
                </a:cubicBezTo>
                <a:cubicBezTo>
                  <a:pt x="16407" y="18969"/>
                  <a:pt x="16586" y="18817"/>
                  <a:pt x="16625" y="18532"/>
                </a:cubicBezTo>
                <a:cubicBezTo>
                  <a:pt x="16663" y="18245"/>
                  <a:pt x="16848" y="17980"/>
                  <a:pt x="17238" y="17893"/>
                </a:cubicBezTo>
                <a:cubicBezTo>
                  <a:pt x="17537" y="17826"/>
                  <a:pt x="17736" y="17646"/>
                  <a:pt x="17893" y="17435"/>
                </a:cubicBezTo>
                <a:cubicBezTo>
                  <a:pt x="18144" y="17098"/>
                  <a:pt x="18337" y="16737"/>
                  <a:pt x="18424" y="16377"/>
                </a:cubicBezTo>
                <a:cubicBezTo>
                  <a:pt x="16705" y="14528"/>
                  <a:pt x="15014" y="12708"/>
                  <a:pt x="13308" y="10873"/>
                </a:cubicBezTo>
                <a:cubicBezTo>
                  <a:pt x="13494" y="10665"/>
                  <a:pt x="13612" y="10530"/>
                  <a:pt x="13734" y="10397"/>
                </a:cubicBezTo>
                <a:cubicBezTo>
                  <a:pt x="15805" y="8137"/>
                  <a:pt x="18039" y="6000"/>
                  <a:pt x="20413" y="3968"/>
                </a:cubicBezTo>
                <a:cubicBezTo>
                  <a:pt x="20703" y="3719"/>
                  <a:pt x="20983" y="3471"/>
                  <a:pt x="21190" y="3153"/>
                </a:cubicBezTo>
                <a:cubicBezTo>
                  <a:pt x="21585" y="2544"/>
                  <a:pt x="21600" y="2565"/>
                  <a:pt x="21129" y="2026"/>
                </a:cubicBezTo>
                <a:cubicBezTo>
                  <a:pt x="20955" y="1827"/>
                  <a:pt x="20762" y="1776"/>
                  <a:pt x="20487" y="1772"/>
                </a:cubicBezTo>
                <a:cubicBezTo>
                  <a:pt x="19961" y="1764"/>
                  <a:pt x="19720" y="1486"/>
                  <a:pt x="19806" y="1064"/>
                </a:cubicBezTo>
                <a:cubicBezTo>
                  <a:pt x="19825" y="971"/>
                  <a:pt x="19804" y="847"/>
                  <a:pt x="19743" y="773"/>
                </a:cubicBezTo>
                <a:cubicBezTo>
                  <a:pt x="19597" y="599"/>
                  <a:pt x="19434" y="429"/>
                  <a:pt x="19245" y="289"/>
                </a:cubicBezTo>
                <a:cubicBezTo>
                  <a:pt x="18978" y="92"/>
                  <a:pt x="18816" y="-4"/>
                  <a:pt x="18655" y="0"/>
                </a:cubicBezTo>
                <a:close/>
              </a:path>
            </a:pathLst>
          </a:custGeom>
          <a:blipFill>
            <a:blip r:embed="rId2"/>
          </a:blipFill>
          <a:ln w="12700">
            <a:miter lim="400000"/>
          </a:ln>
          <a:effectLst>
            <a:outerShdw blurRad="38100" dist="25400" dir="5400000" rotWithShape="0">
              <a:srgbClr val="000000">
                <a:alpha val="50000"/>
              </a:srgbClr>
            </a:outerShdw>
          </a:effectLst>
        </p:spPr>
        <p:txBody>
          <a:bodyPr lIns="35719" tIns="35719" rIns="35719" bIns="35719" anchor="ctr"/>
          <a:lstStyle/>
          <a:p>
            <a:pPr>
              <a:defRPr sz="2400">
                <a:solidFill>
                  <a:srgbClr val="FFFFFF"/>
                </a:solidFill>
              </a:defRPr>
            </a:pPr>
            <a:endParaRPr sz="1687"/>
          </a:p>
        </p:txBody>
      </p:sp>
    </p:spTree>
    <p:extLst>
      <p:ext uri="{BB962C8B-B14F-4D97-AF65-F5344CB8AC3E}">
        <p14:creationId xmlns:p14="http://schemas.microsoft.com/office/powerpoint/2010/main" val="1571046712"/>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0" name="Fault Tolerance"/>
          <p:cNvSpPr txBox="1">
            <a:spLocks noGrp="1"/>
          </p:cNvSpPr>
          <p:nvPr>
            <p:ph type="title"/>
          </p:nvPr>
        </p:nvSpPr>
        <p:spPr>
          <a:prstGeom prst="rect">
            <a:avLst/>
          </a:prstGeom>
        </p:spPr>
        <p:txBody>
          <a:bodyPr/>
          <a:lstStyle/>
          <a:p>
            <a:r>
              <a:t>Fault Tolerance</a:t>
            </a:r>
          </a:p>
        </p:txBody>
      </p:sp>
      <p:grpSp>
        <p:nvGrpSpPr>
          <p:cNvPr id="1953" name="Group"/>
          <p:cNvGrpSpPr/>
          <p:nvPr/>
        </p:nvGrpSpPr>
        <p:grpSpPr>
          <a:xfrm>
            <a:off x="3252177" y="2954173"/>
            <a:ext cx="1155890" cy="1155890"/>
            <a:chOff x="0" y="0"/>
            <a:chExt cx="1643931" cy="1643931"/>
          </a:xfrm>
        </p:grpSpPr>
        <p:sp>
          <p:nvSpPr>
            <p:cNvPr id="1951"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952" name="X = 3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30</a:t>
              </a:r>
            </a:p>
          </p:txBody>
        </p:sp>
      </p:grpSp>
      <p:grpSp>
        <p:nvGrpSpPr>
          <p:cNvPr id="1956" name="Group"/>
          <p:cNvGrpSpPr/>
          <p:nvPr/>
        </p:nvGrpSpPr>
        <p:grpSpPr>
          <a:xfrm>
            <a:off x="1732925" y="2954173"/>
            <a:ext cx="1155890" cy="1155890"/>
            <a:chOff x="0" y="0"/>
            <a:chExt cx="1643931" cy="1643931"/>
          </a:xfrm>
        </p:grpSpPr>
        <p:sp>
          <p:nvSpPr>
            <p:cNvPr id="1954"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955" name="X = 3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30</a:t>
              </a:r>
            </a:p>
          </p:txBody>
        </p:sp>
      </p:grpSp>
      <p:grpSp>
        <p:nvGrpSpPr>
          <p:cNvPr id="1959" name="Group"/>
          <p:cNvGrpSpPr/>
          <p:nvPr/>
        </p:nvGrpSpPr>
        <p:grpSpPr>
          <a:xfrm>
            <a:off x="4771427" y="2954173"/>
            <a:ext cx="1155890" cy="1155890"/>
            <a:chOff x="0" y="0"/>
            <a:chExt cx="1643931" cy="1643931"/>
          </a:xfrm>
        </p:grpSpPr>
        <p:sp>
          <p:nvSpPr>
            <p:cNvPr id="1957"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958" name="X = 1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10</a:t>
              </a:r>
            </a:p>
          </p:txBody>
        </p:sp>
      </p:grpSp>
      <p:grpSp>
        <p:nvGrpSpPr>
          <p:cNvPr id="1962" name="Group"/>
          <p:cNvGrpSpPr/>
          <p:nvPr/>
        </p:nvGrpSpPr>
        <p:grpSpPr>
          <a:xfrm>
            <a:off x="6290679" y="2954173"/>
            <a:ext cx="1155890" cy="1155890"/>
            <a:chOff x="0" y="0"/>
            <a:chExt cx="1643931" cy="1643931"/>
          </a:xfrm>
        </p:grpSpPr>
        <p:sp>
          <p:nvSpPr>
            <p:cNvPr id="1960"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961" name="X = 1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10</a:t>
              </a:r>
            </a:p>
          </p:txBody>
        </p:sp>
      </p:grpSp>
      <p:sp>
        <p:nvSpPr>
          <p:cNvPr id="1963" name="Line"/>
          <p:cNvSpPr/>
          <p:nvPr/>
        </p:nvSpPr>
        <p:spPr>
          <a:xfrm>
            <a:off x="2882918" y="3532118"/>
            <a:ext cx="405764" cy="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964" name="Head"/>
          <p:cNvSpPr txBox="1"/>
          <p:nvPr/>
        </p:nvSpPr>
        <p:spPr>
          <a:xfrm>
            <a:off x="1877690" y="2517725"/>
            <a:ext cx="458460"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Head</a:t>
            </a:r>
          </a:p>
        </p:txBody>
      </p:sp>
      <p:sp>
        <p:nvSpPr>
          <p:cNvPr id="1965" name="Tail"/>
          <p:cNvSpPr txBox="1"/>
          <p:nvPr/>
        </p:nvSpPr>
        <p:spPr>
          <a:xfrm>
            <a:off x="6596178" y="2517725"/>
            <a:ext cx="317011"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Tail</a:t>
            </a:r>
          </a:p>
        </p:txBody>
      </p:sp>
      <p:sp>
        <p:nvSpPr>
          <p:cNvPr id="1966" name="Oval"/>
          <p:cNvSpPr/>
          <p:nvPr/>
        </p:nvSpPr>
        <p:spPr>
          <a:xfrm>
            <a:off x="1286016" y="1793082"/>
            <a:ext cx="6571969" cy="3026179"/>
          </a:xfrm>
          <a:prstGeom prst="ellipse">
            <a:avLst/>
          </a:prstGeom>
          <a:ln w="50800" cap="rnd">
            <a:solidFill>
              <a:srgbClr val="000000"/>
            </a:solidFill>
            <a:custDash>
              <a:ds d="100000" sp="200000"/>
            </a:custDash>
          </a:ln>
        </p:spPr>
        <p:txBody>
          <a:bodyPr lIns="35719" tIns="35719" rIns="35719" bIns="35719" anchor="ctr"/>
          <a:lstStyle/>
          <a:p>
            <a:pPr>
              <a:defRPr sz="2400"/>
            </a:pPr>
            <a:endParaRPr sz="1687"/>
          </a:p>
        </p:txBody>
      </p:sp>
      <p:graphicFrame>
        <p:nvGraphicFramePr>
          <p:cNvPr id="1967" name="Table"/>
          <p:cNvGraphicFramePr/>
          <p:nvPr/>
        </p:nvGraphicFramePr>
        <p:xfrm>
          <a:off x="277539" y="2012116"/>
          <a:ext cx="1432048" cy="1155888"/>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85296">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85296">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r h="385296">
                <a:tc>
                  <a:txBody>
                    <a:bodyPr/>
                    <a:lstStyle/>
                    <a:p>
                      <a:pPr defTabSz="914400"/>
                      <a:r>
                        <a:rPr sz="1800" i="1">
                          <a:latin typeface="Helvetica"/>
                          <a:ea typeface="Helvetica"/>
                          <a:cs typeface="Helvetica"/>
                          <a:sym typeface="Helvetica"/>
                        </a:rPr>
                        <a:t>r0</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2</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extLst>
                  <a:ext uri="{0D108BD9-81ED-4DB2-BD59-A6C34878D82A}">
                    <a16:rowId xmlns:a16="http://schemas.microsoft.com/office/drawing/2014/main" val="10002"/>
                  </a:ext>
                </a:extLst>
              </a:tr>
            </a:tbl>
          </a:graphicData>
        </a:graphic>
      </p:graphicFrame>
      <p:graphicFrame>
        <p:nvGraphicFramePr>
          <p:cNvPr id="1968" name="Table"/>
          <p:cNvGraphicFramePr/>
          <p:nvPr/>
        </p:nvGraphicFramePr>
        <p:xfrm>
          <a:off x="3038213" y="1723009"/>
          <a:ext cx="1432048" cy="1050132"/>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50044">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50044">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r h="350044">
                <a:tc>
                  <a:txBody>
                    <a:bodyPr/>
                    <a:lstStyle/>
                    <a:p>
                      <a:pPr defTabSz="914400"/>
                      <a:r>
                        <a:rPr sz="1800" i="1">
                          <a:latin typeface="Helvetica"/>
                          <a:ea typeface="Helvetica"/>
                          <a:cs typeface="Helvetica"/>
                          <a:sym typeface="Helvetica"/>
                        </a:rPr>
                        <a:t>r0</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2</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extLst>
                  <a:ext uri="{0D108BD9-81ED-4DB2-BD59-A6C34878D82A}">
                    <a16:rowId xmlns:a16="http://schemas.microsoft.com/office/drawing/2014/main" val="10002"/>
                  </a:ext>
                </a:extLst>
              </a:tr>
            </a:tbl>
          </a:graphicData>
        </a:graphic>
      </p:graphicFrame>
      <p:graphicFrame>
        <p:nvGraphicFramePr>
          <p:cNvPr id="1969" name="Table"/>
          <p:cNvGraphicFramePr/>
          <p:nvPr/>
        </p:nvGraphicFramePr>
        <p:xfrm>
          <a:off x="7652082" y="1713523"/>
          <a:ext cx="1432048" cy="774246"/>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87123">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87123">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bl>
          </a:graphicData>
        </a:graphic>
      </p:graphicFrame>
      <p:graphicFrame>
        <p:nvGraphicFramePr>
          <p:cNvPr id="1970" name="Table"/>
          <p:cNvGraphicFramePr/>
          <p:nvPr/>
        </p:nvGraphicFramePr>
        <p:xfrm>
          <a:off x="4771426" y="1740628"/>
          <a:ext cx="1432048" cy="1050132"/>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50044">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50044">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r h="350044">
                <a:tc>
                  <a:txBody>
                    <a:bodyPr/>
                    <a:lstStyle/>
                    <a:p>
                      <a:pPr defTabSz="914400"/>
                      <a:r>
                        <a:rPr sz="1800" i="1">
                          <a:latin typeface="Helvetica"/>
                          <a:ea typeface="Helvetica"/>
                          <a:cs typeface="Helvetica"/>
                          <a:sym typeface="Helvetica"/>
                        </a:rPr>
                        <a:t>r0</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rgbClr val="FFFFFF"/>
                    </a:solidFill>
                  </a:tcPr>
                </a:tc>
                <a:tc>
                  <a:txBody>
                    <a:bodyPr/>
                    <a:lstStyle/>
                    <a:p>
                      <a:pPr defTabSz="914400"/>
                      <a:r>
                        <a:rPr sz="1800" i="1">
                          <a:latin typeface="Helvetica"/>
                          <a:ea typeface="Helvetica"/>
                          <a:cs typeface="Helvetica"/>
                          <a:sym typeface="Helvetica"/>
                        </a:rPr>
                        <a:t>2</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rgbClr val="FFFFFF"/>
                    </a:solidFill>
                  </a:tcPr>
                </a:tc>
                <a:extLst>
                  <a:ext uri="{0D108BD9-81ED-4DB2-BD59-A6C34878D82A}">
                    <a16:rowId xmlns:a16="http://schemas.microsoft.com/office/drawing/2014/main" val="10002"/>
                  </a:ext>
                </a:extLst>
              </a:tr>
            </a:tbl>
          </a:graphicData>
        </a:graphic>
      </p:graphicFrame>
      <p:sp>
        <p:nvSpPr>
          <p:cNvPr id="1971" name="Dingbat X"/>
          <p:cNvSpPr/>
          <p:nvPr/>
        </p:nvSpPr>
        <p:spPr>
          <a:xfrm>
            <a:off x="4936076" y="3027908"/>
            <a:ext cx="853386" cy="1008420"/>
          </a:xfrm>
          <a:custGeom>
            <a:avLst/>
            <a:gdLst/>
            <a:ahLst/>
            <a:cxnLst>
              <a:cxn ang="0">
                <a:pos x="wd2" y="hd2"/>
              </a:cxn>
              <a:cxn ang="5400000">
                <a:pos x="wd2" y="hd2"/>
              </a:cxn>
              <a:cxn ang="10800000">
                <a:pos x="wd2" y="hd2"/>
              </a:cxn>
              <a:cxn ang="16200000">
                <a:pos x="wd2" y="hd2"/>
              </a:cxn>
            </a:cxnLst>
            <a:rect l="0" t="0" r="r" b="b"/>
            <a:pathLst>
              <a:path w="21484" h="21548" extrusionOk="0">
                <a:moveTo>
                  <a:pt x="18655" y="0"/>
                </a:moveTo>
                <a:cubicBezTo>
                  <a:pt x="18494" y="5"/>
                  <a:pt x="18333" y="109"/>
                  <a:pt x="18066" y="314"/>
                </a:cubicBezTo>
                <a:cubicBezTo>
                  <a:pt x="15478" y="2289"/>
                  <a:pt x="13027" y="4381"/>
                  <a:pt x="10727" y="6600"/>
                </a:cubicBezTo>
                <a:cubicBezTo>
                  <a:pt x="10587" y="6735"/>
                  <a:pt x="10434" y="6862"/>
                  <a:pt x="10258" y="7020"/>
                </a:cubicBezTo>
                <a:cubicBezTo>
                  <a:pt x="10102" y="6832"/>
                  <a:pt x="9974" y="6685"/>
                  <a:pt x="9856" y="6533"/>
                </a:cubicBezTo>
                <a:cubicBezTo>
                  <a:pt x="8908" y="5315"/>
                  <a:pt x="7971" y="4091"/>
                  <a:pt x="7009" y="2882"/>
                </a:cubicBezTo>
                <a:cubicBezTo>
                  <a:pt x="6625" y="2399"/>
                  <a:pt x="6178" y="1951"/>
                  <a:pt x="5769" y="1483"/>
                </a:cubicBezTo>
                <a:cubicBezTo>
                  <a:pt x="5573" y="1260"/>
                  <a:pt x="5327" y="1254"/>
                  <a:pt x="5044" y="1314"/>
                </a:cubicBezTo>
                <a:cubicBezTo>
                  <a:pt x="4759" y="1375"/>
                  <a:pt x="4593" y="1540"/>
                  <a:pt x="4590" y="1770"/>
                </a:cubicBezTo>
                <a:cubicBezTo>
                  <a:pt x="4583" y="2129"/>
                  <a:pt x="4349" y="2291"/>
                  <a:pt x="3989" y="2389"/>
                </a:cubicBezTo>
                <a:cubicBezTo>
                  <a:pt x="3741" y="2232"/>
                  <a:pt x="3498" y="2079"/>
                  <a:pt x="3221" y="1904"/>
                </a:cubicBezTo>
                <a:cubicBezTo>
                  <a:pt x="2922" y="2176"/>
                  <a:pt x="2660" y="2427"/>
                  <a:pt x="2382" y="2665"/>
                </a:cubicBezTo>
                <a:cubicBezTo>
                  <a:pt x="2135" y="2876"/>
                  <a:pt x="2125" y="3090"/>
                  <a:pt x="2231" y="3371"/>
                </a:cubicBezTo>
                <a:cubicBezTo>
                  <a:pt x="3179" y="5877"/>
                  <a:pt x="4394" y="8283"/>
                  <a:pt x="5880" y="10593"/>
                </a:cubicBezTo>
                <a:cubicBezTo>
                  <a:pt x="5956" y="10712"/>
                  <a:pt x="6024" y="10835"/>
                  <a:pt x="6094" y="10951"/>
                </a:cubicBezTo>
                <a:cubicBezTo>
                  <a:pt x="4046" y="12991"/>
                  <a:pt x="2019" y="15012"/>
                  <a:pt x="0" y="17024"/>
                </a:cubicBezTo>
                <a:cubicBezTo>
                  <a:pt x="166" y="17359"/>
                  <a:pt x="297" y="17644"/>
                  <a:pt x="450" y="17921"/>
                </a:cubicBezTo>
                <a:cubicBezTo>
                  <a:pt x="559" y="18117"/>
                  <a:pt x="570" y="18299"/>
                  <a:pt x="443" y="18491"/>
                </a:cubicBezTo>
                <a:cubicBezTo>
                  <a:pt x="355" y="18625"/>
                  <a:pt x="277" y="18763"/>
                  <a:pt x="214" y="18906"/>
                </a:cubicBezTo>
                <a:cubicBezTo>
                  <a:pt x="179" y="18986"/>
                  <a:pt x="139" y="19096"/>
                  <a:pt x="175" y="19164"/>
                </a:cubicBezTo>
                <a:cubicBezTo>
                  <a:pt x="462" y="19717"/>
                  <a:pt x="876" y="20186"/>
                  <a:pt x="1406" y="20550"/>
                </a:cubicBezTo>
                <a:cubicBezTo>
                  <a:pt x="1668" y="20457"/>
                  <a:pt x="1862" y="20370"/>
                  <a:pt x="2068" y="20319"/>
                </a:cubicBezTo>
                <a:cubicBezTo>
                  <a:pt x="2305" y="20259"/>
                  <a:pt x="2506" y="20384"/>
                  <a:pt x="2432" y="20567"/>
                </a:cubicBezTo>
                <a:cubicBezTo>
                  <a:pt x="2271" y="20967"/>
                  <a:pt x="2606" y="21165"/>
                  <a:pt x="2838" y="21403"/>
                </a:cubicBezTo>
                <a:cubicBezTo>
                  <a:pt x="3027" y="21596"/>
                  <a:pt x="3335" y="21593"/>
                  <a:pt x="3548" y="21414"/>
                </a:cubicBezTo>
                <a:cubicBezTo>
                  <a:pt x="3624" y="21350"/>
                  <a:pt x="3679" y="21268"/>
                  <a:pt x="3745" y="21195"/>
                </a:cubicBezTo>
                <a:cubicBezTo>
                  <a:pt x="5406" y="19353"/>
                  <a:pt x="7068" y="17510"/>
                  <a:pt x="8732" y="15669"/>
                </a:cubicBezTo>
                <a:cubicBezTo>
                  <a:pt x="8850" y="15538"/>
                  <a:pt x="8982" y="15417"/>
                  <a:pt x="9151" y="15248"/>
                </a:cubicBezTo>
                <a:cubicBezTo>
                  <a:pt x="9312" y="15457"/>
                  <a:pt x="9442" y="15618"/>
                  <a:pt x="9566" y="15782"/>
                </a:cubicBezTo>
                <a:cubicBezTo>
                  <a:pt x="10552" y="17091"/>
                  <a:pt x="11622" y="18348"/>
                  <a:pt x="12799" y="19538"/>
                </a:cubicBezTo>
                <a:cubicBezTo>
                  <a:pt x="13137" y="19880"/>
                  <a:pt x="13363" y="19913"/>
                  <a:pt x="13764" y="19639"/>
                </a:cubicBezTo>
                <a:cubicBezTo>
                  <a:pt x="14071" y="19429"/>
                  <a:pt x="14340" y="19181"/>
                  <a:pt x="14638" y="18942"/>
                </a:cubicBezTo>
                <a:cubicBezTo>
                  <a:pt x="14977" y="19118"/>
                  <a:pt x="15325" y="19299"/>
                  <a:pt x="15670" y="19479"/>
                </a:cubicBezTo>
                <a:cubicBezTo>
                  <a:pt x="15874" y="19336"/>
                  <a:pt x="16024" y="19228"/>
                  <a:pt x="16179" y="19123"/>
                </a:cubicBezTo>
                <a:cubicBezTo>
                  <a:pt x="16407" y="18969"/>
                  <a:pt x="16586" y="18817"/>
                  <a:pt x="16625" y="18532"/>
                </a:cubicBezTo>
                <a:cubicBezTo>
                  <a:pt x="16663" y="18245"/>
                  <a:pt x="16848" y="17980"/>
                  <a:pt x="17238" y="17893"/>
                </a:cubicBezTo>
                <a:cubicBezTo>
                  <a:pt x="17537" y="17826"/>
                  <a:pt x="17736" y="17646"/>
                  <a:pt x="17893" y="17435"/>
                </a:cubicBezTo>
                <a:cubicBezTo>
                  <a:pt x="18144" y="17098"/>
                  <a:pt x="18337" y="16737"/>
                  <a:pt x="18424" y="16377"/>
                </a:cubicBezTo>
                <a:cubicBezTo>
                  <a:pt x="16705" y="14528"/>
                  <a:pt x="15014" y="12708"/>
                  <a:pt x="13308" y="10873"/>
                </a:cubicBezTo>
                <a:cubicBezTo>
                  <a:pt x="13494" y="10665"/>
                  <a:pt x="13612" y="10530"/>
                  <a:pt x="13734" y="10397"/>
                </a:cubicBezTo>
                <a:cubicBezTo>
                  <a:pt x="15805" y="8137"/>
                  <a:pt x="18039" y="6000"/>
                  <a:pt x="20413" y="3968"/>
                </a:cubicBezTo>
                <a:cubicBezTo>
                  <a:pt x="20703" y="3719"/>
                  <a:pt x="20983" y="3471"/>
                  <a:pt x="21190" y="3153"/>
                </a:cubicBezTo>
                <a:cubicBezTo>
                  <a:pt x="21585" y="2544"/>
                  <a:pt x="21600" y="2565"/>
                  <a:pt x="21129" y="2026"/>
                </a:cubicBezTo>
                <a:cubicBezTo>
                  <a:pt x="20955" y="1827"/>
                  <a:pt x="20762" y="1776"/>
                  <a:pt x="20487" y="1772"/>
                </a:cubicBezTo>
                <a:cubicBezTo>
                  <a:pt x="19961" y="1764"/>
                  <a:pt x="19720" y="1486"/>
                  <a:pt x="19806" y="1064"/>
                </a:cubicBezTo>
                <a:cubicBezTo>
                  <a:pt x="19825" y="971"/>
                  <a:pt x="19804" y="847"/>
                  <a:pt x="19743" y="773"/>
                </a:cubicBezTo>
                <a:cubicBezTo>
                  <a:pt x="19597" y="599"/>
                  <a:pt x="19434" y="429"/>
                  <a:pt x="19245" y="289"/>
                </a:cubicBezTo>
                <a:cubicBezTo>
                  <a:pt x="18978" y="92"/>
                  <a:pt x="18816" y="-4"/>
                  <a:pt x="18655" y="0"/>
                </a:cubicBezTo>
                <a:close/>
              </a:path>
            </a:pathLst>
          </a:custGeom>
          <a:blipFill>
            <a:blip r:embed="rId2"/>
          </a:blipFill>
          <a:ln w="12700">
            <a:miter lim="400000"/>
          </a:ln>
          <a:effectLst>
            <a:outerShdw blurRad="38100" dist="25400" dir="5400000" rotWithShape="0">
              <a:srgbClr val="000000">
                <a:alpha val="50000"/>
              </a:srgbClr>
            </a:outerShdw>
          </a:effectLst>
        </p:spPr>
        <p:txBody>
          <a:bodyPr lIns="35719" tIns="35719" rIns="35719" bIns="35719" anchor="ctr"/>
          <a:lstStyle/>
          <a:p>
            <a:pPr>
              <a:defRPr sz="2400">
                <a:solidFill>
                  <a:srgbClr val="FFFFFF"/>
                </a:solidFill>
              </a:defRPr>
            </a:pPr>
            <a:endParaRPr sz="1687"/>
          </a:p>
        </p:txBody>
      </p:sp>
      <p:sp>
        <p:nvSpPr>
          <p:cNvPr id="1972" name="Dingbat X"/>
          <p:cNvSpPr/>
          <p:nvPr/>
        </p:nvSpPr>
        <p:spPr>
          <a:xfrm>
            <a:off x="5236243" y="1740628"/>
            <a:ext cx="853386" cy="1008420"/>
          </a:xfrm>
          <a:custGeom>
            <a:avLst/>
            <a:gdLst/>
            <a:ahLst/>
            <a:cxnLst>
              <a:cxn ang="0">
                <a:pos x="wd2" y="hd2"/>
              </a:cxn>
              <a:cxn ang="5400000">
                <a:pos x="wd2" y="hd2"/>
              </a:cxn>
              <a:cxn ang="10800000">
                <a:pos x="wd2" y="hd2"/>
              </a:cxn>
              <a:cxn ang="16200000">
                <a:pos x="wd2" y="hd2"/>
              </a:cxn>
            </a:cxnLst>
            <a:rect l="0" t="0" r="r" b="b"/>
            <a:pathLst>
              <a:path w="21484" h="21548" extrusionOk="0">
                <a:moveTo>
                  <a:pt x="18655" y="0"/>
                </a:moveTo>
                <a:cubicBezTo>
                  <a:pt x="18494" y="5"/>
                  <a:pt x="18333" y="109"/>
                  <a:pt x="18066" y="314"/>
                </a:cubicBezTo>
                <a:cubicBezTo>
                  <a:pt x="15478" y="2289"/>
                  <a:pt x="13027" y="4381"/>
                  <a:pt x="10727" y="6600"/>
                </a:cubicBezTo>
                <a:cubicBezTo>
                  <a:pt x="10587" y="6735"/>
                  <a:pt x="10434" y="6862"/>
                  <a:pt x="10258" y="7020"/>
                </a:cubicBezTo>
                <a:cubicBezTo>
                  <a:pt x="10102" y="6832"/>
                  <a:pt x="9974" y="6685"/>
                  <a:pt x="9856" y="6533"/>
                </a:cubicBezTo>
                <a:cubicBezTo>
                  <a:pt x="8908" y="5315"/>
                  <a:pt x="7971" y="4091"/>
                  <a:pt x="7009" y="2882"/>
                </a:cubicBezTo>
                <a:cubicBezTo>
                  <a:pt x="6625" y="2399"/>
                  <a:pt x="6178" y="1951"/>
                  <a:pt x="5769" y="1483"/>
                </a:cubicBezTo>
                <a:cubicBezTo>
                  <a:pt x="5573" y="1260"/>
                  <a:pt x="5327" y="1254"/>
                  <a:pt x="5044" y="1314"/>
                </a:cubicBezTo>
                <a:cubicBezTo>
                  <a:pt x="4759" y="1375"/>
                  <a:pt x="4593" y="1540"/>
                  <a:pt x="4590" y="1770"/>
                </a:cubicBezTo>
                <a:cubicBezTo>
                  <a:pt x="4583" y="2129"/>
                  <a:pt x="4349" y="2291"/>
                  <a:pt x="3989" y="2389"/>
                </a:cubicBezTo>
                <a:cubicBezTo>
                  <a:pt x="3741" y="2232"/>
                  <a:pt x="3498" y="2079"/>
                  <a:pt x="3221" y="1904"/>
                </a:cubicBezTo>
                <a:cubicBezTo>
                  <a:pt x="2922" y="2176"/>
                  <a:pt x="2660" y="2427"/>
                  <a:pt x="2382" y="2665"/>
                </a:cubicBezTo>
                <a:cubicBezTo>
                  <a:pt x="2135" y="2876"/>
                  <a:pt x="2125" y="3090"/>
                  <a:pt x="2231" y="3371"/>
                </a:cubicBezTo>
                <a:cubicBezTo>
                  <a:pt x="3179" y="5877"/>
                  <a:pt x="4394" y="8283"/>
                  <a:pt x="5880" y="10593"/>
                </a:cubicBezTo>
                <a:cubicBezTo>
                  <a:pt x="5956" y="10712"/>
                  <a:pt x="6024" y="10835"/>
                  <a:pt x="6094" y="10951"/>
                </a:cubicBezTo>
                <a:cubicBezTo>
                  <a:pt x="4046" y="12991"/>
                  <a:pt x="2019" y="15012"/>
                  <a:pt x="0" y="17024"/>
                </a:cubicBezTo>
                <a:cubicBezTo>
                  <a:pt x="166" y="17359"/>
                  <a:pt x="297" y="17644"/>
                  <a:pt x="450" y="17921"/>
                </a:cubicBezTo>
                <a:cubicBezTo>
                  <a:pt x="559" y="18117"/>
                  <a:pt x="570" y="18299"/>
                  <a:pt x="443" y="18491"/>
                </a:cubicBezTo>
                <a:cubicBezTo>
                  <a:pt x="355" y="18625"/>
                  <a:pt x="277" y="18763"/>
                  <a:pt x="214" y="18906"/>
                </a:cubicBezTo>
                <a:cubicBezTo>
                  <a:pt x="179" y="18986"/>
                  <a:pt x="139" y="19096"/>
                  <a:pt x="175" y="19164"/>
                </a:cubicBezTo>
                <a:cubicBezTo>
                  <a:pt x="462" y="19717"/>
                  <a:pt x="876" y="20186"/>
                  <a:pt x="1406" y="20550"/>
                </a:cubicBezTo>
                <a:cubicBezTo>
                  <a:pt x="1668" y="20457"/>
                  <a:pt x="1862" y="20370"/>
                  <a:pt x="2068" y="20319"/>
                </a:cubicBezTo>
                <a:cubicBezTo>
                  <a:pt x="2305" y="20259"/>
                  <a:pt x="2506" y="20384"/>
                  <a:pt x="2432" y="20567"/>
                </a:cubicBezTo>
                <a:cubicBezTo>
                  <a:pt x="2271" y="20967"/>
                  <a:pt x="2606" y="21165"/>
                  <a:pt x="2838" y="21403"/>
                </a:cubicBezTo>
                <a:cubicBezTo>
                  <a:pt x="3027" y="21596"/>
                  <a:pt x="3335" y="21593"/>
                  <a:pt x="3548" y="21414"/>
                </a:cubicBezTo>
                <a:cubicBezTo>
                  <a:pt x="3624" y="21350"/>
                  <a:pt x="3679" y="21268"/>
                  <a:pt x="3745" y="21195"/>
                </a:cubicBezTo>
                <a:cubicBezTo>
                  <a:pt x="5406" y="19353"/>
                  <a:pt x="7068" y="17510"/>
                  <a:pt x="8732" y="15669"/>
                </a:cubicBezTo>
                <a:cubicBezTo>
                  <a:pt x="8850" y="15538"/>
                  <a:pt x="8982" y="15417"/>
                  <a:pt x="9151" y="15248"/>
                </a:cubicBezTo>
                <a:cubicBezTo>
                  <a:pt x="9312" y="15457"/>
                  <a:pt x="9442" y="15618"/>
                  <a:pt x="9566" y="15782"/>
                </a:cubicBezTo>
                <a:cubicBezTo>
                  <a:pt x="10552" y="17091"/>
                  <a:pt x="11622" y="18348"/>
                  <a:pt x="12799" y="19538"/>
                </a:cubicBezTo>
                <a:cubicBezTo>
                  <a:pt x="13137" y="19880"/>
                  <a:pt x="13363" y="19913"/>
                  <a:pt x="13764" y="19639"/>
                </a:cubicBezTo>
                <a:cubicBezTo>
                  <a:pt x="14071" y="19429"/>
                  <a:pt x="14340" y="19181"/>
                  <a:pt x="14638" y="18942"/>
                </a:cubicBezTo>
                <a:cubicBezTo>
                  <a:pt x="14977" y="19118"/>
                  <a:pt x="15325" y="19299"/>
                  <a:pt x="15670" y="19479"/>
                </a:cubicBezTo>
                <a:cubicBezTo>
                  <a:pt x="15874" y="19336"/>
                  <a:pt x="16024" y="19228"/>
                  <a:pt x="16179" y="19123"/>
                </a:cubicBezTo>
                <a:cubicBezTo>
                  <a:pt x="16407" y="18969"/>
                  <a:pt x="16586" y="18817"/>
                  <a:pt x="16625" y="18532"/>
                </a:cubicBezTo>
                <a:cubicBezTo>
                  <a:pt x="16663" y="18245"/>
                  <a:pt x="16848" y="17980"/>
                  <a:pt x="17238" y="17893"/>
                </a:cubicBezTo>
                <a:cubicBezTo>
                  <a:pt x="17537" y="17826"/>
                  <a:pt x="17736" y="17646"/>
                  <a:pt x="17893" y="17435"/>
                </a:cubicBezTo>
                <a:cubicBezTo>
                  <a:pt x="18144" y="17098"/>
                  <a:pt x="18337" y="16737"/>
                  <a:pt x="18424" y="16377"/>
                </a:cubicBezTo>
                <a:cubicBezTo>
                  <a:pt x="16705" y="14528"/>
                  <a:pt x="15014" y="12708"/>
                  <a:pt x="13308" y="10873"/>
                </a:cubicBezTo>
                <a:cubicBezTo>
                  <a:pt x="13494" y="10665"/>
                  <a:pt x="13612" y="10530"/>
                  <a:pt x="13734" y="10397"/>
                </a:cubicBezTo>
                <a:cubicBezTo>
                  <a:pt x="15805" y="8137"/>
                  <a:pt x="18039" y="6000"/>
                  <a:pt x="20413" y="3968"/>
                </a:cubicBezTo>
                <a:cubicBezTo>
                  <a:pt x="20703" y="3719"/>
                  <a:pt x="20983" y="3471"/>
                  <a:pt x="21190" y="3153"/>
                </a:cubicBezTo>
                <a:cubicBezTo>
                  <a:pt x="21585" y="2544"/>
                  <a:pt x="21600" y="2565"/>
                  <a:pt x="21129" y="2026"/>
                </a:cubicBezTo>
                <a:cubicBezTo>
                  <a:pt x="20955" y="1827"/>
                  <a:pt x="20762" y="1776"/>
                  <a:pt x="20487" y="1772"/>
                </a:cubicBezTo>
                <a:cubicBezTo>
                  <a:pt x="19961" y="1764"/>
                  <a:pt x="19720" y="1486"/>
                  <a:pt x="19806" y="1064"/>
                </a:cubicBezTo>
                <a:cubicBezTo>
                  <a:pt x="19825" y="971"/>
                  <a:pt x="19804" y="847"/>
                  <a:pt x="19743" y="773"/>
                </a:cubicBezTo>
                <a:cubicBezTo>
                  <a:pt x="19597" y="599"/>
                  <a:pt x="19434" y="429"/>
                  <a:pt x="19245" y="289"/>
                </a:cubicBezTo>
                <a:cubicBezTo>
                  <a:pt x="18978" y="92"/>
                  <a:pt x="18816" y="-4"/>
                  <a:pt x="18655" y="0"/>
                </a:cubicBezTo>
                <a:close/>
              </a:path>
            </a:pathLst>
          </a:custGeom>
          <a:blipFill>
            <a:blip r:embed="rId2"/>
          </a:blipFill>
          <a:ln w="12700">
            <a:miter lim="400000"/>
          </a:ln>
          <a:effectLst>
            <a:outerShdw blurRad="38100" dist="25400" dir="5400000" rotWithShape="0">
              <a:srgbClr val="000000">
                <a:alpha val="50000"/>
              </a:srgbClr>
            </a:outerShdw>
          </a:effectLst>
        </p:spPr>
        <p:txBody>
          <a:bodyPr lIns="35719" tIns="35719" rIns="35719" bIns="35719" anchor="ctr"/>
          <a:lstStyle/>
          <a:p>
            <a:pPr>
              <a:defRPr sz="2400">
                <a:solidFill>
                  <a:srgbClr val="FFFFFF"/>
                </a:solidFill>
              </a:defRPr>
            </a:pPr>
            <a:endParaRPr sz="1687"/>
          </a:p>
        </p:txBody>
      </p:sp>
      <p:sp>
        <p:nvSpPr>
          <p:cNvPr id="1975" name="Connection Line"/>
          <p:cNvSpPr/>
          <p:nvPr/>
        </p:nvSpPr>
        <p:spPr>
          <a:xfrm>
            <a:off x="4225602" y="3973772"/>
            <a:ext cx="2242910" cy="533247"/>
          </a:xfrm>
          <a:custGeom>
            <a:avLst/>
            <a:gdLst/>
            <a:ahLst/>
            <a:cxnLst>
              <a:cxn ang="0">
                <a:pos x="wd2" y="hd2"/>
              </a:cxn>
              <a:cxn ang="5400000">
                <a:pos x="wd2" y="hd2"/>
              </a:cxn>
              <a:cxn ang="10800000">
                <a:pos x="wd2" y="hd2"/>
              </a:cxn>
              <a:cxn ang="16200000">
                <a:pos x="wd2" y="hd2"/>
              </a:cxn>
            </a:cxnLst>
            <a:rect l="0" t="0" r="r" b="b"/>
            <a:pathLst>
              <a:path w="21600" h="16200" extrusionOk="0">
                <a:moveTo>
                  <a:pt x="0" y="125"/>
                </a:moveTo>
                <a:cubicBezTo>
                  <a:pt x="7131" y="21600"/>
                  <a:pt x="14331" y="21558"/>
                  <a:pt x="21600" y="0"/>
                </a:cubicBezTo>
              </a:path>
            </a:pathLst>
          </a:custGeom>
          <a:ln w="50800">
            <a:solidFill>
              <a:srgbClr val="000000"/>
            </a:solidFill>
            <a:miter lim="400000"/>
            <a:tailEnd type="triangle"/>
          </a:ln>
        </p:spPr>
        <p:txBody>
          <a:bodyPr/>
          <a:lstStyle/>
          <a:p>
            <a:endParaRPr sz="1266"/>
          </a:p>
        </p:txBody>
      </p:sp>
      <p:sp>
        <p:nvSpPr>
          <p:cNvPr id="1974" name="Need to re-send r0"/>
          <p:cNvSpPr txBox="1"/>
          <p:nvPr/>
        </p:nvSpPr>
        <p:spPr>
          <a:xfrm>
            <a:off x="3878912" y="5327891"/>
            <a:ext cx="1421864"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Need to </a:t>
            </a:r>
            <a:r>
              <a:rPr sz="1266" i="1">
                <a:latin typeface="Helvetica"/>
                <a:ea typeface="Helvetica"/>
                <a:cs typeface="Helvetica"/>
                <a:sym typeface="Helvetica"/>
              </a:rPr>
              <a:t>re-send</a:t>
            </a:r>
            <a:r>
              <a:rPr sz="1266"/>
              <a:t> </a:t>
            </a:r>
            <a:r>
              <a:rPr sz="1266" i="1">
                <a:latin typeface="Helvetica"/>
                <a:ea typeface="Helvetica"/>
                <a:cs typeface="Helvetica"/>
                <a:sym typeface="Helvetica"/>
              </a:rPr>
              <a:t>r0</a:t>
            </a:r>
          </a:p>
        </p:txBody>
      </p:sp>
    </p:spTree>
    <p:extLst>
      <p:ext uri="{BB962C8B-B14F-4D97-AF65-F5344CB8AC3E}">
        <p14:creationId xmlns:p14="http://schemas.microsoft.com/office/powerpoint/2010/main" val="2209311054"/>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9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4" grpId="0" animBg="1" advAuto="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7" name="Fault Tolerance"/>
          <p:cNvSpPr txBox="1">
            <a:spLocks noGrp="1"/>
          </p:cNvSpPr>
          <p:nvPr>
            <p:ph type="title"/>
          </p:nvPr>
        </p:nvSpPr>
        <p:spPr>
          <a:prstGeom prst="rect">
            <a:avLst/>
          </a:prstGeom>
        </p:spPr>
        <p:txBody>
          <a:bodyPr/>
          <a:lstStyle/>
          <a:p>
            <a:r>
              <a:t>Fault Tolerance</a:t>
            </a:r>
          </a:p>
        </p:txBody>
      </p:sp>
      <p:grpSp>
        <p:nvGrpSpPr>
          <p:cNvPr id="1980" name="Group"/>
          <p:cNvGrpSpPr/>
          <p:nvPr/>
        </p:nvGrpSpPr>
        <p:grpSpPr>
          <a:xfrm>
            <a:off x="3252177" y="2954173"/>
            <a:ext cx="1155890" cy="1155890"/>
            <a:chOff x="0" y="0"/>
            <a:chExt cx="1643931" cy="1643931"/>
          </a:xfrm>
        </p:grpSpPr>
        <p:sp>
          <p:nvSpPr>
            <p:cNvPr id="1978"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979" name="X = 3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30</a:t>
              </a:r>
            </a:p>
          </p:txBody>
        </p:sp>
      </p:grpSp>
      <p:grpSp>
        <p:nvGrpSpPr>
          <p:cNvPr id="1983" name="Group"/>
          <p:cNvGrpSpPr/>
          <p:nvPr/>
        </p:nvGrpSpPr>
        <p:grpSpPr>
          <a:xfrm>
            <a:off x="1732925" y="2954173"/>
            <a:ext cx="1155890" cy="1155890"/>
            <a:chOff x="0" y="0"/>
            <a:chExt cx="1643931" cy="1643931"/>
          </a:xfrm>
        </p:grpSpPr>
        <p:sp>
          <p:nvSpPr>
            <p:cNvPr id="1981"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982" name="X = 3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30</a:t>
              </a:r>
            </a:p>
          </p:txBody>
        </p:sp>
      </p:grpSp>
      <p:grpSp>
        <p:nvGrpSpPr>
          <p:cNvPr id="1986" name="Group"/>
          <p:cNvGrpSpPr/>
          <p:nvPr/>
        </p:nvGrpSpPr>
        <p:grpSpPr>
          <a:xfrm>
            <a:off x="4771427" y="2954173"/>
            <a:ext cx="1155890" cy="1155890"/>
            <a:chOff x="0" y="0"/>
            <a:chExt cx="1643931" cy="1643931"/>
          </a:xfrm>
        </p:grpSpPr>
        <p:sp>
          <p:nvSpPr>
            <p:cNvPr id="1984"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985" name="X = 1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10</a:t>
              </a:r>
            </a:p>
          </p:txBody>
        </p:sp>
      </p:grpSp>
      <p:grpSp>
        <p:nvGrpSpPr>
          <p:cNvPr id="1989" name="Group"/>
          <p:cNvGrpSpPr/>
          <p:nvPr/>
        </p:nvGrpSpPr>
        <p:grpSpPr>
          <a:xfrm>
            <a:off x="6290679" y="2954173"/>
            <a:ext cx="1155890" cy="1155890"/>
            <a:chOff x="0" y="0"/>
            <a:chExt cx="1643931" cy="1643931"/>
          </a:xfrm>
        </p:grpSpPr>
        <p:sp>
          <p:nvSpPr>
            <p:cNvPr id="1987" name="Circle"/>
            <p:cNvSpPr/>
            <p:nvPr/>
          </p:nvSpPr>
          <p:spPr>
            <a:xfrm>
              <a:off x="0" y="0"/>
              <a:ext cx="1643931" cy="1643931"/>
            </a:xfrm>
            <a:prstGeom prst="ellipse">
              <a:avLst/>
            </a:prstGeom>
            <a:noFill/>
            <a:ln w="50800" cap="flat">
              <a:solidFill>
                <a:srgbClr val="000000"/>
              </a:solidFill>
              <a:prstDash val="solid"/>
              <a:miter lim="400000"/>
            </a:ln>
            <a:effectLst/>
          </p:spPr>
          <p:txBody>
            <a:bodyPr wrap="square" lIns="35719" tIns="35719" rIns="35719" bIns="35719" numCol="1" anchor="ctr">
              <a:noAutofit/>
            </a:bodyPr>
            <a:lstStyle/>
            <a:p>
              <a:pPr>
                <a:defRPr sz="2400"/>
              </a:pPr>
              <a:endParaRPr sz="1687"/>
            </a:p>
          </p:txBody>
        </p:sp>
        <p:sp>
          <p:nvSpPr>
            <p:cNvPr id="1988" name="X = 10"/>
            <p:cNvSpPr txBox="1"/>
            <p:nvPr/>
          </p:nvSpPr>
          <p:spPr>
            <a:xfrm>
              <a:off x="67558" y="632147"/>
              <a:ext cx="775142" cy="379638"/>
            </a:xfrm>
            <a:prstGeom prst="rect">
              <a:avLst/>
            </a:prstGeom>
            <a:noFill/>
            <a:ln w="50800" cap="flat">
              <a:solidFill>
                <a:srgbClr val="000000"/>
              </a:solidFill>
              <a:prstDash val="solid"/>
              <a:miter lim="400000"/>
            </a:ln>
            <a:effectLst/>
            <a:extLst>
              <a:ext uri="{C572A759-6A51-4108-AA02-DFA0A04FC94B}">
                <ma14:wrappingTextBoxFlag xmlns="" xmlns:ma14="http://schemas.microsoft.com/office/mac/drawingml/2011/main" val="1"/>
              </a:ext>
            </a:extLst>
          </p:spPr>
          <p:txBody>
            <a:bodyPr wrap="none" lIns="35719" tIns="35719" rIns="35719" bIns="35719" numCol="1" anchor="ctr">
              <a:spAutoFit/>
            </a:bodyPr>
            <a:lstStyle/>
            <a:p>
              <a:r>
                <a:rPr sz="1266"/>
                <a:t>X = 10</a:t>
              </a:r>
            </a:p>
          </p:txBody>
        </p:sp>
      </p:grpSp>
      <p:sp>
        <p:nvSpPr>
          <p:cNvPr id="1990" name="Line"/>
          <p:cNvSpPr/>
          <p:nvPr/>
        </p:nvSpPr>
        <p:spPr>
          <a:xfrm>
            <a:off x="2882918" y="3532118"/>
            <a:ext cx="405764" cy="1"/>
          </a:xfrm>
          <a:prstGeom prst="line">
            <a:avLst/>
          </a:prstGeom>
          <a:ln w="50800">
            <a:solidFill>
              <a:srgbClr val="000000"/>
            </a:solidFill>
            <a:miter lim="400000"/>
            <a:tailEnd type="triangle"/>
          </a:ln>
        </p:spPr>
        <p:txBody>
          <a:bodyPr lIns="35719" tIns="35719" rIns="35719" bIns="35719" anchor="ctr"/>
          <a:lstStyle/>
          <a:p>
            <a:pPr>
              <a:defRPr sz="2400"/>
            </a:pPr>
            <a:endParaRPr sz="1687"/>
          </a:p>
        </p:txBody>
      </p:sp>
      <p:sp>
        <p:nvSpPr>
          <p:cNvPr id="1991" name="Head"/>
          <p:cNvSpPr txBox="1"/>
          <p:nvPr/>
        </p:nvSpPr>
        <p:spPr>
          <a:xfrm>
            <a:off x="1877690" y="2517725"/>
            <a:ext cx="458460"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Head</a:t>
            </a:r>
          </a:p>
        </p:txBody>
      </p:sp>
      <p:sp>
        <p:nvSpPr>
          <p:cNvPr id="1992" name="Tail"/>
          <p:cNvSpPr txBox="1"/>
          <p:nvPr/>
        </p:nvSpPr>
        <p:spPr>
          <a:xfrm>
            <a:off x="6596178" y="2517725"/>
            <a:ext cx="317011"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Tail</a:t>
            </a:r>
          </a:p>
        </p:txBody>
      </p:sp>
      <p:sp>
        <p:nvSpPr>
          <p:cNvPr id="1993" name="Oval"/>
          <p:cNvSpPr/>
          <p:nvPr/>
        </p:nvSpPr>
        <p:spPr>
          <a:xfrm>
            <a:off x="1286016" y="1793082"/>
            <a:ext cx="6571969" cy="3026179"/>
          </a:xfrm>
          <a:prstGeom prst="ellipse">
            <a:avLst/>
          </a:prstGeom>
          <a:ln w="50800" cap="rnd">
            <a:solidFill>
              <a:srgbClr val="000000"/>
            </a:solidFill>
            <a:custDash>
              <a:ds d="100000" sp="200000"/>
            </a:custDash>
          </a:ln>
        </p:spPr>
        <p:txBody>
          <a:bodyPr lIns="35719" tIns="35719" rIns="35719" bIns="35719" anchor="ctr"/>
          <a:lstStyle/>
          <a:p>
            <a:pPr>
              <a:defRPr sz="2400"/>
            </a:pPr>
            <a:endParaRPr sz="1687"/>
          </a:p>
        </p:txBody>
      </p:sp>
      <p:graphicFrame>
        <p:nvGraphicFramePr>
          <p:cNvPr id="1994" name="Table"/>
          <p:cNvGraphicFramePr/>
          <p:nvPr/>
        </p:nvGraphicFramePr>
        <p:xfrm>
          <a:off x="277539" y="2012116"/>
          <a:ext cx="1432048" cy="1155888"/>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85296">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85296">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r h="385296">
                <a:tc>
                  <a:txBody>
                    <a:bodyPr/>
                    <a:lstStyle/>
                    <a:p>
                      <a:pPr defTabSz="914400"/>
                      <a:r>
                        <a:rPr sz="1800" i="1">
                          <a:latin typeface="Helvetica"/>
                          <a:ea typeface="Helvetica"/>
                          <a:cs typeface="Helvetica"/>
                          <a:sym typeface="Helvetica"/>
                        </a:rPr>
                        <a:t>r0</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2</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extLst>
                  <a:ext uri="{0D108BD9-81ED-4DB2-BD59-A6C34878D82A}">
                    <a16:rowId xmlns:a16="http://schemas.microsoft.com/office/drawing/2014/main" val="10002"/>
                  </a:ext>
                </a:extLst>
              </a:tr>
            </a:tbl>
          </a:graphicData>
        </a:graphic>
      </p:graphicFrame>
      <p:graphicFrame>
        <p:nvGraphicFramePr>
          <p:cNvPr id="1995" name="Table"/>
          <p:cNvGraphicFramePr/>
          <p:nvPr/>
        </p:nvGraphicFramePr>
        <p:xfrm>
          <a:off x="3038213" y="1723009"/>
          <a:ext cx="1432048" cy="1050132"/>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50044">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50044">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r h="350044">
                <a:tc>
                  <a:txBody>
                    <a:bodyPr/>
                    <a:lstStyle/>
                    <a:p>
                      <a:pPr defTabSz="914400"/>
                      <a:r>
                        <a:rPr sz="1800" i="1">
                          <a:latin typeface="Helvetica"/>
                          <a:ea typeface="Helvetica"/>
                          <a:cs typeface="Helvetica"/>
                          <a:sym typeface="Helvetica"/>
                        </a:rPr>
                        <a:t>r0</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2</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chemeClr val="accent2">
                        <a:hueOff val="-2473793"/>
                        <a:satOff val="-50209"/>
                        <a:lumOff val="23543"/>
                      </a:schemeClr>
                    </a:solidFill>
                  </a:tcPr>
                </a:tc>
                <a:extLst>
                  <a:ext uri="{0D108BD9-81ED-4DB2-BD59-A6C34878D82A}">
                    <a16:rowId xmlns:a16="http://schemas.microsoft.com/office/drawing/2014/main" val="10002"/>
                  </a:ext>
                </a:extLst>
              </a:tr>
            </a:tbl>
          </a:graphicData>
        </a:graphic>
      </p:graphicFrame>
      <p:graphicFrame>
        <p:nvGraphicFramePr>
          <p:cNvPr id="1996" name="Table"/>
          <p:cNvGraphicFramePr/>
          <p:nvPr/>
        </p:nvGraphicFramePr>
        <p:xfrm>
          <a:off x="7652082" y="1713523"/>
          <a:ext cx="1432048" cy="1050132"/>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50044">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50044">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r h="350044">
                <a:tc>
                  <a:txBody>
                    <a:bodyPr/>
                    <a:lstStyle/>
                    <a:p>
                      <a:pPr defTabSz="914400"/>
                      <a:r>
                        <a:rPr sz="1800" i="1">
                          <a:latin typeface="Helvetica"/>
                          <a:ea typeface="Helvetica"/>
                          <a:cs typeface="Helvetica"/>
                          <a:sym typeface="Helvetica"/>
                        </a:rPr>
                        <a:t>r0</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rgbClr val="FFFFFF"/>
                    </a:solidFill>
                  </a:tcPr>
                </a:tc>
                <a:tc>
                  <a:txBody>
                    <a:bodyPr/>
                    <a:lstStyle/>
                    <a:p>
                      <a:pPr defTabSz="914400"/>
                      <a:r>
                        <a:rPr sz="1800" i="1">
                          <a:latin typeface="Helvetica"/>
                          <a:ea typeface="Helvetica"/>
                          <a:cs typeface="Helvetica"/>
                          <a:sym typeface="Helvetica"/>
                        </a:rPr>
                        <a:t>2</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rgbClr val="FFFFFF"/>
                    </a:solidFill>
                  </a:tcPr>
                </a:tc>
                <a:extLst>
                  <a:ext uri="{0D108BD9-81ED-4DB2-BD59-A6C34878D82A}">
                    <a16:rowId xmlns:a16="http://schemas.microsoft.com/office/drawing/2014/main" val="10002"/>
                  </a:ext>
                </a:extLst>
              </a:tr>
            </a:tbl>
          </a:graphicData>
        </a:graphic>
      </p:graphicFrame>
      <p:graphicFrame>
        <p:nvGraphicFramePr>
          <p:cNvPr id="1997" name="Table"/>
          <p:cNvGraphicFramePr/>
          <p:nvPr/>
        </p:nvGraphicFramePr>
        <p:xfrm>
          <a:off x="4771426" y="1740628"/>
          <a:ext cx="1432048" cy="1050132"/>
        </p:xfrm>
        <a:graphic>
          <a:graphicData uri="http://schemas.openxmlformats.org/drawingml/2006/table">
            <a:tbl>
              <a:tblPr/>
              <a:tblGrid>
                <a:gridCol w="716024">
                  <a:extLst>
                    <a:ext uri="{9D8B030D-6E8A-4147-A177-3AD203B41FA5}">
                      <a16:colId xmlns:a16="http://schemas.microsoft.com/office/drawing/2014/main" val="20000"/>
                    </a:ext>
                  </a:extLst>
                </a:gridCol>
                <a:gridCol w="716024">
                  <a:extLst>
                    <a:ext uri="{9D8B030D-6E8A-4147-A177-3AD203B41FA5}">
                      <a16:colId xmlns:a16="http://schemas.microsoft.com/office/drawing/2014/main" val="20001"/>
                    </a:ext>
                  </a:extLst>
                </a:gridCol>
              </a:tblGrid>
              <a:tr h="350044">
                <a:tc>
                  <a:txBody>
                    <a:bodyPr/>
                    <a:lstStyle/>
                    <a:p>
                      <a:pPr defTabSz="914400"/>
                      <a:r>
                        <a:rPr sz="1800" i="1">
                          <a:latin typeface="Helvetica"/>
                          <a:ea typeface="Helvetica"/>
                          <a:cs typeface="Helvetica"/>
                          <a:sym typeface="Helvetica"/>
                        </a:rPr>
                        <a:t>Req.</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tc>
                  <a:txBody>
                    <a:bodyPr/>
                    <a:lstStyle/>
                    <a:p>
                      <a:pPr defTabSz="914400"/>
                      <a:r>
                        <a:rPr sz="1800" i="1">
                          <a:latin typeface="Helvetica"/>
                          <a:ea typeface="Helvetica"/>
                          <a:cs typeface="Helvetica"/>
                          <a:sym typeface="Helvetica"/>
                        </a:rPr>
                        <a:t>UID</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rgbClr val="FFFFFF"/>
                    </a:solidFill>
                  </a:tcPr>
                </a:tc>
                <a:extLst>
                  <a:ext uri="{0D108BD9-81ED-4DB2-BD59-A6C34878D82A}">
                    <a16:rowId xmlns:a16="http://schemas.microsoft.com/office/drawing/2014/main" val="10000"/>
                  </a:ext>
                </a:extLst>
              </a:tr>
              <a:tr h="350044">
                <a:tc>
                  <a:txBody>
                    <a:bodyPr/>
                    <a:lstStyle/>
                    <a:p>
                      <a:pPr defTabSz="914400"/>
                      <a:r>
                        <a:rPr sz="1800" i="1">
                          <a:latin typeface="Helvetica"/>
                          <a:ea typeface="Helvetica"/>
                          <a:cs typeface="Helvetica"/>
                          <a:sym typeface="Helvetica"/>
                        </a:rPr>
                        <a:t>r1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tc>
                  <a:txBody>
                    <a:bodyPr/>
                    <a:lstStyle/>
                    <a:p>
                      <a:pPr defTabSz="914400"/>
                      <a:r>
                        <a:rPr sz="1800" i="1">
                          <a:latin typeface="Helvetica"/>
                          <a:ea typeface="Helvetica"/>
                          <a:cs typeface="Helvetica"/>
                          <a:sym typeface="Helvetica"/>
                        </a:rPr>
                        <a:t>1</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miter lim="400000"/>
                    </a:lnB>
                    <a:solidFill>
                      <a:schemeClr val="accent2">
                        <a:hueOff val="-2473793"/>
                        <a:satOff val="-50209"/>
                        <a:lumOff val="23543"/>
                      </a:schemeClr>
                    </a:solidFill>
                  </a:tcPr>
                </a:tc>
                <a:extLst>
                  <a:ext uri="{0D108BD9-81ED-4DB2-BD59-A6C34878D82A}">
                    <a16:rowId xmlns:a16="http://schemas.microsoft.com/office/drawing/2014/main" val="10001"/>
                  </a:ext>
                </a:extLst>
              </a:tr>
              <a:tr h="350044">
                <a:tc>
                  <a:txBody>
                    <a:bodyPr/>
                    <a:lstStyle/>
                    <a:p>
                      <a:pPr defTabSz="914400"/>
                      <a:r>
                        <a:rPr sz="1800" i="1">
                          <a:latin typeface="Helvetica"/>
                          <a:ea typeface="Helvetica"/>
                          <a:cs typeface="Helvetica"/>
                          <a:sym typeface="Helvetica"/>
                        </a:rPr>
                        <a:t>r0</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rgbClr val="FFFFFF"/>
                    </a:solidFill>
                  </a:tcPr>
                </a:tc>
                <a:tc>
                  <a:txBody>
                    <a:bodyPr/>
                    <a:lstStyle/>
                    <a:p>
                      <a:pPr defTabSz="914400"/>
                      <a:r>
                        <a:rPr sz="1800" i="1">
                          <a:latin typeface="Helvetica"/>
                          <a:ea typeface="Helvetica"/>
                          <a:cs typeface="Helvetica"/>
                          <a:sym typeface="Helvetica"/>
                        </a:rPr>
                        <a:t>2</a:t>
                      </a:r>
                    </a:p>
                  </a:txBody>
                  <a:tcPr marL="35719" marR="35719" marT="35719" marB="35719" anchor="ctr" horzOverflow="overflow">
                    <a:lnL w="12700">
                      <a:solidFill>
                        <a:schemeClr val="accent2"/>
                      </a:solidFill>
                      <a:miter lim="400000"/>
                    </a:lnL>
                    <a:lnR w="12700">
                      <a:solidFill>
                        <a:schemeClr val="accent2"/>
                      </a:solidFill>
                      <a:miter lim="400000"/>
                    </a:lnR>
                    <a:lnT w="12700">
                      <a:solidFill>
                        <a:schemeClr val="accent2"/>
                      </a:solidFill>
                      <a:miter lim="400000"/>
                    </a:lnT>
                    <a:lnB w="12700">
                      <a:solidFill>
                        <a:schemeClr val="accent2"/>
                      </a:solidFill>
                      <a:custDash>
                        <a:ds d="200000" sp="200000"/>
                      </a:custDash>
                      <a:miter lim="400000"/>
                    </a:lnB>
                    <a:solidFill>
                      <a:srgbClr val="FFFFFF"/>
                    </a:solidFill>
                  </a:tcPr>
                </a:tc>
                <a:extLst>
                  <a:ext uri="{0D108BD9-81ED-4DB2-BD59-A6C34878D82A}">
                    <a16:rowId xmlns:a16="http://schemas.microsoft.com/office/drawing/2014/main" val="10002"/>
                  </a:ext>
                </a:extLst>
              </a:tr>
            </a:tbl>
          </a:graphicData>
        </a:graphic>
      </p:graphicFrame>
      <p:sp>
        <p:nvSpPr>
          <p:cNvPr id="1998" name="Dingbat X"/>
          <p:cNvSpPr/>
          <p:nvPr/>
        </p:nvSpPr>
        <p:spPr>
          <a:xfrm>
            <a:off x="4936076" y="3027908"/>
            <a:ext cx="853386" cy="1008420"/>
          </a:xfrm>
          <a:custGeom>
            <a:avLst/>
            <a:gdLst/>
            <a:ahLst/>
            <a:cxnLst>
              <a:cxn ang="0">
                <a:pos x="wd2" y="hd2"/>
              </a:cxn>
              <a:cxn ang="5400000">
                <a:pos x="wd2" y="hd2"/>
              </a:cxn>
              <a:cxn ang="10800000">
                <a:pos x="wd2" y="hd2"/>
              </a:cxn>
              <a:cxn ang="16200000">
                <a:pos x="wd2" y="hd2"/>
              </a:cxn>
            </a:cxnLst>
            <a:rect l="0" t="0" r="r" b="b"/>
            <a:pathLst>
              <a:path w="21484" h="21548" extrusionOk="0">
                <a:moveTo>
                  <a:pt x="18655" y="0"/>
                </a:moveTo>
                <a:cubicBezTo>
                  <a:pt x="18494" y="5"/>
                  <a:pt x="18333" y="109"/>
                  <a:pt x="18066" y="314"/>
                </a:cubicBezTo>
                <a:cubicBezTo>
                  <a:pt x="15478" y="2289"/>
                  <a:pt x="13027" y="4381"/>
                  <a:pt x="10727" y="6600"/>
                </a:cubicBezTo>
                <a:cubicBezTo>
                  <a:pt x="10587" y="6735"/>
                  <a:pt x="10434" y="6862"/>
                  <a:pt x="10258" y="7020"/>
                </a:cubicBezTo>
                <a:cubicBezTo>
                  <a:pt x="10102" y="6832"/>
                  <a:pt x="9974" y="6685"/>
                  <a:pt x="9856" y="6533"/>
                </a:cubicBezTo>
                <a:cubicBezTo>
                  <a:pt x="8908" y="5315"/>
                  <a:pt x="7971" y="4091"/>
                  <a:pt x="7009" y="2882"/>
                </a:cubicBezTo>
                <a:cubicBezTo>
                  <a:pt x="6625" y="2399"/>
                  <a:pt x="6178" y="1951"/>
                  <a:pt x="5769" y="1483"/>
                </a:cubicBezTo>
                <a:cubicBezTo>
                  <a:pt x="5573" y="1260"/>
                  <a:pt x="5327" y="1254"/>
                  <a:pt x="5044" y="1314"/>
                </a:cubicBezTo>
                <a:cubicBezTo>
                  <a:pt x="4759" y="1375"/>
                  <a:pt x="4593" y="1540"/>
                  <a:pt x="4590" y="1770"/>
                </a:cubicBezTo>
                <a:cubicBezTo>
                  <a:pt x="4583" y="2129"/>
                  <a:pt x="4349" y="2291"/>
                  <a:pt x="3989" y="2389"/>
                </a:cubicBezTo>
                <a:cubicBezTo>
                  <a:pt x="3741" y="2232"/>
                  <a:pt x="3498" y="2079"/>
                  <a:pt x="3221" y="1904"/>
                </a:cubicBezTo>
                <a:cubicBezTo>
                  <a:pt x="2922" y="2176"/>
                  <a:pt x="2660" y="2427"/>
                  <a:pt x="2382" y="2665"/>
                </a:cubicBezTo>
                <a:cubicBezTo>
                  <a:pt x="2135" y="2876"/>
                  <a:pt x="2125" y="3090"/>
                  <a:pt x="2231" y="3371"/>
                </a:cubicBezTo>
                <a:cubicBezTo>
                  <a:pt x="3179" y="5877"/>
                  <a:pt x="4394" y="8283"/>
                  <a:pt x="5880" y="10593"/>
                </a:cubicBezTo>
                <a:cubicBezTo>
                  <a:pt x="5956" y="10712"/>
                  <a:pt x="6024" y="10835"/>
                  <a:pt x="6094" y="10951"/>
                </a:cubicBezTo>
                <a:cubicBezTo>
                  <a:pt x="4046" y="12991"/>
                  <a:pt x="2019" y="15012"/>
                  <a:pt x="0" y="17024"/>
                </a:cubicBezTo>
                <a:cubicBezTo>
                  <a:pt x="166" y="17359"/>
                  <a:pt x="297" y="17644"/>
                  <a:pt x="450" y="17921"/>
                </a:cubicBezTo>
                <a:cubicBezTo>
                  <a:pt x="559" y="18117"/>
                  <a:pt x="570" y="18299"/>
                  <a:pt x="443" y="18491"/>
                </a:cubicBezTo>
                <a:cubicBezTo>
                  <a:pt x="355" y="18625"/>
                  <a:pt x="277" y="18763"/>
                  <a:pt x="214" y="18906"/>
                </a:cubicBezTo>
                <a:cubicBezTo>
                  <a:pt x="179" y="18986"/>
                  <a:pt x="139" y="19096"/>
                  <a:pt x="175" y="19164"/>
                </a:cubicBezTo>
                <a:cubicBezTo>
                  <a:pt x="462" y="19717"/>
                  <a:pt x="876" y="20186"/>
                  <a:pt x="1406" y="20550"/>
                </a:cubicBezTo>
                <a:cubicBezTo>
                  <a:pt x="1668" y="20457"/>
                  <a:pt x="1862" y="20370"/>
                  <a:pt x="2068" y="20319"/>
                </a:cubicBezTo>
                <a:cubicBezTo>
                  <a:pt x="2305" y="20259"/>
                  <a:pt x="2506" y="20384"/>
                  <a:pt x="2432" y="20567"/>
                </a:cubicBezTo>
                <a:cubicBezTo>
                  <a:pt x="2271" y="20967"/>
                  <a:pt x="2606" y="21165"/>
                  <a:pt x="2838" y="21403"/>
                </a:cubicBezTo>
                <a:cubicBezTo>
                  <a:pt x="3027" y="21596"/>
                  <a:pt x="3335" y="21593"/>
                  <a:pt x="3548" y="21414"/>
                </a:cubicBezTo>
                <a:cubicBezTo>
                  <a:pt x="3624" y="21350"/>
                  <a:pt x="3679" y="21268"/>
                  <a:pt x="3745" y="21195"/>
                </a:cubicBezTo>
                <a:cubicBezTo>
                  <a:pt x="5406" y="19353"/>
                  <a:pt x="7068" y="17510"/>
                  <a:pt x="8732" y="15669"/>
                </a:cubicBezTo>
                <a:cubicBezTo>
                  <a:pt x="8850" y="15538"/>
                  <a:pt x="8982" y="15417"/>
                  <a:pt x="9151" y="15248"/>
                </a:cubicBezTo>
                <a:cubicBezTo>
                  <a:pt x="9312" y="15457"/>
                  <a:pt x="9442" y="15618"/>
                  <a:pt x="9566" y="15782"/>
                </a:cubicBezTo>
                <a:cubicBezTo>
                  <a:pt x="10552" y="17091"/>
                  <a:pt x="11622" y="18348"/>
                  <a:pt x="12799" y="19538"/>
                </a:cubicBezTo>
                <a:cubicBezTo>
                  <a:pt x="13137" y="19880"/>
                  <a:pt x="13363" y="19913"/>
                  <a:pt x="13764" y="19639"/>
                </a:cubicBezTo>
                <a:cubicBezTo>
                  <a:pt x="14071" y="19429"/>
                  <a:pt x="14340" y="19181"/>
                  <a:pt x="14638" y="18942"/>
                </a:cubicBezTo>
                <a:cubicBezTo>
                  <a:pt x="14977" y="19118"/>
                  <a:pt x="15325" y="19299"/>
                  <a:pt x="15670" y="19479"/>
                </a:cubicBezTo>
                <a:cubicBezTo>
                  <a:pt x="15874" y="19336"/>
                  <a:pt x="16024" y="19228"/>
                  <a:pt x="16179" y="19123"/>
                </a:cubicBezTo>
                <a:cubicBezTo>
                  <a:pt x="16407" y="18969"/>
                  <a:pt x="16586" y="18817"/>
                  <a:pt x="16625" y="18532"/>
                </a:cubicBezTo>
                <a:cubicBezTo>
                  <a:pt x="16663" y="18245"/>
                  <a:pt x="16848" y="17980"/>
                  <a:pt x="17238" y="17893"/>
                </a:cubicBezTo>
                <a:cubicBezTo>
                  <a:pt x="17537" y="17826"/>
                  <a:pt x="17736" y="17646"/>
                  <a:pt x="17893" y="17435"/>
                </a:cubicBezTo>
                <a:cubicBezTo>
                  <a:pt x="18144" y="17098"/>
                  <a:pt x="18337" y="16737"/>
                  <a:pt x="18424" y="16377"/>
                </a:cubicBezTo>
                <a:cubicBezTo>
                  <a:pt x="16705" y="14528"/>
                  <a:pt x="15014" y="12708"/>
                  <a:pt x="13308" y="10873"/>
                </a:cubicBezTo>
                <a:cubicBezTo>
                  <a:pt x="13494" y="10665"/>
                  <a:pt x="13612" y="10530"/>
                  <a:pt x="13734" y="10397"/>
                </a:cubicBezTo>
                <a:cubicBezTo>
                  <a:pt x="15805" y="8137"/>
                  <a:pt x="18039" y="6000"/>
                  <a:pt x="20413" y="3968"/>
                </a:cubicBezTo>
                <a:cubicBezTo>
                  <a:pt x="20703" y="3719"/>
                  <a:pt x="20983" y="3471"/>
                  <a:pt x="21190" y="3153"/>
                </a:cubicBezTo>
                <a:cubicBezTo>
                  <a:pt x="21585" y="2544"/>
                  <a:pt x="21600" y="2565"/>
                  <a:pt x="21129" y="2026"/>
                </a:cubicBezTo>
                <a:cubicBezTo>
                  <a:pt x="20955" y="1827"/>
                  <a:pt x="20762" y="1776"/>
                  <a:pt x="20487" y="1772"/>
                </a:cubicBezTo>
                <a:cubicBezTo>
                  <a:pt x="19961" y="1764"/>
                  <a:pt x="19720" y="1486"/>
                  <a:pt x="19806" y="1064"/>
                </a:cubicBezTo>
                <a:cubicBezTo>
                  <a:pt x="19825" y="971"/>
                  <a:pt x="19804" y="847"/>
                  <a:pt x="19743" y="773"/>
                </a:cubicBezTo>
                <a:cubicBezTo>
                  <a:pt x="19597" y="599"/>
                  <a:pt x="19434" y="429"/>
                  <a:pt x="19245" y="289"/>
                </a:cubicBezTo>
                <a:cubicBezTo>
                  <a:pt x="18978" y="92"/>
                  <a:pt x="18816" y="-4"/>
                  <a:pt x="18655" y="0"/>
                </a:cubicBezTo>
                <a:close/>
              </a:path>
            </a:pathLst>
          </a:custGeom>
          <a:blipFill>
            <a:blip r:embed="rId3"/>
          </a:blipFill>
          <a:ln w="12700">
            <a:miter lim="400000"/>
          </a:ln>
          <a:effectLst>
            <a:outerShdw blurRad="38100" dist="25400" dir="5400000" rotWithShape="0">
              <a:srgbClr val="000000">
                <a:alpha val="50000"/>
              </a:srgbClr>
            </a:outerShdw>
          </a:effectLst>
        </p:spPr>
        <p:txBody>
          <a:bodyPr lIns="35719" tIns="35719" rIns="35719" bIns="35719" anchor="ctr"/>
          <a:lstStyle/>
          <a:p>
            <a:pPr>
              <a:defRPr sz="2400">
                <a:solidFill>
                  <a:srgbClr val="FFFFFF"/>
                </a:solidFill>
              </a:defRPr>
            </a:pPr>
            <a:endParaRPr sz="1687"/>
          </a:p>
        </p:txBody>
      </p:sp>
      <p:sp>
        <p:nvSpPr>
          <p:cNvPr id="1999" name="Dingbat X"/>
          <p:cNvSpPr/>
          <p:nvPr/>
        </p:nvSpPr>
        <p:spPr>
          <a:xfrm>
            <a:off x="5236243" y="1740628"/>
            <a:ext cx="853386" cy="1008420"/>
          </a:xfrm>
          <a:custGeom>
            <a:avLst/>
            <a:gdLst/>
            <a:ahLst/>
            <a:cxnLst>
              <a:cxn ang="0">
                <a:pos x="wd2" y="hd2"/>
              </a:cxn>
              <a:cxn ang="5400000">
                <a:pos x="wd2" y="hd2"/>
              </a:cxn>
              <a:cxn ang="10800000">
                <a:pos x="wd2" y="hd2"/>
              </a:cxn>
              <a:cxn ang="16200000">
                <a:pos x="wd2" y="hd2"/>
              </a:cxn>
            </a:cxnLst>
            <a:rect l="0" t="0" r="r" b="b"/>
            <a:pathLst>
              <a:path w="21484" h="21548" extrusionOk="0">
                <a:moveTo>
                  <a:pt x="18655" y="0"/>
                </a:moveTo>
                <a:cubicBezTo>
                  <a:pt x="18494" y="5"/>
                  <a:pt x="18333" y="109"/>
                  <a:pt x="18066" y="314"/>
                </a:cubicBezTo>
                <a:cubicBezTo>
                  <a:pt x="15478" y="2289"/>
                  <a:pt x="13027" y="4381"/>
                  <a:pt x="10727" y="6600"/>
                </a:cubicBezTo>
                <a:cubicBezTo>
                  <a:pt x="10587" y="6735"/>
                  <a:pt x="10434" y="6862"/>
                  <a:pt x="10258" y="7020"/>
                </a:cubicBezTo>
                <a:cubicBezTo>
                  <a:pt x="10102" y="6832"/>
                  <a:pt x="9974" y="6685"/>
                  <a:pt x="9856" y="6533"/>
                </a:cubicBezTo>
                <a:cubicBezTo>
                  <a:pt x="8908" y="5315"/>
                  <a:pt x="7971" y="4091"/>
                  <a:pt x="7009" y="2882"/>
                </a:cubicBezTo>
                <a:cubicBezTo>
                  <a:pt x="6625" y="2399"/>
                  <a:pt x="6178" y="1951"/>
                  <a:pt x="5769" y="1483"/>
                </a:cubicBezTo>
                <a:cubicBezTo>
                  <a:pt x="5573" y="1260"/>
                  <a:pt x="5327" y="1254"/>
                  <a:pt x="5044" y="1314"/>
                </a:cubicBezTo>
                <a:cubicBezTo>
                  <a:pt x="4759" y="1375"/>
                  <a:pt x="4593" y="1540"/>
                  <a:pt x="4590" y="1770"/>
                </a:cubicBezTo>
                <a:cubicBezTo>
                  <a:pt x="4583" y="2129"/>
                  <a:pt x="4349" y="2291"/>
                  <a:pt x="3989" y="2389"/>
                </a:cubicBezTo>
                <a:cubicBezTo>
                  <a:pt x="3741" y="2232"/>
                  <a:pt x="3498" y="2079"/>
                  <a:pt x="3221" y="1904"/>
                </a:cubicBezTo>
                <a:cubicBezTo>
                  <a:pt x="2922" y="2176"/>
                  <a:pt x="2660" y="2427"/>
                  <a:pt x="2382" y="2665"/>
                </a:cubicBezTo>
                <a:cubicBezTo>
                  <a:pt x="2135" y="2876"/>
                  <a:pt x="2125" y="3090"/>
                  <a:pt x="2231" y="3371"/>
                </a:cubicBezTo>
                <a:cubicBezTo>
                  <a:pt x="3179" y="5877"/>
                  <a:pt x="4394" y="8283"/>
                  <a:pt x="5880" y="10593"/>
                </a:cubicBezTo>
                <a:cubicBezTo>
                  <a:pt x="5956" y="10712"/>
                  <a:pt x="6024" y="10835"/>
                  <a:pt x="6094" y="10951"/>
                </a:cubicBezTo>
                <a:cubicBezTo>
                  <a:pt x="4046" y="12991"/>
                  <a:pt x="2019" y="15012"/>
                  <a:pt x="0" y="17024"/>
                </a:cubicBezTo>
                <a:cubicBezTo>
                  <a:pt x="166" y="17359"/>
                  <a:pt x="297" y="17644"/>
                  <a:pt x="450" y="17921"/>
                </a:cubicBezTo>
                <a:cubicBezTo>
                  <a:pt x="559" y="18117"/>
                  <a:pt x="570" y="18299"/>
                  <a:pt x="443" y="18491"/>
                </a:cubicBezTo>
                <a:cubicBezTo>
                  <a:pt x="355" y="18625"/>
                  <a:pt x="277" y="18763"/>
                  <a:pt x="214" y="18906"/>
                </a:cubicBezTo>
                <a:cubicBezTo>
                  <a:pt x="179" y="18986"/>
                  <a:pt x="139" y="19096"/>
                  <a:pt x="175" y="19164"/>
                </a:cubicBezTo>
                <a:cubicBezTo>
                  <a:pt x="462" y="19717"/>
                  <a:pt x="876" y="20186"/>
                  <a:pt x="1406" y="20550"/>
                </a:cubicBezTo>
                <a:cubicBezTo>
                  <a:pt x="1668" y="20457"/>
                  <a:pt x="1862" y="20370"/>
                  <a:pt x="2068" y="20319"/>
                </a:cubicBezTo>
                <a:cubicBezTo>
                  <a:pt x="2305" y="20259"/>
                  <a:pt x="2506" y="20384"/>
                  <a:pt x="2432" y="20567"/>
                </a:cubicBezTo>
                <a:cubicBezTo>
                  <a:pt x="2271" y="20967"/>
                  <a:pt x="2606" y="21165"/>
                  <a:pt x="2838" y="21403"/>
                </a:cubicBezTo>
                <a:cubicBezTo>
                  <a:pt x="3027" y="21596"/>
                  <a:pt x="3335" y="21593"/>
                  <a:pt x="3548" y="21414"/>
                </a:cubicBezTo>
                <a:cubicBezTo>
                  <a:pt x="3624" y="21350"/>
                  <a:pt x="3679" y="21268"/>
                  <a:pt x="3745" y="21195"/>
                </a:cubicBezTo>
                <a:cubicBezTo>
                  <a:pt x="5406" y="19353"/>
                  <a:pt x="7068" y="17510"/>
                  <a:pt x="8732" y="15669"/>
                </a:cubicBezTo>
                <a:cubicBezTo>
                  <a:pt x="8850" y="15538"/>
                  <a:pt x="8982" y="15417"/>
                  <a:pt x="9151" y="15248"/>
                </a:cubicBezTo>
                <a:cubicBezTo>
                  <a:pt x="9312" y="15457"/>
                  <a:pt x="9442" y="15618"/>
                  <a:pt x="9566" y="15782"/>
                </a:cubicBezTo>
                <a:cubicBezTo>
                  <a:pt x="10552" y="17091"/>
                  <a:pt x="11622" y="18348"/>
                  <a:pt x="12799" y="19538"/>
                </a:cubicBezTo>
                <a:cubicBezTo>
                  <a:pt x="13137" y="19880"/>
                  <a:pt x="13363" y="19913"/>
                  <a:pt x="13764" y="19639"/>
                </a:cubicBezTo>
                <a:cubicBezTo>
                  <a:pt x="14071" y="19429"/>
                  <a:pt x="14340" y="19181"/>
                  <a:pt x="14638" y="18942"/>
                </a:cubicBezTo>
                <a:cubicBezTo>
                  <a:pt x="14977" y="19118"/>
                  <a:pt x="15325" y="19299"/>
                  <a:pt x="15670" y="19479"/>
                </a:cubicBezTo>
                <a:cubicBezTo>
                  <a:pt x="15874" y="19336"/>
                  <a:pt x="16024" y="19228"/>
                  <a:pt x="16179" y="19123"/>
                </a:cubicBezTo>
                <a:cubicBezTo>
                  <a:pt x="16407" y="18969"/>
                  <a:pt x="16586" y="18817"/>
                  <a:pt x="16625" y="18532"/>
                </a:cubicBezTo>
                <a:cubicBezTo>
                  <a:pt x="16663" y="18245"/>
                  <a:pt x="16848" y="17980"/>
                  <a:pt x="17238" y="17893"/>
                </a:cubicBezTo>
                <a:cubicBezTo>
                  <a:pt x="17537" y="17826"/>
                  <a:pt x="17736" y="17646"/>
                  <a:pt x="17893" y="17435"/>
                </a:cubicBezTo>
                <a:cubicBezTo>
                  <a:pt x="18144" y="17098"/>
                  <a:pt x="18337" y="16737"/>
                  <a:pt x="18424" y="16377"/>
                </a:cubicBezTo>
                <a:cubicBezTo>
                  <a:pt x="16705" y="14528"/>
                  <a:pt x="15014" y="12708"/>
                  <a:pt x="13308" y="10873"/>
                </a:cubicBezTo>
                <a:cubicBezTo>
                  <a:pt x="13494" y="10665"/>
                  <a:pt x="13612" y="10530"/>
                  <a:pt x="13734" y="10397"/>
                </a:cubicBezTo>
                <a:cubicBezTo>
                  <a:pt x="15805" y="8137"/>
                  <a:pt x="18039" y="6000"/>
                  <a:pt x="20413" y="3968"/>
                </a:cubicBezTo>
                <a:cubicBezTo>
                  <a:pt x="20703" y="3719"/>
                  <a:pt x="20983" y="3471"/>
                  <a:pt x="21190" y="3153"/>
                </a:cubicBezTo>
                <a:cubicBezTo>
                  <a:pt x="21585" y="2544"/>
                  <a:pt x="21600" y="2565"/>
                  <a:pt x="21129" y="2026"/>
                </a:cubicBezTo>
                <a:cubicBezTo>
                  <a:pt x="20955" y="1827"/>
                  <a:pt x="20762" y="1776"/>
                  <a:pt x="20487" y="1772"/>
                </a:cubicBezTo>
                <a:cubicBezTo>
                  <a:pt x="19961" y="1764"/>
                  <a:pt x="19720" y="1486"/>
                  <a:pt x="19806" y="1064"/>
                </a:cubicBezTo>
                <a:cubicBezTo>
                  <a:pt x="19825" y="971"/>
                  <a:pt x="19804" y="847"/>
                  <a:pt x="19743" y="773"/>
                </a:cubicBezTo>
                <a:cubicBezTo>
                  <a:pt x="19597" y="599"/>
                  <a:pt x="19434" y="429"/>
                  <a:pt x="19245" y="289"/>
                </a:cubicBezTo>
                <a:cubicBezTo>
                  <a:pt x="18978" y="92"/>
                  <a:pt x="18816" y="-4"/>
                  <a:pt x="18655" y="0"/>
                </a:cubicBezTo>
                <a:close/>
              </a:path>
            </a:pathLst>
          </a:custGeom>
          <a:blipFill>
            <a:blip r:embed="rId3"/>
          </a:blipFill>
          <a:ln w="12700">
            <a:miter lim="400000"/>
          </a:ln>
          <a:effectLst>
            <a:outerShdw blurRad="38100" dist="25400" dir="5400000" rotWithShape="0">
              <a:srgbClr val="000000">
                <a:alpha val="50000"/>
              </a:srgbClr>
            </a:outerShdw>
          </a:effectLst>
        </p:spPr>
        <p:txBody>
          <a:bodyPr lIns="35719" tIns="35719" rIns="35719" bIns="35719" anchor="ctr"/>
          <a:lstStyle/>
          <a:p>
            <a:pPr>
              <a:defRPr sz="2400">
                <a:solidFill>
                  <a:srgbClr val="FFFFFF"/>
                </a:solidFill>
              </a:defRPr>
            </a:pPr>
            <a:endParaRPr sz="1687"/>
          </a:p>
        </p:txBody>
      </p:sp>
      <p:sp>
        <p:nvSpPr>
          <p:cNvPr id="2003" name="Connection Line"/>
          <p:cNvSpPr/>
          <p:nvPr/>
        </p:nvSpPr>
        <p:spPr>
          <a:xfrm>
            <a:off x="4225602" y="3973772"/>
            <a:ext cx="2242910" cy="533247"/>
          </a:xfrm>
          <a:custGeom>
            <a:avLst/>
            <a:gdLst/>
            <a:ahLst/>
            <a:cxnLst>
              <a:cxn ang="0">
                <a:pos x="wd2" y="hd2"/>
              </a:cxn>
              <a:cxn ang="5400000">
                <a:pos x="wd2" y="hd2"/>
              </a:cxn>
              <a:cxn ang="10800000">
                <a:pos x="wd2" y="hd2"/>
              </a:cxn>
              <a:cxn ang="16200000">
                <a:pos x="wd2" y="hd2"/>
              </a:cxn>
            </a:cxnLst>
            <a:rect l="0" t="0" r="r" b="b"/>
            <a:pathLst>
              <a:path w="21600" h="16200" extrusionOk="0">
                <a:moveTo>
                  <a:pt x="0" y="125"/>
                </a:moveTo>
                <a:cubicBezTo>
                  <a:pt x="7131" y="21600"/>
                  <a:pt x="14331" y="21558"/>
                  <a:pt x="21600" y="0"/>
                </a:cubicBezTo>
              </a:path>
            </a:pathLst>
          </a:custGeom>
          <a:ln w="50800">
            <a:solidFill>
              <a:srgbClr val="000000"/>
            </a:solidFill>
            <a:miter lim="400000"/>
            <a:tailEnd type="triangle"/>
          </a:ln>
        </p:spPr>
        <p:txBody>
          <a:bodyPr/>
          <a:lstStyle/>
          <a:p>
            <a:endParaRPr sz="1266"/>
          </a:p>
        </p:txBody>
      </p:sp>
      <p:sp>
        <p:nvSpPr>
          <p:cNvPr id="2001" name="Need to re-send r0"/>
          <p:cNvSpPr txBox="1"/>
          <p:nvPr/>
        </p:nvSpPr>
        <p:spPr>
          <a:xfrm>
            <a:off x="3878912" y="5327891"/>
            <a:ext cx="1421864"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Need to </a:t>
            </a:r>
            <a:r>
              <a:rPr sz="1266" i="1">
                <a:latin typeface="Helvetica"/>
                <a:ea typeface="Helvetica"/>
                <a:cs typeface="Helvetica"/>
                <a:sym typeface="Helvetica"/>
              </a:rPr>
              <a:t>re-send</a:t>
            </a:r>
            <a:r>
              <a:rPr sz="1266"/>
              <a:t> </a:t>
            </a:r>
            <a:r>
              <a:rPr sz="1266" i="1">
                <a:latin typeface="Helvetica"/>
                <a:ea typeface="Helvetica"/>
                <a:cs typeface="Helvetica"/>
                <a:sym typeface="Helvetica"/>
              </a:rPr>
              <a:t>r0</a:t>
            </a:r>
          </a:p>
        </p:txBody>
      </p:sp>
      <p:sp>
        <p:nvSpPr>
          <p:cNvPr id="2002" name="How is all of this assignment managed?"/>
          <p:cNvSpPr txBox="1"/>
          <p:nvPr/>
        </p:nvSpPr>
        <p:spPr>
          <a:xfrm>
            <a:off x="1980456" y="6179835"/>
            <a:ext cx="2927084" cy="266933"/>
          </a:xfrm>
          <a:prstGeom prst="rect">
            <a:avLst/>
          </a:prstGeom>
          <a:ln w="12700">
            <a:miter lim="400000"/>
          </a:ln>
          <a:extLst>
            <a:ext uri="{C572A759-6A51-4108-AA02-DFA0A04FC94B}">
              <ma14:wrappingTextBoxFlag xmlns="" xmlns:ma14="http://schemas.microsoft.com/office/mac/drawingml/2011/main" val="1"/>
            </a:ext>
          </a:extLst>
        </p:spPr>
        <p:txBody>
          <a:bodyPr wrap="none" lIns="35719" tIns="35719" rIns="35719" bIns="35719" anchor="ctr">
            <a:spAutoFit/>
          </a:bodyPr>
          <a:lstStyle/>
          <a:p>
            <a:r>
              <a:rPr sz="1266"/>
              <a:t>How is all of this assignment managed?</a:t>
            </a:r>
          </a:p>
        </p:txBody>
      </p:sp>
    </p:spTree>
    <p:extLst>
      <p:ext uri="{BB962C8B-B14F-4D97-AF65-F5344CB8AC3E}">
        <p14:creationId xmlns:p14="http://schemas.microsoft.com/office/powerpoint/2010/main" val="4067273177"/>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20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2" grpId="0"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F930B-563E-EC4C-99B0-29262D0E3DD1}"/>
              </a:ext>
            </a:extLst>
          </p:cNvPr>
          <p:cNvSpPr>
            <a:spLocks noGrp="1"/>
          </p:cNvSpPr>
          <p:nvPr>
            <p:ph type="title"/>
          </p:nvPr>
        </p:nvSpPr>
        <p:spPr/>
        <p:txBody>
          <a:bodyPr/>
          <a:lstStyle/>
          <a:p>
            <a:r>
              <a:rPr lang="en-US" dirty="0"/>
              <a:t>Example: Cluster Computing</a:t>
            </a:r>
          </a:p>
        </p:txBody>
      </p:sp>
      <p:sp>
        <p:nvSpPr>
          <p:cNvPr id="42" name="Content Placeholder 41">
            <a:extLst>
              <a:ext uri="{FF2B5EF4-FFF2-40B4-BE49-F238E27FC236}">
                <a16:creationId xmlns:a16="http://schemas.microsoft.com/office/drawing/2014/main" id="{DB3FD3F2-256F-8149-BD65-38605DA1D760}"/>
              </a:ext>
            </a:extLst>
          </p:cNvPr>
          <p:cNvSpPr>
            <a:spLocks noGrp="1"/>
          </p:cNvSpPr>
          <p:nvPr>
            <p:ph idx="1"/>
          </p:nvPr>
        </p:nvSpPr>
        <p:spPr>
          <a:xfrm>
            <a:off x="457200" y="5181604"/>
            <a:ext cx="8229600" cy="1512327"/>
          </a:xfrm>
        </p:spPr>
        <p:txBody>
          <a:bodyPr>
            <a:normAutofit fontScale="85000" lnSpcReduction="20000"/>
          </a:bodyPr>
          <a:lstStyle/>
          <a:p>
            <a:r>
              <a:rPr lang="en-US" dirty="0"/>
              <a:t>cluster computing is use for parallel programming in which a single (compute intensive) program is run in parallel on multiple machines</a:t>
            </a:r>
          </a:p>
          <a:p>
            <a:r>
              <a:rPr lang="en-US" dirty="0"/>
              <a:t>Master node provides interface for users and is responsible for task scheduling</a:t>
            </a:r>
          </a:p>
          <a:p>
            <a:r>
              <a:rPr lang="en-US" dirty="0"/>
              <a:t>Examples: MOSIX, MapReduce, Hadoop</a:t>
            </a:r>
          </a:p>
        </p:txBody>
      </p:sp>
      <p:sp>
        <p:nvSpPr>
          <p:cNvPr id="4" name="Rectangle 3">
            <a:extLst>
              <a:ext uri="{FF2B5EF4-FFF2-40B4-BE49-F238E27FC236}">
                <a16:creationId xmlns:a16="http://schemas.microsoft.com/office/drawing/2014/main" id="{B11C0E11-66BC-3445-AB2B-583A91C25A3E}"/>
              </a:ext>
            </a:extLst>
          </p:cNvPr>
          <p:cNvSpPr/>
          <p:nvPr/>
        </p:nvSpPr>
        <p:spPr>
          <a:xfrm>
            <a:off x="423811" y="1931432"/>
            <a:ext cx="1676400" cy="190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A5D75308-050E-A043-9E44-884B584FB495}"/>
              </a:ext>
            </a:extLst>
          </p:cNvPr>
          <p:cNvSpPr/>
          <p:nvPr/>
        </p:nvSpPr>
        <p:spPr>
          <a:xfrm>
            <a:off x="500011" y="2007632"/>
            <a:ext cx="1524000" cy="609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Management application</a:t>
            </a:r>
          </a:p>
        </p:txBody>
      </p:sp>
      <p:sp>
        <p:nvSpPr>
          <p:cNvPr id="7" name="Rectangle 6">
            <a:extLst>
              <a:ext uri="{FF2B5EF4-FFF2-40B4-BE49-F238E27FC236}">
                <a16:creationId xmlns:a16="http://schemas.microsoft.com/office/drawing/2014/main" id="{E6E57119-6A75-1541-A35D-7533AD3F9269}"/>
              </a:ext>
            </a:extLst>
          </p:cNvPr>
          <p:cNvSpPr/>
          <p:nvPr/>
        </p:nvSpPr>
        <p:spPr>
          <a:xfrm>
            <a:off x="500011" y="2693432"/>
            <a:ext cx="1524000" cy="609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Parallel libraries</a:t>
            </a:r>
          </a:p>
        </p:txBody>
      </p:sp>
      <p:sp>
        <p:nvSpPr>
          <p:cNvPr id="8" name="Rectangle 7">
            <a:extLst>
              <a:ext uri="{FF2B5EF4-FFF2-40B4-BE49-F238E27FC236}">
                <a16:creationId xmlns:a16="http://schemas.microsoft.com/office/drawing/2014/main" id="{48AB36FB-2277-1249-8B4D-5B35BBFA1D68}"/>
              </a:ext>
            </a:extLst>
          </p:cNvPr>
          <p:cNvSpPr/>
          <p:nvPr/>
        </p:nvSpPr>
        <p:spPr>
          <a:xfrm>
            <a:off x="500011" y="3379232"/>
            <a:ext cx="15240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Local OS</a:t>
            </a:r>
          </a:p>
        </p:txBody>
      </p:sp>
      <p:sp>
        <p:nvSpPr>
          <p:cNvPr id="9" name="TextBox 8">
            <a:extLst>
              <a:ext uri="{FF2B5EF4-FFF2-40B4-BE49-F238E27FC236}">
                <a16:creationId xmlns:a16="http://schemas.microsoft.com/office/drawing/2014/main" id="{A3A80B1E-D784-694F-9C2C-2099A05B805E}"/>
              </a:ext>
            </a:extLst>
          </p:cNvPr>
          <p:cNvSpPr txBox="1"/>
          <p:nvPr/>
        </p:nvSpPr>
        <p:spPr>
          <a:xfrm>
            <a:off x="500011" y="1524000"/>
            <a:ext cx="1569660" cy="369332"/>
          </a:xfrm>
          <a:prstGeom prst="rect">
            <a:avLst/>
          </a:prstGeom>
          <a:noFill/>
        </p:spPr>
        <p:txBody>
          <a:bodyPr wrap="none" rtlCol="0">
            <a:spAutoFit/>
          </a:bodyPr>
          <a:lstStyle/>
          <a:p>
            <a:r>
              <a:rPr lang="en-US" b="1" dirty="0"/>
              <a:t>Master Node</a:t>
            </a:r>
          </a:p>
        </p:txBody>
      </p:sp>
      <p:sp>
        <p:nvSpPr>
          <p:cNvPr id="10" name="Rectangle 9">
            <a:extLst>
              <a:ext uri="{FF2B5EF4-FFF2-40B4-BE49-F238E27FC236}">
                <a16:creationId xmlns:a16="http://schemas.microsoft.com/office/drawing/2014/main" id="{BE754560-8E3D-1D4F-B193-882536684911}"/>
              </a:ext>
            </a:extLst>
          </p:cNvPr>
          <p:cNvSpPr/>
          <p:nvPr/>
        </p:nvSpPr>
        <p:spPr>
          <a:xfrm>
            <a:off x="2405011" y="1931432"/>
            <a:ext cx="1676400" cy="190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E6D930-641C-114F-B666-78AF313276A4}"/>
              </a:ext>
            </a:extLst>
          </p:cNvPr>
          <p:cNvSpPr/>
          <p:nvPr/>
        </p:nvSpPr>
        <p:spPr>
          <a:xfrm>
            <a:off x="2481211" y="2007632"/>
            <a:ext cx="1524000" cy="1295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Parallel Application</a:t>
            </a:r>
          </a:p>
        </p:txBody>
      </p:sp>
      <p:sp>
        <p:nvSpPr>
          <p:cNvPr id="13" name="Rectangle 12">
            <a:extLst>
              <a:ext uri="{FF2B5EF4-FFF2-40B4-BE49-F238E27FC236}">
                <a16:creationId xmlns:a16="http://schemas.microsoft.com/office/drawing/2014/main" id="{A50FD647-B53B-4D49-80B0-9A10EF61DDE0}"/>
              </a:ext>
            </a:extLst>
          </p:cNvPr>
          <p:cNvSpPr/>
          <p:nvPr/>
        </p:nvSpPr>
        <p:spPr>
          <a:xfrm>
            <a:off x="2481211" y="3379232"/>
            <a:ext cx="15240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Local OS</a:t>
            </a:r>
          </a:p>
        </p:txBody>
      </p:sp>
      <p:sp>
        <p:nvSpPr>
          <p:cNvPr id="14" name="TextBox 13">
            <a:extLst>
              <a:ext uri="{FF2B5EF4-FFF2-40B4-BE49-F238E27FC236}">
                <a16:creationId xmlns:a16="http://schemas.microsoft.com/office/drawing/2014/main" id="{3D500F19-C693-FC4E-81E2-7B1768EA64E5}"/>
              </a:ext>
            </a:extLst>
          </p:cNvPr>
          <p:cNvSpPr txBox="1"/>
          <p:nvPr/>
        </p:nvSpPr>
        <p:spPr>
          <a:xfrm>
            <a:off x="2330140" y="1524000"/>
            <a:ext cx="1826141" cy="369332"/>
          </a:xfrm>
          <a:prstGeom prst="rect">
            <a:avLst/>
          </a:prstGeom>
          <a:noFill/>
        </p:spPr>
        <p:txBody>
          <a:bodyPr wrap="none" rtlCol="0">
            <a:spAutoFit/>
          </a:bodyPr>
          <a:lstStyle/>
          <a:p>
            <a:r>
              <a:rPr lang="en-US" b="1" dirty="0"/>
              <a:t>Compute Node</a:t>
            </a:r>
          </a:p>
        </p:txBody>
      </p:sp>
      <p:sp>
        <p:nvSpPr>
          <p:cNvPr id="15" name="Rectangle 14">
            <a:extLst>
              <a:ext uri="{FF2B5EF4-FFF2-40B4-BE49-F238E27FC236}">
                <a16:creationId xmlns:a16="http://schemas.microsoft.com/office/drawing/2014/main" id="{4E7B5088-BB54-6C49-8640-31F874CD0882}"/>
              </a:ext>
            </a:extLst>
          </p:cNvPr>
          <p:cNvSpPr/>
          <p:nvPr/>
        </p:nvSpPr>
        <p:spPr>
          <a:xfrm>
            <a:off x="4310011" y="1931432"/>
            <a:ext cx="1676400" cy="190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8C12350-2823-9041-848B-A9C67B406C21}"/>
              </a:ext>
            </a:extLst>
          </p:cNvPr>
          <p:cNvSpPr/>
          <p:nvPr/>
        </p:nvSpPr>
        <p:spPr>
          <a:xfrm>
            <a:off x="4386211" y="2007632"/>
            <a:ext cx="1524000" cy="1295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Parallel Application</a:t>
            </a:r>
          </a:p>
        </p:txBody>
      </p:sp>
      <p:sp>
        <p:nvSpPr>
          <p:cNvPr id="17" name="Rectangle 16">
            <a:extLst>
              <a:ext uri="{FF2B5EF4-FFF2-40B4-BE49-F238E27FC236}">
                <a16:creationId xmlns:a16="http://schemas.microsoft.com/office/drawing/2014/main" id="{65B98C57-713F-BD49-9D94-606934A499E8}"/>
              </a:ext>
            </a:extLst>
          </p:cNvPr>
          <p:cNvSpPr/>
          <p:nvPr/>
        </p:nvSpPr>
        <p:spPr>
          <a:xfrm>
            <a:off x="4386211" y="3379232"/>
            <a:ext cx="15240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Local OS</a:t>
            </a:r>
          </a:p>
        </p:txBody>
      </p:sp>
      <p:sp>
        <p:nvSpPr>
          <p:cNvPr id="18" name="TextBox 17">
            <a:extLst>
              <a:ext uri="{FF2B5EF4-FFF2-40B4-BE49-F238E27FC236}">
                <a16:creationId xmlns:a16="http://schemas.microsoft.com/office/drawing/2014/main" id="{BC141B0D-9D1A-9E4D-B091-AFBDE8D08632}"/>
              </a:ext>
            </a:extLst>
          </p:cNvPr>
          <p:cNvSpPr txBox="1"/>
          <p:nvPr/>
        </p:nvSpPr>
        <p:spPr>
          <a:xfrm>
            <a:off x="4235140" y="1524000"/>
            <a:ext cx="1826141" cy="369332"/>
          </a:xfrm>
          <a:prstGeom prst="rect">
            <a:avLst/>
          </a:prstGeom>
          <a:noFill/>
        </p:spPr>
        <p:txBody>
          <a:bodyPr wrap="none" rtlCol="0">
            <a:spAutoFit/>
          </a:bodyPr>
          <a:lstStyle/>
          <a:p>
            <a:r>
              <a:rPr lang="en-US" b="1" dirty="0"/>
              <a:t>Compute Node</a:t>
            </a:r>
          </a:p>
        </p:txBody>
      </p:sp>
      <p:sp>
        <p:nvSpPr>
          <p:cNvPr id="19" name="Rectangle 18">
            <a:extLst>
              <a:ext uri="{FF2B5EF4-FFF2-40B4-BE49-F238E27FC236}">
                <a16:creationId xmlns:a16="http://schemas.microsoft.com/office/drawing/2014/main" id="{A557BAFB-BE8F-734E-BCF0-26A637D66EC4}"/>
              </a:ext>
            </a:extLst>
          </p:cNvPr>
          <p:cNvSpPr/>
          <p:nvPr/>
        </p:nvSpPr>
        <p:spPr>
          <a:xfrm>
            <a:off x="7053211" y="1931432"/>
            <a:ext cx="1676400" cy="190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26BA3A0F-A4AB-7D4F-A0D6-43B95722E98F}"/>
              </a:ext>
            </a:extLst>
          </p:cNvPr>
          <p:cNvSpPr/>
          <p:nvPr/>
        </p:nvSpPr>
        <p:spPr>
          <a:xfrm>
            <a:off x="7129411" y="2007632"/>
            <a:ext cx="1524000" cy="1295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Parallel Application</a:t>
            </a:r>
          </a:p>
        </p:txBody>
      </p:sp>
      <p:sp>
        <p:nvSpPr>
          <p:cNvPr id="21" name="Rectangle 20">
            <a:extLst>
              <a:ext uri="{FF2B5EF4-FFF2-40B4-BE49-F238E27FC236}">
                <a16:creationId xmlns:a16="http://schemas.microsoft.com/office/drawing/2014/main" id="{C3E16C03-1F91-5C4B-836D-5EA6A5E14839}"/>
              </a:ext>
            </a:extLst>
          </p:cNvPr>
          <p:cNvSpPr/>
          <p:nvPr/>
        </p:nvSpPr>
        <p:spPr>
          <a:xfrm>
            <a:off x="7129411" y="3379232"/>
            <a:ext cx="15240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Local OS</a:t>
            </a:r>
          </a:p>
        </p:txBody>
      </p:sp>
      <p:sp>
        <p:nvSpPr>
          <p:cNvPr id="22" name="TextBox 21">
            <a:extLst>
              <a:ext uri="{FF2B5EF4-FFF2-40B4-BE49-F238E27FC236}">
                <a16:creationId xmlns:a16="http://schemas.microsoft.com/office/drawing/2014/main" id="{D3136B22-29A6-284F-9543-7E15A02C83CF}"/>
              </a:ext>
            </a:extLst>
          </p:cNvPr>
          <p:cNvSpPr txBox="1"/>
          <p:nvPr/>
        </p:nvSpPr>
        <p:spPr>
          <a:xfrm>
            <a:off x="6978340" y="1524000"/>
            <a:ext cx="1826141" cy="369332"/>
          </a:xfrm>
          <a:prstGeom prst="rect">
            <a:avLst/>
          </a:prstGeom>
          <a:noFill/>
        </p:spPr>
        <p:txBody>
          <a:bodyPr wrap="none" rtlCol="0">
            <a:spAutoFit/>
          </a:bodyPr>
          <a:lstStyle/>
          <a:p>
            <a:r>
              <a:rPr lang="en-US" b="1" dirty="0"/>
              <a:t>Compute Node</a:t>
            </a:r>
          </a:p>
        </p:txBody>
      </p:sp>
      <p:sp>
        <p:nvSpPr>
          <p:cNvPr id="23" name="TextBox 22">
            <a:extLst>
              <a:ext uri="{FF2B5EF4-FFF2-40B4-BE49-F238E27FC236}">
                <a16:creationId xmlns:a16="http://schemas.microsoft.com/office/drawing/2014/main" id="{E358B0B7-77AA-0F42-963A-9055E87027AD}"/>
              </a:ext>
            </a:extLst>
          </p:cNvPr>
          <p:cNvSpPr txBox="1"/>
          <p:nvPr/>
        </p:nvSpPr>
        <p:spPr>
          <a:xfrm>
            <a:off x="6042757" y="2147500"/>
            <a:ext cx="954107" cy="1015663"/>
          </a:xfrm>
          <a:prstGeom prst="rect">
            <a:avLst/>
          </a:prstGeom>
          <a:noFill/>
        </p:spPr>
        <p:txBody>
          <a:bodyPr wrap="none" rtlCol="0">
            <a:spAutoFit/>
          </a:bodyPr>
          <a:lstStyle/>
          <a:p>
            <a:r>
              <a:rPr lang="en-US" sz="6000" dirty="0"/>
              <a:t>…</a:t>
            </a:r>
          </a:p>
        </p:txBody>
      </p:sp>
      <p:cxnSp>
        <p:nvCxnSpPr>
          <p:cNvPr id="25" name="Straight Connector 24">
            <a:extLst>
              <a:ext uri="{FF2B5EF4-FFF2-40B4-BE49-F238E27FC236}">
                <a16:creationId xmlns:a16="http://schemas.microsoft.com/office/drawing/2014/main" id="{FC60B824-95F2-F844-ADE4-CCC8FB652BB8}"/>
              </a:ext>
            </a:extLst>
          </p:cNvPr>
          <p:cNvCxnSpPr>
            <a:stCxn id="4" idx="2"/>
          </p:cNvCxnSpPr>
          <p:nvPr/>
        </p:nvCxnSpPr>
        <p:spPr>
          <a:xfrm>
            <a:off x="1262011" y="3836432"/>
            <a:ext cx="0" cy="457200"/>
          </a:xfrm>
          <a:prstGeom prst="line">
            <a:avLst/>
          </a:prstGeom>
        </p:spPr>
        <p:style>
          <a:lnRef idx="3">
            <a:schemeClr val="dk1"/>
          </a:lnRef>
          <a:fillRef idx="0">
            <a:schemeClr val="dk1"/>
          </a:fillRef>
          <a:effectRef idx="2">
            <a:schemeClr val="dk1"/>
          </a:effectRef>
          <a:fontRef idx="minor">
            <a:schemeClr val="tx1"/>
          </a:fontRef>
        </p:style>
      </p:cxnSp>
      <p:cxnSp>
        <p:nvCxnSpPr>
          <p:cNvPr id="26" name="Straight Connector 25">
            <a:extLst>
              <a:ext uri="{FF2B5EF4-FFF2-40B4-BE49-F238E27FC236}">
                <a16:creationId xmlns:a16="http://schemas.microsoft.com/office/drawing/2014/main" id="{553C7E04-F1A7-ED4B-BF3A-EB0D800BAC6D}"/>
              </a:ext>
            </a:extLst>
          </p:cNvPr>
          <p:cNvCxnSpPr/>
          <p:nvPr/>
        </p:nvCxnSpPr>
        <p:spPr>
          <a:xfrm>
            <a:off x="3229763" y="3836432"/>
            <a:ext cx="0" cy="457200"/>
          </a:xfrm>
          <a:prstGeom prst="line">
            <a:avLst/>
          </a:prstGeom>
        </p:spPr>
        <p:style>
          <a:lnRef idx="3">
            <a:schemeClr val="dk1"/>
          </a:lnRef>
          <a:fillRef idx="0">
            <a:schemeClr val="dk1"/>
          </a:fillRef>
          <a:effectRef idx="2">
            <a:schemeClr val="dk1"/>
          </a:effectRef>
          <a:fontRef idx="minor">
            <a:schemeClr val="tx1"/>
          </a:fontRef>
        </p:style>
      </p:cxnSp>
      <p:cxnSp>
        <p:nvCxnSpPr>
          <p:cNvPr id="27" name="Straight Connector 26">
            <a:extLst>
              <a:ext uri="{FF2B5EF4-FFF2-40B4-BE49-F238E27FC236}">
                <a16:creationId xmlns:a16="http://schemas.microsoft.com/office/drawing/2014/main" id="{53F4970F-3314-AE4B-8640-3D4B4D6E465B}"/>
              </a:ext>
            </a:extLst>
          </p:cNvPr>
          <p:cNvCxnSpPr/>
          <p:nvPr/>
        </p:nvCxnSpPr>
        <p:spPr>
          <a:xfrm>
            <a:off x="5161657" y="3836432"/>
            <a:ext cx="0" cy="457200"/>
          </a:xfrm>
          <a:prstGeom prst="line">
            <a:avLst/>
          </a:prstGeom>
        </p:spPr>
        <p:style>
          <a:lnRef idx="3">
            <a:schemeClr val="dk1"/>
          </a:lnRef>
          <a:fillRef idx="0">
            <a:schemeClr val="dk1"/>
          </a:fillRef>
          <a:effectRef idx="2">
            <a:schemeClr val="dk1"/>
          </a:effectRef>
          <a:fontRef idx="minor">
            <a:schemeClr val="tx1"/>
          </a:fontRef>
        </p:style>
      </p:cxnSp>
      <p:cxnSp>
        <p:nvCxnSpPr>
          <p:cNvPr id="28" name="Straight Connector 27">
            <a:extLst>
              <a:ext uri="{FF2B5EF4-FFF2-40B4-BE49-F238E27FC236}">
                <a16:creationId xmlns:a16="http://schemas.microsoft.com/office/drawing/2014/main" id="{BDA2E7FB-BC3B-9D40-80E1-AB16FA2004B1}"/>
              </a:ext>
            </a:extLst>
          </p:cNvPr>
          <p:cNvCxnSpPr/>
          <p:nvPr/>
        </p:nvCxnSpPr>
        <p:spPr>
          <a:xfrm>
            <a:off x="7891410" y="3836432"/>
            <a:ext cx="0" cy="457200"/>
          </a:xfrm>
          <a:prstGeom prst="line">
            <a:avLst/>
          </a:prstGeom>
        </p:spPr>
        <p:style>
          <a:lnRef idx="3">
            <a:schemeClr val="dk1"/>
          </a:lnRef>
          <a:fillRef idx="0">
            <a:schemeClr val="dk1"/>
          </a:fillRef>
          <a:effectRef idx="2">
            <a:schemeClr val="dk1"/>
          </a:effectRef>
          <a:fontRef idx="minor">
            <a:schemeClr val="tx1"/>
          </a:fontRef>
        </p:style>
      </p:cxnSp>
      <p:cxnSp>
        <p:nvCxnSpPr>
          <p:cNvPr id="29" name="Straight Connector 28">
            <a:extLst>
              <a:ext uri="{FF2B5EF4-FFF2-40B4-BE49-F238E27FC236}">
                <a16:creationId xmlns:a16="http://schemas.microsoft.com/office/drawing/2014/main" id="{87A296D3-5781-694E-A7B0-BAE27A34CCBF}"/>
              </a:ext>
            </a:extLst>
          </p:cNvPr>
          <p:cNvCxnSpPr>
            <a:cxnSpLocks/>
          </p:cNvCxnSpPr>
          <p:nvPr/>
        </p:nvCxnSpPr>
        <p:spPr>
          <a:xfrm>
            <a:off x="1262011" y="4293632"/>
            <a:ext cx="6629399" cy="0"/>
          </a:xfrm>
          <a:prstGeom prst="line">
            <a:avLst/>
          </a:prstGeom>
        </p:spPr>
        <p:style>
          <a:lnRef idx="3">
            <a:schemeClr val="dk1"/>
          </a:lnRef>
          <a:fillRef idx="0">
            <a:schemeClr val="dk1"/>
          </a:fillRef>
          <a:effectRef idx="2">
            <a:schemeClr val="dk1"/>
          </a:effectRef>
          <a:fontRef idx="minor">
            <a:schemeClr val="tx1"/>
          </a:fontRef>
        </p:style>
      </p:cxnSp>
      <p:sp>
        <p:nvSpPr>
          <p:cNvPr id="38" name="TextBox 37">
            <a:extLst>
              <a:ext uri="{FF2B5EF4-FFF2-40B4-BE49-F238E27FC236}">
                <a16:creationId xmlns:a16="http://schemas.microsoft.com/office/drawing/2014/main" id="{4A124E7E-3429-B540-8B7D-8A3814AE07B1}"/>
              </a:ext>
            </a:extLst>
          </p:cNvPr>
          <p:cNvSpPr txBox="1"/>
          <p:nvPr/>
        </p:nvSpPr>
        <p:spPr>
          <a:xfrm>
            <a:off x="3695699" y="4369832"/>
            <a:ext cx="1762021" cy="369332"/>
          </a:xfrm>
          <a:prstGeom prst="rect">
            <a:avLst/>
          </a:prstGeom>
          <a:noFill/>
        </p:spPr>
        <p:txBody>
          <a:bodyPr wrap="none" rtlCol="0">
            <a:spAutoFit/>
          </a:bodyPr>
          <a:lstStyle/>
          <a:p>
            <a:r>
              <a:rPr lang="en-US" b="1" dirty="0"/>
              <a:t>Local Network</a:t>
            </a:r>
          </a:p>
        </p:txBody>
      </p:sp>
      <p:cxnSp>
        <p:nvCxnSpPr>
          <p:cNvPr id="39" name="Straight Connector 38">
            <a:extLst>
              <a:ext uri="{FF2B5EF4-FFF2-40B4-BE49-F238E27FC236}">
                <a16:creationId xmlns:a16="http://schemas.microsoft.com/office/drawing/2014/main" id="{774EE6AC-1CA5-0843-B501-09FCE0519F58}"/>
              </a:ext>
            </a:extLst>
          </p:cNvPr>
          <p:cNvCxnSpPr>
            <a:cxnSpLocks/>
          </p:cNvCxnSpPr>
          <p:nvPr/>
        </p:nvCxnSpPr>
        <p:spPr>
          <a:xfrm>
            <a:off x="804811" y="3836432"/>
            <a:ext cx="0" cy="533400"/>
          </a:xfrm>
          <a:prstGeom prst="line">
            <a:avLst/>
          </a:prstGeom>
        </p:spPr>
        <p:style>
          <a:lnRef idx="3">
            <a:schemeClr val="dk1"/>
          </a:lnRef>
          <a:fillRef idx="0">
            <a:schemeClr val="dk1"/>
          </a:fillRef>
          <a:effectRef idx="2">
            <a:schemeClr val="dk1"/>
          </a:effectRef>
          <a:fontRef idx="minor">
            <a:schemeClr val="tx1"/>
          </a:fontRef>
        </p:style>
      </p:cxnSp>
      <p:sp>
        <p:nvSpPr>
          <p:cNvPr id="41" name="TextBox 40">
            <a:extLst>
              <a:ext uri="{FF2B5EF4-FFF2-40B4-BE49-F238E27FC236}">
                <a16:creationId xmlns:a16="http://schemas.microsoft.com/office/drawing/2014/main" id="{34C4FA9C-D0C7-6D44-983F-C63E45522335}"/>
              </a:ext>
            </a:extLst>
          </p:cNvPr>
          <p:cNvSpPr txBox="1"/>
          <p:nvPr/>
        </p:nvSpPr>
        <p:spPr>
          <a:xfrm>
            <a:off x="-65693" y="4353272"/>
            <a:ext cx="1894493" cy="646331"/>
          </a:xfrm>
          <a:prstGeom prst="rect">
            <a:avLst/>
          </a:prstGeom>
          <a:noFill/>
        </p:spPr>
        <p:txBody>
          <a:bodyPr wrap="none" rtlCol="0">
            <a:spAutoFit/>
          </a:bodyPr>
          <a:lstStyle/>
          <a:p>
            <a:pPr algn="ctr"/>
            <a:r>
              <a:rPr lang="en-US" b="1" dirty="0"/>
              <a:t>Remote Access</a:t>
            </a:r>
          </a:p>
          <a:p>
            <a:pPr algn="ctr"/>
            <a:r>
              <a:rPr lang="en-US" b="1" dirty="0"/>
              <a:t>Network</a:t>
            </a:r>
          </a:p>
        </p:txBody>
      </p:sp>
    </p:spTree>
    <p:extLst>
      <p:ext uri="{BB962C8B-B14F-4D97-AF65-F5344CB8AC3E}">
        <p14:creationId xmlns:p14="http://schemas.microsoft.com/office/powerpoint/2010/main" val="227344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6531E-D146-6C4C-9EF7-3FB2CA3DD3E0}"/>
              </a:ext>
            </a:extLst>
          </p:cNvPr>
          <p:cNvSpPr>
            <a:spLocks noGrp="1"/>
          </p:cNvSpPr>
          <p:nvPr>
            <p:ph type="title"/>
          </p:nvPr>
        </p:nvSpPr>
        <p:spPr/>
        <p:txBody>
          <a:bodyPr/>
          <a:lstStyle/>
          <a:p>
            <a:r>
              <a:rPr lang="en-US" dirty="0" err="1"/>
              <a:t>Paxos</a:t>
            </a:r>
            <a:endParaRPr lang="en-US" dirty="0"/>
          </a:p>
        </p:txBody>
      </p:sp>
      <p:sp>
        <p:nvSpPr>
          <p:cNvPr id="6" name="Content Placeholder 5">
            <a:extLst>
              <a:ext uri="{FF2B5EF4-FFF2-40B4-BE49-F238E27FC236}">
                <a16:creationId xmlns:a16="http://schemas.microsoft.com/office/drawing/2014/main" id="{CF311813-8A89-3A4A-B460-6D5DACCC2177}"/>
              </a:ext>
            </a:extLst>
          </p:cNvPr>
          <p:cNvSpPr>
            <a:spLocks noGrp="1"/>
          </p:cNvSpPr>
          <p:nvPr>
            <p:ph sz="half" idx="1"/>
          </p:nvPr>
        </p:nvSpPr>
        <p:spPr/>
        <p:txBody>
          <a:bodyPr>
            <a:normAutofit fontScale="92500" lnSpcReduction="10000"/>
          </a:bodyPr>
          <a:lstStyle/>
          <a:p>
            <a:r>
              <a:rPr lang="en-US" dirty="0"/>
              <a:t>Assumptions: </a:t>
            </a:r>
          </a:p>
          <a:p>
            <a:pPr lvl="1"/>
            <a:r>
              <a:rPr lang="en-US" dirty="0"/>
              <a:t>communication is unreliable. messages may be lost, duplicated, or reordered</a:t>
            </a:r>
          </a:p>
          <a:p>
            <a:pPr lvl="1"/>
            <a:r>
              <a:rPr lang="en-US" dirty="0"/>
              <a:t>messages that are corrupted can be detected</a:t>
            </a:r>
          </a:p>
          <a:p>
            <a:pPr lvl="1"/>
            <a:r>
              <a:rPr lang="en-US" dirty="0"/>
              <a:t>all operations are deterministic</a:t>
            </a:r>
          </a:p>
          <a:p>
            <a:pPr lvl="1"/>
            <a:r>
              <a:rPr lang="en-US" dirty="0"/>
              <a:t>processes might exhibit crash failures but not arbitrary failures</a:t>
            </a:r>
          </a:p>
          <a:p>
            <a:pPr lvl="1"/>
            <a:r>
              <a:rPr lang="en-US" dirty="0"/>
              <a:t>no collusion between processes</a:t>
            </a:r>
          </a:p>
        </p:txBody>
      </p:sp>
      <p:pic>
        <p:nvPicPr>
          <p:cNvPr id="10" name="Content Placeholder 9" descr="A picture containing text&#10;&#10;Description automatically generated">
            <a:extLst>
              <a:ext uri="{FF2B5EF4-FFF2-40B4-BE49-F238E27FC236}">
                <a16:creationId xmlns:a16="http://schemas.microsoft.com/office/drawing/2014/main" id="{6405376E-57CA-3B49-A379-0A3BE17EA8B0}"/>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572000" y="2723839"/>
            <a:ext cx="4114800" cy="2569241"/>
          </a:xfrm>
        </p:spPr>
      </p:pic>
    </p:spTree>
    <p:extLst>
      <p:ext uri="{BB962C8B-B14F-4D97-AF65-F5344CB8AC3E}">
        <p14:creationId xmlns:p14="http://schemas.microsoft.com/office/powerpoint/2010/main" val="14213685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F5301-2B4D-E84E-928D-A4DBDC32CE4F}"/>
              </a:ext>
            </a:extLst>
          </p:cNvPr>
          <p:cNvSpPr>
            <a:spLocks noGrp="1"/>
          </p:cNvSpPr>
          <p:nvPr>
            <p:ph type="title"/>
          </p:nvPr>
        </p:nvSpPr>
        <p:spPr/>
        <p:txBody>
          <a:bodyPr/>
          <a:lstStyle/>
          <a:p>
            <a:r>
              <a:rPr lang="en-US" dirty="0"/>
              <a:t>Byzantine Fault Tolerance</a:t>
            </a:r>
          </a:p>
        </p:txBody>
      </p:sp>
      <p:pic>
        <p:nvPicPr>
          <p:cNvPr id="7" name="Picture 6">
            <a:extLst>
              <a:ext uri="{FF2B5EF4-FFF2-40B4-BE49-F238E27FC236}">
                <a16:creationId xmlns:a16="http://schemas.microsoft.com/office/drawing/2014/main" id="{F2DB64F8-675B-DF4E-993C-49721C1AC5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6493" y="3421704"/>
            <a:ext cx="2086425" cy="3147200"/>
          </a:xfrm>
          <a:prstGeom prst="rect">
            <a:avLst/>
          </a:prstGeom>
        </p:spPr>
      </p:pic>
      <p:pic>
        <p:nvPicPr>
          <p:cNvPr id="9" name="Picture 8">
            <a:extLst>
              <a:ext uri="{FF2B5EF4-FFF2-40B4-BE49-F238E27FC236}">
                <a16:creationId xmlns:a16="http://schemas.microsoft.com/office/drawing/2014/main" id="{14128C3C-2B26-CB46-8F34-898F70635C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72200" y="3219704"/>
            <a:ext cx="2067034" cy="3575410"/>
          </a:xfrm>
          <a:prstGeom prst="rect">
            <a:avLst/>
          </a:prstGeom>
        </p:spPr>
      </p:pic>
      <p:pic>
        <p:nvPicPr>
          <p:cNvPr id="11" name="Picture 10">
            <a:extLst>
              <a:ext uri="{FF2B5EF4-FFF2-40B4-BE49-F238E27FC236}">
                <a16:creationId xmlns:a16="http://schemas.microsoft.com/office/drawing/2014/main" id="{A1ABE435-59C1-CF47-B7FE-314D6CA2CFE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96604" y="1371600"/>
            <a:ext cx="2067034" cy="3048000"/>
          </a:xfrm>
          <a:prstGeom prst="rect">
            <a:avLst/>
          </a:prstGeom>
        </p:spPr>
      </p:pic>
      <p:sp>
        <p:nvSpPr>
          <p:cNvPr id="14" name="Rectangle 13">
            <a:extLst>
              <a:ext uri="{FF2B5EF4-FFF2-40B4-BE49-F238E27FC236}">
                <a16:creationId xmlns:a16="http://schemas.microsoft.com/office/drawing/2014/main" id="{87137F46-6900-184B-A258-E8D9312E4F5D}"/>
              </a:ext>
            </a:extLst>
          </p:cNvPr>
          <p:cNvSpPr/>
          <p:nvPr/>
        </p:nvSpPr>
        <p:spPr>
          <a:xfrm>
            <a:off x="2818423" y="3226961"/>
            <a:ext cx="793057" cy="4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972028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B9A00-CEC7-614D-90B7-0143145C4DFC}"/>
              </a:ext>
            </a:extLst>
          </p:cNvPr>
          <p:cNvSpPr>
            <a:spLocks noGrp="1"/>
          </p:cNvSpPr>
          <p:nvPr>
            <p:ph type="title"/>
          </p:nvPr>
        </p:nvSpPr>
        <p:spPr/>
        <p:txBody>
          <a:bodyPr/>
          <a:lstStyle/>
          <a:p>
            <a:r>
              <a:rPr lang="en-US" dirty="0"/>
              <a:t>Byzantine Fault Tolerance</a:t>
            </a:r>
          </a:p>
        </p:txBody>
      </p:sp>
      <p:sp>
        <p:nvSpPr>
          <p:cNvPr id="3" name="Content Placeholder 2">
            <a:extLst>
              <a:ext uri="{FF2B5EF4-FFF2-40B4-BE49-F238E27FC236}">
                <a16:creationId xmlns:a16="http://schemas.microsoft.com/office/drawing/2014/main" id="{DEAECF0F-09F4-B845-99F9-FDA58DE242A6}"/>
              </a:ext>
            </a:extLst>
          </p:cNvPr>
          <p:cNvSpPr>
            <a:spLocks noGrp="1"/>
          </p:cNvSpPr>
          <p:nvPr>
            <p:ph sz="half" idx="1"/>
          </p:nvPr>
        </p:nvSpPr>
        <p:spPr/>
        <p:txBody>
          <a:bodyPr/>
          <a:lstStyle/>
          <a:p>
            <a:r>
              <a:rPr lang="en-US" dirty="0"/>
              <a:t>want consistent state (consensus) even in the presence of arbitrary (possibly malicious) failures</a:t>
            </a:r>
          </a:p>
          <a:p>
            <a:endParaRPr lang="en-US" dirty="0"/>
          </a:p>
          <a:p>
            <a:r>
              <a:rPr lang="en-US" dirty="0"/>
              <a:t>need to make assumptions on how many failures can occur</a:t>
            </a:r>
          </a:p>
        </p:txBody>
      </p:sp>
      <p:pic>
        <p:nvPicPr>
          <p:cNvPr id="6" name="Content Placeholder 5" descr="A close up of a map&#10;&#10;Description automatically generated">
            <a:extLst>
              <a:ext uri="{FF2B5EF4-FFF2-40B4-BE49-F238E27FC236}">
                <a16:creationId xmlns:a16="http://schemas.microsoft.com/office/drawing/2014/main" id="{FFB03E2C-F3B4-9140-8F7C-41422F3E3BE1}"/>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428985" y="3047999"/>
            <a:ext cx="4715015" cy="2073139"/>
          </a:xfrm>
        </p:spPr>
      </p:pic>
    </p:spTree>
    <p:extLst>
      <p:ext uri="{BB962C8B-B14F-4D97-AF65-F5344CB8AC3E}">
        <p14:creationId xmlns:p14="http://schemas.microsoft.com/office/powerpoint/2010/main" val="715605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an 29">
            <a:extLst>
              <a:ext uri="{FF2B5EF4-FFF2-40B4-BE49-F238E27FC236}">
                <a16:creationId xmlns:a16="http://schemas.microsoft.com/office/drawing/2014/main" id="{9053BE3C-7F5B-7847-8020-A263D63A8B02}"/>
              </a:ext>
            </a:extLst>
          </p:cNvPr>
          <p:cNvSpPr/>
          <p:nvPr/>
        </p:nvSpPr>
        <p:spPr>
          <a:xfrm>
            <a:off x="2328813" y="1931432"/>
            <a:ext cx="1752594" cy="1905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D9E31E-6678-504D-A3E9-12FFED4BAC62}"/>
              </a:ext>
            </a:extLst>
          </p:cNvPr>
          <p:cNvSpPr>
            <a:spLocks noGrp="1"/>
          </p:cNvSpPr>
          <p:nvPr>
            <p:ph type="title"/>
          </p:nvPr>
        </p:nvSpPr>
        <p:spPr/>
        <p:txBody>
          <a:bodyPr/>
          <a:lstStyle/>
          <a:p>
            <a:r>
              <a:rPr lang="en-US" dirty="0"/>
              <a:t>Example: Distributed File Systems</a:t>
            </a:r>
          </a:p>
        </p:txBody>
      </p:sp>
      <p:sp>
        <p:nvSpPr>
          <p:cNvPr id="3" name="Content Placeholder 2">
            <a:extLst>
              <a:ext uri="{FF2B5EF4-FFF2-40B4-BE49-F238E27FC236}">
                <a16:creationId xmlns:a16="http://schemas.microsoft.com/office/drawing/2014/main" id="{0BFEA097-07BD-3E41-9CE0-F011ECF5AE28}"/>
              </a:ext>
            </a:extLst>
          </p:cNvPr>
          <p:cNvSpPr>
            <a:spLocks noGrp="1"/>
          </p:cNvSpPr>
          <p:nvPr>
            <p:ph idx="1"/>
          </p:nvPr>
        </p:nvSpPr>
        <p:spPr>
          <a:xfrm>
            <a:off x="457200" y="4999602"/>
            <a:ext cx="8229600" cy="1477397"/>
          </a:xfrm>
        </p:spPr>
        <p:txBody>
          <a:bodyPr>
            <a:normAutofit fontScale="92500" lnSpcReduction="10000"/>
          </a:bodyPr>
          <a:lstStyle/>
          <a:p>
            <a:r>
              <a:rPr lang="en-US" dirty="0"/>
              <a:t>files are divided into fixed-size chunks and stored on chuck servers</a:t>
            </a:r>
          </a:p>
          <a:p>
            <a:r>
              <a:rPr lang="en-US" dirty="0"/>
              <a:t>each chunk is replicated</a:t>
            </a:r>
          </a:p>
          <a:p>
            <a:r>
              <a:rPr lang="en-US" dirty="0"/>
              <a:t>master server stores chunk metadata</a:t>
            </a:r>
          </a:p>
        </p:txBody>
      </p:sp>
      <p:sp>
        <p:nvSpPr>
          <p:cNvPr id="4" name="Rectangle 3">
            <a:extLst>
              <a:ext uri="{FF2B5EF4-FFF2-40B4-BE49-F238E27FC236}">
                <a16:creationId xmlns:a16="http://schemas.microsoft.com/office/drawing/2014/main" id="{5B423DA6-71BF-AA4E-AC5A-3133DA305791}"/>
              </a:ext>
            </a:extLst>
          </p:cNvPr>
          <p:cNvSpPr/>
          <p:nvPr/>
        </p:nvSpPr>
        <p:spPr>
          <a:xfrm>
            <a:off x="423811" y="1931432"/>
            <a:ext cx="1676400" cy="190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60BEC9F8-1750-9A4D-AFAD-296663B0E8C8}"/>
              </a:ext>
            </a:extLst>
          </p:cNvPr>
          <p:cNvSpPr/>
          <p:nvPr/>
        </p:nvSpPr>
        <p:spPr>
          <a:xfrm>
            <a:off x="500011" y="2007632"/>
            <a:ext cx="1524000" cy="609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Management application</a:t>
            </a:r>
          </a:p>
        </p:txBody>
      </p:sp>
      <p:sp>
        <p:nvSpPr>
          <p:cNvPr id="6" name="Rectangle 5">
            <a:extLst>
              <a:ext uri="{FF2B5EF4-FFF2-40B4-BE49-F238E27FC236}">
                <a16:creationId xmlns:a16="http://schemas.microsoft.com/office/drawing/2014/main" id="{15378123-5336-BF4E-BBE8-FB52E27A5E14}"/>
              </a:ext>
            </a:extLst>
          </p:cNvPr>
          <p:cNvSpPr/>
          <p:nvPr/>
        </p:nvSpPr>
        <p:spPr>
          <a:xfrm>
            <a:off x="500011" y="2693432"/>
            <a:ext cx="1524000" cy="609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Parallel libraries</a:t>
            </a:r>
          </a:p>
        </p:txBody>
      </p:sp>
      <p:sp>
        <p:nvSpPr>
          <p:cNvPr id="7" name="Rectangle 6">
            <a:extLst>
              <a:ext uri="{FF2B5EF4-FFF2-40B4-BE49-F238E27FC236}">
                <a16:creationId xmlns:a16="http://schemas.microsoft.com/office/drawing/2014/main" id="{C138E41B-DAD4-9642-9B23-305691C15067}"/>
              </a:ext>
            </a:extLst>
          </p:cNvPr>
          <p:cNvSpPr/>
          <p:nvPr/>
        </p:nvSpPr>
        <p:spPr>
          <a:xfrm>
            <a:off x="500011" y="3379232"/>
            <a:ext cx="15240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Local OS</a:t>
            </a:r>
          </a:p>
        </p:txBody>
      </p:sp>
      <p:sp>
        <p:nvSpPr>
          <p:cNvPr id="8" name="TextBox 7">
            <a:extLst>
              <a:ext uri="{FF2B5EF4-FFF2-40B4-BE49-F238E27FC236}">
                <a16:creationId xmlns:a16="http://schemas.microsoft.com/office/drawing/2014/main" id="{9FDE89A7-BE8D-8343-8864-A465268AC82C}"/>
              </a:ext>
            </a:extLst>
          </p:cNvPr>
          <p:cNvSpPr txBox="1"/>
          <p:nvPr/>
        </p:nvSpPr>
        <p:spPr>
          <a:xfrm>
            <a:off x="500011" y="1524000"/>
            <a:ext cx="1569660" cy="369332"/>
          </a:xfrm>
          <a:prstGeom prst="rect">
            <a:avLst/>
          </a:prstGeom>
          <a:noFill/>
        </p:spPr>
        <p:txBody>
          <a:bodyPr wrap="none" rtlCol="0">
            <a:spAutoFit/>
          </a:bodyPr>
          <a:lstStyle/>
          <a:p>
            <a:r>
              <a:rPr lang="en-US" b="1" dirty="0"/>
              <a:t>Master Node</a:t>
            </a:r>
          </a:p>
        </p:txBody>
      </p:sp>
      <p:sp>
        <p:nvSpPr>
          <p:cNvPr id="12" name="TextBox 11">
            <a:extLst>
              <a:ext uri="{FF2B5EF4-FFF2-40B4-BE49-F238E27FC236}">
                <a16:creationId xmlns:a16="http://schemas.microsoft.com/office/drawing/2014/main" id="{353DA033-8570-724A-B5D1-F4E31A2E2A1D}"/>
              </a:ext>
            </a:extLst>
          </p:cNvPr>
          <p:cNvSpPr txBox="1"/>
          <p:nvPr/>
        </p:nvSpPr>
        <p:spPr>
          <a:xfrm>
            <a:off x="2396334" y="1507652"/>
            <a:ext cx="1685077" cy="369332"/>
          </a:xfrm>
          <a:prstGeom prst="rect">
            <a:avLst/>
          </a:prstGeom>
          <a:noFill/>
        </p:spPr>
        <p:txBody>
          <a:bodyPr wrap="none" rtlCol="0">
            <a:spAutoFit/>
          </a:bodyPr>
          <a:lstStyle/>
          <a:p>
            <a:r>
              <a:rPr lang="en-US" b="1" dirty="0"/>
              <a:t>Chunk Server</a:t>
            </a:r>
          </a:p>
        </p:txBody>
      </p:sp>
      <p:sp>
        <p:nvSpPr>
          <p:cNvPr id="15" name="Rectangle 14">
            <a:extLst>
              <a:ext uri="{FF2B5EF4-FFF2-40B4-BE49-F238E27FC236}">
                <a16:creationId xmlns:a16="http://schemas.microsoft.com/office/drawing/2014/main" id="{B9391161-B608-DB46-BA39-BF75926095B1}"/>
              </a:ext>
            </a:extLst>
          </p:cNvPr>
          <p:cNvSpPr/>
          <p:nvPr/>
        </p:nvSpPr>
        <p:spPr>
          <a:xfrm>
            <a:off x="2407539" y="2442822"/>
            <a:ext cx="1608879"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File1, Chunk1</a:t>
            </a:r>
          </a:p>
        </p:txBody>
      </p:sp>
      <p:sp>
        <p:nvSpPr>
          <p:cNvPr id="16" name="TextBox 15">
            <a:extLst>
              <a:ext uri="{FF2B5EF4-FFF2-40B4-BE49-F238E27FC236}">
                <a16:creationId xmlns:a16="http://schemas.microsoft.com/office/drawing/2014/main" id="{5E3F742C-3BE8-E54D-BC84-18A7A4D4FC02}"/>
              </a:ext>
            </a:extLst>
          </p:cNvPr>
          <p:cNvSpPr txBox="1"/>
          <p:nvPr/>
        </p:nvSpPr>
        <p:spPr>
          <a:xfrm>
            <a:off x="4305674" y="1524000"/>
            <a:ext cx="1685078" cy="369332"/>
          </a:xfrm>
          <a:prstGeom prst="rect">
            <a:avLst/>
          </a:prstGeom>
          <a:noFill/>
        </p:spPr>
        <p:txBody>
          <a:bodyPr wrap="none" rtlCol="0">
            <a:spAutoFit/>
          </a:bodyPr>
          <a:lstStyle/>
          <a:p>
            <a:pPr algn="ctr"/>
            <a:r>
              <a:rPr lang="en-US" b="1" dirty="0"/>
              <a:t>Chunk Server</a:t>
            </a:r>
          </a:p>
        </p:txBody>
      </p:sp>
      <p:sp>
        <p:nvSpPr>
          <p:cNvPr id="20" name="TextBox 19">
            <a:extLst>
              <a:ext uri="{FF2B5EF4-FFF2-40B4-BE49-F238E27FC236}">
                <a16:creationId xmlns:a16="http://schemas.microsoft.com/office/drawing/2014/main" id="{742D8C5C-1E07-5D4A-891F-AAAD6230687D}"/>
              </a:ext>
            </a:extLst>
          </p:cNvPr>
          <p:cNvSpPr txBox="1"/>
          <p:nvPr/>
        </p:nvSpPr>
        <p:spPr>
          <a:xfrm>
            <a:off x="7048874" y="1524000"/>
            <a:ext cx="1685078" cy="369332"/>
          </a:xfrm>
          <a:prstGeom prst="rect">
            <a:avLst/>
          </a:prstGeom>
          <a:noFill/>
        </p:spPr>
        <p:txBody>
          <a:bodyPr wrap="none" rtlCol="0">
            <a:spAutoFit/>
          </a:bodyPr>
          <a:lstStyle/>
          <a:p>
            <a:pPr algn="ctr"/>
            <a:r>
              <a:rPr lang="en-US" b="1" dirty="0"/>
              <a:t>Chunk Server</a:t>
            </a:r>
          </a:p>
        </p:txBody>
      </p:sp>
      <p:sp>
        <p:nvSpPr>
          <p:cNvPr id="21" name="TextBox 20">
            <a:extLst>
              <a:ext uri="{FF2B5EF4-FFF2-40B4-BE49-F238E27FC236}">
                <a16:creationId xmlns:a16="http://schemas.microsoft.com/office/drawing/2014/main" id="{3AB4DF1F-0629-454F-AE47-D26B94E70434}"/>
              </a:ext>
            </a:extLst>
          </p:cNvPr>
          <p:cNvSpPr txBox="1"/>
          <p:nvPr/>
        </p:nvSpPr>
        <p:spPr>
          <a:xfrm>
            <a:off x="6042757" y="2147500"/>
            <a:ext cx="954107" cy="1015663"/>
          </a:xfrm>
          <a:prstGeom prst="rect">
            <a:avLst/>
          </a:prstGeom>
          <a:noFill/>
        </p:spPr>
        <p:txBody>
          <a:bodyPr wrap="none" rtlCol="0">
            <a:spAutoFit/>
          </a:bodyPr>
          <a:lstStyle/>
          <a:p>
            <a:r>
              <a:rPr lang="en-US" sz="6000" dirty="0"/>
              <a:t>…</a:t>
            </a:r>
          </a:p>
        </p:txBody>
      </p:sp>
      <p:cxnSp>
        <p:nvCxnSpPr>
          <p:cNvPr id="22" name="Straight Connector 21">
            <a:extLst>
              <a:ext uri="{FF2B5EF4-FFF2-40B4-BE49-F238E27FC236}">
                <a16:creationId xmlns:a16="http://schemas.microsoft.com/office/drawing/2014/main" id="{623508D3-B9D6-E844-B9AE-4F181C89ED9B}"/>
              </a:ext>
            </a:extLst>
          </p:cNvPr>
          <p:cNvCxnSpPr>
            <a:stCxn id="4" idx="2"/>
          </p:cNvCxnSpPr>
          <p:nvPr/>
        </p:nvCxnSpPr>
        <p:spPr>
          <a:xfrm>
            <a:off x="1262011" y="3836432"/>
            <a:ext cx="0" cy="457200"/>
          </a:xfrm>
          <a:prstGeom prst="line">
            <a:avLst/>
          </a:prstGeom>
        </p:spPr>
        <p:style>
          <a:lnRef idx="3">
            <a:schemeClr val="dk1"/>
          </a:lnRef>
          <a:fillRef idx="0">
            <a:schemeClr val="dk1"/>
          </a:fillRef>
          <a:effectRef idx="2">
            <a:schemeClr val="dk1"/>
          </a:effectRef>
          <a:fontRef idx="minor">
            <a:schemeClr val="tx1"/>
          </a:fontRef>
        </p:style>
      </p:cxnSp>
      <p:cxnSp>
        <p:nvCxnSpPr>
          <p:cNvPr id="23" name="Straight Connector 22">
            <a:extLst>
              <a:ext uri="{FF2B5EF4-FFF2-40B4-BE49-F238E27FC236}">
                <a16:creationId xmlns:a16="http://schemas.microsoft.com/office/drawing/2014/main" id="{FBD8F39C-8D67-444D-A5D8-9A17EA2EFAB8}"/>
              </a:ext>
            </a:extLst>
          </p:cNvPr>
          <p:cNvCxnSpPr/>
          <p:nvPr/>
        </p:nvCxnSpPr>
        <p:spPr>
          <a:xfrm>
            <a:off x="3229763" y="3836432"/>
            <a:ext cx="0" cy="457200"/>
          </a:xfrm>
          <a:prstGeom prst="line">
            <a:avLst/>
          </a:prstGeom>
        </p:spPr>
        <p:style>
          <a:lnRef idx="3">
            <a:schemeClr val="dk1"/>
          </a:lnRef>
          <a:fillRef idx="0">
            <a:schemeClr val="dk1"/>
          </a:fillRef>
          <a:effectRef idx="2">
            <a:schemeClr val="dk1"/>
          </a:effectRef>
          <a:fontRef idx="minor">
            <a:schemeClr val="tx1"/>
          </a:fontRef>
        </p:style>
      </p:cxnSp>
      <p:cxnSp>
        <p:nvCxnSpPr>
          <p:cNvPr id="24" name="Straight Connector 23">
            <a:extLst>
              <a:ext uri="{FF2B5EF4-FFF2-40B4-BE49-F238E27FC236}">
                <a16:creationId xmlns:a16="http://schemas.microsoft.com/office/drawing/2014/main" id="{0C4AACB8-768D-DE4A-AC7E-3E4750CF2FE8}"/>
              </a:ext>
            </a:extLst>
          </p:cNvPr>
          <p:cNvCxnSpPr/>
          <p:nvPr/>
        </p:nvCxnSpPr>
        <p:spPr>
          <a:xfrm>
            <a:off x="5161657" y="3836432"/>
            <a:ext cx="0" cy="457200"/>
          </a:xfrm>
          <a:prstGeom prst="line">
            <a:avLst/>
          </a:prstGeom>
        </p:spPr>
        <p:style>
          <a:lnRef idx="3">
            <a:schemeClr val="dk1"/>
          </a:lnRef>
          <a:fillRef idx="0">
            <a:schemeClr val="dk1"/>
          </a:fillRef>
          <a:effectRef idx="2">
            <a:schemeClr val="dk1"/>
          </a:effectRef>
          <a:fontRef idx="minor">
            <a:schemeClr val="tx1"/>
          </a:fontRef>
        </p:style>
      </p:cxnSp>
      <p:cxnSp>
        <p:nvCxnSpPr>
          <p:cNvPr id="25" name="Straight Connector 24">
            <a:extLst>
              <a:ext uri="{FF2B5EF4-FFF2-40B4-BE49-F238E27FC236}">
                <a16:creationId xmlns:a16="http://schemas.microsoft.com/office/drawing/2014/main" id="{93601E16-2B7E-FD4B-ACE3-4E7A594F1E16}"/>
              </a:ext>
            </a:extLst>
          </p:cNvPr>
          <p:cNvCxnSpPr/>
          <p:nvPr/>
        </p:nvCxnSpPr>
        <p:spPr>
          <a:xfrm>
            <a:off x="7891410" y="3836432"/>
            <a:ext cx="0" cy="457200"/>
          </a:xfrm>
          <a:prstGeom prst="line">
            <a:avLst/>
          </a:prstGeom>
        </p:spPr>
        <p:style>
          <a:lnRef idx="3">
            <a:schemeClr val="dk1"/>
          </a:lnRef>
          <a:fillRef idx="0">
            <a:schemeClr val="dk1"/>
          </a:fillRef>
          <a:effectRef idx="2">
            <a:schemeClr val="dk1"/>
          </a:effectRef>
          <a:fontRef idx="minor">
            <a:schemeClr val="tx1"/>
          </a:fontRef>
        </p:style>
      </p:cxnSp>
      <p:cxnSp>
        <p:nvCxnSpPr>
          <p:cNvPr id="26" name="Straight Connector 25">
            <a:extLst>
              <a:ext uri="{FF2B5EF4-FFF2-40B4-BE49-F238E27FC236}">
                <a16:creationId xmlns:a16="http://schemas.microsoft.com/office/drawing/2014/main" id="{8ED64CB6-7F8F-FB42-B5D6-D6190D7348B8}"/>
              </a:ext>
            </a:extLst>
          </p:cNvPr>
          <p:cNvCxnSpPr>
            <a:cxnSpLocks/>
          </p:cNvCxnSpPr>
          <p:nvPr/>
        </p:nvCxnSpPr>
        <p:spPr>
          <a:xfrm>
            <a:off x="1262011" y="4293632"/>
            <a:ext cx="6629399" cy="0"/>
          </a:xfrm>
          <a:prstGeom prst="line">
            <a:avLst/>
          </a:prstGeom>
        </p:spPr>
        <p:style>
          <a:lnRef idx="3">
            <a:schemeClr val="dk1"/>
          </a:lnRef>
          <a:fillRef idx="0">
            <a:schemeClr val="dk1"/>
          </a:fillRef>
          <a:effectRef idx="2">
            <a:schemeClr val="dk1"/>
          </a:effectRef>
          <a:fontRef idx="minor">
            <a:schemeClr val="tx1"/>
          </a:fontRef>
        </p:style>
      </p:cxnSp>
      <p:sp>
        <p:nvSpPr>
          <p:cNvPr id="27" name="TextBox 26">
            <a:extLst>
              <a:ext uri="{FF2B5EF4-FFF2-40B4-BE49-F238E27FC236}">
                <a16:creationId xmlns:a16="http://schemas.microsoft.com/office/drawing/2014/main" id="{F002E0B5-2F74-1545-B888-F90C45419F24}"/>
              </a:ext>
            </a:extLst>
          </p:cNvPr>
          <p:cNvSpPr txBox="1"/>
          <p:nvPr/>
        </p:nvSpPr>
        <p:spPr>
          <a:xfrm>
            <a:off x="3695699" y="4369832"/>
            <a:ext cx="1762021" cy="369332"/>
          </a:xfrm>
          <a:prstGeom prst="rect">
            <a:avLst/>
          </a:prstGeom>
          <a:noFill/>
        </p:spPr>
        <p:txBody>
          <a:bodyPr wrap="none" rtlCol="0">
            <a:spAutoFit/>
          </a:bodyPr>
          <a:lstStyle/>
          <a:p>
            <a:r>
              <a:rPr lang="en-US" b="1" dirty="0"/>
              <a:t>Local Network</a:t>
            </a:r>
          </a:p>
        </p:txBody>
      </p:sp>
      <p:cxnSp>
        <p:nvCxnSpPr>
          <p:cNvPr id="28" name="Straight Connector 27">
            <a:extLst>
              <a:ext uri="{FF2B5EF4-FFF2-40B4-BE49-F238E27FC236}">
                <a16:creationId xmlns:a16="http://schemas.microsoft.com/office/drawing/2014/main" id="{BDAF23F0-5F8F-3148-B150-8B13B9623B7C}"/>
              </a:ext>
            </a:extLst>
          </p:cNvPr>
          <p:cNvCxnSpPr>
            <a:cxnSpLocks/>
          </p:cNvCxnSpPr>
          <p:nvPr/>
        </p:nvCxnSpPr>
        <p:spPr>
          <a:xfrm>
            <a:off x="804811" y="3836432"/>
            <a:ext cx="0" cy="533400"/>
          </a:xfrm>
          <a:prstGeom prst="line">
            <a:avLst/>
          </a:prstGeom>
        </p:spPr>
        <p:style>
          <a:lnRef idx="3">
            <a:schemeClr val="dk1"/>
          </a:lnRef>
          <a:fillRef idx="0">
            <a:schemeClr val="dk1"/>
          </a:fillRef>
          <a:effectRef idx="2">
            <a:schemeClr val="dk1"/>
          </a:effectRef>
          <a:fontRef idx="minor">
            <a:schemeClr val="tx1"/>
          </a:fontRef>
        </p:style>
      </p:cxnSp>
      <p:sp>
        <p:nvSpPr>
          <p:cNvPr id="29" name="TextBox 28">
            <a:extLst>
              <a:ext uri="{FF2B5EF4-FFF2-40B4-BE49-F238E27FC236}">
                <a16:creationId xmlns:a16="http://schemas.microsoft.com/office/drawing/2014/main" id="{3C979D04-666E-6047-A697-CCA4283C602E}"/>
              </a:ext>
            </a:extLst>
          </p:cNvPr>
          <p:cNvSpPr txBox="1"/>
          <p:nvPr/>
        </p:nvSpPr>
        <p:spPr>
          <a:xfrm>
            <a:off x="-65693" y="4353272"/>
            <a:ext cx="1894493" cy="646331"/>
          </a:xfrm>
          <a:prstGeom prst="rect">
            <a:avLst/>
          </a:prstGeom>
          <a:noFill/>
        </p:spPr>
        <p:txBody>
          <a:bodyPr wrap="none" rtlCol="0">
            <a:spAutoFit/>
          </a:bodyPr>
          <a:lstStyle/>
          <a:p>
            <a:pPr algn="ctr"/>
            <a:r>
              <a:rPr lang="en-US" b="1" dirty="0"/>
              <a:t>Remote Access</a:t>
            </a:r>
          </a:p>
          <a:p>
            <a:pPr algn="ctr"/>
            <a:r>
              <a:rPr lang="en-US" b="1" dirty="0"/>
              <a:t>Network</a:t>
            </a:r>
          </a:p>
        </p:txBody>
      </p:sp>
      <p:sp>
        <p:nvSpPr>
          <p:cNvPr id="31" name="Rectangle 30">
            <a:extLst>
              <a:ext uri="{FF2B5EF4-FFF2-40B4-BE49-F238E27FC236}">
                <a16:creationId xmlns:a16="http://schemas.microsoft.com/office/drawing/2014/main" id="{181F2CEC-D50B-5A46-8D97-95599C255682}"/>
              </a:ext>
            </a:extLst>
          </p:cNvPr>
          <p:cNvSpPr/>
          <p:nvPr/>
        </p:nvSpPr>
        <p:spPr>
          <a:xfrm>
            <a:off x="2414262" y="2865284"/>
            <a:ext cx="1608879"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File2, Chunk2</a:t>
            </a:r>
          </a:p>
        </p:txBody>
      </p:sp>
      <p:sp>
        <p:nvSpPr>
          <p:cNvPr id="32" name="Rectangle 31">
            <a:extLst>
              <a:ext uri="{FF2B5EF4-FFF2-40B4-BE49-F238E27FC236}">
                <a16:creationId xmlns:a16="http://schemas.microsoft.com/office/drawing/2014/main" id="{34C9436D-D622-5649-91CD-8528A8BA3048}"/>
              </a:ext>
            </a:extLst>
          </p:cNvPr>
          <p:cNvSpPr/>
          <p:nvPr/>
        </p:nvSpPr>
        <p:spPr>
          <a:xfrm>
            <a:off x="2425323" y="3273775"/>
            <a:ext cx="1608879"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File1, Chunk2</a:t>
            </a:r>
          </a:p>
        </p:txBody>
      </p:sp>
      <p:sp>
        <p:nvSpPr>
          <p:cNvPr id="33" name="Can 32">
            <a:extLst>
              <a:ext uri="{FF2B5EF4-FFF2-40B4-BE49-F238E27FC236}">
                <a16:creationId xmlns:a16="http://schemas.microsoft.com/office/drawing/2014/main" id="{FC388E24-E069-494E-B031-B1105B09829E}"/>
              </a:ext>
            </a:extLst>
          </p:cNvPr>
          <p:cNvSpPr/>
          <p:nvPr/>
        </p:nvSpPr>
        <p:spPr>
          <a:xfrm>
            <a:off x="4305674" y="1930663"/>
            <a:ext cx="1752594" cy="1905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3A14EA0A-4A47-F54F-B608-295B870C4CB4}"/>
              </a:ext>
            </a:extLst>
          </p:cNvPr>
          <p:cNvSpPr/>
          <p:nvPr/>
        </p:nvSpPr>
        <p:spPr>
          <a:xfrm>
            <a:off x="4384400" y="2442053"/>
            <a:ext cx="1608879"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File1, Chunk1</a:t>
            </a:r>
          </a:p>
        </p:txBody>
      </p:sp>
      <p:sp>
        <p:nvSpPr>
          <p:cNvPr id="35" name="Rectangle 34">
            <a:extLst>
              <a:ext uri="{FF2B5EF4-FFF2-40B4-BE49-F238E27FC236}">
                <a16:creationId xmlns:a16="http://schemas.microsoft.com/office/drawing/2014/main" id="{A0DE4A8D-7A27-934B-A394-30020DFB2AD0}"/>
              </a:ext>
            </a:extLst>
          </p:cNvPr>
          <p:cNvSpPr/>
          <p:nvPr/>
        </p:nvSpPr>
        <p:spPr>
          <a:xfrm>
            <a:off x="4391123" y="2864515"/>
            <a:ext cx="1608879"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File1, Chunk2</a:t>
            </a:r>
          </a:p>
        </p:txBody>
      </p:sp>
      <p:sp>
        <p:nvSpPr>
          <p:cNvPr id="36" name="Rectangle 35">
            <a:extLst>
              <a:ext uri="{FF2B5EF4-FFF2-40B4-BE49-F238E27FC236}">
                <a16:creationId xmlns:a16="http://schemas.microsoft.com/office/drawing/2014/main" id="{BEB73858-3C09-094F-9FC1-B929F29CDD59}"/>
              </a:ext>
            </a:extLst>
          </p:cNvPr>
          <p:cNvSpPr/>
          <p:nvPr/>
        </p:nvSpPr>
        <p:spPr>
          <a:xfrm>
            <a:off x="4402184" y="3273006"/>
            <a:ext cx="1608879"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File2, Chunk1</a:t>
            </a:r>
          </a:p>
        </p:txBody>
      </p:sp>
      <p:sp>
        <p:nvSpPr>
          <p:cNvPr id="37" name="Can 36">
            <a:extLst>
              <a:ext uri="{FF2B5EF4-FFF2-40B4-BE49-F238E27FC236}">
                <a16:creationId xmlns:a16="http://schemas.microsoft.com/office/drawing/2014/main" id="{903F6031-D50B-AB4B-ABB7-45A28A78B74F}"/>
              </a:ext>
            </a:extLst>
          </p:cNvPr>
          <p:cNvSpPr/>
          <p:nvPr/>
        </p:nvSpPr>
        <p:spPr>
          <a:xfrm>
            <a:off x="6984714" y="1914973"/>
            <a:ext cx="1752594" cy="1905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E81683F-DD45-CC4A-82F5-444E0AA96675}"/>
              </a:ext>
            </a:extLst>
          </p:cNvPr>
          <p:cNvSpPr/>
          <p:nvPr/>
        </p:nvSpPr>
        <p:spPr>
          <a:xfrm>
            <a:off x="7063440" y="2426363"/>
            <a:ext cx="1608879"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File1, Chunk2</a:t>
            </a:r>
          </a:p>
        </p:txBody>
      </p:sp>
      <p:sp>
        <p:nvSpPr>
          <p:cNvPr id="39" name="Rectangle 38">
            <a:extLst>
              <a:ext uri="{FF2B5EF4-FFF2-40B4-BE49-F238E27FC236}">
                <a16:creationId xmlns:a16="http://schemas.microsoft.com/office/drawing/2014/main" id="{901FE374-E441-CE4F-9165-D953D13859F2}"/>
              </a:ext>
            </a:extLst>
          </p:cNvPr>
          <p:cNvSpPr/>
          <p:nvPr/>
        </p:nvSpPr>
        <p:spPr>
          <a:xfrm>
            <a:off x="7070163" y="2848825"/>
            <a:ext cx="1608879"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File2, Chunk2</a:t>
            </a:r>
          </a:p>
        </p:txBody>
      </p:sp>
      <p:sp>
        <p:nvSpPr>
          <p:cNvPr id="40" name="Rectangle 39">
            <a:extLst>
              <a:ext uri="{FF2B5EF4-FFF2-40B4-BE49-F238E27FC236}">
                <a16:creationId xmlns:a16="http://schemas.microsoft.com/office/drawing/2014/main" id="{ECFF552A-1B6C-CC4D-9F40-180EBDC55DCC}"/>
              </a:ext>
            </a:extLst>
          </p:cNvPr>
          <p:cNvSpPr/>
          <p:nvPr/>
        </p:nvSpPr>
        <p:spPr>
          <a:xfrm>
            <a:off x="7081224" y="3257316"/>
            <a:ext cx="1608879"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File2, Chunk1</a:t>
            </a:r>
          </a:p>
        </p:txBody>
      </p:sp>
    </p:spTree>
    <p:extLst>
      <p:ext uri="{BB962C8B-B14F-4D97-AF65-F5344CB8AC3E}">
        <p14:creationId xmlns:p14="http://schemas.microsoft.com/office/powerpoint/2010/main" val="2875232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F54C0-D939-4748-BC5C-3117B429B76C}"/>
              </a:ext>
            </a:extLst>
          </p:cNvPr>
          <p:cNvSpPr>
            <a:spLocks noGrp="1"/>
          </p:cNvSpPr>
          <p:nvPr>
            <p:ph type="title"/>
          </p:nvPr>
        </p:nvSpPr>
        <p:spPr/>
        <p:txBody>
          <a:bodyPr/>
          <a:lstStyle/>
          <a:p>
            <a:r>
              <a:rPr lang="en-US" dirty="0"/>
              <a:t>Properties we want</a:t>
            </a:r>
          </a:p>
        </p:txBody>
      </p:sp>
      <p:sp>
        <p:nvSpPr>
          <p:cNvPr id="3" name="Content Placeholder 2">
            <a:extLst>
              <a:ext uri="{FF2B5EF4-FFF2-40B4-BE49-F238E27FC236}">
                <a16:creationId xmlns:a16="http://schemas.microsoft.com/office/drawing/2014/main" id="{CA3DBD2E-5B14-E74B-B13A-995A177AE96E}"/>
              </a:ext>
            </a:extLst>
          </p:cNvPr>
          <p:cNvSpPr>
            <a:spLocks noGrp="1"/>
          </p:cNvSpPr>
          <p:nvPr>
            <p:ph idx="1"/>
          </p:nvPr>
        </p:nvSpPr>
        <p:spPr/>
        <p:txBody>
          <a:bodyPr/>
          <a:lstStyle/>
          <a:p>
            <a:endParaRPr lang="en-US" b="1" dirty="0">
              <a:solidFill>
                <a:schemeClr val="accent1"/>
              </a:solidFill>
            </a:endParaRPr>
          </a:p>
          <a:p>
            <a:r>
              <a:rPr lang="en-US" b="1" dirty="0">
                <a:solidFill>
                  <a:schemeClr val="accent1"/>
                </a:solidFill>
              </a:rPr>
              <a:t>Transparency: </a:t>
            </a:r>
            <a:r>
              <a:rPr lang="en-US" dirty="0"/>
              <a:t>Hide that resource is physically distributed across multiple computers </a:t>
            </a:r>
          </a:p>
          <a:p>
            <a:pPr marL="0" indent="0">
              <a:buNone/>
            </a:pPr>
            <a:endParaRPr lang="en-US" b="1" dirty="0">
              <a:solidFill>
                <a:schemeClr val="accent1"/>
              </a:solidFill>
            </a:endParaRPr>
          </a:p>
          <a:p>
            <a:r>
              <a:rPr lang="en-US" b="1" dirty="0">
                <a:solidFill>
                  <a:schemeClr val="accent1"/>
                </a:solidFill>
              </a:rPr>
              <a:t>Consistency: </a:t>
            </a:r>
            <a:r>
              <a:rPr lang="en-US" dirty="0"/>
              <a:t>appears as all one system</a:t>
            </a:r>
          </a:p>
          <a:p>
            <a:endParaRPr lang="en-US" b="1" dirty="0">
              <a:solidFill>
                <a:schemeClr val="accent1"/>
              </a:solidFill>
            </a:endParaRPr>
          </a:p>
          <a:p>
            <a:r>
              <a:rPr lang="en-US" b="1" dirty="0">
                <a:solidFill>
                  <a:schemeClr val="accent1"/>
                </a:solidFill>
              </a:rPr>
              <a:t>Reliability: </a:t>
            </a:r>
            <a:r>
              <a:rPr lang="en-US" dirty="0"/>
              <a:t>system doesn't go down/go wrong when component(s) fail</a:t>
            </a:r>
          </a:p>
          <a:p>
            <a:pPr marL="0" indent="0">
              <a:buNone/>
            </a:pPr>
            <a:endParaRPr lang="en-US" dirty="0"/>
          </a:p>
          <a:p>
            <a:r>
              <a:rPr lang="en-US" b="1" dirty="0">
                <a:solidFill>
                  <a:schemeClr val="accent1"/>
                </a:solidFill>
              </a:rPr>
              <a:t>Scalability: </a:t>
            </a:r>
            <a:r>
              <a:rPr lang="en-US" dirty="0"/>
              <a:t>can grow (add more nodes, memory, etc.)</a:t>
            </a:r>
          </a:p>
          <a:p>
            <a:endParaRPr lang="en-US" dirty="0"/>
          </a:p>
        </p:txBody>
      </p:sp>
    </p:spTree>
    <p:extLst>
      <p:ext uri="{BB962C8B-B14F-4D97-AF65-F5344CB8AC3E}">
        <p14:creationId xmlns:p14="http://schemas.microsoft.com/office/powerpoint/2010/main" val="1744106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4A393-F8E5-3C4A-A152-880C5CE5941D}"/>
              </a:ext>
            </a:extLst>
          </p:cNvPr>
          <p:cNvSpPr>
            <a:spLocks noGrp="1"/>
          </p:cNvSpPr>
          <p:nvPr>
            <p:ph type="title"/>
          </p:nvPr>
        </p:nvSpPr>
        <p:spPr/>
        <p:txBody>
          <a:bodyPr/>
          <a:lstStyle/>
          <a:p>
            <a:r>
              <a:rPr lang="en-US" dirty="0"/>
              <a:t>Replication</a:t>
            </a:r>
          </a:p>
        </p:txBody>
      </p:sp>
      <p:sp>
        <p:nvSpPr>
          <p:cNvPr id="3" name="Content Placeholder 2">
            <a:extLst>
              <a:ext uri="{FF2B5EF4-FFF2-40B4-BE49-F238E27FC236}">
                <a16:creationId xmlns:a16="http://schemas.microsoft.com/office/drawing/2014/main" id="{CE0F809C-6E26-754B-8841-4C321B9C7D5D}"/>
              </a:ext>
            </a:extLst>
          </p:cNvPr>
          <p:cNvSpPr>
            <a:spLocks noGrp="1"/>
          </p:cNvSpPr>
          <p:nvPr>
            <p:ph idx="1"/>
          </p:nvPr>
        </p:nvSpPr>
        <p:spPr/>
        <p:txBody>
          <a:bodyPr/>
          <a:lstStyle/>
          <a:p>
            <a:r>
              <a:rPr lang="en-US" dirty="0"/>
              <a:t>In distributed systems, data are typically replicated</a:t>
            </a:r>
          </a:p>
          <a:p>
            <a:pPr lvl="1"/>
            <a:r>
              <a:rPr lang="en-US" dirty="0"/>
              <a:t>increases reliability</a:t>
            </a:r>
          </a:p>
          <a:p>
            <a:pPr lvl="1"/>
            <a:r>
              <a:rPr lang="en-US" dirty="0"/>
              <a:t>improves scalability</a:t>
            </a:r>
          </a:p>
          <a:p>
            <a:pPr lvl="1"/>
            <a:r>
              <a:rPr lang="en-US" dirty="0"/>
              <a:t>reduces latency for global systems</a:t>
            </a:r>
          </a:p>
          <a:p>
            <a:pPr lvl="1"/>
            <a:endParaRPr lang="en-US" dirty="0"/>
          </a:p>
          <a:p>
            <a:r>
              <a:rPr lang="en-US" dirty="0"/>
              <a:t>Problem: how do you ensure consistency when data are replicated?</a:t>
            </a:r>
          </a:p>
          <a:p>
            <a:pPr lvl="1"/>
            <a:endParaRPr lang="en-US" dirty="0"/>
          </a:p>
        </p:txBody>
      </p:sp>
    </p:spTree>
    <p:extLst>
      <p:ext uri="{BB962C8B-B14F-4D97-AF65-F5344CB8AC3E}">
        <p14:creationId xmlns:p14="http://schemas.microsoft.com/office/powerpoint/2010/main" val="875647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D4113-17FD-3546-8753-2C4E81708890}"/>
              </a:ext>
            </a:extLst>
          </p:cNvPr>
          <p:cNvSpPr>
            <a:spLocks noGrp="1"/>
          </p:cNvSpPr>
          <p:nvPr>
            <p:ph type="title"/>
          </p:nvPr>
        </p:nvSpPr>
        <p:spPr/>
        <p:txBody>
          <a:bodyPr/>
          <a:lstStyle/>
          <a:p>
            <a:r>
              <a:rPr lang="en-US" dirty="0"/>
              <a:t>The Model</a:t>
            </a:r>
          </a:p>
        </p:txBody>
      </p:sp>
      <p:sp>
        <p:nvSpPr>
          <p:cNvPr id="3" name="Content Placeholder 2">
            <a:extLst>
              <a:ext uri="{FF2B5EF4-FFF2-40B4-BE49-F238E27FC236}">
                <a16:creationId xmlns:a16="http://schemas.microsoft.com/office/drawing/2014/main" id="{4AE16987-08B8-1D4D-88AE-FFA2C390EBBC}"/>
              </a:ext>
            </a:extLst>
          </p:cNvPr>
          <p:cNvSpPr>
            <a:spLocks noGrp="1"/>
          </p:cNvSpPr>
          <p:nvPr>
            <p:ph idx="1"/>
          </p:nvPr>
        </p:nvSpPr>
        <p:spPr/>
        <p:txBody>
          <a:bodyPr/>
          <a:lstStyle/>
          <a:p>
            <a:r>
              <a:rPr lang="en-US" dirty="0"/>
              <a:t>Shared data is kept in a data store</a:t>
            </a:r>
          </a:p>
          <a:p>
            <a:pPr lvl="1"/>
            <a:r>
              <a:rPr lang="en-US" dirty="0"/>
              <a:t>a register, a file system, a database, a distributed file system, a distributed key-value store </a:t>
            </a:r>
          </a:p>
          <a:p>
            <a:r>
              <a:rPr lang="en-US" dirty="0"/>
              <a:t>Clients access the data store through read and write operations </a:t>
            </a:r>
          </a:p>
          <a:p>
            <a:endParaRPr lang="en-US" dirty="0"/>
          </a:p>
          <a:p>
            <a:r>
              <a:rPr lang="en-US" dirty="0"/>
              <a:t>Consistency Semantics: a contract between the data store and its clients that specifies the results that clients can expect to obtain when accessing the data store </a:t>
            </a:r>
          </a:p>
          <a:p>
            <a:pPr lvl="1"/>
            <a:r>
              <a:rPr lang="en-US" dirty="0"/>
              <a:t>sequential consistency</a:t>
            </a:r>
          </a:p>
          <a:p>
            <a:pPr lvl="1"/>
            <a:r>
              <a:rPr lang="en-US" dirty="0"/>
              <a:t>causal consistency </a:t>
            </a:r>
          </a:p>
          <a:p>
            <a:pPr lvl="1"/>
            <a:r>
              <a:rPr lang="en-US" dirty="0"/>
              <a:t>eventual consistency</a:t>
            </a:r>
          </a:p>
          <a:p>
            <a:pPr lvl="1"/>
            <a:endParaRPr lang="en-US" dirty="0"/>
          </a:p>
          <a:p>
            <a:endParaRPr lang="en-US" dirty="0"/>
          </a:p>
        </p:txBody>
      </p:sp>
    </p:spTree>
    <p:extLst>
      <p:ext uri="{BB962C8B-B14F-4D97-AF65-F5344CB8AC3E}">
        <p14:creationId xmlns:p14="http://schemas.microsoft.com/office/powerpoint/2010/main" val="2993531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CE57C-4F1B-6744-BC3F-5011DE1E382F}"/>
              </a:ext>
            </a:extLst>
          </p:cNvPr>
          <p:cNvSpPr>
            <a:spLocks noGrp="1"/>
          </p:cNvSpPr>
          <p:nvPr>
            <p:ph type="title"/>
          </p:nvPr>
        </p:nvSpPr>
        <p:spPr/>
        <p:txBody>
          <a:bodyPr/>
          <a:lstStyle/>
          <a:p>
            <a:r>
              <a:rPr lang="en-US" dirty="0"/>
              <a:t>Sequential Consistency</a:t>
            </a:r>
          </a:p>
        </p:txBody>
      </p:sp>
      <p:sp>
        <p:nvSpPr>
          <p:cNvPr id="3" name="Content Placeholder 2">
            <a:extLst>
              <a:ext uri="{FF2B5EF4-FFF2-40B4-BE49-F238E27FC236}">
                <a16:creationId xmlns:a16="http://schemas.microsoft.com/office/drawing/2014/main" id="{9AF3A94B-FA9A-4D4C-A5B3-6DFF3B875440}"/>
              </a:ext>
            </a:extLst>
          </p:cNvPr>
          <p:cNvSpPr>
            <a:spLocks noGrp="1"/>
          </p:cNvSpPr>
          <p:nvPr>
            <p:ph idx="1"/>
          </p:nvPr>
        </p:nvSpPr>
        <p:spPr/>
        <p:txBody>
          <a:bodyPr/>
          <a:lstStyle/>
          <a:p>
            <a:r>
              <a:rPr lang="en-US" dirty="0"/>
              <a:t>“The result of any execution is the same as if the operations of all the processes were executed in some sequential order and the operations of each individual process appear in this sequence in the order specified by its program” (</a:t>
            </a:r>
            <a:r>
              <a:rPr lang="en-US" dirty="0" err="1"/>
              <a:t>Lamport</a:t>
            </a:r>
            <a:r>
              <a:rPr lang="en-US" dirty="0"/>
              <a:t>, 1979) </a:t>
            </a:r>
          </a:p>
          <a:p>
            <a:endParaRPr lang="en-US" dirty="0"/>
          </a:p>
          <a:p>
            <a:r>
              <a:rPr lang="en-US" dirty="0"/>
              <a:t>In other words: create a total order that includes all the operations of the execution, such that: </a:t>
            </a:r>
          </a:p>
          <a:p>
            <a:pPr lvl="1"/>
            <a:r>
              <a:rPr lang="en-US" dirty="0"/>
              <a:t>the total order respects the local history of each process </a:t>
            </a:r>
          </a:p>
          <a:p>
            <a:pPr lvl="1"/>
            <a:r>
              <a:rPr lang="en-US" dirty="0"/>
              <a:t>every read returns the result of the latest write, according to the total order (data coherence) </a:t>
            </a:r>
          </a:p>
          <a:p>
            <a:endParaRPr lang="en-US" dirty="0"/>
          </a:p>
        </p:txBody>
      </p:sp>
    </p:spTree>
    <p:extLst>
      <p:ext uri="{BB962C8B-B14F-4D97-AF65-F5344CB8AC3E}">
        <p14:creationId xmlns:p14="http://schemas.microsoft.com/office/powerpoint/2010/main" val="3379744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ustom 4">
      <a:dk1>
        <a:srgbClr val="000000"/>
      </a:dk1>
      <a:lt1>
        <a:srgbClr val="FFFFFF"/>
      </a:lt1>
      <a:dk2>
        <a:srgbClr val="323232"/>
      </a:dk2>
      <a:lt2>
        <a:srgbClr val="A5A5A5"/>
      </a:lt2>
      <a:accent1>
        <a:srgbClr val="521B92"/>
      </a:accent1>
      <a:accent2>
        <a:srgbClr val="7A27D8"/>
      </a:accent2>
      <a:accent3>
        <a:srgbClr val="8B58D2"/>
      </a:accent3>
      <a:accent4>
        <a:srgbClr val="917DD0"/>
      </a:accent4>
      <a:accent5>
        <a:srgbClr val="BDA2E0"/>
      </a:accent5>
      <a:accent6>
        <a:srgbClr val="D1C7F6"/>
      </a:accent6>
      <a:hlink>
        <a:srgbClr val="0432FF"/>
      </a:hlink>
      <a:folHlink>
        <a:srgbClr val="00206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Presentation3" id="{3047FA14-E8B9-5541-B2FA-35D660E1BFD6}" vid="{5B7FA5DE-B936-DE42-9858-6D948D82487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2719</TotalTime>
  <Words>2123</Words>
  <Application>Microsoft Macintosh PowerPoint</Application>
  <PresentationFormat>On-screen Show (4:3)</PresentationFormat>
  <Paragraphs>782</Paragraphs>
  <Slides>42</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Calibri</vt:lpstr>
      <vt:lpstr>Helvetica</vt:lpstr>
      <vt:lpstr>Clarity</vt:lpstr>
      <vt:lpstr>Lecture 24: Distributed Systems</vt:lpstr>
      <vt:lpstr>What is a distributed system?</vt:lpstr>
      <vt:lpstr>Why not just use one computer?</vt:lpstr>
      <vt:lpstr>Example: Cluster Computing</vt:lpstr>
      <vt:lpstr>Example: Distributed File Systems</vt:lpstr>
      <vt:lpstr>Properties we want</vt:lpstr>
      <vt:lpstr>Replication</vt:lpstr>
      <vt:lpstr>The Model</vt:lpstr>
      <vt:lpstr>Sequential Consistency</vt:lpstr>
      <vt:lpstr>Example: Sequential Consistency</vt:lpstr>
      <vt:lpstr>Example: Sequential Consistency</vt:lpstr>
      <vt:lpstr>Exercise: Sequential Consistency</vt:lpstr>
      <vt:lpstr>Causal Consistency</vt:lpstr>
      <vt:lpstr>Example: Causal Consistency</vt:lpstr>
      <vt:lpstr>Example: Causal Consistency</vt:lpstr>
      <vt:lpstr>Exercise: Causal Consistency</vt:lpstr>
      <vt:lpstr>Eventual Consistency</vt:lpstr>
      <vt:lpstr>What semantics do you want</vt:lpstr>
      <vt:lpstr>Primary-based protocols</vt:lpstr>
      <vt:lpstr>Replicated-write protocols</vt:lpstr>
      <vt:lpstr>Failure Models</vt:lpstr>
      <vt:lpstr>Chain Replication</vt:lpstr>
      <vt:lpstr>Chain Replication</vt:lpstr>
      <vt:lpstr>Chain Replication</vt:lpstr>
      <vt:lpstr>Chain Replication</vt:lpstr>
      <vt:lpstr>Chain Replication</vt:lpstr>
      <vt:lpstr>Chain Replication</vt:lpstr>
      <vt:lpstr>Chain Replication</vt:lpstr>
      <vt:lpstr>Chain Replication</vt:lpstr>
      <vt:lpstr>Chain Replication</vt:lpstr>
      <vt:lpstr>Chain Replication</vt:lpstr>
      <vt:lpstr>Fault Tolerance</vt:lpstr>
      <vt:lpstr>Fault Tolerance</vt:lpstr>
      <vt:lpstr>Fault Tolerance</vt:lpstr>
      <vt:lpstr>Fault Tolerance</vt:lpstr>
      <vt:lpstr>Fault Tolerance</vt:lpstr>
      <vt:lpstr>Fault Tolerance</vt:lpstr>
      <vt:lpstr>Fault Tolerance</vt:lpstr>
      <vt:lpstr>Fault Tolerance</vt:lpstr>
      <vt:lpstr>Paxos</vt:lpstr>
      <vt:lpstr>Byzantine Fault Tolerance</vt:lpstr>
      <vt:lpstr>Byzantine Fault Tolerance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28: Distributed Systems</dc:title>
  <dc:creator>Eleanor Birrell</dc:creator>
  <cp:lastModifiedBy>Eleanor Birrell</cp:lastModifiedBy>
  <cp:revision>48</cp:revision>
  <dcterms:created xsi:type="dcterms:W3CDTF">2019-05-06T03:33:22Z</dcterms:created>
  <dcterms:modified xsi:type="dcterms:W3CDTF">2019-12-11T02:07:27Z</dcterms:modified>
</cp:coreProperties>
</file>