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1638" r:id="rId3"/>
    <p:sldId id="1684" r:id="rId4"/>
    <p:sldId id="1679" r:id="rId5"/>
    <p:sldId id="1671" r:id="rId6"/>
    <p:sldId id="1681" r:id="rId7"/>
    <p:sldId id="1682" r:id="rId8"/>
    <p:sldId id="1678" r:id="rId9"/>
    <p:sldId id="1672" r:id="rId10"/>
    <p:sldId id="1683" r:id="rId11"/>
    <p:sldId id="1680" r:id="rId12"/>
    <p:sldId id="1674" r:id="rId13"/>
    <p:sldId id="1686" r:id="rId14"/>
    <p:sldId id="1687" r:id="rId15"/>
    <p:sldId id="1685" r:id="rId16"/>
    <p:sldId id="1688" r:id="rId17"/>
    <p:sldId id="1689" r:id="rId18"/>
    <p:sldId id="1690" r:id="rId19"/>
    <p:sldId id="1691" r:id="rId20"/>
    <p:sldId id="16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1724" autoAdjust="0"/>
  </p:normalViewPr>
  <p:slideViewPr>
    <p:cSldViewPr>
      <p:cViewPr varScale="1">
        <p:scale>
          <a:sx n="81" d="100"/>
          <a:sy n="81" d="100"/>
        </p:scale>
        <p:origin x="19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www.usenix.org</a:t>
            </a:r>
            <a:r>
              <a:rPr lang="en-US" dirty="0"/>
              <a:t>/legacy/event/fast08/tech/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bairavasundaram</a:t>
            </a:r>
            <a:r>
              <a:rPr lang="en-US" dirty="0"/>
              <a:t>/</a:t>
            </a:r>
            <a:r>
              <a:rPr lang="en-US" dirty="0" err="1"/>
              <a:t>bairavasundaram_html</a:t>
            </a:r>
            <a:r>
              <a:rPr lang="en-US" dirty="0"/>
              <a:t>/</a:t>
            </a:r>
            <a:r>
              <a:rPr lang="en-US" dirty="0" err="1"/>
              <a:t>main.html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CRC: treat block as </a:t>
            </a:r>
            <a:r>
              <a:rPr lang="en-US" dirty="0" err="1"/>
              <a:t>int</a:t>
            </a:r>
            <a:r>
              <a:rPr lang="en-US" dirty="0"/>
              <a:t>, store value mod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6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 cheap and easy, but it won't detect all corruptions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December 5,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23: Reliable Storage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C8C9-4345-8B4C-8614-D0341893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Read-Solomon 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35A643-00FC-6745-A230-F6C2A6C1D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</p:spPr>
            <p:txBody>
              <a:bodyPr/>
              <a:lstStyle/>
              <a:p>
                <a:r>
                  <a:rPr lang="en-US" dirty="0"/>
                  <a:t>Consider a 16-byte data block 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is mapped to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evaluated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The error-correction code is simply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evaluated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different points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35A643-00FC-6745-A230-F6C2A6C1D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  <a:blipFill>
                <a:blip r:embed="rId2"/>
                <a:stretch>
                  <a:fillRect l="-731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EDB1381-51E0-1C4F-8DC4-13AECB118AED}"/>
              </a:ext>
            </a:extLst>
          </p:cNvPr>
          <p:cNvSpPr/>
          <p:nvPr/>
        </p:nvSpPr>
        <p:spPr>
          <a:xfrm>
            <a:off x="762000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365e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225B5-41CE-494C-BD7E-638AF2060F30}"/>
              </a:ext>
            </a:extLst>
          </p:cNvPr>
          <p:cNvSpPr/>
          <p:nvPr/>
        </p:nvSpPr>
        <p:spPr>
          <a:xfrm>
            <a:off x="1521502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c4cd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8C368-0263-D94A-9694-EAAD4D519AED}"/>
              </a:ext>
            </a:extLst>
          </p:cNvPr>
          <p:cNvSpPr/>
          <p:nvPr/>
        </p:nvSpPr>
        <p:spPr>
          <a:xfrm>
            <a:off x="2281004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ba14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D1E8F-A1A6-EC4A-8AB3-9F35BB1472A7}"/>
              </a:ext>
            </a:extLst>
          </p:cNvPr>
          <p:cNvSpPr/>
          <p:nvPr/>
        </p:nvSpPr>
        <p:spPr>
          <a:xfrm>
            <a:off x="3040506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8a92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D3DD5F-B317-C542-A84A-DF9BDBB4BA2A}"/>
              </a:ext>
            </a:extLst>
          </p:cNvPr>
          <p:cNvSpPr/>
          <p:nvPr/>
        </p:nvSpPr>
        <p:spPr>
          <a:xfrm>
            <a:off x="3797510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ecef</a:t>
            </a:r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99E96-C5A3-3846-9A61-E4295E9B66FD}"/>
              </a:ext>
            </a:extLst>
          </p:cNvPr>
          <p:cNvSpPr/>
          <p:nvPr/>
        </p:nvSpPr>
        <p:spPr>
          <a:xfrm>
            <a:off x="4557012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2c3a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5F217A-7239-1B47-A2E5-660B3343DCE1}"/>
              </a:ext>
            </a:extLst>
          </p:cNvPr>
          <p:cNvSpPr/>
          <p:nvPr/>
        </p:nvSpPr>
        <p:spPr>
          <a:xfrm>
            <a:off x="5316514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40be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DE72A-6207-A743-A9A9-DC7D2073DA99}"/>
              </a:ext>
            </a:extLst>
          </p:cNvPr>
          <p:cNvSpPr/>
          <p:nvPr/>
        </p:nvSpPr>
        <p:spPr>
          <a:xfrm>
            <a:off x="6076016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f666</a:t>
            </a:r>
          </a:p>
        </p:txBody>
      </p:sp>
    </p:spTree>
    <p:extLst>
      <p:ext uri="{BB962C8B-B14F-4D97-AF65-F5344CB8AC3E}">
        <p14:creationId xmlns:p14="http://schemas.microsoft.com/office/powerpoint/2010/main" val="300711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2963-8B76-2B40-8D05-F35D842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Disk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E75EB-E6EF-954D-9BEB-73F311EF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to disk head, electronic failure, wear out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B9A8A-4C79-2E41-9B7F-AA83DFF3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52" y="2133600"/>
            <a:ext cx="597969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4F57-7105-B945-B4A6-E5C2C0D5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0781-9632-5044-A624-401F6F19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redundant array of inexpensive disks (RAID) is a system that spreads data redundantly across multiple disks in order to tolerate individual disk failures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1E67-7F31-7D45-BBE9-9A9C7802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RAID-1: Mirroring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36B5-C995-CC44-9320-F16C78D90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block is stored on 2 separate disks.</a:t>
            </a:r>
          </a:p>
          <a:p>
            <a:r>
              <a:rPr lang="en-US" dirty="0"/>
              <a:t>Read either copy</a:t>
            </a:r>
          </a:p>
          <a:p>
            <a:pPr lvl="1"/>
            <a:r>
              <a:rPr lang="en-US" dirty="0"/>
              <a:t>If error is detected, read other copy</a:t>
            </a:r>
          </a:p>
          <a:p>
            <a:r>
              <a:rPr lang="en-US" dirty="0"/>
              <a:t>write both copies (in parallel)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15A4-CBDB-834C-BB5A-3A69F5A18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82022"/>
            <a:ext cx="2183679" cy="26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9B3A-8038-8842-B460-34E57F93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RAID-4: Parity for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A041E-2F13-094D-A5C0-EA607B3A3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block-level striping with a dedicated parity disk</a:t>
            </a:r>
          </a:p>
          <a:p>
            <a:r>
              <a:rPr lang="en-US" dirty="0"/>
              <a:t>RAID-2 and RAID-3 are variants that stripe at the bit and byte levels (not used in practice)</a:t>
            </a:r>
          </a:p>
          <a:p>
            <a:r>
              <a:rPr lang="en-US" dirty="0"/>
              <a:t>parity disk becomes the bottleneck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34BC6-B95C-5A43-B6CF-B5450047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14256"/>
            <a:ext cx="5943600" cy="28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4F57-7105-B945-B4A6-E5C2C0D5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RAID-5: Rotating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0781-9632-5044-A624-401F6F19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write-load for parity block spread across all disks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CCBBB-A98E-2943-A8F2-0CD3A68D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69" y="3101051"/>
            <a:ext cx="6833462" cy="3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D101-C2B9-6544-9F1B-40B6A70D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E15F-24DB-3947-83DF-29A7F9FA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data is rarely accessed</a:t>
            </a:r>
          </a:p>
          <a:p>
            <a:r>
              <a:rPr lang="en-US" dirty="0"/>
              <a:t>many systems utilize disk scrubbing, that is , periodically reading through every block of the system and checking whether checksums are still valid</a:t>
            </a:r>
          </a:p>
        </p:txBody>
      </p:sp>
    </p:spTree>
    <p:extLst>
      <p:ext uri="{BB962C8B-B14F-4D97-AF65-F5344CB8AC3E}">
        <p14:creationId xmlns:p14="http://schemas.microsoft.com/office/powerpoint/2010/main" val="194952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CE93-1E53-754F-9217-1577496A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Tolerating Crash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E4E3-3BFD-A64D-83A0-1FD0F64F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processor crashes then only some blocks on a disk might get updated.</a:t>
            </a:r>
          </a:p>
          <a:p>
            <a:pPr lvl="1"/>
            <a:r>
              <a:rPr lang="en-US" dirty="0"/>
              <a:t>Data is lost</a:t>
            </a:r>
          </a:p>
          <a:p>
            <a:pPr lvl="1"/>
            <a:r>
              <a:rPr lang="en-US" dirty="0"/>
              <a:t>On-disk data structures might become inconsistent. </a:t>
            </a:r>
          </a:p>
          <a:p>
            <a:pPr lvl="1"/>
            <a:r>
              <a:rPr lang="en-US" dirty="0"/>
              <a:t>E.g.</a:t>
            </a:r>
          </a:p>
          <a:p>
            <a:pPr lvl="2"/>
            <a:r>
              <a:rPr lang="en-US" dirty="0"/>
              <a:t>starting state: A, B </a:t>
            </a:r>
          </a:p>
          <a:p>
            <a:pPr lvl="2"/>
            <a:r>
              <a:rPr lang="en-US" dirty="0"/>
              <a:t>update: A -&gt; A’ and B -&gt; B’</a:t>
            </a:r>
          </a:p>
          <a:p>
            <a:pPr lvl="2"/>
            <a:r>
              <a:rPr lang="en-US" dirty="0"/>
              <a:t>Possible result when there is a crash: A, B’ or A’, B </a:t>
            </a:r>
          </a:p>
          <a:p>
            <a:r>
              <a:rPr lang="en-US" dirty="0"/>
              <a:t>Solutions: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fsync</a:t>
            </a:r>
            <a:r>
              <a:rPr lang="en-US" dirty="0"/>
              <a:t>: programmer forces writes to disk </a:t>
            </a:r>
          </a:p>
          <a:p>
            <a:pPr lvl="1"/>
            <a:r>
              <a:rPr lang="en-US" dirty="0"/>
              <a:t>Detect and recover</a:t>
            </a:r>
          </a:p>
          <a:p>
            <a:pPr lvl="1"/>
            <a:r>
              <a:rPr lang="en-US" dirty="0"/>
              <a:t>Fault-tolerant disk update protocols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8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F659-A9F1-984A-B9DF-DD31EDA6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Consistency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0A93-4802-E941-A590-B8EAD795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fsck</a:t>
            </a:r>
            <a:r>
              <a:rPr lang="en-US" dirty="0"/>
              <a:t> (UNIX) &amp; scandisk (Windows) </a:t>
            </a:r>
          </a:p>
          <a:p>
            <a:endParaRPr lang="en-US" dirty="0"/>
          </a:p>
          <a:p>
            <a:r>
              <a:rPr lang="en-US" dirty="0"/>
              <a:t>observation: writing a new data block involves 3 writes (write data block, update </a:t>
            </a:r>
            <a:r>
              <a:rPr lang="en-US" dirty="0" err="1"/>
              <a:t>freelist</a:t>
            </a:r>
            <a:r>
              <a:rPr lang="en-US" dirty="0"/>
              <a:t>, update </a:t>
            </a:r>
            <a:r>
              <a:rPr lang="en-US" dirty="0" err="1"/>
              <a:t>inode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Detection Algorithm for File Blocks:</a:t>
            </a:r>
          </a:p>
          <a:p>
            <a:r>
              <a:rPr lang="en-US" dirty="0"/>
              <a:t>Build table with info about each block </a:t>
            </a:r>
          </a:p>
          <a:p>
            <a:pPr lvl="1"/>
            <a:r>
              <a:rPr lang="en-US" dirty="0"/>
              <a:t>initially each block is unknown (except superblock) </a:t>
            </a:r>
          </a:p>
          <a:p>
            <a:r>
              <a:rPr lang="en-US" dirty="0"/>
              <a:t>Scan through the </a:t>
            </a:r>
            <a:r>
              <a:rPr lang="en-US" dirty="0" err="1"/>
              <a:t>inodes</a:t>
            </a:r>
            <a:r>
              <a:rPr lang="en-US" dirty="0"/>
              <a:t> and the </a:t>
            </a:r>
            <a:r>
              <a:rPr lang="en-US" dirty="0" err="1"/>
              <a:t>freelist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Keep track in the table</a:t>
            </a:r>
          </a:p>
          <a:p>
            <a:pPr lvl="1"/>
            <a:r>
              <a:rPr lang="en-US" dirty="0"/>
              <a:t>If block already in table, note error </a:t>
            </a:r>
          </a:p>
          <a:p>
            <a:r>
              <a:rPr lang="en-US" dirty="0"/>
              <a:t>Finally, see if all blocks have been visited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0B8-2AA5-4846-8346-A96487A1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Fault-tolerant Disk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FA08-2324-8B40-A178-67BAF1C0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Journaling (aka) Write-Ahead Logging 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Protocol where performing a </a:t>
            </a:r>
            <a:r>
              <a:rPr lang="en-US" b="1" dirty="0"/>
              <a:t>single </a:t>
            </a:r>
            <a:r>
              <a:rPr lang="en-US" dirty="0"/>
              <a:t>disk write causes multiple disk writes to take effect. </a:t>
            </a:r>
          </a:p>
          <a:p>
            <a:endParaRPr lang="en-US" dirty="0"/>
          </a:p>
          <a:p>
            <a:r>
              <a:rPr lang="en-US" b="1" dirty="0"/>
              <a:t>Implementation</a:t>
            </a:r>
            <a:r>
              <a:rPr lang="en-US" dirty="0"/>
              <a:t>: New on-disk data structure (“journal”) with a sequence of blocks containing updates </a:t>
            </a:r>
            <a:r>
              <a:rPr lang="en-US" i="1" dirty="0"/>
              <a:t>plus …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9BB0-9D41-024B-BDDE-D233FF4D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37F-738B-B640-A18A-276FB735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Persistence: </a:t>
            </a:r>
            <a:r>
              <a:rPr lang="en-US" dirty="0"/>
              <a:t>maintain/update user data + internal data structures on persistent storage devices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Flexibility: </a:t>
            </a:r>
            <a:r>
              <a:rPr lang="en-US" dirty="0"/>
              <a:t>need to support diverse file types and workloads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Performance: </a:t>
            </a:r>
            <a:r>
              <a:rPr lang="en-US" dirty="0"/>
              <a:t>despite limitations of disks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Reliability: </a:t>
            </a:r>
            <a:r>
              <a:rPr lang="en-US" dirty="0"/>
              <a:t>must store data for long periods of time despite OS crashes or hardware malfunctions </a:t>
            </a:r>
          </a:p>
        </p:txBody>
      </p:sp>
    </p:spTree>
    <p:extLst>
      <p:ext uri="{BB962C8B-B14F-4D97-AF65-F5344CB8AC3E}">
        <p14:creationId xmlns:p14="http://schemas.microsoft.com/office/powerpoint/2010/main" val="882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3CB7-CD07-4F4C-8F98-652101E3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Journal-Update Protocol Step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BFF1-19DD-A746-B79B-9102277C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write x; write y; write z </a:t>
            </a:r>
          </a:p>
          <a:p>
            <a:r>
              <a:rPr lang="en-US" dirty="0"/>
              <a:t>E.g., write to </a:t>
            </a:r>
            <a:r>
              <a:rPr lang="en-US" dirty="0" err="1"/>
              <a:t>inode</a:t>
            </a:r>
            <a:r>
              <a:rPr lang="en-US" dirty="0"/>
              <a:t>, write to </a:t>
            </a:r>
            <a:r>
              <a:rPr lang="en-US" dirty="0" err="1"/>
              <a:t>freelist</a:t>
            </a:r>
            <a:r>
              <a:rPr lang="en-US" dirty="0"/>
              <a:t> (bitmap), write to </a:t>
            </a:r>
            <a:r>
              <a:rPr lang="en-US" dirty="0" err="1"/>
              <a:t>datablock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implemented by:</a:t>
            </a:r>
            <a:endParaRPr lang="en-US" dirty="0"/>
          </a:p>
          <a:p>
            <a:pPr lvl="1"/>
            <a:r>
              <a:rPr lang="en-US" dirty="0"/>
              <a:t>Append to journal: </a:t>
            </a:r>
            <a:r>
              <a:rPr lang="en-US" dirty="0" err="1"/>
              <a:t>TxBegin</a:t>
            </a:r>
            <a:r>
              <a:rPr lang="en-US" dirty="0"/>
              <a:t>, x, y, z</a:t>
            </a:r>
          </a:p>
          <a:p>
            <a:pPr lvl="1"/>
            <a:r>
              <a:rPr lang="en-US" dirty="0"/>
              <a:t>Wait for completion of disk writes.</a:t>
            </a:r>
          </a:p>
          <a:p>
            <a:pPr lvl="1"/>
            <a:r>
              <a:rPr lang="en-US" dirty="0"/>
              <a:t>Append to journal: </a:t>
            </a:r>
            <a:r>
              <a:rPr lang="en-US" dirty="0" err="1"/>
              <a:t>TxEnd</a:t>
            </a:r>
            <a:endParaRPr lang="en-US" dirty="0"/>
          </a:p>
          <a:p>
            <a:pPr lvl="1"/>
            <a:r>
              <a:rPr lang="en-US" dirty="0"/>
              <a:t>Wait for completion of disk write.</a:t>
            </a:r>
          </a:p>
          <a:p>
            <a:pPr lvl="1"/>
            <a:r>
              <a:rPr lang="en-US" dirty="0"/>
              <a:t>Write x, y, z to final locations in file system </a:t>
            </a:r>
          </a:p>
          <a:p>
            <a:pPr lvl="1"/>
            <a:endParaRPr lang="en-US" dirty="0"/>
          </a:p>
          <a:p>
            <a:r>
              <a:rPr lang="en-US" dirty="0"/>
              <a:t>Recovery protocol for </a:t>
            </a:r>
            <a:r>
              <a:rPr lang="en-US" dirty="0" err="1"/>
              <a:t>TxBegin</a:t>
            </a:r>
            <a:r>
              <a:rPr lang="en-US" dirty="0"/>
              <a:t> ... </a:t>
            </a:r>
            <a:r>
              <a:rPr lang="en-US" dirty="0" err="1"/>
              <a:t>TxEnd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TxEnd</a:t>
            </a:r>
            <a:r>
              <a:rPr lang="en-US" dirty="0"/>
              <a:t> present then redo writes to final locations</a:t>
            </a:r>
          </a:p>
          <a:p>
            <a:pPr lvl="1"/>
            <a:r>
              <a:rPr lang="en-US" dirty="0"/>
              <a:t>else ignore journal entries following </a:t>
            </a:r>
            <a:r>
              <a:rPr lang="en-US" dirty="0" err="1"/>
              <a:t>TxBegin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8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DA71-E3D0-484F-93C9-CB559BDC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B2EA-83EB-8843-971D-B4D92244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Isolated Disk Sectors</a:t>
            </a:r>
          </a:p>
          <a:p>
            <a:pPr lvl="1"/>
            <a:r>
              <a:rPr lang="en-US" b="1" dirty="0"/>
              <a:t>Transient: </a:t>
            </a:r>
            <a:r>
              <a:rPr lang="en-US" dirty="0"/>
              <a:t>data corrupted but new data can be successfully written to / read from sector </a:t>
            </a:r>
          </a:p>
          <a:p>
            <a:pPr lvl="1"/>
            <a:r>
              <a:rPr lang="en-US" b="1" dirty="0"/>
              <a:t>Permanent: </a:t>
            </a:r>
            <a:r>
              <a:rPr lang="en-US" dirty="0"/>
              <a:t>physical malfunction (magnetic coating, scratches, contaminants)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Disk Failure</a:t>
            </a:r>
          </a:p>
          <a:p>
            <a:pPr lvl="1"/>
            <a:r>
              <a:rPr lang="en-US" dirty="0"/>
              <a:t>Damage to disk head, electronic failure, wear out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8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57CE-A943-5742-BABF-6F748622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38F-D651-6449-88FF-A69BA1E7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corruption can be caused by write interference, head height, leaked charge, cosmic rays, etc.</a:t>
            </a:r>
          </a:p>
          <a:p>
            <a:r>
              <a:rPr lang="en-US" dirty="0"/>
              <a:t>approximately one sector will be corrupted per 10^14 bits read (about a 2% chance if you read a 2TB disk)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B9FC0-84C7-1340-A652-2BA51F1B2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6" y="3394752"/>
            <a:ext cx="4505488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A4BC-8CCD-2A4A-ACA4-7253937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8B22-6BEC-0940-A93D-A3E07581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checksum is the result of a function that takes a chunk of data (e.g., a 4KB block) and returns a short summary (e.g., 4 or 8 bytes)</a:t>
            </a:r>
          </a:p>
          <a:p>
            <a:r>
              <a:rPr lang="en-US" dirty="0"/>
              <a:t>File systems can store checksums for metadata and/or file contents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xor</a:t>
            </a:r>
            <a:endParaRPr lang="en-US" dirty="0"/>
          </a:p>
          <a:p>
            <a:pPr lvl="1"/>
            <a:r>
              <a:rPr lang="en-US" dirty="0"/>
              <a:t>addition</a:t>
            </a:r>
          </a:p>
          <a:p>
            <a:pPr lvl="1"/>
            <a:r>
              <a:rPr lang="en-US" dirty="0"/>
              <a:t>Fletcher check-sum</a:t>
            </a:r>
          </a:p>
          <a:p>
            <a:pPr lvl="1"/>
            <a:r>
              <a:rPr lang="en-US" dirty="0"/>
              <a:t>cyclic redundancy check (CRC)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1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38DE-9674-0347-8947-012CE37B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XOR-based Checksum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AFD9-DC26-BF42-8EC8-0B82D1324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16-byte data block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Represented in binary, we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then perform an XOR over each column to compute the checksum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32BD1-1943-5B42-8F4B-E00800A804D5}"/>
              </a:ext>
            </a:extLst>
          </p:cNvPr>
          <p:cNvSpPr/>
          <p:nvPr/>
        </p:nvSpPr>
        <p:spPr>
          <a:xfrm>
            <a:off x="762000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365e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8D10E-E462-2C4F-94D9-95AF49726345}"/>
              </a:ext>
            </a:extLst>
          </p:cNvPr>
          <p:cNvSpPr/>
          <p:nvPr/>
        </p:nvSpPr>
        <p:spPr>
          <a:xfrm>
            <a:off x="1521502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c4cd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C791F-5160-764E-8D39-07DDAE825E5F}"/>
              </a:ext>
            </a:extLst>
          </p:cNvPr>
          <p:cNvSpPr/>
          <p:nvPr/>
        </p:nvSpPr>
        <p:spPr>
          <a:xfrm>
            <a:off x="2281004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ba14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64E54-A75F-0C4F-91D6-C0F380D3DA0B}"/>
              </a:ext>
            </a:extLst>
          </p:cNvPr>
          <p:cNvSpPr/>
          <p:nvPr/>
        </p:nvSpPr>
        <p:spPr>
          <a:xfrm>
            <a:off x="3040506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8a92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EA4F3A-08C3-C24E-A653-FB359FCF0B06}"/>
              </a:ext>
            </a:extLst>
          </p:cNvPr>
          <p:cNvSpPr/>
          <p:nvPr/>
        </p:nvSpPr>
        <p:spPr>
          <a:xfrm>
            <a:off x="3797510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ecef</a:t>
            </a:r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5E26BD-4C7D-2742-87F8-3E622FFEA3D8}"/>
              </a:ext>
            </a:extLst>
          </p:cNvPr>
          <p:cNvSpPr/>
          <p:nvPr/>
        </p:nvSpPr>
        <p:spPr>
          <a:xfrm>
            <a:off x="4557012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2c3a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FBE6E-A244-D446-98E5-60EDCBE022A8}"/>
              </a:ext>
            </a:extLst>
          </p:cNvPr>
          <p:cNvSpPr/>
          <p:nvPr/>
        </p:nvSpPr>
        <p:spPr>
          <a:xfrm>
            <a:off x="5316514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40be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C8125-17BC-FF4D-B665-631EF465509B}"/>
              </a:ext>
            </a:extLst>
          </p:cNvPr>
          <p:cNvSpPr/>
          <p:nvPr/>
        </p:nvSpPr>
        <p:spPr>
          <a:xfrm>
            <a:off x="6076016" y="2209800"/>
            <a:ext cx="762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f666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3876C-0E0F-6149-B918-72B71CCEB428}"/>
              </a:ext>
            </a:extLst>
          </p:cNvPr>
          <p:cNvSpPr/>
          <p:nvPr/>
        </p:nvSpPr>
        <p:spPr>
          <a:xfrm>
            <a:off x="762001" y="3429625"/>
            <a:ext cx="1297898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00110110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85626E-1142-CB46-824C-D6E908EDB7A7}"/>
              </a:ext>
            </a:extLst>
          </p:cNvPr>
          <p:cNvSpPr/>
          <p:nvPr/>
        </p:nvSpPr>
        <p:spPr>
          <a:xfrm>
            <a:off x="2059899" y="3431498"/>
            <a:ext cx="1297898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01011110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22148C-D377-CF47-8467-C37188A84EB2}"/>
              </a:ext>
            </a:extLst>
          </p:cNvPr>
          <p:cNvSpPr/>
          <p:nvPr/>
        </p:nvSpPr>
        <p:spPr>
          <a:xfrm>
            <a:off x="3357797" y="3435246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11000100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6BC6C-DFED-E048-885F-555504ED2132}"/>
              </a:ext>
            </a:extLst>
          </p:cNvPr>
          <p:cNvSpPr/>
          <p:nvPr/>
        </p:nvSpPr>
        <p:spPr>
          <a:xfrm>
            <a:off x="4660692" y="3433997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11001101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63B2F-9E63-6F43-AFD7-E23B9D92566E}"/>
              </a:ext>
            </a:extLst>
          </p:cNvPr>
          <p:cNvSpPr/>
          <p:nvPr/>
        </p:nvSpPr>
        <p:spPr>
          <a:xfrm>
            <a:off x="762001" y="3809376"/>
            <a:ext cx="1297898" cy="37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10111010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2DF70A-DF80-0F4E-A5B6-579D8634CEDF}"/>
              </a:ext>
            </a:extLst>
          </p:cNvPr>
          <p:cNvSpPr/>
          <p:nvPr/>
        </p:nvSpPr>
        <p:spPr>
          <a:xfrm>
            <a:off x="2059899" y="3811249"/>
            <a:ext cx="1297898" cy="37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00010100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C8BC8-B599-D14C-9748-F801D750D58F}"/>
              </a:ext>
            </a:extLst>
          </p:cNvPr>
          <p:cNvSpPr/>
          <p:nvPr/>
        </p:nvSpPr>
        <p:spPr>
          <a:xfrm>
            <a:off x="3357797" y="3808751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10001010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97363D-C220-9E4E-8A5D-48E356C17A67}"/>
              </a:ext>
            </a:extLst>
          </p:cNvPr>
          <p:cNvSpPr/>
          <p:nvPr/>
        </p:nvSpPr>
        <p:spPr>
          <a:xfrm>
            <a:off x="4660692" y="3813748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10010010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4D8A4-25B8-1A4B-8C4B-E025433C3FD0}"/>
              </a:ext>
            </a:extLst>
          </p:cNvPr>
          <p:cNvSpPr/>
          <p:nvPr/>
        </p:nvSpPr>
        <p:spPr>
          <a:xfrm>
            <a:off x="762000" y="4177884"/>
            <a:ext cx="1297898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11101100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0E4207-D29F-6A4F-8C57-B746AD0EF0A2}"/>
              </a:ext>
            </a:extLst>
          </p:cNvPr>
          <p:cNvSpPr/>
          <p:nvPr/>
        </p:nvSpPr>
        <p:spPr>
          <a:xfrm>
            <a:off x="2059898" y="4179757"/>
            <a:ext cx="1297898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11101111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E27ED-5928-F34F-A770-63BBD2B905CC}"/>
              </a:ext>
            </a:extLst>
          </p:cNvPr>
          <p:cNvSpPr/>
          <p:nvPr/>
        </p:nvSpPr>
        <p:spPr>
          <a:xfrm>
            <a:off x="3357796" y="4183505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00101100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224778-3B87-E747-B7A0-5818D3A56F47}"/>
              </a:ext>
            </a:extLst>
          </p:cNvPr>
          <p:cNvSpPr/>
          <p:nvPr/>
        </p:nvSpPr>
        <p:spPr>
          <a:xfrm>
            <a:off x="4660691" y="4182256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00111010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114B1F-D206-6A45-9597-10E1D81AF3ED}"/>
              </a:ext>
            </a:extLst>
          </p:cNvPr>
          <p:cNvSpPr/>
          <p:nvPr/>
        </p:nvSpPr>
        <p:spPr>
          <a:xfrm>
            <a:off x="762000" y="4557635"/>
            <a:ext cx="1297898" cy="37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01000000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954FDC-F74F-804C-812E-0205B8AC8AB6}"/>
              </a:ext>
            </a:extLst>
          </p:cNvPr>
          <p:cNvSpPr/>
          <p:nvPr/>
        </p:nvSpPr>
        <p:spPr>
          <a:xfrm>
            <a:off x="2059898" y="4559508"/>
            <a:ext cx="1297898" cy="37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10111110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3D998-F1B6-3C4C-BF19-C34D3E07ACBB}"/>
              </a:ext>
            </a:extLst>
          </p:cNvPr>
          <p:cNvSpPr/>
          <p:nvPr/>
        </p:nvSpPr>
        <p:spPr>
          <a:xfrm>
            <a:off x="3357796" y="4557010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11110110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A31D8-6D4A-D043-8C87-5A55213E89D4}"/>
              </a:ext>
            </a:extLst>
          </p:cNvPr>
          <p:cNvSpPr/>
          <p:nvPr/>
        </p:nvSpPr>
        <p:spPr>
          <a:xfrm>
            <a:off x="4660691" y="4562007"/>
            <a:ext cx="1297898" cy="375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01100110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B95D20-53C9-E645-9874-9877F53BF51B}"/>
              </a:ext>
            </a:extLst>
          </p:cNvPr>
          <p:cNvGrpSpPr/>
          <p:nvPr/>
        </p:nvGrpSpPr>
        <p:grpSpPr>
          <a:xfrm>
            <a:off x="762000" y="5904876"/>
            <a:ext cx="7241584" cy="382873"/>
            <a:chOff x="762000" y="5904876"/>
            <a:chExt cx="7241584" cy="3828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7A8FB4-B442-D148-B20F-814DD3A4DFB6}"/>
                </a:ext>
              </a:extLst>
            </p:cNvPr>
            <p:cNvSpPr/>
            <p:nvPr/>
          </p:nvSpPr>
          <p:spPr>
            <a:xfrm>
              <a:off x="762000" y="5904876"/>
              <a:ext cx="1297898" cy="381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00100000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17BA40-C181-8349-BD1B-ACF223DE0A9D}"/>
                </a:ext>
              </a:extLst>
            </p:cNvPr>
            <p:cNvSpPr/>
            <p:nvPr/>
          </p:nvSpPr>
          <p:spPr>
            <a:xfrm>
              <a:off x="2059898" y="5906749"/>
              <a:ext cx="1297898" cy="381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00011011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29EB0B-B56F-654F-BE7F-33A8DCD63651}"/>
                </a:ext>
              </a:extLst>
            </p:cNvPr>
            <p:cNvSpPr/>
            <p:nvPr/>
          </p:nvSpPr>
          <p:spPr>
            <a:xfrm>
              <a:off x="3357796" y="5910497"/>
              <a:ext cx="1297898" cy="37537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10010100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75D4A7-0DBF-9E47-BA48-BD2BBBF11895}"/>
                </a:ext>
              </a:extLst>
            </p:cNvPr>
            <p:cNvSpPr/>
            <p:nvPr/>
          </p:nvSpPr>
          <p:spPr>
            <a:xfrm>
              <a:off x="4660691" y="5909248"/>
              <a:ext cx="1297898" cy="37537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00000011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A8AB36-0E2D-D947-90AF-E41A9958C8A7}"/>
                </a:ext>
              </a:extLst>
            </p:cNvPr>
            <p:cNvSpPr txBox="1"/>
            <p:nvPr/>
          </p:nvSpPr>
          <p:spPr>
            <a:xfrm>
              <a:off x="6164619" y="5910710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= 0x201b9403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7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4578-FFDE-5D4F-AC8F-EC6EEF9D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Checksums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6C60B-DC61-D042-8C2C-74F4D3197B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datablocks are stored with checksums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reading a </a:t>
                </a:r>
                <a:r>
                  <a:rPr lang="en-US" dirty="0" err="1"/>
                  <a:t>datablock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from disk, the OS also reads its stored checksum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It then computes the checksum of the </a:t>
                </a:r>
                <a:r>
                  <a:rPr lang="en-US" dirty="0" err="1"/>
                  <a:t>datablock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and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6C60B-DC61-D042-8C2C-74F4D3197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039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5484705-D3BE-BC46-BF80-917399C23856}"/>
              </a:ext>
            </a:extLst>
          </p:cNvPr>
          <p:cNvSpPr/>
          <p:nvPr/>
        </p:nvSpPr>
        <p:spPr>
          <a:xfrm>
            <a:off x="914400" y="2209800"/>
            <a:ext cx="1297898" cy="76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93740-A2B3-844E-8711-40ED0FA57664}"/>
              </a:ext>
            </a:extLst>
          </p:cNvPr>
          <p:cNvSpPr/>
          <p:nvPr/>
        </p:nvSpPr>
        <p:spPr>
          <a:xfrm>
            <a:off x="762000" y="2209800"/>
            <a:ext cx="152400" cy="761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56D78-ECF1-FA43-A10E-026030D7DDC0}"/>
              </a:ext>
            </a:extLst>
          </p:cNvPr>
          <p:cNvSpPr/>
          <p:nvPr/>
        </p:nvSpPr>
        <p:spPr>
          <a:xfrm>
            <a:off x="2364698" y="2209800"/>
            <a:ext cx="1297898" cy="76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1A417-F18D-2D4D-80F3-E1437D053B89}"/>
              </a:ext>
            </a:extLst>
          </p:cNvPr>
          <p:cNvSpPr/>
          <p:nvPr/>
        </p:nvSpPr>
        <p:spPr>
          <a:xfrm>
            <a:off x="2212298" y="2209800"/>
            <a:ext cx="152400" cy="761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F0362-A65C-3B4D-9F1F-3DC9073901CE}"/>
              </a:ext>
            </a:extLst>
          </p:cNvPr>
          <p:cNvSpPr/>
          <p:nvPr/>
        </p:nvSpPr>
        <p:spPr>
          <a:xfrm>
            <a:off x="3816245" y="2209800"/>
            <a:ext cx="1297898" cy="76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83DF2-26AE-134C-91A6-5D94B49C6B1A}"/>
              </a:ext>
            </a:extLst>
          </p:cNvPr>
          <p:cNvSpPr/>
          <p:nvPr/>
        </p:nvSpPr>
        <p:spPr>
          <a:xfrm>
            <a:off x="3663845" y="2209800"/>
            <a:ext cx="152400" cy="761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16771E-C3D7-394E-9000-434F1928F183}"/>
              </a:ext>
            </a:extLst>
          </p:cNvPr>
          <p:cNvSpPr/>
          <p:nvPr/>
        </p:nvSpPr>
        <p:spPr>
          <a:xfrm>
            <a:off x="5266543" y="2209800"/>
            <a:ext cx="1297898" cy="76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C7A32B-26F6-F344-BA36-B92A1614EA2B}"/>
              </a:ext>
            </a:extLst>
          </p:cNvPr>
          <p:cNvSpPr/>
          <p:nvPr/>
        </p:nvSpPr>
        <p:spPr>
          <a:xfrm>
            <a:off x="5114143" y="2209800"/>
            <a:ext cx="152400" cy="761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7FF0-0116-A841-A11C-98A461A3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Latent-Sector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6B96-9C57-EE43-98AF-49AFB4219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latent-sector errors arise when a disk sector (or group of sectors) has been damaged in some way</a:t>
            </a:r>
          </a:p>
          <a:p>
            <a:r>
              <a:rPr lang="en-US" dirty="0"/>
              <a:t>Example: head crash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1AE24-3CD3-2143-9160-8ED824547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2785464"/>
            <a:ext cx="6152662" cy="40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CB14-B93D-5149-A9D0-E68AF809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Correcting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4DA5-B5FE-D94E-870A-D0CFF2A1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error-correcting code is a redundant encoding of data that allows information to be recovered from a corrupted copy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by disks to automatically correct for disk errors</a:t>
            </a:r>
          </a:p>
          <a:p>
            <a:endParaRPr lang="en-US" dirty="0"/>
          </a:p>
          <a:p>
            <a:r>
              <a:rPr lang="en-US" dirty="0"/>
              <a:t>balances storage overhead versus error rate</a:t>
            </a:r>
          </a:p>
        </p:txBody>
      </p:sp>
    </p:spTree>
    <p:extLst>
      <p:ext uri="{BB962C8B-B14F-4D97-AF65-F5344CB8AC3E}">
        <p14:creationId xmlns:p14="http://schemas.microsoft.com/office/powerpoint/2010/main" val="3347365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3492</TotalTime>
  <Words>916</Words>
  <Application>Microsoft Macintosh PowerPoint</Application>
  <PresentationFormat>On-screen Show (4:3)</PresentationFormat>
  <Paragraphs>166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Courier</vt:lpstr>
      <vt:lpstr>Clarity</vt:lpstr>
      <vt:lpstr>Lecture 23: Reliable Storage</vt:lpstr>
      <vt:lpstr>File System Goals</vt:lpstr>
      <vt:lpstr>Types of Failures</vt:lpstr>
      <vt:lpstr>Data Corruption</vt:lpstr>
      <vt:lpstr>Checksums</vt:lpstr>
      <vt:lpstr>XOR-based Checksum</vt:lpstr>
      <vt:lpstr>Using Checksums</vt:lpstr>
      <vt:lpstr>Latent-Sector Errors</vt:lpstr>
      <vt:lpstr>Error Correcting Codes</vt:lpstr>
      <vt:lpstr>Read-Solomon Coding</vt:lpstr>
      <vt:lpstr>Full Disk Error</vt:lpstr>
      <vt:lpstr>RAID</vt:lpstr>
      <vt:lpstr>RAID-1: Mirroring</vt:lpstr>
      <vt:lpstr>RAID-4: Parity for Errors</vt:lpstr>
      <vt:lpstr>RAID-5: Rotating Parity</vt:lpstr>
      <vt:lpstr>Scrubbing</vt:lpstr>
      <vt:lpstr>Tolerating Crash Failures</vt:lpstr>
      <vt:lpstr>File System Consistency Checks</vt:lpstr>
      <vt:lpstr>Fault-tolerant Disk Update</vt:lpstr>
      <vt:lpstr>Journal-Update Protocol Step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29: File Systems (cont'd)</dc:title>
  <dc:creator>Eleanor Birrell</dc:creator>
  <cp:lastModifiedBy>Eleanor Birrell</cp:lastModifiedBy>
  <cp:revision>56</cp:revision>
  <dcterms:created xsi:type="dcterms:W3CDTF">2019-04-29T23:34:01Z</dcterms:created>
  <dcterms:modified xsi:type="dcterms:W3CDTF">2019-12-05T22:40:23Z</dcterms:modified>
</cp:coreProperties>
</file>