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1632" r:id="rId3"/>
    <p:sldId id="1641" r:id="rId4"/>
    <p:sldId id="1681" r:id="rId5"/>
    <p:sldId id="1682" r:id="rId6"/>
    <p:sldId id="1650" r:id="rId7"/>
    <p:sldId id="1683" r:id="rId8"/>
    <p:sldId id="1653" r:id="rId9"/>
    <p:sldId id="1652" r:id="rId10"/>
    <p:sldId id="1684" r:id="rId11"/>
    <p:sldId id="1658" r:id="rId12"/>
    <p:sldId id="1656" r:id="rId13"/>
    <p:sldId id="1655" r:id="rId14"/>
    <p:sldId id="1687" r:id="rId15"/>
    <p:sldId id="1657" r:id="rId16"/>
    <p:sldId id="1659" r:id="rId17"/>
    <p:sldId id="1660" r:id="rId18"/>
    <p:sldId id="1661" r:id="rId19"/>
    <p:sldId id="1663" r:id="rId20"/>
    <p:sldId id="1662" r:id="rId21"/>
    <p:sldId id="1666" r:id="rId22"/>
    <p:sldId id="1665" r:id="rId23"/>
    <p:sldId id="1677" r:id="rId24"/>
    <p:sldId id="1676" r:id="rId25"/>
    <p:sldId id="1667" r:id="rId26"/>
    <p:sldId id="16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5" autoAdjust="0"/>
    <p:restoredTop sz="91724" autoAdjust="0"/>
  </p:normalViewPr>
  <p:slideViewPr>
    <p:cSldViewPr>
      <p:cViewPr>
        <p:scale>
          <a:sx n="100" d="100"/>
          <a:sy n="100" d="100"/>
        </p:scale>
        <p:origin x="144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MBR contains information on how partitions are organized + executable boot loader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12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4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 early implementation also had a block size that was too small (512 bytes), increasing the number of blocks per file aka number of seeks required to read/write a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actually, indirect blocks in different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1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12/3/19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12/3/19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December 3,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22: File Systems (cont'd)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82A2-B49F-3349-9E67-B1602A93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Index Structures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98136F-7050-774F-BAE0-74CF1C97E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37457"/>
            <a:ext cx="7924800" cy="552054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7081DC-8AC0-5644-8DA9-40D05A65FBB2}"/>
              </a:ext>
            </a:extLst>
          </p:cNvPr>
          <p:cNvSpPr/>
          <p:nvPr/>
        </p:nvSpPr>
        <p:spPr>
          <a:xfrm>
            <a:off x="8305800" y="63246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8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4CCA-F626-CF40-98A5-98113ACF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Directory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183AE-0047-5B40-B220-949210D2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Originally: array of 16 byte entries </a:t>
            </a:r>
          </a:p>
          <a:p>
            <a:pPr lvl="1"/>
            <a:r>
              <a:rPr lang="en-US" dirty="0"/>
              <a:t>14 byte file name </a:t>
            </a:r>
          </a:p>
          <a:p>
            <a:pPr lvl="1"/>
            <a:r>
              <a:rPr lang="en-US" dirty="0"/>
              <a:t>2 byte </a:t>
            </a:r>
            <a:r>
              <a:rPr lang="en-US" dirty="0" err="1"/>
              <a:t>i</a:t>
            </a:r>
            <a:r>
              <a:rPr lang="en-US" dirty="0"/>
              <a:t>-node number </a:t>
            </a:r>
          </a:p>
          <a:p>
            <a:r>
              <a:rPr lang="en-US" dirty="0"/>
              <a:t>Now: implicit list. Each entry contains: </a:t>
            </a:r>
          </a:p>
          <a:p>
            <a:pPr lvl="1"/>
            <a:r>
              <a:rPr lang="en-US" dirty="0"/>
              <a:t>4-byte </a:t>
            </a:r>
            <a:r>
              <a:rPr lang="en-US" dirty="0" err="1"/>
              <a:t>inode</a:t>
            </a:r>
            <a:r>
              <a:rPr lang="en-US" dirty="0"/>
              <a:t> number </a:t>
            </a:r>
          </a:p>
          <a:p>
            <a:pPr lvl="1"/>
            <a:r>
              <a:rPr lang="en-US" dirty="0"/>
              <a:t>Full record length</a:t>
            </a:r>
          </a:p>
          <a:p>
            <a:pPr lvl="1"/>
            <a:r>
              <a:rPr lang="en-US" dirty="0"/>
              <a:t>Length of filename </a:t>
            </a:r>
          </a:p>
          <a:p>
            <a:pPr lvl="1"/>
            <a:r>
              <a:rPr lang="en-US" dirty="0"/>
              <a:t>Filename</a:t>
            </a:r>
          </a:p>
          <a:p>
            <a:r>
              <a:rPr lang="en-US" dirty="0"/>
              <a:t>First entry is “.”, points to self</a:t>
            </a:r>
          </a:p>
          <a:p>
            <a:r>
              <a:rPr lang="en-US" dirty="0"/>
              <a:t>Second entry is “..”, points to parent </a:t>
            </a:r>
            <a:r>
              <a:rPr lang="en-US" dirty="0" err="1"/>
              <a:t>inode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2AE0-28EB-4048-BE4B-96F381F1A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Reading Files with FFS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16670-6163-DD47-BFBB-491A48D66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" y="4800600"/>
            <a:ext cx="9144000" cy="23396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DB3D8D-5D5D-9840-99E2-BDEF9FE3731F}"/>
              </a:ext>
            </a:extLst>
          </p:cNvPr>
          <p:cNvSpPr/>
          <p:nvPr/>
        </p:nvSpPr>
        <p:spPr>
          <a:xfrm>
            <a:off x="-1" y="4572000"/>
            <a:ext cx="2657583" cy="9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70A00-9DCE-F740-9F86-3B9347568636}"/>
              </a:ext>
            </a:extLst>
          </p:cNvPr>
          <p:cNvSpPr/>
          <p:nvPr/>
        </p:nvSpPr>
        <p:spPr>
          <a:xfrm>
            <a:off x="2791146" y="4572000"/>
            <a:ext cx="6308333" cy="93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F5B572-4794-EA40-975B-897E8B29E8DA}"/>
              </a:ext>
            </a:extLst>
          </p:cNvPr>
          <p:cNvCxnSpPr>
            <a:cxnSpLocks/>
          </p:cNvCxnSpPr>
          <p:nvPr/>
        </p:nvCxnSpPr>
        <p:spPr>
          <a:xfrm>
            <a:off x="62501" y="5494677"/>
            <a:ext cx="2598506" cy="542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9933CF-90B1-9845-A6E4-49575B4BA7BA}"/>
              </a:ext>
            </a:extLst>
          </p:cNvPr>
          <p:cNvCxnSpPr>
            <a:cxnSpLocks/>
          </p:cNvCxnSpPr>
          <p:nvPr/>
        </p:nvCxnSpPr>
        <p:spPr>
          <a:xfrm>
            <a:off x="2787721" y="5503524"/>
            <a:ext cx="6308333" cy="34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DB480-DC30-7B44-9802-3EFEE9D3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33473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To read file /foo/bar/</a:t>
            </a:r>
            <a:r>
              <a:rPr lang="en-US" b="1" dirty="0" err="1"/>
              <a:t>baz</a:t>
            </a:r>
            <a:r>
              <a:rPr lang="en-US" b="1" dirty="0"/>
              <a:t>, Read &amp; Open: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#2 (root always has </a:t>
            </a:r>
            <a:r>
              <a:rPr lang="en-US" dirty="0" err="1"/>
              <a:t>inumber</a:t>
            </a:r>
            <a:r>
              <a:rPr lang="en-US" dirty="0"/>
              <a:t> 2), find root’s </a:t>
            </a:r>
            <a:r>
              <a:rPr lang="en-US" dirty="0" err="1"/>
              <a:t>blocknum</a:t>
            </a:r>
            <a:r>
              <a:rPr lang="en-US" dirty="0"/>
              <a:t> (912)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root directory (in block 912), find foo’s </a:t>
            </a:r>
            <a:r>
              <a:rPr lang="en-US" dirty="0" err="1"/>
              <a:t>inumber</a:t>
            </a:r>
            <a:r>
              <a:rPr lang="en-US" dirty="0"/>
              <a:t> (31)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#31, find foo’s </a:t>
            </a:r>
            <a:r>
              <a:rPr lang="en-US" dirty="0" err="1"/>
              <a:t>blocknum</a:t>
            </a:r>
            <a:r>
              <a:rPr lang="en-US" dirty="0"/>
              <a:t> (194)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foo (in block 194), find bar’s </a:t>
            </a:r>
            <a:r>
              <a:rPr lang="en-US" dirty="0" err="1"/>
              <a:t>inumber</a:t>
            </a:r>
            <a:r>
              <a:rPr lang="en-US" dirty="0"/>
              <a:t> (73)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#73, find bar’s </a:t>
            </a:r>
            <a:r>
              <a:rPr lang="en-US" dirty="0" err="1"/>
              <a:t>blocknum</a:t>
            </a:r>
            <a:r>
              <a:rPr lang="en-US" dirty="0"/>
              <a:t> (991)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bar (in block 991), find </a:t>
            </a:r>
            <a:r>
              <a:rPr lang="en-US" dirty="0" err="1"/>
              <a:t>baz’s</a:t>
            </a:r>
            <a:r>
              <a:rPr lang="en-US" dirty="0"/>
              <a:t> </a:t>
            </a:r>
            <a:r>
              <a:rPr lang="en-US" dirty="0" err="1"/>
              <a:t>inumber</a:t>
            </a:r>
            <a:r>
              <a:rPr lang="en-US" dirty="0"/>
              <a:t> (40)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inode</a:t>
            </a:r>
            <a:r>
              <a:rPr lang="en-US" dirty="0"/>
              <a:t> #40, find data blocks (302, 913, 301)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blocks 302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block  913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data block  301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20CF-3DE2-1640-9FD4-08D45C8B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Characteristics of 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2212-0212-BF43-9093-0DECFA223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Structure </a:t>
            </a:r>
          </a:p>
          <a:p>
            <a:pPr lvl="1"/>
            <a:r>
              <a:rPr lang="en-US" dirty="0"/>
              <a:t>efficiently find any block of a file </a:t>
            </a:r>
          </a:p>
          <a:p>
            <a:r>
              <a:rPr lang="en-US" dirty="0"/>
              <a:t>High Degree (or fan out) </a:t>
            </a:r>
          </a:p>
          <a:p>
            <a:pPr lvl="1"/>
            <a:r>
              <a:rPr lang="en-US" dirty="0"/>
              <a:t>minimizes number of seeks </a:t>
            </a:r>
          </a:p>
          <a:p>
            <a:pPr lvl="1"/>
            <a:r>
              <a:rPr lang="en-US" dirty="0"/>
              <a:t>supports sequential reads &amp; writes </a:t>
            </a:r>
          </a:p>
          <a:p>
            <a:r>
              <a:rPr lang="en-US" dirty="0"/>
              <a:t>Fixed Structure </a:t>
            </a:r>
          </a:p>
          <a:p>
            <a:pPr lvl="1"/>
            <a:r>
              <a:rPr lang="en-US" dirty="0"/>
              <a:t>implementation simplicity </a:t>
            </a:r>
          </a:p>
          <a:p>
            <a:r>
              <a:rPr lang="en-US" dirty="0"/>
              <a:t>Asymmetric </a:t>
            </a:r>
          </a:p>
          <a:p>
            <a:pPr lvl="1"/>
            <a:r>
              <a:rPr lang="en-US" dirty="0"/>
              <a:t>not all data blocks are at the same level </a:t>
            </a:r>
          </a:p>
          <a:p>
            <a:pPr lvl="1"/>
            <a:r>
              <a:rPr lang="en-US" dirty="0"/>
              <a:t>supports large files</a:t>
            </a:r>
          </a:p>
          <a:p>
            <a:pPr lvl="1"/>
            <a:r>
              <a:rPr lang="en-US" dirty="0"/>
              <a:t>small files don’t pay large overheads </a:t>
            </a:r>
          </a:p>
        </p:txBody>
      </p:sp>
    </p:spTree>
    <p:extLst>
      <p:ext uri="{BB962C8B-B14F-4D97-AF65-F5344CB8AC3E}">
        <p14:creationId xmlns:p14="http://schemas.microsoft.com/office/powerpoint/2010/main" val="29521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E9CD-D7A6-CA49-8CC3-5612DC39A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File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2225-B9DF-624A-AB81-A183392D7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839200" cy="4876800"/>
          </a:xfrm>
        </p:spPr>
        <p:txBody>
          <a:bodyPr/>
          <a:lstStyle/>
          <a:p>
            <a:r>
              <a:rPr lang="en-US" dirty="0"/>
              <a:t>Imagine you are trying to organize your (large) collection of photographs. You consider two possible ways to store your files</a:t>
            </a:r>
          </a:p>
          <a:p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Put all the files in a director called /photos/</a:t>
            </a:r>
          </a:p>
          <a:p>
            <a:pPr lvl="2"/>
            <a:r>
              <a:rPr lang="en-US" dirty="0"/>
              <a:t>e.g., /photos/</a:t>
            </a:r>
            <a:r>
              <a:rPr lang="en-US" dirty="0" err="1"/>
              <a:t>xyzstu.jpg</a:t>
            </a:r>
            <a:r>
              <a:rPr lang="en-US" dirty="0"/>
              <a:t>, /photos/</a:t>
            </a:r>
            <a:r>
              <a:rPr lang="en-US" dirty="0" err="1"/>
              <a:t>xeftuv.jpg</a:t>
            </a:r>
            <a:r>
              <a:rPr lang="en-US" dirty="0"/>
              <a:t>, /photos/</a:t>
            </a:r>
            <a:r>
              <a:rPr lang="en-US" dirty="0" err="1"/>
              <a:t>xywqre.jpg</a:t>
            </a:r>
            <a:endParaRPr lang="en-US" dirty="0"/>
          </a:p>
          <a:p>
            <a:pPr lvl="2"/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Organize the photos into nested subdirectories organized by the first three characters of the filename</a:t>
            </a:r>
          </a:p>
          <a:p>
            <a:pPr lvl="2"/>
            <a:r>
              <a:rPr lang="en-US" dirty="0"/>
              <a:t>e.g., /photos/x/y/z/</a:t>
            </a:r>
            <a:r>
              <a:rPr lang="en-US" dirty="0" err="1"/>
              <a:t>xyzstu.jpg</a:t>
            </a:r>
            <a:r>
              <a:rPr lang="en-US" dirty="0"/>
              <a:t>, /photos/x/e/f/</a:t>
            </a:r>
            <a:r>
              <a:rPr lang="en-US" dirty="0" err="1"/>
              <a:t>xeftuv.jpg</a:t>
            </a:r>
            <a:r>
              <a:rPr lang="en-US" dirty="0"/>
              <a:t>, /photos/x/y/w/</a:t>
            </a:r>
            <a:r>
              <a:rPr lang="en-US" dirty="0" err="1"/>
              <a:t>xywqre.jpg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What are the tradeoffs between these two approaches, and which one would you adopt?</a:t>
            </a:r>
          </a:p>
        </p:txBody>
      </p:sp>
    </p:spTree>
    <p:extLst>
      <p:ext uri="{BB962C8B-B14F-4D97-AF65-F5344CB8AC3E}">
        <p14:creationId xmlns:p14="http://schemas.microsoft.com/office/powerpoint/2010/main" val="2728614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BC39-4D99-F545-9315-1AD5F099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576ED-CFD2-F146-8144-A04CD73EB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write files, need to keep track of which blocks are currently free</a:t>
            </a:r>
          </a:p>
          <a:p>
            <a:pPr marL="0" indent="0">
              <a:buNone/>
            </a:pPr>
            <a:r>
              <a:rPr lang="en-US" dirty="0"/>
              <a:t>How to maintain?</a:t>
            </a:r>
          </a:p>
          <a:p>
            <a:r>
              <a:rPr lang="en-US" dirty="0"/>
              <a:t>linked list of free blocks </a:t>
            </a:r>
          </a:p>
          <a:p>
            <a:pPr lvl="1"/>
            <a:r>
              <a:rPr lang="en-US" dirty="0"/>
              <a:t>inefficient (why?)</a:t>
            </a:r>
          </a:p>
          <a:p>
            <a:r>
              <a:rPr lang="en-US" dirty="0"/>
              <a:t>linked list of metadata blocks that in turn point to free blocks </a:t>
            </a:r>
          </a:p>
          <a:p>
            <a:pPr lvl="1"/>
            <a:r>
              <a:rPr lang="en-US" dirty="0"/>
              <a:t>simple and efficient </a:t>
            </a:r>
          </a:p>
          <a:p>
            <a:r>
              <a:rPr lang="en-US" dirty="0"/>
              <a:t>bitmap </a:t>
            </a:r>
          </a:p>
          <a:p>
            <a:pPr lvl="1"/>
            <a:r>
              <a:rPr lang="en-US" dirty="0"/>
              <a:t>good because…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57934-29A3-334B-90E8-A6E18CBC9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5563800"/>
            <a:ext cx="4254500" cy="116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BBB01-772B-C440-8F8D-5744A8AED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45" y="4061113"/>
            <a:ext cx="3477755" cy="1547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3A2D5E-C823-DF42-ADE9-5F542850B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2574548"/>
            <a:ext cx="3477755" cy="11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C621F-FE4F-1D4D-AD33-05B1D773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Poor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A210E-6655-594E-A8D2-5541F600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naïve implementation of FFS, performance starts bad and gets worse </a:t>
            </a:r>
          </a:p>
          <a:p>
            <a:r>
              <a:rPr lang="en-US" dirty="0"/>
              <a:t>One early implementation delivered only 2% disk bandwidth</a:t>
            </a:r>
          </a:p>
          <a:p>
            <a:r>
              <a:rPr lang="en-US" dirty="0"/>
              <a:t>The root of the problem: poor locality</a:t>
            </a:r>
          </a:p>
          <a:p>
            <a:pPr lvl="1"/>
            <a:r>
              <a:rPr lang="en-US" dirty="0"/>
              <a:t>data blocks of a file were often far from its </a:t>
            </a:r>
            <a:r>
              <a:rPr lang="en-US" dirty="0" err="1"/>
              <a:t>inode</a:t>
            </a:r>
            <a:endParaRPr lang="en-US" dirty="0"/>
          </a:p>
          <a:p>
            <a:pPr lvl="1"/>
            <a:r>
              <a:rPr lang="en-US" dirty="0"/>
              <a:t>file system would end up highly fragmented: accessing a  logically continuous file would require going back and forth across the </a:t>
            </a:r>
          </a:p>
        </p:txBody>
      </p:sp>
    </p:spTree>
    <p:extLst>
      <p:ext uri="{BB962C8B-B14F-4D97-AF65-F5344CB8AC3E}">
        <p14:creationId xmlns:p14="http://schemas.microsoft.com/office/powerpoint/2010/main" val="41266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4956-A2DA-BB4D-B103-A80F95B35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Disk Awareness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9F47A9-6ADB-3644-95C5-7FD422B04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3" y="1600200"/>
            <a:ext cx="7364213" cy="4876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9B39B-F6A3-2A46-9EDA-436E4FB7E9CC}"/>
              </a:ext>
            </a:extLst>
          </p:cNvPr>
          <p:cNvSpPr txBox="1"/>
          <p:nvPr/>
        </p:nvSpPr>
        <p:spPr>
          <a:xfrm>
            <a:off x="918624" y="1339334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track (e.g., dark gray)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4FFEB8-E638-324E-A030-CF3A8EB5CDFB}"/>
              </a:ext>
            </a:extLst>
          </p:cNvPr>
          <p:cNvSpPr txBox="1"/>
          <p:nvPr/>
        </p:nvSpPr>
        <p:spPr>
          <a:xfrm rot="16200000">
            <a:off x="-1845946" y="3714705"/>
            <a:ext cx="4878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Cylinder: tracks at same distance from center </a:t>
            </a:r>
          </a:p>
          <a:p>
            <a:pPr algn="ctr"/>
            <a:r>
              <a:rPr lang="en-US" dirty="0"/>
              <a:t>(e.g., all dark gray tracks)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FBC9F-4844-C341-8A0C-E8963185A0B7}"/>
              </a:ext>
            </a:extLst>
          </p:cNvPr>
          <p:cNvSpPr txBox="1"/>
          <p:nvPr/>
        </p:nvSpPr>
        <p:spPr>
          <a:xfrm rot="5400000">
            <a:off x="6160460" y="3646377"/>
            <a:ext cx="4891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Cylinder group: set of n consecutive cylinders </a:t>
            </a:r>
          </a:p>
          <a:p>
            <a:pPr algn="ctr"/>
            <a:r>
              <a:rPr lang="en-US" dirty="0"/>
              <a:t>(e.g., all gray cylinders, for n=3)</a:t>
            </a:r>
          </a:p>
        </p:txBody>
      </p:sp>
    </p:spTree>
    <p:extLst>
      <p:ext uri="{BB962C8B-B14F-4D97-AF65-F5344CB8AC3E}">
        <p14:creationId xmlns:p14="http://schemas.microsoft.com/office/powerpoint/2010/main" val="393388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4E53-0A9D-D84A-A25C-9AA06637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Disk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4E6CC-DCDD-9741-916B-4A2DF6C3C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drives export a logical address space of blocks that are (temporally) close </a:t>
            </a:r>
          </a:p>
          <a:p>
            <a:r>
              <a:rPr lang="en-US" dirty="0"/>
              <a:t>modern versions of FFS (ext2, ext3, ext4) organize the drive into block groups composed of consecutive portions of the disk's logical address space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05BB5-530A-C742-9EBB-0C7384B78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4191000"/>
            <a:ext cx="84328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4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0FB6-C4D7-4A4D-B62D-EC8FD9A5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in File System Accesses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FCCB6D-8C98-2D41-A017-DBE32DB04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1600200"/>
            <a:ext cx="5747657" cy="4876800"/>
          </a:xfrm>
        </p:spPr>
      </p:pic>
    </p:spTree>
    <p:extLst>
      <p:ext uri="{BB962C8B-B14F-4D97-AF65-F5344CB8AC3E}">
        <p14:creationId xmlns:p14="http://schemas.microsoft.com/office/powerpoint/2010/main" val="168345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18F4-3572-C646-9376-74BCCD68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File Systems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3400-0D27-2F45-A45B-4C066740F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Long-term information storage goals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Persistence: </a:t>
            </a:r>
            <a:r>
              <a:rPr lang="en-US" dirty="0"/>
              <a:t>maintain/update user data + internal data structures on persistent storage devices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Flexibility: </a:t>
            </a:r>
            <a:r>
              <a:rPr lang="en-US" dirty="0"/>
              <a:t>need to support diverse file types and workloads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Performance: </a:t>
            </a:r>
            <a:r>
              <a:rPr lang="en-US" dirty="0"/>
              <a:t>despite limitations of disks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Reliability: </a:t>
            </a:r>
            <a:r>
              <a:rPr lang="en-US" dirty="0"/>
              <a:t>must store data for long periods of time despite OS crashes or hardware malfunctions </a:t>
            </a:r>
          </a:p>
          <a:p>
            <a:pPr lvl="1"/>
            <a:endParaRPr lang="en-US" dirty="0"/>
          </a:p>
          <a:p>
            <a:r>
              <a:rPr lang="en-US" dirty="0"/>
              <a:t>Solution: the File System Abstraction</a:t>
            </a:r>
          </a:p>
          <a:p>
            <a:pPr lvl="1"/>
            <a:r>
              <a:rPr lang="en-US" dirty="0"/>
              <a:t>interface that provides operations involving</a:t>
            </a:r>
          </a:p>
          <a:p>
            <a:pPr lvl="2"/>
            <a:r>
              <a:rPr lang="en-US" dirty="0"/>
              <a:t>files</a:t>
            </a:r>
          </a:p>
          <a:p>
            <a:pPr lvl="2"/>
            <a:r>
              <a:rPr lang="en-US" dirty="0"/>
              <a:t>directories (a special kind of file)</a:t>
            </a:r>
          </a:p>
        </p:txBody>
      </p:sp>
    </p:spTree>
    <p:extLst>
      <p:ext uri="{BB962C8B-B14F-4D97-AF65-F5344CB8AC3E}">
        <p14:creationId xmlns:p14="http://schemas.microsoft.com/office/powerpoint/2010/main" val="35501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7029-D218-9746-BACC-81C89743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16726-0FC9-CD45-B104-80E1C15F6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FFS manages allocation per block group</a:t>
            </a:r>
          </a:p>
          <a:p>
            <a:r>
              <a:rPr lang="en-US" dirty="0"/>
              <a:t>A per-group </a:t>
            </a:r>
            <a:r>
              <a:rPr lang="en-US" dirty="0" err="1"/>
              <a:t>inode</a:t>
            </a:r>
            <a:r>
              <a:rPr lang="en-US" dirty="0"/>
              <a:t> bitmap (</a:t>
            </a:r>
            <a:r>
              <a:rPr lang="en-US" dirty="0" err="1"/>
              <a:t>ib</a:t>
            </a:r>
            <a:r>
              <a:rPr lang="en-US" dirty="0"/>
              <a:t>) and data bitmap (</a:t>
            </a:r>
            <a:r>
              <a:rPr lang="en-US" dirty="0" err="1"/>
              <a:t>db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Allocating directories: </a:t>
            </a:r>
          </a:p>
          <a:p>
            <a:pPr lvl="1"/>
            <a:r>
              <a:rPr lang="en-US" dirty="0"/>
              <a:t>find a group with a low number of allocated directories &amp; high number of free </a:t>
            </a:r>
            <a:r>
              <a:rPr lang="en-US" dirty="0" err="1"/>
              <a:t>inodes</a:t>
            </a:r>
            <a:r>
              <a:rPr lang="en-US" dirty="0"/>
              <a:t>; put the directory data + </a:t>
            </a:r>
            <a:r>
              <a:rPr lang="en-US" dirty="0" err="1"/>
              <a:t>inode</a:t>
            </a:r>
            <a:r>
              <a:rPr lang="en-US" dirty="0"/>
              <a:t> there</a:t>
            </a:r>
          </a:p>
          <a:p>
            <a:r>
              <a:rPr lang="en-US" dirty="0"/>
              <a:t>Allocating files: </a:t>
            </a:r>
          </a:p>
          <a:p>
            <a:pPr lvl="1"/>
            <a:r>
              <a:rPr lang="en-US" dirty="0"/>
              <a:t>place a file in the same group as the directory that contains it; allocate </a:t>
            </a:r>
            <a:r>
              <a:rPr lang="en-US" dirty="0" err="1"/>
              <a:t>inode</a:t>
            </a:r>
            <a:r>
              <a:rPr lang="en-US" dirty="0"/>
              <a:t> and data in same group</a:t>
            </a:r>
          </a:p>
          <a:p>
            <a:pPr lvl="1"/>
            <a:r>
              <a:rPr lang="en-US" dirty="0"/>
              <a:t>uses first-fit heuristic</a:t>
            </a:r>
          </a:p>
          <a:p>
            <a:pPr lvl="1"/>
            <a:r>
              <a:rPr lang="en-US" dirty="0"/>
              <a:t>reserves ~10% space to avoid deterioration of first-fit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9AACAC-AB6E-1A41-BBBA-A18D101BF025}"/>
              </a:ext>
            </a:extLst>
          </p:cNvPr>
          <p:cNvGrpSpPr/>
          <p:nvPr/>
        </p:nvGrpSpPr>
        <p:grpSpPr>
          <a:xfrm>
            <a:off x="608351" y="2551715"/>
            <a:ext cx="7927298" cy="1867885"/>
            <a:chOff x="1216702" y="4946754"/>
            <a:chExt cx="7927298" cy="18678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480F74C-FE45-BE45-AD4A-EF6456945ADE}"/>
                </a:ext>
              </a:extLst>
            </p:cNvPr>
            <p:cNvGrpSpPr/>
            <p:nvPr/>
          </p:nvGrpSpPr>
          <p:grpSpPr>
            <a:xfrm>
              <a:off x="1701384" y="4946754"/>
              <a:ext cx="7442616" cy="1867885"/>
              <a:chOff x="1701384" y="4946754"/>
              <a:chExt cx="7442616" cy="186788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438C688-D464-9442-B94D-D32FBFC505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07" t="18709"/>
              <a:stretch/>
            </p:blipFill>
            <p:spPr>
              <a:xfrm>
                <a:off x="2158584" y="4946754"/>
                <a:ext cx="6985416" cy="164260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E02BFE9-22FB-CB42-B4CE-AFF0411811BC}"/>
                  </a:ext>
                </a:extLst>
              </p:cNvPr>
              <p:cNvSpPr/>
              <p:nvPr/>
            </p:nvSpPr>
            <p:spPr>
              <a:xfrm>
                <a:off x="8534400" y="6128839"/>
                <a:ext cx="6096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D9A0DF-61D4-2945-AB3B-40803495BEE5}"/>
                  </a:ext>
                </a:extLst>
              </p:cNvPr>
              <p:cNvSpPr/>
              <p:nvPr/>
            </p:nvSpPr>
            <p:spPr>
              <a:xfrm>
                <a:off x="1701384" y="5925519"/>
                <a:ext cx="609600" cy="685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DC9C1B-D972-1D4F-A63F-D99C3BEEA1F2}"/>
                </a:ext>
              </a:extLst>
            </p:cNvPr>
            <p:cNvSpPr/>
            <p:nvPr/>
          </p:nvSpPr>
          <p:spPr>
            <a:xfrm>
              <a:off x="1693889" y="4976734"/>
              <a:ext cx="464695" cy="521767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06C330-0185-2048-BD3D-D74D64BB61F5}"/>
                </a:ext>
              </a:extLst>
            </p:cNvPr>
            <p:cNvSpPr/>
            <p:nvPr/>
          </p:nvSpPr>
          <p:spPr>
            <a:xfrm>
              <a:off x="1216702" y="4972986"/>
              <a:ext cx="464695" cy="521767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6D7E7DCA-4849-1D41-A5A0-BD0C1CF0C350}"/>
                </a:ext>
              </a:extLst>
            </p:cNvPr>
            <p:cNvSpPr/>
            <p:nvPr/>
          </p:nvSpPr>
          <p:spPr>
            <a:xfrm rot="5400000">
              <a:off x="1811092" y="5420566"/>
              <a:ext cx="257724" cy="43726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2F93D097-0BC2-1542-A8B5-FC9F311D8F43}"/>
                </a:ext>
              </a:extLst>
            </p:cNvPr>
            <p:cNvSpPr/>
            <p:nvPr/>
          </p:nvSpPr>
          <p:spPr>
            <a:xfrm rot="5400000">
              <a:off x="1333905" y="5420566"/>
              <a:ext cx="257724" cy="43726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C0C8C0-5E17-D946-93DA-89A8B6E84977}"/>
                </a:ext>
              </a:extLst>
            </p:cNvPr>
            <p:cNvSpPr txBox="1"/>
            <p:nvPr/>
          </p:nvSpPr>
          <p:spPr>
            <a:xfrm>
              <a:off x="1317195" y="584425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  <a:latin typeface="Times" pitchFamily="2" charset="0"/>
                </a:rPr>
                <a:t>ib</a:t>
              </a:r>
              <a:endParaRPr lang="en-US" dirty="0">
                <a:solidFill>
                  <a:schemeClr val="accent1"/>
                </a:solidFill>
                <a:latin typeface="Times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8FBFD7-AF4E-DB44-813D-952324113684}"/>
                </a:ext>
              </a:extLst>
            </p:cNvPr>
            <p:cNvSpPr txBox="1"/>
            <p:nvPr/>
          </p:nvSpPr>
          <p:spPr>
            <a:xfrm>
              <a:off x="1770904" y="584425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accent1"/>
                  </a:solidFill>
                  <a:latin typeface="Times" pitchFamily="2" charset="0"/>
                </a:rPr>
                <a:t>db</a:t>
              </a:r>
              <a:endParaRPr lang="en-US" dirty="0">
                <a:solidFill>
                  <a:schemeClr val="accent1"/>
                </a:solidFill>
                <a:latin typeface="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3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35C6-9F35-7E4B-B751-11375AB6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Page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98060-9758-1F49-B984-68D362B1D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reduce costs of accessing files, most operating systems make aggressive use of caching</a:t>
            </a:r>
          </a:p>
          <a:p>
            <a:r>
              <a:rPr lang="en-US" dirty="0"/>
              <a:t>page cache contains</a:t>
            </a:r>
          </a:p>
          <a:p>
            <a:pPr lvl="1"/>
            <a:r>
              <a:rPr lang="en-US" dirty="0"/>
              <a:t>heap and stack pages for each process</a:t>
            </a:r>
          </a:p>
          <a:p>
            <a:pPr lvl="1"/>
            <a:r>
              <a:rPr lang="en-US" dirty="0"/>
              <a:t>file data and metadata from devices (accessed with read() and write() calls)</a:t>
            </a:r>
          </a:p>
          <a:p>
            <a:pPr lvl="1"/>
            <a:r>
              <a:rPr lang="en-US" dirty="0"/>
              <a:t>memory-mapped files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40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2C34-CAAE-3D47-91E6-284ACF6B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writes?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E6F91-EA82-7D41-A9FA-C60374472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durably store data means writes often dominate performance</a:t>
            </a:r>
          </a:p>
          <a:p>
            <a:r>
              <a:rPr lang="en-US" dirty="0"/>
              <a:t>small writes are expensive</a:t>
            </a:r>
          </a:p>
        </p:txBody>
      </p:sp>
    </p:spTree>
    <p:extLst>
      <p:ext uri="{BB962C8B-B14F-4D97-AF65-F5344CB8AC3E}">
        <p14:creationId xmlns:p14="http://schemas.microsoft.com/office/powerpoint/2010/main" val="113118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C4EF-6105-1F4A-A55A-A64463C8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on Magnetic Disks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12FB81-8869-7845-B732-7579C2324F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9008"/>
            <a:ext cx="4038600" cy="426648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8E7719-6CBA-0442-98D1-DAB259FFA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4560350"/>
            <a:ext cx="4267200" cy="183130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Seek: </a:t>
            </a:r>
            <a:r>
              <a:rPr lang="en-US" dirty="0"/>
              <a:t>to get to the track (1-15ms)</a:t>
            </a:r>
          </a:p>
          <a:p>
            <a:r>
              <a:rPr lang="en-US" b="1" dirty="0"/>
              <a:t>Rotational Latency: </a:t>
            </a:r>
            <a:r>
              <a:rPr lang="en-US" dirty="0"/>
              <a:t>to get to the sector (2-8ms) </a:t>
            </a:r>
          </a:p>
          <a:p>
            <a:r>
              <a:rPr lang="en-US" b="1" dirty="0"/>
              <a:t>Transfer: </a:t>
            </a:r>
            <a:r>
              <a:rPr lang="en-US" dirty="0"/>
              <a:t>get bits off the disk   (.005ms/512-byte sector)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0E473-475C-6541-A079-1F71297B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1664"/>
            <a:ext cx="4572000" cy="27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7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CA1F-9270-184E-8551-CEB4AF40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on Flash Disks (SSDs)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B299FB-4F1F-7F44-9333-55A6059EDC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0941"/>
            <a:ext cx="4038600" cy="232271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FF6AB3-7E8E-EB4B-8EF5-D5C18A95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50322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can’t write 1 byte/word (must write whole blocks) </a:t>
            </a:r>
          </a:p>
          <a:p>
            <a:endParaRPr lang="en-US" dirty="0"/>
          </a:p>
          <a:p>
            <a:r>
              <a:rPr lang="en-US" dirty="0"/>
              <a:t>limited # of erase cycles per block (memory wear)</a:t>
            </a:r>
          </a:p>
          <a:p>
            <a:pPr lvl="1"/>
            <a:r>
              <a:rPr lang="en-US" dirty="0"/>
              <a:t>103-106 erases and the cell wears out </a:t>
            </a:r>
          </a:p>
          <a:p>
            <a:pPr lvl="1"/>
            <a:endParaRPr lang="en-US" dirty="0"/>
          </a:p>
          <a:p>
            <a:r>
              <a:rPr lang="en-US" dirty="0"/>
              <a:t>reads can “disturb” nearby words and overwrite them with garbage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785F-5915-D84D-9041-8B06C83E9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00600"/>
            <a:ext cx="405788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6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54F7-F85D-3E44-BD99-E017C10A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1: Copy-on-write (COW)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C875-C8C8-124D-A269-8E9F0CFBD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never overwrite files or directories in place; write new copy of updated version to previously unused location on disk.</a:t>
            </a:r>
          </a:p>
          <a:p>
            <a:endParaRPr lang="en-US" dirty="0"/>
          </a:p>
          <a:p>
            <a:r>
              <a:rPr lang="en-US" dirty="0"/>
              <a:t>also used to optimize copies from fork(), exec(),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81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2C34-CAAE-3D47-91E6-284ACF6B7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2: write buffering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E6F91-EA82-7D41-A9FA-C60374472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cache tracks if each page is "dirty" (aka modified)</a:t>
            </a:r>
          </a:p>
          <a:p>
            <a:r>
              <a:rPr lang="en-US" dirty="0"/>
              <a:t>dirty pages are periodically flushed to disk </a:t>
            </a:r>
          </a:p>
          <a:p>
            <a:endParaRPr lang="en-US" dirty="0"/>
          </a:p>
          <a:p>
            <a:pPr>
              <a:buFont typeface="System Font Regular"/>
              <a:buChar char="+"/>
            </a:pPr>
            <a:r>
              <a:rPr lang="en-US" dirty="0"/>
              <a:t>amortizes write overhead</a:t>
            </a:r>
          </a:p>
          <a:p>
            <a:pPr>
              <a:buFont typeface="System Font Regular"/>
              <a:buChar char="+"/>
            </a:pPr>
            <a:r>
              <a:rPr lang="en-US" dirty="0"/>
              <a:t>allows re-ordering of disk accesses</a:t>
            </a:r>
          </a:p>
          <a:p>
            <a:pPr>
              <a:buFont typeface="System Font Regular"/>
              <a:buChar char="-"/>
            </a:pPr>
            <a:r>
              <a:rPr lang="en-US" dirty="0"/>
              <a:t>can introduce inconsistency in the event of crash failures</a:t>
            </a:r>
          </a:p>
        </p:txBody>
      </p:sp>
    </p:spTree>
    <p:extLst>
      <p:ext uri="{BB962C8B-B14F-4D97-AF65-F5344CB8AC3E}">
        <p14:creationId xmlns:p14="http://schemas.microsoft.com/office/powerpoint/2010/main" val="39078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3816-C9E9-1E4E-9C70-1FC2B258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File System Layout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FBE4-5786-1545-9AFC-220DA9051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177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File systems are stored on disks</a:t>
            </a:r>
          </a:p>
          <a:p>
            <a:pPr lvl="1"/>
            <a:r>
              <a:rPr lang="en-US" dirty="0"/>
              <a:t>disks can be divided into one or more partitions</a:t>
            </a:r>
          </a:p>
          <a:p>
            <a:r>
              <a:rPr lang="en-US" dirty="0"/>
              <a:t>Sector 0 of disk called Master Boot Record</a:t>
            </a:r>
          </a:p>
          <a:p>
            <a:pPr lvl="1"/>
            <a:r>
              <a:rPr lang="en-US" dirty="0"/>
              <a:t>executable boot loader</a:t>
            </a:r>
          </a:p>
          <a:p>
            <a:pPr lvl="1"/>
            <a:r>
              <a:rPr lang="en-US" dirty="0"/>
              <a:t>end of MBR: partition table (contains partitions' start &amp; end </a:t>
            </a:r>
            <a:r>
              <a:rPr lang="en-US" dirty="0" err="1"/>
              <a:t>addr</a:t>
            </a:r>
            <a:r>
              <a:rPr lang="en-US" dirty="0"/>
              <a:t>.)</a:t>
            </a:r>
          </a:p>
          <a:p>
            <a:r>
              <a:rPr lang="en-US" dirty="0"/>
              <a:t>Remainder of disk divided into partitions</a:t>
            </a:r>
          </a:p>
          <a:p>
            <a:pPr lvl="1"/>
            <a:r>
              <a:rPr lang="en-US" dirty="0"/>
              <a:t>First block of each partition is boot block (loaded by MBR on boot)</a:t>
            </a:r>
          </a:p>
          <a:p>
            <a:pPr lvl="1"/>
            <a:r>
              <a:rPr lang="en-US" dirty="0"/>
              <a:t>The rest of the partition stores the file system (organized as blocks)</a:t>
            </a:r>
          </a:p>
          <a:p>
            <a:pPr lvl="1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9D8884-1B67-4243-8110-F59793F8AA27}"/>
              </a:ext>
            </a:extLst>
          </p:cNvPr>
          <p:cNvGrpSpPr/>
          <p:nvPr/>
        </p:nvGrpSpPr>
        <p:grpSpPr>
          <a:xfrm>
            <a:off x="7257" y="4517923"/>
            <a:ext cx="9144000" cy="2263877"/>
            <a:chOff x="7257" y="4220380"/>
            <a:chExt cx="9144000" cy="22638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4273E2-669A-DF47-873A-F68E1BC16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" y="4220380"/>
              <a:ext cx="9144000" cy="226387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74028F-8B65-E548-9E51-EBD6E790CA30}"/>
                </a:ext>
              </a:extLst>
            </p:cNvPr>
            <p:cNvSpPr/>
            <p:nvPr/>
          </p:nvSpPr>
          <p:spPr>
            <a:xfrm>
              <a:off x="6248400" y="4466772"/>
              <a:ext cx="304800" cy="1814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03E55E7-1A80-C440-8E9C-B02DBDB9EB55}"/>
              </a:ext>
            </a:extLst>
          </p:cNvPr>
          <p:cNvSpPr/>
          <p:nvPr/>
        </p:nvSpPr>
        <p:spPr>
          <a:xfrm>
            <a:off x="1808250" y="6289497"/>
            <a:ext cx="6445323" cy="381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FILE SYSTEM</a:t>
            </a:r>
          </a:p>
        </p:txBody>
      </p:sp>
    </p:spTree>
    <p:extLst>
      <p:ext uri="{BB962C8B-B14F-4D97-AF65-F5344CB8AC3E}">
        <p14:creationId xmlns:p14="http://schemas.microsoft.com/office/powerpoint/2010/main" val="143527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3BAF-8D37-1644-AA1A-8077BF78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Storing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11E17-3CC0-4E42-801A-8F0ACC0A0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971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Possible ways to allocate files:</a:t>
            </a:r>
          </a:p>
          <a:p>
            <a:r>
              <a:rPr lang="en-US" b="1" dirty="0">
                <a:solidFill>
                  <a:schemeClr val="accent1"/>
                </a:solidFill>
              </a:rPr>
              <a:t>Continuous allocation: </a:t>
            </a:r>
            <a:r>
              <a:rPr lang="en-US" dirty="0"/>
              <a:t>all bytes together, in order</a:t>
            </a:r>
          </a:p>
          <a:p>
            <a:pPr lvl="1"/>
            <a:r>
              <a:rPr lang="en-US" dirty="0"/>
              <a:t>simple, efficient read, but low utility (external fragmentation) and usability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Linked structure: </a:t>
            </a:r>
            <a:r>
              <a:rPr lang="en-US" dirty="0"/>
              <a:t>each block points to the next block</a:t>
            </a:r>
          </a:p>
          <a:p>
            <a:pPr lvl="1"/>
            <a:r>
              <a:rPr lang="en-US" dirty="0"/>
              <a:t>still simple, better utilization, slower read (random access), </a:t>
            </a:r>
            <a:r>
              <a:rPr lang="en-US" dirty="0" err="1"/>
              <a:t>ptr</a:t>
            </a:r>
            <a:r>
              <a:rPr lang="en-US" dirty="0"/>
              <a:t> overhead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Indexed structure: </a:t>
            </a:r>
            <a:r>
              <a:rPr lang="en-US" dirty="0"/>
              <a:t>index block points to many other blocks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Log structure: </a:t>
            </a:r>
            <a:r>
              <a:rPr lang="en-US" dirty="0"/>
              <a:t>sequence of segments, each containing updates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FACF-5DC5-484D-A811-3EB91EB0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Indexed Allocation: Fast File System (FFS)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39C5F-BFF7-AA44-8746-1A0F10C62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tree-based, multi-level index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superblock</a:t>
            </a:r>
            <a:r>
              <a:rPr lang="en-US" dirty="0"/>
              <a:t> identifies file system's key parameters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inodes</a:t>
            </a:r>
            <a:r>
              <a:rPr lang="en-US" dirty="0"/>
              <a:t> store metadata and pointers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datablocks</a:t>
            </a:r>
            <a:r>
              <a:rPr lang="en-US" dirty="0"/>
              <a:t> store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461A6-C509-804E-8A1A-10F7FD14B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8702"/>
            <a:ext cx="9144000" cy="20206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BEA412-D76E-BA41-BC3A-4C966AB21A5B}"/>
              </a:ext>
            </a:extLst>
          </p:cNvPr>
          <p:cNvSpPr/>
          <p:nvPr/>
        </p:nvSpPr>
        <p:spPr>
          <a:xfrm>
            <a:off x="8534400" y="6248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A6BF-F38C-BA40-81C4-F20FBB8C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Superblock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8A4F-8277-ED42-8240-35969935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Identifies file system’s key parameters: </a:t>
            </a:r>
          </a:p>
          <a:p>
            <a:pPr lvl="1"/>
            <a:r>
              <a:rPr lang="en-US" dirty="0"/>
              <a:t>type</a:t>
            </a:r>
          </a:p>
          <a:p>
            <a:pPr lvl="1"/>
            <a:r>
              <a:rPr lang="en-US" dirty="0"/>
              <a:t>block size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array location and size </a:t>
            </a:r>
          </a:p>
          <a:p>
            <a:pPr lvl="1"/>
            <a:r>
              <a:rPr lang="en-US" dirty="0"/>
              <a:t>location of free list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D2F608-5E57-4440-88BA-FCE388CB0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8702"/>
            <a:ext cx="9144000" cy="202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2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447CD3-C2DA-5849-9951-3F6AACA0D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59003"/>
            <a:ext cx="8077200" cy="619899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75015E-73E2-ED4B-B69B-72520A6E269E}"/>
              </a:ext>
            </a:extLst>
          </p:cNvPr>
          <p:cNvSpPr/>
          <p:nvPr/>
        </p:nvSpPr>
        <p:spPr>
          <a:xfrm>
            <a:off x="457200" y="533400"/>
            <a:ext cx="35814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33B7B-E7A4-E94A-A356-C00735BD1395}"/>
              </a:ext>
            </a:extLst>
          </p:cNvPr>
          <p:cNvSpPr/>
          <p:nvPr/>
        </p:nvSpPr>
        <p:spPr>
          <a:xfrm>
            <a:off x="8001000" y="60198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412D1-D270-904B-B5DA-F0350865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</a:t>
            </a:r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654096-85FC-4540-976B-30DA537B0E5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41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inode</a:t>
            </a:r>
            <a:r>
              <a:rPr lang="en-US" dirty="0"/>
              <a:t> blocks contain an array of </a:t>
            </a:r>
            <a:r>
              <a:rPr lang="en-US" dirty="0" err="1"/>
              <a:t>inodes</a:t>
            </a:r>
            <a:endParaRPr lang="en-US" dirty="0"/>
          </a:p>
          <a:p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contains:</a:t>
            </a:r>
          </a:p>
          <a:p>
            <a:pPr lvl="1"/>
            <a:r>
              <a:rPr lang="en-US" dirty="0"/>
              <a:t>Metadata</a:t>
            </a:r>
          </a:p>
          <a:p>
            <a:pPr lvl="1"/>
            <a:r>
              <a:rPr lang="en-US" dirty="0"/>
              <a:t>12 data pointers</a:t>
            </a:r>
          </a:p>
          <a:p>
            <a:pPr lvl="1"/>
            <a:r>
              <a:rPr lang="en-US" dirty="0"/>
              <a:t>3 indirect pointers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540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460BE-3C1F-9445-A9B2-755ED9657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r>
              <a:rPr lang="en-US" dirty="0"/>
              <a:t> Metadata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F1363-410A-814C-9C3F-F0D384875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6477000" cy="47183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Type</a:t>
            </a:r>
          </a:p>
          <a:p>
            <a:pPr lvl="1"/>
            <a:r>
              <a:rPr lang="en-US" dirty="0"/>
              <a:t>ordinary file</a:t>
            </a:r>
          </a:p>
          <a:p>
            <a:pPr lvl="1"/>
            <a:r>
              <a:rPr lang="en-US" dirty="0"/>
              <a:t>directory</a:t>
            </a:r>
          </a:p>
          <a:p>
            <a:pPr lvl="1"/>
            <a:r>
              <a:rPr lang="en-US" dirty="0"/>
              <a:t>symbolic link </a:t>
            </a:r>
          </a:p>
          <a:p>
            <a:pPr lvl="1"/>
            <a:r>
              <a:rPr lang="en-US" dirty="0"/>
              <a:t>special device </a:t>
            </a:r>
          </a:p>
          <a:p>
            <a:r>
              <a:rPr lang="en-US" dirty="0"/>
              <a:t>Size of the file (in #bytes) </a:t>
            </a:r>
          </a:p>
          <a:p>
            <a:r>
              <a:rPr lang="en-US" dirty="0"/>
              <a:t># links to the </a:t>
            </a:r>
            <a:r>
              <a:rPr lang="en-US" dirty="0" err="1"/>
              <a:t>i</a:t>
            </a:r>
            <a:r>
              <a:rPr lang="en-US" dirty="0"/>
              <a:t>-node </a:t>
            </a:r>
          </a:p>
          <a:p>
            <a:r>
              <a:rPr lang="en-US" dirty="0"/>
              <a:t>Owner (user id and group id) </a:t>
            </a:r>
          </a:p>
          <a:p>
            <a:r>
              <a:rPr lang="en-US" dirty="0"/>
              <a:t>Protection bits </a:t>
            </a:r>
          </a:p>
          <a:p>
            <a:r>
              <a:rPr lang="en-US" dirty="0"/>
              <a:t>Times: creation, last accessed, last modified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EC81D9-E637-F146-91D2-86DD9AE598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85800"/>
            <a:ext cx="1805553" cy="6036320"/>
          </a:xfrm>
        </p:spPr>
      </p:pic>
    </p:spTree>
    <p:extLst>
      <p:ext uri="{BB962C8B-B14F-4D97-AF65-F5344CB8AC3E}">
        <p14:creationId xmlns:p14="http://schemas.microsoft.com/office/powerpoint/2010/main" val="285774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5F21-ED1C-1149-8337-3894F24C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Index Structures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CDEDFB-333C-DE4A-8EFB-0F6A6413F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" r="992"/>
          <a:stretch/>
        </p:blipFill>
        <p:spPr>
          <a:xfrm>
            <a:off x="609601" y="1371600"/>
            <a:ext cx="7805980" cy="5451184"/>
          </a:xfrm>
        </p:spPr>
      </p:pic>
    </p:spTree>
    <p:extLst>
      <p:ext uri="{BB962C8B-B14F-4D97-AF65-F5344CB8AC3E}">
        <p14:creationId xmlns:p14="http://schemas.microsoft.com/office/powerpoint/2010/main" val="1089089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4664</TotalTime>
  <Words>1322</Words>
  <Application>Microsoft Macintosh PowerPoint</Application>
  <PresentationFormat>On-screen Show (4:3)</PresentationFormat>
  <Paragraphs>187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System Font Regular</vt:lpstr>
      <vt:lpstr>Times</vt:lpstr>
      <vt:lpstr>Clarity</vt:lpstr>
      <vt:lpstr>Lecture 22: File Systems (cont'd)</vt:lpstr>
      <vt:lpstr>Review: File Systems 101</vt:lpstr>
      <vt:lpstr>Review: File System Layout </vt:lpstr>
      <vt:lpstr>Review: Storing Files</vt:lpstr>
      <vt:lpstr>Indexed Allocation: Fast File System (FFS)</vt:lpstr>
      <vt:lpstr>FFS Superblock</vt:lpstr>
      <vt:lpstr>FFS inodes</vt:lpstr>
      <vt:lpstr>inode Metadata</vt:lpstr>
      <vt:lpstr>FFS Index Structures</vt:lpstr>
      <vt:lpstr>FFS Index Structures</vt:lpstr>
      <vt:lpstr>FFS Directory Structure</vt:lpstr>
      <vt:lpstr>Exercise: Reading Files with FFS</vt:lpstr>
      <vt:lpstr>Key Characteristics of FFS</vt:lpstr>
      <vt:lpstr>Exercise: File organization</vt:lpstr>
      <vt:lpstr>Free List</vt:lpstr>
      <vt:lpstr>Problem 1: Poor Performance</vt:lpstr>
      <vt:lpstr>Solution 1: Disk Awareness</vt:lpstr>
      <vt:lpstr>Abstracting Disk Awareness</vt:lpstr>
      <vt:lpstr>Locality in File System Accesses</vt:lpstr>
      <vt:lpstr>Allocating Blocks</vt:lpstr>
      <vt:lpstr>Solution 2: Page Cache</vt:lpstr>
      <vt:lpstr>What about writes?</vt:lpstr>
      <vt:lpstr>Writing on Magnetic Disks</vt:lpstr>
      <vt:lpstr>Writing on Flash Disks (SSDs)</vt:lpstr>
      <vt:lpstr>Solution 1: Copy-on-write (COW)</vt:lpstr>
      <vt:lpstr>Solution 2: write buffering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29: File Systems (cont'd)</dc:title>
  <dc:creator>Eleanor Birrell</dc:creator>
  <cp:lastModifiedBy>Eleanor Birrell</cp:lastModifiedBy>
  <cp:revision>57</cp:revision>
  <cp:lastPrinted>2019-12-04T17:25:12Z</cp:lastPrinted>
  <dcterms:created xsi:type="dcterms:W3CDTF">2019-04-29T23:34:01Z</dcterms:created>
  <dcterms:modified xsi:type="dcterms:W3CDTF">2019-12-04T17:29:31Z</dcterms:modified>
</cp:coreProperties>
</file>