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490" r:id="rId3"/>
    <p:sldId id="1630" r:id="rId4"/>
    <p:sldId id="1631" r:id="rId5"/>
    <p:sldId id="1632" r:id="rId6"/>
    <p:sldId id="1633" r:id="rId7"/>
    <p:sldId id="1656" r:id="rId8"/>
    <p:sldId id="1634" r:id="rId9"/>
    <p:sldId id="1657" r:id="rId10"/>
    <p:sldId id="1636" r:id="rId11"/>
    <p:sldId id="1637" r:id="rId12"/>
    <p:sldId id="1638" r:id="rId13"/>
    <p:sldId id="1640" r:id="rId14"/>
    <p:sldId id="1639" r:id="rId15"/>
    <p:sldId id="1641" r:id="rId16"/>
    <p:sldId id="1642" r:id="rId17"/>
    <p:sldId id="1643" r:id="rId18"/>
    <p:sldId id="1660" r:id="rId19"/>
    <p:sldId id="1644" r:id="rId20"/>
    <p:sldId id="1645" r:id="rId21"/>
    <p:sldId id="1646" r:id="rId22"/>
    <p:sldId id="1647" r:id="rId23"/>
    <p:sldId id="1659" r:id="rId24"/>
    <p:sldId id="1658" r:id="rId25"/>
    <p:sldId id="1648" r:id="rId26"/>
    <p:sldId id="166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15" autoAdjust="0"/>
    <p:restoredTop sz="87931" autoAdjust="0"/>
  </p:normalViewPr>
  <p:slideViewPr>
    <p:cSldViewPr>
      <p:cViewPr varScale="1">
        <p:scale>
          <a:sx n="76" d="100"/>
          <a:sy n="76" d="100"/>
        </p:scale>
        <p:origin x="192" y="3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69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working directory stored in process control block (PCB)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66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Agrawal, </a:t>
            </a:r>
            <a:r>
              <a:rPr lang="en-US" dirty="0" err="1"/>
              <a:t>Bolosky</a:t>
            </a:r>
            <a:r>
              <a:rPr lang="en-US" dirty="0"/>
              <a:t>, Douceur, Lorch. A Five Year Study of File-System Metadata. FAST 2007.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16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MBR contains information on how partitions are organized + executable boot loader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53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Used in CDs, DVDs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27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13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Long and Unicode file names take up multiple entries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72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11/21/19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6000">
                <a:schemeClr val="tx1">
                  <a:lumMod val="75000"/>
                  <a:lumOff val="25000"/>
                </a:schemeClr>
              </a:gs>
              <a:gs pos="99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11/21/19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 fontScale="92500"/>
          </a:bodyPr>
          <a:lstStyle/>
          <a:p>
            <a:r>
              <a:rPr lang="en-US" dirty="0"/>
              <a:t>CS 105		       		         November 21, 2019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Autofit/>
          </a:bodyPr>
          <a:lstStyle/>
          <a:p>
            <a:r>
              <a:rPr lang="en-US" sz="3200" dirty="0"/>
              <a:t>Lecture 21: File Systems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F20A14F-2126-1143-BF32-9F6FEFA484DA}"/>
              </a:ext>
            </a:extLst>
          </p:cNvPr>
          <p:cNvGrpSpPr/>
          <p:nvPr/>
        </p:nvGrpSpPr>
        <p:grpSpPr>
          <a:xfrm>
            <a:off x="4137966" y="3638276"/>
            <a:ext cx="2183553" cy="1661174"/>
            <a:chOff x="1066800" y="2133600"/>
            <a:chExt cx="4572000" cy="35179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216E2DE-1117-B544-A7D1-05C8EF851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2133600"/>
              <a:ext cx="4445000" cy="3517900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B363FF6-D293-714A-AF8C-C50BA031743D}"/>
                </a:ext>
              </a:extLst>
            </p:cNvPr>
            <p:cNvSpPr/>
            <p:nvPr/>
          </p:nvSpPr>
          <p:spPr>
            <a:xfrm>
              <a:off x="5181600" y="2667000"/>
              <a:ext cx="4572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F1EE395-841F-1F48-9A75-6C31CC7203E0}"/>
                </a:ext>
              </a:extLst>
            </p:cNvPr>
            <p:cNvSpPr/>
            <p:nvPr/>
          </p:nvSpPr>
          <p:spPr>
            <a:xfrm>
              <a:off x="3962400" y="4648200"/>
              <a:ext cx="1549400" cy="1003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23EB4F2-29C3-6547-8EFA-56F22D0BD7B2}"/>
              </a:ext>
            </a:extLst>
          </p:cNvPr>
          <p:cNvGrpSpPr/>
          <p:nvPr/>
        </p:nvGrpSpPr>
        <p:grpSpPr>
          <a:xfrm>
            <a:off x="2632710" y="2807689"/>
            <a:ext cx="2183553" cy="1661174"/>
            <a:chOff x="1066800" y="2133600"/>
            <a:chExt cx="4572000" cy="35179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0DA9683-664A-FF4F-A5E4-572A38384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2133600"/>
              <a:ext cx="4445000" cy="351790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8C0404F-8B34-CA49-B376-CE6E8898ED63}"/>
                </a:ext>
              </a:extLst>
            </p:cNvPr>
            <p:cNvSpPr/>
            <p:nvPr/>
          </p:nvSpPr>
          <p:spPr>
            <a:xfrm>
              <a:off x="5181600" y="2667000"/>
              <a:ext cx="4572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5525659-FDFE-0748-AC91-ADD19B880E9B}"/>
                </a:ext>
              </a:extLst>
            </p:cNvPr>
            <p:cNvSpPr/>
            <p:nvPr/>
          </p:nvSpPr>
          <p:spPr>
            <a:xfrm>
              <a:off x="3962400" y="4648200"/>
              <a:ext cx="1549400" cy="1003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0ECB29-341F-0F45-A01E-D47534A44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E94B5-2DFE-6A4E-8078-E5BFDC21D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OS uses path name to find directories and files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Directory maps file name to attributes                                    and locations</a:t>
            </a: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87998F-08B7-4047-8C3B-3636073F487B}"/>
              </a:ext>
            </a:extLst>
          </p:cNvPr>
          <p:cNvGrpSpPr/>
          <p:nvPr/>
        </p:nvGrpSpPr>
        <p:grpSpPr>
          <a:xfrm>
            <a:off x="1066800" y="2133600"/>
            <a:ext cx="2183553" cy="1661174"/>
            <a:chOff x="1066800" y="2133600"/>
            <a:chExt cx="4572000" cy="35179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154B2A5-A391-E347-990E-22CE8DD99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2133600"/>
              <a:ext cx="4445000" cy="35179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FE8D02-AFFB-4E48-8F9E-287A190EBA78}"/>
                </a:ext>
              </a:extLst>
            </p:cNvPr>
            <p:cNvSpPr/>
            <p:nvPr/>
          </p:nvSpPr>
          <p:spPr>
            <a:xfrm>
              <a:off x="5181600" y="2667000"/>
              <a:ext cx="4572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0937CD-0933-0A42-9F27-C0593A0EDE31}"/>
                </a:ext>
              </a:extLst>
            </p:cNvPr>
            <p:cNvSpPr/>
            <p:nvPr/>
          </p:nvSpPr>
          <p:spPr>
            <a:xfrm>
              <a:off x="3962400" y="4648200"/>
              <a:ext cx="1549400" cy="1003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B823D8D9-A189-2E41-8992-6BE7AF0A4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08" y="4437382"/>
            <a:ext cx="1223768" cy="160755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DA9C0CF-C2E4-9C4C-9C0C-10CF21831AEF}"/>
              </a:ext>
            </a:extLst>
          </p:cNvPr>
          <p:cNvSpPr txBox="1"/>
          <p:nvPr/>
        </p:nvSpPr>
        <p:spPr>
          <a:xfrm>
            <a:off x="2409178" y="3271554"/>
            <a:ext cx="821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File 158</a:t>
            </a:r>
          </a:p>
          <a:p>
            <a:r>
              <a:rPr lang="en-US" sz="1400" dirty="0"/>
              <a:t>"/home"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C00688-DA05-5946-B1E3-69DE8A7B8CA0}"/>
              </a:ext>
            </a:extLst>
          </p:cNvPr>
          <p:cNvSpPr txBox="1"/>
          <p:nvPr/>
        </p:nvSpPr>
        <p:spPr>
          <a:xfrm>
            <a:off x="3330088" y="3937364"/>
            <a:ext cx="1455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             File 818</a:t>
            </a:r>
          </a:p>
          <a:p>
            <a:r>
              <a:rPr lang="en-US" sz="1400" dirty="0"/>
              <a:t>"/home/</a:t>
            </a:r>
            <a:r>
              <a:rPr lang="en-US" sz="1400" dirty="0" err="1"/>
              <a:t>eleanor</a:t>
            </a:r>
            <a:r>
              <a:rPr lang="en-US" sz="1400" dirty="0"/>
              <a:t>"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5BEC0F-C242-0C4B-B1F8-CDC358B86517}"/>
              </a:ext>
            </a:extLst>
          </p:cNvPr>
          <p:cNvSpPr txBox="1"/>
          <p:nvPr/>
        </p:nvSpPr>
        <p:spPr>
          <a:xfrm>
            <a:off x="3293003" y="3059668"/>
            <a:ext cx="119572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/>
              <a:t>ada</a:t>
            </a:r>
            <a:r>
              <a:rPr lang="en-US" sz="1400" dirty="0"/>
              <a:t>        682    </a:t>
            </a:r>
          </a:p>
          <a:p>
            <a:r>
              <a:rPr lang="en-US" sz="1400" dirty="0" err="1"/>
              <a:t>eleanor</a:t>
            </a:r>
            <a:r>
              <a:rPr lang="en-US" sz="1400" dirty="0"/>
              <a:t>  818</a:t>
            </a:r>
          </a:p>
          <a:p>
            <a:r>
              <a:rPr lang="en-US" sz="1400" dirty="0" err="1"/>
              <a:t>rett</a:t>
            </a:r>
            <a:r>
              <a:rPr lang="en-US" sz="1400" dirty="0"/>
              <a:t>         830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A0A7FA-F010-0449-8DC3-6BA37236A789}"/>
              </a:ext>
            </a:extLst>
          </p:cNvPr>
          <p:cNvSpPr txBox="1"/>
          <p:nvPr/>
        </p:nvSpPr>
        <p:spPr>
          <a:xfrm>
            <a:off x="4804079" y="3880640"/>
            <a:ext cx="119572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music   320</a:t>
            </a:r>
          </a:p>
          <a:p>
            <a:r>
              <a:rPr lang="en-US" sz="1400" dirty="0"/>
              <a:t>work     219</a:t>
            </a:r>
          </a:p>
          <a:p>
            <a:r>
              <a:rPr lang="en-US" sz="1400" dirty="0" err="1"/>
              <a:t>foo.txt</a:t>
            </a:r>
            <a:r>
              <a:rPr lang="en-US" sz="1400" dirty="0"/>
              <a:t>   871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A0F8DB-3495-4745-AAFF-1ECCBAC7C7F9}"/>
              </a:ext>
            </a:extLst>
          </p:cNvPr>
          <p:cNvSpPr txBox="1"/>
          <p:nvPr/>
        </p:nvSpPr>
        <p:spPr>
          <a:xfrm>
            <a:off x="4278972" y="4783298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             	      File 871</a:t>
            </a:r>
          </a:p>
          <a:p>
            <a:r>
              <a:rPr lang="en-US" sz="1400" dirty="0"/>
              <a:t>"/home/</a:t>
            </a:r>
            <a:r>
              <a:rPr lang="en-US" sz="1400" dirty="0" err="1"/>
              <a:t>eleanor</a:t>
            </a:r>
            <a:r>
              <a:rPr lang="en-US" sz="1400" dirty="0"/>
              <a:t>/</a:t>
            </a:r>
            <a:r>
              <a:rPr lang="en-US" sz="1400" dirty="0" err="1"/>
              <a:t>foo.txt</a:t>
            </a:r>
            <a:r>
              <a:rPr lang="en-US" sz="1400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379935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777A5-B243-F840-B768-2EA947F2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File System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A784C-6943-DF4B-A7F4-0F6DE462B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file</a:t>
            </a:r>
          </a:p>
          <a:p>
            <a:r>
              <a:rPr lang="en-US" dirty="0"/>
              <a:t>Write to a file</a:t>
            </a:r>
          </a:p>
          <a:p>
            <a:r>
              <a:rPr lang="en-US" dirty="0"/>
              <a:t>Read from a file</a:t>
            </a:r>
          </a:p>
          <a:p>
            <a:r>
              <a:rPr lang="en-US" dirty="0"/>
              <a:t>Seek to somewhere in a file</a:t>
            </a:r>
          </a:p>
          <a:p>
            <a:r>
              <a:rPr lang="en-US" dirty="0"/>
              <a:t>Delete a file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4DC597-8114-3042-8B2A-7486FB5DC7D4}"/>
              </a:ext>
            </a:extLst>
          </p:cNvPr>
          <p:cNvSpPr txBox="1"/>
          <p:nvPr/>
        </p:nvSpPr>
        <p:spPr>
          <a:xfrm>
            <a:off x="2313208" y="5026967"/>
            <a:ext cx="4517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should we implement this?</a:t>
            </a:r>
          </a:p>
        </p:txBody>
      </p:sp>
    </p:spTree>
    <p:extLst>
      <p:ext uri="{BB962C8B-B14F-4D97-AF65-F5344CB8AC3E}">
        <p14:creationId xmlns:p14="http://schemas.microsoft.com/office/powerpoint/2010/main" val="315080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39BB0-9D41-024B-BDDE-D233FF4DC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C137F-738B-B640-A18A-276FB7351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Performance: </a:t>
            </a:r>
            <a:r>
              <a:rPr lang="en-US" dirty="0"/>
              <a:t>despite limitations of disks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Flexibility: </a:t>
            </a:r>
            <a:r>
              <a:rPr lang="en-US" dirty="0"/>
              <a:t>need to support diverse file types and workloads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Persistence: </a:t>
            </a:r>
            <a:r>
              <a:rPr lang="en-US" dirty="0"/>
              <a:t>store data long term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Reliability: </a:t>
            </a:r>
            <a:r>
              <a:rPr lang="en-US" dirty="0"/>
              <a:t>resilient to OS crashes and hardware failures</a:t>
            </a:r>
          </a:p>
        </p:txBody>
      </p:sp>
    </p:spTree>
    <p:extLst>
      <p:ext uri="{BB962C8B-B14F-4D97-AF65-F5344CB8AC3E}">
        <p14:creationId xmlns:p14="http://schemas.microsoft.com/office/powerpoint/2010/main" val="117602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2EC1E-0495-AC40-A9B6-ED2A0F746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1A628-DBAC-AB46-BCEF-EEB73788D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files are small</a:t>
            </a:r>
          </a:p>
          <a:p>
            <a:pPr lvl="1"/>
            <a:r>
              <a:rPr lang="en-US" dirty="0"/>
              <a:t>need strong support for small files (optimize the common case)</a:t>
            </a:r>
          </a:p>
          <a:p>
            <a:pPr lvl="1"/>
            <a:r>
              <a:rPr lang="en-US" dirty="0"/>
              <a:t>block size can't be too big</a:t>
            </a:r>
          </a:p>
          <a:p>
            <a:pPr lvl="1"/>
            <a:endParaRPr lang="en-US" dirty="0"/>
          </a:p>
          <a:p>
            <a:r>
              <a:rPr lang="en-US" dirty="0"/>
              <a:t>Directories are typically small</a:t>
            </a:r>
          </a:p>
          <a:p>
            <a:pPr lvl="1"/>
            <a:r>
              <a:rPr lang="en-US" dirty="0"/>
              <a:t>usually 20 or fewer entries</a:t>
            </a:r>
          </a:p>
          <a:p>
            <a:endParaRPr lang="en-US" dirty="0"/>
          </a:p>
          <a:p>
            <a:r>
              <a:rPr lang="en-US" dirty="0"/>
              <a:t>Some files are very large</a:t>
            </a:r>
          </a:p>
          <a:p>
            <a:pPr lvl="1"/>
            <a:r>
              <a:rPr lang="en-US" dirty="0"/>
              <a:t>must handle large files</a:t>
            </a:r>
          </a:p>
          <a:p>
            <a:pPr lvl="1"/>
            <a:r>
              <a:rPr lang="en-US" dirty="0"/>
              <a:t>large file access should be reasonably efficient</a:t>
            </a:r>
          </a:p>
          <a:p>
            <a:pPr lvl="1"/>
            <a:endParaRPr lang="en-US" dirty="0"/>
          </a:p>
          <a:p>
            <a:r>
              <a:rPr lang="en-US" dirty="0"/>
              <a:t>File systems are usually about half full</a:t>
            </a:r>
          </a:p>
        </p:txBody>
      </p:sp>
    </p:spTree>
    <p:extLst>
      <p:ext uri="{BB962C8B-B14F-4D97-AF65-F5344CB8AC3E}">
        <p14:creationId xmlns:p14="http://schemas.microsoft.com/office/powerpoint/2010/main" val="2899215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1661-F105-384C-A16C-3C5D4673C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DCCD2-398D-284F-BCDB-610E7FE73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/>
          <a:lstStyle/>
          <a:p>
            <a:r>
              <a:rPr lang="en-US" dirty="0"/>
              <a:t>Directories: file name -&gt; low-level names (i.e., file numbers)</a:t>
            </a:r>
          </a:p>
          <a:p>
            <a:endParaRPr lang="en-US" dirty="0"/>
          </a:p>
          <a:p>
            <a:r>
              <a:rPr lang="en-US" dirty="0"/>
              <a:t>Index structures: file number -&gt; block</a:t>
            </a:r>
          </a:p>
          <a:p>
            <a:endParaRPr lang="en-US" dirty="0"/>
          </a:p>
          <a:p>
            <a:r>
              <a:rPr lang="en-US" dirty="0"/>
              <a:t>Free space maps: find a free block (ideally nearby)</a:t>
            </a:r>
          </a:p>
          <a:p>
            <a:endParaRPr lang="en-US" dirty="0"/>
          </a:p>
          <a:p>
            <a:r>
              <a:rPr lang="en-US" dirty="0"/>
              <a:t>Locality heuristics:</a:t>
            </a:r>
          </a:p>
          <a:p>
            <a:pPr lvl="1"/>
            <a:r>
              <a:rPr lang="en-US" dirty="0"/>
              <a:t>group directories</a:t>
            </a:r>
          </a:p>
          <a:p>
            <a:pPr lvl="1"/>
            <a:r>
              <a:rPr lang="en-US" dirty="0"/>
              <a:t>make writes sequential</a:t>
            </a:r>
          </a:p>
          <a:p>
            <a:pPr lvl="1"/>
            <a:r>
              <a:rPr lang="en-US" dirty="0"/>
              <a:t>defragment</a:t>
            </a:r>
          </a:p>
        </p:txBody>
      </p:sp>
    </p:spTree>
    <p:extLst>
      <p:ext uri="{BB962C8B-B14F-4D97-AF65-F5344CB8AC3E}">
        <p14:creationId xmlns:p14="http://schemas.microsoft.com/office/powerpoint/2010/main" val="361316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F3816-C9E9-1E4E-9C70-1FC2B2587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Layout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6FBE4-5786-1545-9AFC-220DA9051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177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File systems are stored on disks</a:t>
            </a:r>
          </a:p>
          <a:p>
            <a:pPr lvl="1"/>
            <a:r>
              <a:rPr lang="en-US" dirty="0"/>
              <a:t>disks can be divided into one or more partitions</a:t>
            </a:r>
          </a:p>
          <a:p>
            <a:r>
              <a:rPr lang="en-US" dirty="0"/>
              <a:t>Sector 0 of disk called Master Boot Record</a:t>
            </a:r>
          </a:p>
          <a:p>
            <a:pPr lvl="1"/>
            <a:r>
              <a:rPr lang="en-US" dirty="0"/>
              <a:t>executable boot loader</a:t>
            </a:r>
          </a:p>
          <a:p>
            <a:pPr lvl="1"/>
            <a:r>
              <a:rPr lang="en-US" dirty="0"/>
              <a:t>end of MBR: partition table (contains partitions' start &amp; end </a:t>
            </a:r>
            <a:r>
              <a:rPr lang="en-US" dirty="0" err="1"/>
              <a:t>addr</a:t>
            </a:r>
            <a:r>
              <a:rPr lang="en-US" dirty="0"/>
              <a:t>.)</a:t>
            </a:r>
          </a:p>
          <a:p>
            <a:r>
              <a:rPr lang="en-US" dirty="0"/>
              <a:t>Remainder of disk divided into partitions</a:t>
            </a:r>
          </a:p>
          <a:p>
            <a:pPr lvl="1"/>
            <a:r>
              <a:rPr lang="en-US" dirty="0"/>
              <a:t>First block of each partition is boot block (loaded by MBR on boot)</a:t>
            </a:r>
          </a:p>
          <a:p>
            <a:pPr lvl="1"/>
            <a:r>
              <a:rPr lang="en-US" dirty="0"/>
              <a:t>The rest of the partition stores the file system</a:t>
            </a:r>
          </a:p>
          <a:p>
            <a:pPr lvl="1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9D8884-1B67-4243-8110-F59793F8AA27}"/>
              </a:ext>
            </a:extLst>
          </p:cNvPr>
          <p:cNvGrpSpPr/>
          <p:nvPr/>
        </p:nvGrpSpPr>
        <p:grpSpPr>
          <a:xfrm>
            <a:off x="7257" y="4517923"/>
            <a:ext cx="9144000" cy="2263877"/>
            <a:chOff x="7257" y="4220380"/>
            <a:chExt cx="9144000" cy="226387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04273E2-669A-DF47-873A-F68E1BC16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7" y="4220380"/>
              <a:ext cx="9144000" cy="226387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B74028F-8B65-E548-9E51-EBD6E790CA30}"/>
                </a:ext>
              </a:extLst>
            </p:cNvPr>
            <p:cNvSpPr/>
            <p:nvPr/>
          </p:nvSpPr>
          <p:spPr>
            <a:xfrm>
              <a:off x="6248400" y="4466772"/>
              <a:ext cx="304800" cy="1814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2074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93BAF-8D37-1644-AA1A-8077BF789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11E17-3CC0-4E42-801A-8F0ACC0A0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2286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Possible ways to allocate files:</a:t>
            </a:r>
          </a:p>
          <a:p>
            <a:r>
              <a:rPr lang="en-US" b="1" dirty="0">
                <a:solidFill>
                  <a:schemeClr val="accent1"/>
                </a:solidFill>
              </a:rPr>
              <a:t>Continuous allocation: </a:t>
            </a:r>
            <a:r>
              <a:rPr lang="en-US" dirty="0"/>
              <a:t>all bytes together, in order</a:t>
            </a:r>
          </a:p>
          <a:p>
            <a:r>
              <a:rPr lang="en-US" b="1" dirty="0">
                <a:solidFill>
                  <a:schemeClr val="accent1"/>
                </a:solidFill>
              </a:rPr>
              <a:t>Linked structure: </a:t>
            </a:r>
            <a:r>
              <a:rPr lang="en-US" dirty="0"/>
              <a:t>each block points to the next block</a:t>
            </a:r>
          </a:p>
          <a:p>
            <a:r>
              <a:rPr lang="en-US" b="1" dirty="0">
                <a:solidFill>
                  <a:schemeClr val="accent1"/>
                </a:solidFill>
              </a:rPr>
              <a:t>Indexed structure: </a:t>
            </a:r>
            <a:r>
              <a:rPr lang="en-US" dirty="0"/>
              <a:t>index block points to many other blocks</a:t>
            </a:r>
          </a:p>
          <a:p>
            <a:r>
              <a:rPr lang="en-US" b="1" dirty="0">
                <a:solidFill>
                  <a:schemeClr val="accent1"/>
                </a:solidFill>
              </a:rPr>
              <a:t>Log structure: </a:t>
            </a:r>
            <a:r>
              <a:rPr lang="en-US" dirty="0"/>
              <a:t>sequence of segments, each containing updates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335BE9-9DCF-7346-8B4A-0AEB7EF7FF21}"/>
              </a:ext>
            </a:extLst>
          </p:cNvPr>
          <p:cNvSpPr txBox="1"/>
          <p:nvPr/>
        </p:nvSpPr>
        <p:spPr>
          <a:xfrm>
            <a:off x="1752600" y="4431268"/>
            <a:ext cx="2699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Which is the best?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85409-387A-A742-9703-EF8A0411D075}"/>
              </a:ext>
            </a:extLst>
          </p:cNvPr>
          <p:cNvSpPr txBox="1"/>
          <p:nvPr/>
        </p:nvSpPr>
        <p:spPr>
          <a:xfrm>
            <a:off x="2209800" y="4892933"/>
            <a:ext cx="33522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sequential access?</a:t>
            </a:r>
          </a:p>
          <a:p>
            <a:r>
              <a:rPr lang="en-US" sz="2400" dirty="0"/>
              <a:t>For random access?</a:t>
            </a:r>
          </a:p>
          <a:p>
            <a:r>
              <a:rPr lang="en-US" sz="2400" dirty="0"/>
              <a:t>For small files?</a:t>
            </a:r>
          </a:p>
          <a:p>
            <a:r>
              <a:rPr lang="en-US" sz="2400" dirty="0"/>
              <a:t>For large files?</a:t>
            </a:r>
          </a:p>
        </p:txBody>
      </p:sp>
    </p:spTree>
    <p:extLst>
      <p:ext uri="{BB962C8B-B14F-4D97-AF65-F5344CB8AC3E}">
        <p14:creationId xmlns:p14="http://schemas.microsoft.com/office/powerpoint/2010/main" val="295403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62633-CDE5-534D-9853-A65974A8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CF7F-7F18-0B4B-A7ED-75B6E98F5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All bytes together, in order</a:t>
            </a:r>
          </a:p>
          <a:p>
            <a:pPr>
              <a:buFont typeface="System Font Regular"/>
              <a:buChar char="+"/>
            </a:pPr>
            <a:r>
              <a:rPr lang="en-US" b="1" dirty="0">
                <a:solidFill>
                  <a:schemeClr val="accent1"/>
                </a:solidFill>
              </a:rPr>
              <a:t>Simple: </a:t>
            </a:r>
            <a:r>
              <a:rPr lang="en-US" dirty="0"/>
              <a:t>state required per file = start block &amp; size</a:t>
            </a:r>
          </a:p>
          <a:p>
            <a:pPr>
              <a:buFont typeface="System Font Regular"/>
              <a:buChar char="+"/>
            </a:pPr>
            <a:r>
              <a:rPr lang="en-US" b="1" dirty="0">
                <a:solidFill>
                  <a:schemeClr val="accent1"/>
                </a:solidFill>
              </a:rPr>
              <a:t>Efficient: </a:t>
            </a:r>
            <a:r>
              <a:rPr lang="en-US" dirty="0"/>
              <a:t>entire file can be read with one seek</a:t>
            </a:r>
          </a:p>
          <a:p>
            <a:pPr>
              <a:buFont typeface="System Font Regular"/>
              <a:buChar char="-"/>
            </a:pPr>
            <a:r>
              <a:rPr lang="en-US" b="1" dirty="0">
                <a:solidFill>
                  <a:schemeClr val="accent1"/>
                </a:solidFill>
              </a:rPr>
              <a:t>Fragmentation: </a:t>
            </a:r>
            <a:r>
              <a:rPr lang="en-US" dirty="0"/>
              <a:t>external is bigger problem</a:t>
            </a:r>
          </a:p>
          <a:p>
            <a:pPr>
              <a:buFont typeface="System Font Regular"/>
              <a:buChar char="-"/>
            </a:pPr>
            <a:r>
              <a:rPr lang="en-US" b="1" dirty="0">
                <a:solidFill>
                  <a:schemeClr val="accent1"/>
                </a:solidFill>
              </a:rPr>
              <a:t>Usability: </a:t>
            </a:r>
            <a:r>
              <a:rPr lang="en-US" dirty="0"/>
              <a:t>user needs to know size of file at time of creation 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FFDAA9-BE4D-3A4B-A5B5-3C2B68B0F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4419600"/>
            <a:ext cx="9144000" cy="121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7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93BAF-8D37-1644-AA1A-8077BF789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11E17-3CC0-4E42-801A-8F0ACC0A0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2286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Possible ways to allocate files:</a:t>
            </a:r>
          </a:p>
          <a:p>
            <a:r>
              <a:rPr lang="en-US" b="1" dirty="0">
                <a:solidFill>
                  <a:schemeClr val="accent1"/>
                </a:solidFill>
              </a:rPr>
              <a:t>Continuous allocation: </a:t>
            </a:r>
            <a:r>
              <a:rPr lang="en-US" dirty="0"/>
              <a:t>all bytes together, in order</a:t>
            </a:r>
          </a:p>
          <a:p>
            <a:r>
              <a:rPr lang="en-US" b="1" dirty="0">
                <a:solidFill>
                  <a:schemeClr val="accent1"/>
                </a:solidFill>
              </a:rPr>
              <a:t>Linked structure: </a:t>
            </a:r>
            <a:r>
              <a:rPr lang="en-US" dirty="0"/>
              <a:t>each block points to the next block</a:t>
            </a:r>
          </a:p>
          <a:p>
            <a:r>
              <a:rPr lang="en-US" b="1" dirty="0">
                <a:solidFill>
                  <a:schemeClr val="accent1"/>
                </a:solidFill>
              </a:rPr>
              <a:t>Indexed structure: </a:t>
            </a:r>
            <a:r>
              <a:rPr lang="en-US" dirty="0"/>
              <a:t>index block points to many other blocks</a:t>
            </a:r>
          </a:p>
          <a:p>
            <a:r>
              <a:rPr lang="en-US" b="1" dirty="0">
                <a:solidFill>
                  <a:schemeClr val="accent1"/>
                </a:solidFill>
              </a:rPr>
              <a:t>Log structure: </a:t>
            </a:r>
            <a:r>
              <a:rPr lang="en-US" dirty="0"/>
              <a:t>sequence of segments, each containing updates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28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AF05-A23F-AC48-B58A-C6D3246C1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55E9D-B349-D844-974D-F910DCB74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19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Each file is stored as linked list of blocks: First word of each block points to next block, rest of disk block is file data </a:t>
            </a:r>
          </a:p>
          <a:p>
            <a:pPr>
              <a:buFont typeface="System Font Regular"/>
              <a:buChar char="+"/>
            </a:pPr>
            <a:r>
              <a:rPr lang="en-US" b="1" dirty="0">
                <a:solidFill>
                  <a:schemeClr val="accent1"/>
                </a:solidFill>
              </a:rPr>
              <a:t>Space Utilization: </a:t>
            </a:r>
            <a:r>
              <a:rPr lang="en-US" dirty="0"/>
              <a:t>no space lost to external fragmentation </a:t>
            </a:r>
          </a:p>
          <a:p>
            <a:pPr>
              <a:buFont typeface="System Font Regular"/>
              <a:buChar char="+"/>
            </a:pPr>
            <a:r>
              <a:rPr lang="en-US" b="1" dirty="0">
                <a:solidFill>
                  <a:schemeClr val="accent1"/>
                </a:solidFill>
              </a:rPr>
              <a:t>Simple: </a:t>
            </a:r>
            <a:r>
              <a:rPr lang="en-US" dirty="0"/>
              <a:t>only need to store 1st block of each file</a:t>
            </a:r>
          </a:p>
          <a:p>
            <a:pPr>
              <a:buFont typeface="System Font Regular"/>
              <a:buChar char="-"/>
            </a:pPr>
            <a:r>
              <a:rPr lang="en-US" b="1" dirty="0">
                <a:solidFill>
                  <a:schemeClr val="accent1"/>
                </a:solidFill>
              </a:rPr>
              <a:t>Performance: </a:t>
            </a:r>
            <a:r>
              <a:rPr lang="en-US" dirty="0"/>
              <a:t>random access is slow</a:t>
            </a:r>
          </a:p>
          <a:p>
            <a:pPr>
              <a:buFont typeface="System Font Regular"/>
              <a:buChar char="-"/>
            </a:pPr>
            <a:r>
              <a:rPr lang="en-US" b="1" dirty="0">
                <a:solidFill>
                  <a:schemeClr val="accent1"/>
                </a:solidFill>
              </a:rPr>
              <a:t>Space Utilization: </a:t>
            </a:r>
            <a:r>
              <a:rPr lang="en-US" dirty="0"/>
              <a:t>overhead of pointers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0A7725-13CC-7142-8A5E-AB2DEB3C9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2422"/>
            <a:ext cx="9144000" cy="259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3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297FD5"/>
                </a:solidFill>
              </a:rPr>
              <a:pPr/>
              <a:t>2</a:t>
            </a:fld>
            <a:endParaRPr lang="en-US">
              <a:solidFill>
                <a:srgbClr val="297FD5"/>
              </a:solidFill>
            </a:endParaRPr>
          </a:p>
        </p:txBody>
      </p:sp>
      <p:sp>
        <p:nvSpPr>
          <p:cNvPr id="4" name="AutoShape 195"/>
          <p:cNvSpPr>
            <a:spLocks noChangeAspect="1" noChangeArrowheads="1"/>
          </p:cNvSpPr>
          <p:nvPr/>
        </p:nvSpPr>
        <p:spPr bwMode="auto">
          <a:xfrm>
            <a:off x="1066800" y="1432044"/>
            <a:ext cx="6902450" cy="5349754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7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140000" scaled="0"/>
            <a:tileRect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" name="Text Box 196"/>
          <p:cNvSpPr txBox="1">
            <a:spLocks noChangeAspect="1" noChangeArrowheads="1"/>
          </p:cNvSpPr>
          <p:nvPr/>
        </p:nvSpPr>
        <p:spPr bwMode="auto">
          <a:xfrm>
            <a:off x="4200577" y="1763514"/>
            <a:ext cx="6636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Regs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" name="Text Box 198"/>
          <p:cNvSpPr txBox="1">
            <a:spLocks noChangeAspect="1" noChangeArrowheads="1"/>
          </p:cNvSpPr>
          <p:nvPr/>
        </p:nvSpPr>
        <p:spPr bwMode="auto">
          <a:xfrm>
            <a:off x="4053910" y="2214840"/>
            <a:ext cx="101742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L1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(SRAM)</a:t>
            </a:r>
          </a:p>
        </p:txBody>
      </p:sp>
      <p:sp>
        <p:nvSpPr>
          <p:cNvPr id="7" name="Text Box 199"/>
          <p:cNvSpPr txBox="1">
            <a:spLocks noChangeAspect="1" noChangeArrowheads="1"/>
          </p:cNvSpPr>
          <p:nvPr/>
        </p:nvSpPr>
        <p:spPr bwMode="auto">
          <a:xfrm>
            <a:off x="3818712" y="4460935"/>
            <a:ext cx="142739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Main memory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(DRAM)</a:t>
            </a:r>
          </a:p>
        </p:txBody>
      </p:sp>
      <p:sp>
        <p:nvSpPr>
          <p:cNvPr id="8" name="Text Box 200"/>
          <p:cNvSpPr txBox="1">
            <a:spLocks noChangeAspect="1" noChangeArrowheads="1"/>
          </p:cNvSpPr>
          <p:nvPr/>
        </p:nvSpPr>
        <p:spPr bwMode="auto">
          <a:xfrm>
            <a:off x="3353446" y="5249775"/>
            <a:ext cx="242025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Local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(local disks)</a:t>
            </a:r>
          </a:p>
        </p:txBody>
      </p:sp>
      <p:sp>
        <p:nvSpPr>
          <p:cNvPr id="9" name="Line 203"/>
          <p:cNvSpPr>
            <a:spLocks noChangeAspect="1" noChangeShapeType="1"/>
          </p:cNvSpPr>
          <p:nvPr/>
        </p:nvSpPr>
        <p:spPr bwMode="auto">
          <a:xfrm>
            <a:off x="3578225" y="2818353"/>
            <a:ext cx="1878489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" name="Line 205"/>
          <p:cNvSpPr>
            <a:spLocks noChangeAspect="1" noChangeShapeType="1"/>
          </p:cNvSpPr>
          <p:nvPr/>
        </p:nvSpPr>
        <p:spPr bwMode="auto">
          <a:xfrm>
            <a:off x="3325775" y="3559800"/>
            <a:ext cx="24479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" name="Line 222"/>
          <p:cNvSpPr>
            <a:spLocks noChangeAspect="1" noChangeShapeType="1"/>
          </p:cNvSpPr>
          <p:nvPr/>
        </p:nvSpPr>
        <p:spPr bwMode="auto">
          <a:xfrm>
            <a:off x="228600" y="4360862"/>
            <a:ext cx="0" cy="2344738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" name="Text Box 223"/>
          <p:cNvSpPr txBox="1">
            <a:spLocks noChangeAspect="1" noChangeArrowheads="1"/>
          </p:cNvSpPr>
          <p:nvPr/>
        </p:nvSpPr>
        <p:spPr bwMode="auto">
          <a:xfrm>
            <a:off x="276225" y="4620300"/>
            <a:ext cx="95295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Larger,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slower,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cheaper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storage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devices</a:t>
            </a:r>
          </a:p>
        </p:txBody>
      </p:sp>
      <p:sp>
        <p:nvSpPr>
          <p:cNvPr id="14" name="Line 224"/>
          <p:cNvSpPr>
            <a:spLocks noChangeAspect="1" noChangeShapeType="1"/>
          </p:cNvSpPr>
          <p:nvPr/>
        </p:nvSpPr>
        <p:spPr bwMode="auto">
          <a:xfrm>
            <a:off x="2786063" y="4369852"/>
            <a:ext cx="34750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5" name="Text Box 225"/>
          <p:cNvSpPr txBox="1">
            <a:spLocks noChangeAspect="1" noChangeArrowheads="1"/>
          </p:cNvSpPr>
          <p:nvPr/>
        </p:nvSpPr>
        <p:spPr bwMode="auto">
          <a:xfrm>
            <a:off x="3208319" y="6092703"/>
            <a:ext cx="2648181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Remote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(e.g., cloud,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w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eb servers)</a:t>
            </a:r>
          </a:p>
        </p:txBody>
      </p:sp>
      <p:sp>
        <p:nvSpPr>
          <p:cNvPr id="16" name="Text Box 227"/>
          <p:cNvSpPr txBox="1">
            <a:spLocks noChangeAspect="1" noChangeArrowheads="1"/>
          </p:cNvSpPr>
          <p:nvPr/>
        </p:nvSpPr>
        <p:spPr bwMode="auto">
          <a:xfrm>
            <a:off x="7396667" y="5142563"/>
            <a:ext cx="20627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Local disks hold files retrieved from disks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on remote</a:t>
            </a:r>
            <a:r>
              <a:rPr kumimoji="0" lang="en-US" sz="12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 servers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8" name="Text Box 236"/>
          <p:cNvSpPr txBox="1">
            <a:spLocks noChangeAspect="1" noChangeArrowheads="1"/>
          </p:cNvSpPr>
          <p:nvPr/>
        </p:nvSpPr>
        <p:spPr bwMode="auto">
          <a:xfrm>
            <a:off x="3987843" y="2903874"/>
            <a:ext cx="101742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L2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(SRAM)</a:t>
            </a:r>
          </a:p>
        </p:txBody>
      </p:sp>
      <p:sp>
        <p:nvSpPr>
          <p:cNvPr id="19" name="Text Box 243"/>
          <p:cNvSpPr txBox="1">
            <a:spLocks noChangeAspect="1" noChangeArrowheads="1"/>
          </p:cNvSpPr>
          <p:nvPr/>
        </p:nvSpPr>
        <p:spPr bwMode="auto">
          <a:xfrm>
            <a:off x="5486929" y="2287923"/>
            <a:ext cx="28384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L1 cache holds cache lines retrieved from the L2 cache.</a:t>
            </a:r>
          </a:p>
        </p:txBody>
      </p:sp>
      <p:sp>
        <p:nvSpPr>
          <p:cNvPr id="20" name="Text Box 233"/>
          <p:cNvSpPr txBox="1">
            <a:spLocks noChangeAspect="1" noChangeArrowheads="1"/>
          </p:cNvSpPr>
          <p:nvPr/>
        </p:nvSpPr>
        <p:spPr bwMode="auto">
          <a:xfrm>
            <a:off x="5080052" y="1666625"/>
            <a:ext cx="29194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CPU registers hold words retrieved from </a:t>
            </a:r>
            <a:r>
              <a:rPr kumimoji="0" lang="en-US" sz="12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th</a:t>
            </a:r>
            <a:r>
              <a:rPr lang="en-US" sz="1200" kern="0" dirty="0">
                <a:solidFill>
                  <a:srgbClr val="FF0000"/>
                </a:solidFill>
                <a:latin typeface="Arial"/>
                <a:cs typeface="Arial"/>
              </a:rPr>
              <a:t>e L1 cache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</a:p>
        </p:txBody>
      </p:sp>
      <p:sp>
        <p:nvSpPr>
          <p:cNvPr id="21" name="Text Box 231"/>
          <p:cNvSpPr txBox="1">
            <a:spLocks noChangeAspect="1" noChangeArrowheads="1"/>
          </p:cNvSpPr>
          <p:nvPr/>
        </p:nvSpPr>
        <p:spPr bwMode="auto">
          <a:xfrm>
            <a:off x="5886714" y="2948610"/>
            <a:ext cx="2628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L2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 retrieved from L3 cache</a:t>
            </a:r>
          </a:p>
        </p:txBody>
      </p:sp>
      <p:sp>
        <p:nvSpPr>
          <p:cNvPr id="22" name="Text Box 247"/>
          <p:cNvSpPr txBox="1">
            <a:spLocks noChangeAspect="1" noChangeArrowheads="1"/>
          </p:cNvSpPr>
          <p:nvPr/>
        </p:nvSpPr>
        <p:spPr bwMode="auto">
          <a:xfrm>
            <a:off x="3721100" y="1718846"/>
            <a:ext cx="469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L0:</a:t>
            </a:r>
          </a:p>
        </p:txBody>
      </p:sp>
      <p:sp>
        <p:nvSpPr>
          <p:cNvPr id="23" name="Text Box 248"/>
          <p:cNvSpPr txBox="1">
            <a:spLocks noChangeAspect="1" noChangeArrowheads="1"/>
          </p:cNvSpPr>
          <p:nvPr/>
        </p:nvSpPr>
        <p:spPr bwMode="auto">
          <a:xfrm>
            <a:off x="3276600" y="2328446"/>
            <a:ext cx="469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L1:</a:t>
            </a:r>
          </a:p>
        </p:txBody>
      </p:sp>
      <p:sp>
        <p:nvSpPr>
          <p:cNvPr id="24" name="Text Box 249"/>
          <p:cNvSpPr txBox="1">
            <a:spLocks noChangeAspect="1" noChangeArrowheads="1"/>
          </p:cNvSpPr>
          <p:nvPr/>
        </p:nvSpPr>
        <p:spPr bwMode="auto">
          <a:xfrm>
            <a:off x="2895600" y="2944396"/>
            <a:ext cx="469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L2:</a:t>
            </a:r>
          </a:p>
        </p:txBody>
      </p:sp>
      <p:sp>
        <p:nvSpPr>
          <p:cNvPr id="25" name="Text Box 250"/>
          <p:cNvSpPr txBox="1">
            <a:spLocks noChangeAspect="1" noChangeArrowheads="1"/>
          </p:cNvSpPr>
          <p:nvPr/>
        </p:nvSpPr>
        <p:spPr bwMode="auto">
          <a:xfrm>
            <a:off x="2430462" y="3700046"/>
            <a:ext cx="469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L3:</a:t>
            </a:r>
          </a:p>
        </p:txBody>
      </p:sp>
      <p:sp>
        <p:nvSpPr>
          <p:cNvPr id="26" name="Text Box 251"/>
          <p:cNvSpPr txBox="1">
            <a:spLocks noChangeAspect="1" noChangeArrowheads="1"/>
          </p:cNvSpPr>
          <p:nvPr/>
        </p:nvSpPr>
        <p:spPr bwMode="auto">
          <a:xfrm>
            <a:off x="1905000" y="4538246"/>
            <a:ext cx="469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L4:</a:t>
            </a:r>
          </a:p>
        </p:txBody>
      </p:sp>
      <p:sp>
        <p:nvSpPr>
          <p:cNvPr id="27" name="Text Box 252"/>
          <p:cNvSpPr txBox="1">
            <a:spLocks noChangeAspect="1" noChangeArrowheads="1"/>
          </p:cNvSpPr>
          <p:nvPr/>
        </p:nvSpPr>
        <p:spPr bwMode="auto">
          <a:xfrm>
            <a:off x="1371600" y="5300246"/>
            <a:ext cx="469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L5:</a:t>
            </a:r>
          </a:p>
        </p:txBody>
      </p:sp>
      <p:sp>
        <p:nvSpPr>
          <p:cNvPr id="28" name="Text Box 289"/>
          <p:cNvSpPr txBox="1">
            <a:spLocks noChangeAspect="1" noChangeArrowheads="1"/>
          </p:cNvSpPr>
          <p:nvPr/>
        </p:nvSpPr>
        <p:spPr bwMode="auto">
          <a:xfrm>
            <a:off x="228600" y="2353319"/>
            <a:ext cx="95295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Smaller,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faster,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costlier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storage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devices</a:t>
            </a:r>
          </a:p>
        </p:txBody>
      </p:sp>
      <p:sp>
        <p:nvSpPr>
          <p:cNvPr id="29" name="Line 291"/>
          <p:cNvSpPr>
            <a:spLocks noChangeShapeType="1"/>
          </p:cNvSpPr>
          <p:nvPr/>
        </p:nvSpPr>
        <p:spPr bwMode="auto">
          <a:xfrm flipV="1">
            <a:off x="228600" y="2205244"/>
            <a:ext cx="15876" cy="2018445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0" name="Line 292"/>
          <p:cNvSpPr>
            <a:spLocks noChangeAspect="1" noChangeShapeType="1"/>
          </p:cNvSpPr>
          <p:nvPr/>
        </p:nvSpPr>
        <p:spPr bwMode="auto">
          <a:xfrm>
            <a:off x="6509544" y="4369852"/>
            <a:ext cx="576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1" name="Text Box 293"/>
          <p:cNvSpPr txBox="1">
            <a:spLocks noChangeAspect="1" noChangeArrowheads="1"/>
          </p:cNvSpPr>
          <p:nvPr/>
        </p:nvSpPr>
        <p:spPr bwMode="auto">
          <a:xfrm>
            <a:off x="4009312" y="3658278"/>
            <a:ext cx="101742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L3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(SRAM)</a:t>
            </a:r>
          </a:p>
        </p:txBody>
      </p:sp>
      <p:sp>
        <p:nvSpPr>
          <p:cNvPr id="32" name="Text Box 295"/>
          <p:cNvSpPr txBox="1">
            <a:spLocks noChangeAspect="1" noChangeArrowheads="1"/>
          </p:cNvSpPr>
          <p:nvPr/>
        </p:nvSpPr>
        <p:spPr bwMode="auto">
          <a:xfrm>
            <a:off x="6277505" y="3675751"/>
            <a:ext cx="28765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L3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 retrieved from main memory.</a:t>
            </a:r>
          </a:p>
        </p:txBody>
      </p:sp>
      <p:sp>
        <p:nvSpPr>
          <p:cNvPr id="33" name="Text Box 297"/>
          <p:cNvSpPr txBox="1">
            <a:spLocks noChangeAspect="1" noChangeArrowheads="1"/>
          </p:cNvSpPr>
          <p:nvPr/>
        </p:nvSpPr>
        <p:spPr bwMode="auto">
          <a:xfrm>
            <a:off x="838200" y="6062246"/>
            <a:ext cx="469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L6:</a:t>
            </a:r>
          </a:p>
        </p:txBody>
      </p:sp>
      <p:sp>
        <p:nvSpPr>
          <p:cNvPr id="34" name="Text Box 229"/>
          <p:cNvSpPr txBox="1">
            <a:spLocks noChangeAspect="1" noChangeArrowheads="1"/>
          </p:cNvSpPr>
          <p:nvPr/>
        </p:nvSpPr>
        <p:spPr bwMode="auto">
          <a:xfrm>
            <a:off x="6807419" y="4419600"/>
            <a:ext cx="21841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Main memory holds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disk blocks retrieved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from local disks.</a:t>
            </a:r>
          </a:p>
        </p:txBody>
      </p:sp>
      <p:sp>
        <p:nvSpPr>
          <p:cNvPr id="35" name="Line 292">
            <a:extLst>
              <a:ext uri="{FF2B5EF4-FFF2-40B4-BE49-F238E27FC236}">
                <a16:creationId xmlns:a16="http://schemas.microsoft.com/office/drawing/2014/main" id="{FBE8AA64-64E2-C240-A74E-0D996DADA75F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1553030" y="6781798"/>
            <a:ext cx="576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6" name="Line 292">
            <a:extLst>
              <a:ext uri="{FF2B5EF4-FFF2-40B4-BE49-F238E27FC236}">
                <a16:creationId xmlns:a16="http://schemas.microsoft.com/office/drawing/2014/main" id="{E63C5BBD-3F04-D54D-B7A0-6901ABBCA2A5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2265363" y="5121963"/>
            <a:ext cx="449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7" name="Line 292">
            <a:extLst>
              <a:ext uri="{FF2B5EF4-FFF2-40B4-BE49-F238E27FC236}">
                <a16:creationId xmlns:a16="http://schemas.microsoft.com/office/drawing/2014/main" id="{30DFD0B2-3ACD-4C41-886A-F8B9694D7DF8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116564" y="2241002"/>
            <a:ext cx="576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8" name="Line 292">
            <a:extLst>
              <a:ext uri="{FF2B5EF4-FFF2-40B4-BE49-F238E27FC236}">
                <a16:creationId xmlns:a16="http://schemas.microsoft.com/office/drawing/2014/main" id="{78A44D5E-395F-F447-8B08-D7977AD9F7A1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1689100" y="5962362"/>
            <a:ext cx="576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9" name="Line 203">
            <a:extLst>
              <a:ext uri="{FF2B5EF4-FFF2-40B4-BE49-F238E27FC236}">
                <a16:creationId xmlns:a16="http://schemas.microsoft.com/office/drawing/2014/main" id="{17D1816C-0C44-6B4C-8C3A-187DA9426FB5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023696" y="2234486"/>
            <a:ext cx="981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7B38481-0D12-7F4D-8C34-6FA672D1C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579" y="5749042"/>
            <a:ext cx="661586" cy="4993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D365759-A43D-2440-9819-011BFA51B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409896"/>
            <a:ext cx="684413" cy="60281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FD1B702-F3F0-234F-AEDA-6A832B8EAF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375" y="2814565"/>
            <a:ext cx="778288" cy="76339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D2FDD7F-9CD4-BF42-BF49-ABE9FBF86A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248" y="1600200"/>
            <a:ext cx="768111" cy="555941"/>
          </a:xfrm>
          <a:prstGeom prst="rect">
            <a:avLst/>
          </a:prstGeom>
        </p:spPr>
      </p:pic>
      <p:sp>
        <p:nvSpPr>
          <p:cNvPr id="49" name="Line 292">
            <a:extLst>
              <a:ext uri="{FF2B5EF4-FFF2-40B4-BE49-F238E27FC236}">
                <a16:creationId xmlns:a16="http://schemas.microsoft.com/office/drawing/2014/main" id="{B7DE7034-6C1B-FA4D-A06C-F667CB3A505F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934200" y="5142563"/>
            <a:ext cx="576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8167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240D2-CB9B-C440-8BEE-4648B461B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990600"/>
          </a:xfrm>
        </p:spPr>
        <p:txBody>
          <a:bodyPr>
            <a:normAutofit/>
          </a:bodyPr>
          <a:lstStyle/>
          <a:p>
            <a:r>
              <a:rPr lang="en-US" dirty="0"/>
              <a:t>File Allocation Table (FAT) File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7AFA33-8C84-4942-B504-C9BFF0BFAC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Developed by Microsoft for MS-DOS</a:t>
                </a:r>
              </a:p>
              <a:p>
                <a:r>
                  <a:rPr lang="en-US" dirty="0"/>
                  <a:t>Still widely used for flash drives, camera cards, etc.</a:t>
                </a:r>
              </a:p>
              <a:p>
                <a:r>
                  <a:rPr lang="en-US" dirty="0"/>
                  <a:t>Fat-32 supports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sup>
                    </m:sSup>
                  </m:oMath>
                </a14:m>
                <a:r>
                  <a:rPr lang="en-US" dirty="0"/>
                  <a:t> blocks and files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bytes </a:t>
                </a:r>
              </a:p>
              <a:p>
                <a:r>
                  <a:rPr lang="en-US" dirty="0"/>
                  <a:t>File table: </a:t>
                </a:r>
              </a:p>
              <a:p>
                <a:pPr lvl="1"/>
                <a:r>
                  <a:rPr lang="en-US" dirty="0"/>
                  <a:t>Linear map of all blocks on disk </a:t>
                </a:r>
              </a:p>
              <a:p>
                <a:pPr lvl="1"/>
                <a:r>
                  <a:rPr lang="en-US" dirty="0"/>
                  <a:t>Each file a linked list of blocks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7AFA33-8C84-4942-B504-C9BFF0BFAC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2" t="-1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488CF61-1147-FA4A-8A03-279E64E8E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3400"/>
            <a:ext cx="9144000" cy="233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1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CF4D-3737-0648-90F2-C13F42C1C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File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FCAD9-38E9-9F49-AEB3-BC72D213B2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1 entry per block</a:t>
            </a:r>
          </a:p>
          <a:p>
            <a:r>
              <a:rPr lang="en-US" dirty="0"/>
              <a:t>EOF for last block</a:t>
            </a:r>
          </a:p>
          <a:p>
            <a:r>
              <a:rPr lang="en-US" dirty="0"/>
              <a:t>0 indicates free block </a:t>
            </a:r>
          </a:p>
          <a:p>
            <a:r>
              <a:rPr lang="en-US" dirty="0"/>
              <a:t>low-level name = FAT index of first block in file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41A52DC-2322-4D42-8011-90E86BEE8E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44" y="4534372"/>
            <a:ext cx="2832100" cy="201882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52C294-047F-964C-976E-FDD535DD5A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361" y="533400"/>
            <a:ext cx="4821724" cy="6324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E0AB1D8-04F1-9145-A019-CC83CF1DB61E}"/>
              </a:ext>
            </a:extLst>
          </p:cNvPr>
          <p:cNvSpPr/>
          <p:nvPr/>
        </p:nvSpPr>
        <p:spPr>
          <a:xfrm>
            <a:off x="8347961" y="5867400"/>
            <a:ext cx="796039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25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F0EE1-E293-144D-8C96-0DB3CECC6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Directory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3C07E-8EFF-254D-B558-BA1E1AB7B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Folder: </a:t>
            </a:r>
            <a:r>
              <a:rPr lang="en-US" dirty="0"/>
              <a:t>a file with 32-byte entries</a:t>
            </a:r>
          </a:p>
          <a:p>
            <a:pPr marL="0" indent="0">
              <a:buNone/>
            </a:pPr>
            <a:r>
              <a:rPr lang="en-US" b="1" dirty="0"/>
              <a:t>Each Entry: </a:t>
            </a:r>
            <a:endParaRPr lang="en-US" dirty="0"/>
          </a:p>
          <a:p>
            <a:r>
              <a:rPr lang="en-US" dirty="0"/>
              <a:t>8 byte name + 3 byte extension (ASCII) </a:t>
            </a:r>
          </a:p>
          <a:p>
            <a:r>
              <a:rPr lang="en-US" dirty="0"/>
              <a:t>creation date and time</a:t>
            </a:r>
          </a:p>
          <a:p>
            <a:r>
              <a:rPr lang="en-US" dirty="0"/>
              <a:t>last modification date and time</a:t>
            </a:r>
          </a:p>
          <a:p>
            <a:r>
              <a:rPr lang="en-US" dirty="0"/>
              <a:t>first block in the file (index into FAT) </a:t>
            </a:r>
          </a:p>
          <a:p>
            <a:r>
              <a:rPr lang="en-US" dirty="0"/>
              <a:t>size of the file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1AD847-54B3-1F4A-8709-778C61C34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58800"/>
            <a:ext cx="27559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4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E282E-501D-1B40-9274-20EA36281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093A8-0A5F-A243-A3CC-C65705350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disk reads would be required to read (all of) a 2^15 byte file named /foo/bar/</a:t>
            </a:r>
            <a:r>
              <a:rPr lang="en-US" dirty="0" err="1"/>
              <a:t>baz.txt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assume 4096 byte blocks</a:t>
            </a:r>
          </a:p>
          <a:p>
            <a:pPr lvl="1"/>
            <a:r>
              <a:rPr lang="en-US" dirty="0"/>
              <a:t>assume that all directories are small enough to fit in one block</a:t>
            </a:r>
          </a:p>
        </p:txBody>
      </p:sp>
    </p:spTree>
    <p:extLst>
      <p:ext uri="{BB962C8B-B14F-4D97-AF65-F5344CB8AC3E}">
        <p14:creationId xmlns:p14="http://schemas.microsoft.com/office/powerpoint/2010/main" val="3163592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9A197-B977-0644-A6F1-005CB2F37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Multiple human-readable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FCAF5-C446-924A-BD75-A97E3BD97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Many file systems allow a given file to have multiple names</a:t>
            </a:r>
          </a:p>
          <a:p>
            <a:endParaRPr lang="en-US" dirty="0"/>
          </a:p>
          <a:p>
            <a:r>
              <a:rPr lang="en-US" dirty="0"/>
              <a:t>Hard links are multiple file directory entries that map different path names to the same file number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Symbolic Links or soft links are directory entries that map one name to another (effectively a redirect)</a:t>
            </a:r>
          </a:p>
          <a:p>
            <a:endParaRPr lang="en-US" dirty="0"/>
          </a:p>
          <a:p>
            <a:r>
              <a:rPr lang="en-US" dirty="0"/>
              <a:t>Exercise: how could we implement symbolic links in the FAT file system?</a:t>
            </a:r>
          </a:p>
        </p:txBody>
      </p:sp>
    </p:spTree>
    <p:extLst>
      <p:ext uri="{BB962C8B-B14F-4D97-AF65-F5344CB8AC3E}">
        <p14:creationId xmlns:p14="http://schemas.microsoft.com/office/powerpoint/2010/main" val="267108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FF833-73BD-BB48-855E-FDA289490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Fat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60ACC-DFFB-0745-B0E8-2B030C15E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How is FAT good?</a:t>
            </a:r>
          </a:p>
          <a:p>
            <a:r>
              <a:rPr lang="en-US" dirty="0"/>
              <a:t>Simple: state required per file: start block only </a:t>
            </a:r>
          </a:p>
          <a:p>
            <a:r>
              <a:rPr lang="en-US" dirty="0"/>
              <a:t>Widely supported</a:t>
            </a:r>
          </a:p>
          <a:p>
            <a:r>
              <a:rPr lang="en-US" dirty="0"/>
              <a:t>No external fragmentation</a:t>
            </a:r>
          </a:p>
          <a:p>
            <a:r>
              <a:rPr lang="en-US" dirty="0"/>
              <a:t>block used only for data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How is FAT bad?</a:t>
            </a:r>
          </a:p>
          <a:p>
            <a:r>
              <a:rPr lang="en-US" dirty="0"/>
              <a:t>Poor locality </a:t>
            </a:r>
          </a:p>
          <a:p>
            <a:r>
              <a:rPr lang="en-US" dirty="0"/>
              <a:t>Many file seeks (unless entire FAT in memory)</a:t>
            </a:r>
          </a:p>
          <a:p>
            <a:r>
              <a:rPr lang="en-US" dirty="0"/>
              <a:t>Poor random access </a:t>
            </a:r>
          </a:p>
          <a:p>
            <a:r>
              <a:rPr lang="en-US" dirty="0"/>
              <a:t>Limited metadata </a:t>
            </a:r>
          </a:p>
          <a:p>
            <a:r>
              <a:rPr lang="en-US" dirty="0"/>
              <a:t>Limited access control </a:t>
            </a:r>
          </a:p>
          <a:p>
            <a:r>
              <a:rPr lang="en-US" dirty="0"/>
              <a:t>Limitations on volume and file size </a:t>
            </a:r>
          </a:p>
          <a:p>
            <a:r>
              <a:rPr lang="en-US" dirty="0"/>
              <a:t>No support for reliability techniques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75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93BAF-8D37-1644-AA1A-8077BF789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11E17-3CC0-4E42-801A-8F0ACC0A0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2286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Possible ways to allocate files:</a:t>
            </a:r>
          </a:p>
          <a:p>
            <a:r>
              <a:rPr lang="en-US" b="1" dirty="0">
                <a:solidFill>
                  <a:schemeClr val="accent1"/>
                </a:solidFill>
              </a:rPr>
              <a:t>Continuous allocation: </a:t>
            </a:r>
            <a:r>
              <a:rPr lang="en-US" dirty="0"/>
              <a:t>all bytes together, in order</a:t>
            </a:r>
          </a:p>
          <a:p>
            <a:r>
              <a:rPr lang="en-US" b="1" dirty="0">
                <a:solidFill>
                  <a:schemeClr val="accent1"/>
                </a:solidFill>
              </a:rPr>
              <a:t>Linked structure: </a:t>
            </a:r>
            <a:r>
              <a:rPr lang="en-US" dirty="0"/>
              <a:t>each block points to the next block</a:t>
            </a:r>
          </a:p>
          <a:p>
            <a:r>
              <a:rPr lang="en-US" b="1" dirty="0">
                <a:solidFill>
                  <a:schemeClr val="accent1"/>
                </a:solidFill>
              </a:rPr>
              <a:t>Indexed structure: </a:t>
            </a:r>
            <a:r>
              <a:rPr lang="en-US" dirty="0"/>
              <a:t>index block points to many other blocks</a:t>
            </a:r>
          </a:p>
          <a:p>
            <a:r>
              <a:rPr lang="en-US" b="1" dirty="0">
                <a:solidFill>
                  <a:schemeClr val="accent1"/>
                </a:solidFill>
              </a:rPr>
              <a:t>Log structure: </a:t>
            </a:r>
            <a:r>
              <a:rPr lang="en-US" dirty="0"/>
              <a:t>sequence of segments, each containing updates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559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76F38E9-58E2-6940-9068-7C0AD52FFA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"/>
          <a:stretch/>
        </p:blipFill>
        <p:spPr>
          <a:xfrm>
            <a:off x="5780868" y="4787900"/>
            <a:ext cx="2076076" cy="1536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317FB6-8251-9344-A4F7-3F1A10A26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12D9C-5CC7-5640-9712-6EE791C4E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Magnetic Disks</a:t>
            </a:r>
          </a:p>
          <a:p>
            <a:pPr lvl="1"/>
            <a:r>
              <a:rPr lang="en-US" dirty="0"/>
              <a:t>Storage that rarely becomes corrupted</a:t>
            </a:r>
          </a:p>
          <a:p>
            <a:pPr lvl="1"/>
            <a:r>
              <a:rPr lang="en-US" dirty="0"/>
              <a:t>Large capacity at low cost</a:t>
            </a:r>
          </a:p>
          <a:p>
            <a:pPr lvl="1"/>
            <a:r>
              <a:rPr lang="en-US" dirty="0"/>
              <a:t>Block-level random access</a:t>
            </a:r>
          </a:p>
          <a:p>
            <a:pPr lvl="1"/>
            <a:r>
              <a:rPr lang="en-US" dirty="0"/>
              <a:t>Slow performance for random access</a:t>
            </a:r>
          </a:p>
          <a:p>
            <a:pPr lvl="1"/>
            <a:r>
              <a:rPr lang="en-US" dirty="0"/>
              <a:t>Better performance for streaming access</a:t>
            </a:r>
          </a:p>
          <a:p>
            <a:r>
              <a:rPr lang="en-US" dirty="0"/>
              <a:t>Solid State Disks (Flash Memory)</a:t>
            </a:r>
          </a:p>
          <a:p>
            <a:pPr lvl="1"/>
            <a:r>
              <a:rPr lang="en-US" dirty="0"/>
              <a:t>Storage that rarely becomes corrupted</a:t>
            </a:r>
          </a:p>
          <a:p>
            <a:pPr lvl="1"/>
            <a:r>
              <a:rPr lang="en-US" dirty="0"/>
              <a:t>Capacity at moderate cost ( 50x magnetic disk)</a:t>
            </a:r>
          </a:p>
          <a:p>
            <a:pPr lvl="1"/>
            <a:r>
              <a:rPr lang="en-US" dirty="0"/>
              <a:t>Block-level random access</a:t>
            </a:r>
          </a:p>
          <a:p>
            <a:pPr lvl="1"/>
            <a:r>
              <a:rPr lang="en-US" dirty="0"/>
              <a:t>Good performance for random reads</a:t>
            </a:r>
          </a:p>
          <a:p>
            <a:pPr lvl="1"/>
            <a:r>
              <a:rPr lang="en-US" dirty="0"/>
              <a:t>Not-as-good performance for random writes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E2FA3D-0447-D941-A374-B62ECCDAB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33400"/>
            <a:ext cx="1758931" cy="16536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627FE7-3575-7340-B1E2-1151CD5E573D}"/>
              </a:ext>
            </a:extLst>
          </p:cNvPr>
          <p:cNvSpPr txBox="1"/>
          <p:nvPr/>
        </p:nvSpPr>
        <p:spPr>
          <a:xfrm>
            <a:off x="7848600" y="762000"/>
            <a:ext cx="10438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1950s</a:t>
            </a:r>
          </a:p>
          <a:p>
            <a:r>
              <a:rPr lang="en-US" dirty="0"/>
              <a:t>IBM 350</a:t>
            </a:r>
          </a:p>
          <a:p>
            <a:r>
              <a:rPr lang="en-US" dirty="0"/>
              <a:t>5 MB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FD0DE9-EC36-F043-A680-4116AAAB619B}"/>
              </a:ext>
            </a:extLst>
          </p:cNvPr>
          <p:cNvSpPr txBox="1"/>
          <p:nvPr/>
        </p:nvSpPr>
        <p:spPr>
          <a:xfrm>
            <a:off x="7848600" y="2505670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</a:t>
            </a:r>
          </a:p>
          <a:p>
            <a:r>
              <a:rPr lang="en-US" dirty="0"/>
              <a:t>WD Red</a:t>
            </a:r>
          </a:p>
          <a:p>
            <a:r>
              <a:rPr lang="en-US" dirty="0"/>
              <a:t>10 TB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537C43-175C-2240-BD54-7BFF821172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187059"/>
            <a:ext cx="1723571" cy="17277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87DC176-4607-F74F-A89D-97016549938E}"/>
              </a:ext>
            </a:extLst>
          </p:cNvPr>
          <p:cNvSpPr txBox="1"/>
          <p:nvPr/>
        </p:nvSpPr>
        <p:spPr>
          <a:xfrm>
            <a:off x="7620000" y="4835142"/>
            <a:ext cx="16081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</a:t>
            </a:r>
          </a:p>
          <a:p>
            <a:r>
              <a:rPr lang="en-US" dirty="0"/>
              <a:t>Samsung 840</a:t>
            </a:r>
          </a:p>
          <a:p>
            <a:r>
              <a:rPr lang="en-US" dirty="0"/>
              <a:t>250 GB</a:t>
            </a:r>
          </a:p>
        </p:txBody>
      </p:sp>
    </p:spTree>
    <p:extLst>
      <p:ext uri="{BB962C8B-B14F-4D97-AF65-F5344CB8AC3E}">
        <p14:creationId xmlns:p14="http://schemas.microsoft.com/office/powerpoint/2010/main" val="371370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F33DD-BDEC-8645-96EF-7C67AB663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Storage Media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7B87CB-DA00-0247-9E1F-D19112F6F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28520"/>
            <a:ext cx="8229600" cy="3820160"/>
          </a:xfrm>
        </p:spPr>
      </p:pic>
    </p:spTree>
    <p:extLst>
      <p:ext uri="{BB962C8B-B14F-4D97-AF65-F5344CB8AC3E}">
        <p14:creationId xmlns:p14="http://schemas.microsoft.com/office/powerpoint/2010/main" val="1504978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018F4-3572-C646-9376-74BCCD686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Systems 101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D3400-0D27-2F45-A45B-4C066740F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Long-term information storage goals</a:t>
            </a:r>
          </a:p>
          <a:p>
            <a:pPr lvl="1"/>
            <a:r>
              <a:rPr lang="en-US" dirty="0"/>
              <a:t>should be able to store large amounts of information</a:t>
            </a:r>
          </a:p>
          <a:p>
            <a:pPr lvl="1"/>
            <a:r>
              <a:rPr lang="en-US" dirty="0"/>
              <a:t>information must survive processes, power failures, etc.</a:t>
            </a:r>
          </a:p>
          <a:p>
            <a:pPr lvl="1"/>
            <a:r>
              <a:rPr lang="en-US" dirty="0"/>
              <a:t>processes must be able to find information</a:t>
            </a:r>
          </a:p>
          <a:p>
            <a:pPr lvl="1"/>
            <a:r>
              <a:rPr lang="en-US" dirty="0"/>
              <a:t>needs to support concurrent accesses by multiple processes</a:t>
            </a:r>
          </a:p>
          <a:p>
            <a:pPr lvl="1"/>
            <a:endParaRPr lang="en-US" dirty="0"/>
          </a:p>
          <a:p>
            <a:r>
              <a:rPr lang="en-US" dirty="0"/>
              <a:t>Solution: the File System Abstraction</a:t>
            </a:r>
          </a:p>
          <a:p>
            <a:pPr lvl="1"/>
            <a:r>
              <a:rPr lang="en-US" dirty="0"/>
              <a:t>interface that provides operations involving</a:t>
            </a:r>
          </a:p>
          <a:p>
            <a:pPr lvl="2"/>
            <a:r>
              <a:rPr lang="en-US" dirty="0"/>
              <a:t>files</a:t>
            </a:r>
          </a:p>
          <a:p>
            <a:pPr lvl="2"/>
            <a:r>
              <a:rPr lang="en-US" dirty="0"/>
              <a:t>directories (a special kind of file)</a:t>
            </a:r>
          </a:p>
        </p:txBody>
      </p:sp>
    </p:spTree>
    <p:extLst>
      <p:ext uri="{BB962C8B-B14F-4D97-AF65-F5344CB8AC3E}">
        <p14:creationId xmlns:p14="http://schemas.microsoft.com/office/powerpoint/2010/main" val="284474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014C9-C4B4-C84D-9A7E-9A8AA5EA9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File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53879-8B9A-CF42-879D-6781DA155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chemeClr val="accent1"/>
                </a:solidFill>
              </a:rPr>
              <a:t>file</a:t>
            </a:r>
            <a:r>
              <a:rPr lang="en-US" dirty="0"/>
              <a:t> is a named collection of data</a:t>
            </a:r>
          </a:p>
          <a:p>
            <a:pPr lvl="1"/>
            <a:r>
              <a:rPr lang="en-US" dirty="0"/>
              <a:t>name is defined on creation</a:t>
            </a:r>
          </a:p>
          <a:p>
            <a:pPr lvl="1"/>
            <a:r>
              <a:rPr lang="en-US" dirty="0"/>
              <a:t>processes use name to subsequently access that file</a:t>
            </a:r>
          </a:p>
          <a:p>
            <a:pPr lvl="1"/>
            <a:endParaRPr lang="en-US" dirty="0"/>
          </a:p>
          <a:p>
            <a:r>
              <a:rPr lang="en-US" dirty="0"/>
              <a:t>a file is comprised of two parts: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data</a:t>
            </a:r>
            <a:r>
              <a:rPr lang="en-US" dirty="0"/>
              <a:t>: information a user or application puts in a file</a:t>
            </a:r>
          </a:p>
          <a:p>
            <a:pPr lvl="2"/>
            <a:r>
              <a:rPr lang="en-US" dirty="0"/>
              <a:t>an array of untyped bytes</a:t>
            </a:r>
          </a:p>
          <a:p>
            <a:pPr lvl="2"/>
            <a:r>
              <a:rPr lang="en-US" dirty="0"/>
              <a:t>implemented as an array of fixed-size blocks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metadata</a:t>
            </a:r>
            <a:r>
              <a:rPr lang="en-US" dirty="0"/>
              <a:t>: information added and managed by the OS </a:t>
            </a:r>
          </a:p>
          <a:p>
            <a:pPr lvl="2"/>
            <a:r>
              <a:rPr lang="en-US" dirty="0"/>
              <a:t>e.g., size, owner, security info, modification time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18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57789-4D68-B641-A607-B6E9B5978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942D9-3570-7248-9FFC-9731B9E7D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dirty="0"/>
              <a:t>Each file has a unique low-level name</a:t>
            </a:r>
          </a:p>
          <a:p>
            <a:pPr lvl="1"/>
            <a:r>
              <a:rPr lang="en-US" dirty="0"/>
              <a:t>distinct from location; processes don't care where on disk a file is stored</a:t>
            </a:r>
          </a:p>
          <a:p>
            <a:pPr lvl="1"/>
            <a:r>
              <a:rPr lang="en-US" dirty="0"/>
              <a:t>file system provides mapping from low-level names to storage location</a:t>
            </a:r>
          </a:p>
          <a:p>
            <a:pPr lvl="1"/>
            <a:endParaRPr lang="en-US" dirty="0"/>
          </a:p>
          <a:p>
            <a:r>
              <a:rPr lang="en-US" dirty="0"/>
              <a:t>Each file has one or more human-readable names</a:t>
            </a:r>
          </a:p>
          <a:p>
            <a:pPr lvl="1"/>
            <a:r>
              <a:rPr lang="en-US" dirty="0"/>
              <a:t>file system provides mapping from human-readable names to low-level names</a:t>
            </a:r>
          </a:p>
          <a:p>
            <a:pPr lvl="1"/>
            <a:endParaRPr lang="en-US" dirty="0"/>
          </a:p>
          <a:p>
            <a:r>
              <a:rPr lang="en-US" dirty="0"/>
              <a:t>Naming conventions</a:t>
            </a:r>
          </a:p>
          <a:p>
            <a:pPr lvl="1"/>
            <a:r>
              <a:rPr lang="en-US" dirty="0"/>
              <a:t>up to 255 characters long</a:t>
            </a:r>
          </a:p>
          <a:p>
            <a:pPr lvl="1"/>
            <a:r>
              <a:rPr lang="en-US" dirty="0"/>
              <a:t>case sensitive (UNIX) or not case sensitive (Windows)</a:t>
            </a:r>
          </a:p>
          <a:p>
            <a:pPr lvl="1"/>
            <a:r>
              <a:rPr lang="en-US" dirty="0"/>
              <a:t>extensions not enforced (UNIX) or associated with meaning (Windows)</a:t>
            </a:r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457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71354-F94B-CD49-822F-E17D3C43A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31B4A-FBA0-0041-9F1B-C65EBE0E2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chemeClr val="accent1"/>
                </a:solidFill>
              </a:rPr>
              <a:t>directory</a:t>
            </a:r>
            <a:r>
              <a:rPr lang="en-US" dirty="0"/>
              <a:t> is a file that provides mappings from human-readable names to low-level names (i.e., file numbers):</a:t>
            </a:r>
          </a:p>
          <a:p>
            <a:pPr lvl="1"/>
            <a:r>
              <a:rPr lang="en-US" dirty="0"/>
              <a:t>a list of human-readable names</a:t>
            </a:r>
          </a:p>
          <a:p>
            <a:pPr lvl="1"/>
            <a:r>
              <a:rPr lang="en-US" dirty="0"/>
              <a:t>a mapping from each  name to a specific underlying file or directory</a:t>
            </a:r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83D48D-10F4-1B41-BEF4-33A38B847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600"/>
            <a:ext cx="9144000" cy="255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51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FBCE2-EF67-F14D-8BDE-9D3BB0492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0E3CE-A2F4-A94F-81EE-D9C2BFB050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Each path from root is a name for a leaf</a:t>
            </a:r>
          </a:p>
          <a:p>
            <a:pPr lvl="1"/>
            <a:r>
              <a:rPr lang="en-US" dirty="0"/>
              <a:t>/foo/</a:t>
            </a:r>
            <a:r>
              <a:rPr lang="en-US" dirty="0" err="1"/>
              <a:t>foo.txt</a:t>
            </a:r>
            <a:endParaRPr lang="en-US" dirty="0"/>
          </a:p>
          <a:p>
            <a:pPr lvl="1"/>
            <a:r>
              <a:rPr lang="en-US" dirty="0"/>
              <a:t>/bar/</a:t>
            </a:r>
            <a:r>
              <a:rPr lang="en-US" dirty="0" err="1"/>
              <a:t>baz</a:t>
            </a:r>
            <a:r>
              <a:rPr lang="en-US" dirty="0"/>
              <a:t>/</a:t>
            </a:r>
            <a:r>
              <a:rPr lang="en-US" dirty="0" err="1"/>
              <a:t>baz.txt</a:t>
            </a:r>
            <a:endParaRPr lang="en-US" dirty="0"/>
          </a:p>
          <a:p>
            <a:endParaRPr lang="en-US" dirty="0"/>
          </a:p>
          <a:p>
            <a:r>
              <a:rPr lang="en-US" dirty="0"/>
              <a:t>Each UNIX directory contains 2 special entries</a:t>
            </a:r>
          </a:p>
          <a:p>
            <a:pPr lvl="1"/>
            <a:r>
              <a:rPr lang="en-US" dirty="0"/>
              <a:t>"." = this directory</a:t>
            </a:r>
          </a:p>
          <a:p>
            <a:pPr lvl="1"/>
            <a:r>
              <a:rPr lang="en-US" dirty="0"/>
              <a:t>".." = parent directory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Absolute paths: </a:t>
            </a:r>
            <a:r>
              <a:rPr lang="en-US" dirty="0"/>
              <a:t>path of file from the root directory</a:t>
            </a:r>
          </a:p>
          <a:p>
            <a:r>
              <a:rPr lang="en-US" b="1" dirty="0">
                <a:solidFill>
                  <a:schemeClr val="accent1"/>
                </a:solidFill>
              </a:rPr>
              <a:t>Relative paths: </a:t>
            </a:r>
            <a:r>
              <a:rPr lang="en-US" dirty="0"/>
              <a:t>path from current working directory </a:t>
            </a:r>
          </a:p>
          <a:p>
            <a:pPr lvl="1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D12BC11-61C0-724F-A6FB-437606D71098}"/>
              </a:ext>
            </a:extLst>
          </p:cNvPr>
          <p:cNvSpPr/>
          <p:nvPr/>
        </p:nvSpPr>
        <p:spPr>
          <a:xfrm>
            <a:off x="6286500" y="1673352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E972199-7A62-FD48-BD38-8ED97A1D4197}"/>
              </a:ext>
            </a:extLst>
          </p:cNvPr>
          <p:cNvSpPr/>
          <p:nvPr/>
        </p:nvSpPr>
        <p:spPr>
          <a:xfrm>
            <a:off x="5410200" y="26670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foo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ACDEC6-880B-AE4A-8A5A-F3F11D88F72A}"/>
              </a:ext>
            </a:extLst>
          </p:cNvPr>
          <p:cNvSpPr/>
          <p:nvPr/>
        </p:nvSpPr>
        <p:spPr>
          <a:xfrm>
            <a:off x="7239000" y="26670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bar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A54364C-6D21-B64D-A5BC-9B51F8B35535}"/>
              </a:ext>
            </a:extLst>
          </p:cNvPr>
          <p:cNvSpPr/>
          <p:nvPr/>
        </p:nvSpPr>
        <p:spPr>
          <a:xfrm>
            <a:off x="6286500" y="3719915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bar.txt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2B30E97-C586-E448-8DF0-9C93A8565C8D}"/>
              </a:ext>
            </a:extLst>
          </p:cNvPr>
          <p:cNvSpPr/>
          <p:nvPr/>
        </p:nvSpPr>
        <p:spPr>
          <a:xfrm>
            <a:off x="8077200" y="3719915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err="1"/>
              <a:t>baz</a:t>
            </a:r>
            <a:endParaRPr lang="en-US" sz="1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84A1B6-4C9F-C242-ADB3-74B5155F9A4E}"/>
              </a:ext>
            </a:extLst>
          </p:cNvPr>
          <p:cNvSpPr/>
          <p:nvPr/>
        </p:nvSpPr>
        <p:spPr>
          <a:xfrm>
            <a:off x="4495800" y="3725334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foo.txt</a:t>
            </a: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792FF21-F8FC-C840-9F07-6B7099B7E515}"/>
              </a:ext>
            </a:extLst>
          </p:cNvPr>
          <p:cNvSpPr/>
          <p:nvPr/>
        </p:nvSpPr>
        <p:spPr>
          <a:xfrm>
            <a:off x="7239000" y="4803648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err="1"/>
              <a:t>baz.txt</a:t>
            </a:r>
            <a:endParaRPr lang="en-US" sz="17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8BB5D6D-BAD4-4549-B64A-FE90525DC8C2}"/>
              </a:ext>
            </a:extLst>
          </p:cNvPr>
          <p:cNvCxnSpPr>
            <a:stCxn id="4" idx="5"/>
            <a:endCxn id="7" idx="1"/>
          </p:cNvCxnSpPr>
          <p:nvPr/>
        </p:nvCxnSpPr>
        <p:spPr>
          <a:xfrm>
            <a:off x="6936908" y="2323760"/>
            <a:ext cx="413684" cy="4548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77F6455-FFED-B648-B5DE-EBC1B3B9CDA0}"/>
              </a:ext>
            </a:extLst>
          </p:cNvPr>
          <p:cNvCxnSpPr>
            <a:cxnSpLocks/>
            <a:stCxn id="4" idx="3"/>
            <a:endCxn id="6" idx="7"/>
          </p:cNvCxnSpPr>
          <p:nvPr/>
        </p:nvCxnSpPr>
        <p:spPr>
          <a:xfrm flipH="1">
            <a:off x="6060608" y="2323760"/>
            <a:ext cx="337484" cy="4548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0F4A81E-F23B-C143-A248-8B64A5F9061F}"/>
              </a:ext>
            </a:extLst>
          </p:cNvPr>
          <p:cNvCxnSpPr>
            <a:cxnSpLocks/>
            <a:stCxn id="9" idx="3"/>
            <a:endCxn id="11" idx="7"/>
          </p:cNvCxnSpPr>
          <p:nvPr/>
        </p:nvCxnSpPr>
        <p:spPr>
          <a:xfrm flipH="1">
            <a:off x="7889408" y="4370323"/>
            <a:ext cx="299384" cy="5449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14355F3-F74E-B842-B25B-A1DBC729E0B5}"/>
              </a:ext>
            </a:extLst>
          </p:cNvPr>
          <p:cNvCxnSpPr>
            <a:cxnSpLocks/>
            <a:stCxn id="6" idx="3"/>
            <a:endCxn id="10" idx="7"/>
          </p:cNvCxnSpPr>
          <p:nvPr/>
        </p:nvCxnSpPr>
        <p:spPr>
          <a:xfrm flipH="1">
            <a:off x="5146208" y="3317408"/>
            <a:ext cx="375584" cy="5195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AF07B16-8BE6-A64D-824F-435195B2904B}"/>
              </a:ext>
            </a:extLst>
          </p:cNvPr>
          <p:cNvCxnSpPr>
            <a:cxnSpLocks/>
            <a:stCxn id="7" idx="5"/>
            <a:endCxn id="9" idx="1"/>
          </p:cNvCxnSpPr>
          <p:nvPr/>
        </p:nvCxnSpPr>
        <p:spPr>
          <a:xfrm>
            <a:off x="7889408" y="3317408"/>
            <a:ext cx="299384" cy="5140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C29681E-80E0-0145-947F-81FFF0922B9F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6936908" y="3317408"/>
            <a:ext cx="413684" cy="5140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0507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047FA14-E8B9-5541-B2FA-35D660E1BFD6}" vid="{5B7FA5DE-B936-DE42-9858-6D948D824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655</TotalTime>
  <Words>1477</Words>
  <Application>Microsoft Macintosh PowerPoint</Application>
  <PresentationFormat>On-screen Show (4:3)</PresentationFormat>
  <Paragraphs>294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Cambria Math</vt:lpstr>
      <vt:lpstr>System Font Regular</vt:lpstr>
      <vt:lpstr>Clarity</vt:lpstr>
      <vt:lpstr>Lecture 21: File Systems</vt:lpstr>
      <vt:lpstr>Memory Hierarchy</vt:lpstr>
      <vt:lpstr>Storage Devices</vt:lpstr>
      <vt:lpstr>Comparing Storage Media</vt:lpstr>
      <vt:lpstr>File Systems 101</vt:lpstr>
      <vt:lpstr>The File Abstraction</vt:lpstr>
      <vt:lpstr>File Names</vt:lpstr>
      <vt:lpstr>Directories</vt:lpstr>
      <vt:lpstr>Path Names</vt:lpstr>
      <vt:lpstr>Directories</vt:lpstr>
      <vt:lpstr>Basic File System Operations</vt:lpstr>
      <vt:lpstr>File System Challenges</vt:lpstr>
      <vt:lpstr>File System Properties</vt:lpstr>
      <vt:lpstr>Implementation Basics</vt:lpstr>
      <vt:lpstr>File System Layout </vt:lpstr>
      <vt:lpstr>Storing Files</vt:lpstr>
      <vt:lpstr>Continuous Allocation</vt:lpstr>
      <vt:lpstr>Storing Files</vt:lpstr>
      <vt:lpstr>Linked Allocation</vt:lpstr>
      <vt:lpstr>File Allocation Table (FAT) File System</vt:lpstr>
      <vt:lpstr>FAT File System</vt:lpstr>
      <vt:lpstr>FAT Directory Structure</vt:lpstr>
      <vt:lpstr>Exercise</vt:lpstr>
      <vt:lpstr>Multiple human-readable names</vt:lpstr>
      <vt:lpstr>Evaluating Fat</vt:lpstr>
      <vt:lpstr>Storing Files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Introduction to Computer Systems</dc:title>
  <dc:creator>Eleanor Birrell</dc:creator>
  <cp:lastModifiedBy>Eleanor Birrell</cp:lastModifiedBy>
  <cp:revision>61</cp:revision>
  <dcterms:created xsi:type="dcterms:W3CDTF">2019-04-29T17:08:11Z</dcterms:created>
  <dcterms:modified xsi:type="dcterms:W3CDTF">2019-11-22T00:30:03Z</dcterms:modified>
</cp:coreProperties>
</file>