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1675" r:id="rId3"/>
    <p:sldId id="1635" r:id="rId4"/>
    <p:sldId id="1634" r:id="rId5"/>
    <p:sldId id="1636" r:id="rId6"/>
    <p:sldId id="1558" r:id="rId7"/>
    <p:sldId id="1579" r:id="rId8"/>
    <p:sldId id="1578" r:id="rId9"/>
    <p:sldId id="1637" r:id="rId10"/>
    <p:sldId id="1640" r:id="rId11"/>
    <p:sldId id="1638" r:id="rId12"/>
    <p:sldId id="1639" r:id="rId13"/>
    <p:sldId id="1676" r:id="rId14"/>
    <p:sldId id="1621" r:id="rId15"/>
    <p:sldId id="1624" r:id="rId16"/>
    <p:sldId id="1627" r:id="rId17"/>
    <p:sldId id="1630" r:id="rId18"/>
    <p:sldId id="1622" r:id="rId19"/>
    <p:sldId id="1623" r:id="rId20"/>
    <p:sldId id="1641" r:id="rId21"/>
    <p:sldId id="1642" r:id="rId22"/>
    <p:sldId id="1643" r:id="rId23"/>
    <p:sldId id="1644" r:id="rId24"/>
    <p:sldId id="1645" r:id="rId25"/>
    <p:sldId id="1646" r:id="rId26"/>
    <p:sldId id="1647" r:id="rId27"/>
    <p:sldId id="1648" r:id="rId28"/>
    <p:sldId id="1649" r:id="rId29"/>
    <p:sldId id="1650" r:id="rId30"/>
    <p:sldId id="1651" r:id="rId31"/>
    <p:sldId id="1652" r:id="rId32"/>
    <p:sldId id="1653" r:id="rId33"/>
    <p:sldId id="1654" r:id="rId34"/>
    <p:sldId id="1655" r:id="rId35"/>
    <p:sldId id="1607" r:id="rId36"/>
    <p:sldId id="1633" r:id="rId37"/>
    <p:sldId id="167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5" autoAdjust="0"/>
    <p:restoredTop sz="89017" autoAdjust="0"/>
  </p:normalViewPr>
  <p:slideViewPr>
    <p:cSldViewPr>
      <p:cViewPr varScale="1">
        <p:scale>
          <a:sx n="93" d="100"/>
          <a:sy n="93" d="100"/>
        </p:scale>
        <p:origin x="2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www.summithosting.com</a:t>
            </a:r>
            <a:r>
              <a:rPr lang="en-US" dirty="0"/>
              <a:t>/blog/picturing-the-internet/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23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81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57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2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68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18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06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61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92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94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28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50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20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83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34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59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975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276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861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41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57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3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Why not centralize?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Single point of failure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Traffic volume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Distant Centralized Database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Maintenance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A: Does not scale!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about security?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72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79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1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60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6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11/19/19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11/19/19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omona.edu/~ebirrell/classes/cs105/2019fa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396.tx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s.pomona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     November 19,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20: Networking and the Internet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F939-13CA-6648-9448-0A8A23F7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Lookup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09BB5-83CB-7542-84FC-A142CCA31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client asks its local nameserver </a:t>
            </a:r>
          </a:p>
          <a:p>
            <a:r>
              <a:rPr lang="en-US" dirty="0"/>
              <a:t>the local nameserver asks one of the </a:t>
            </a:r>
            <a:r>
              <a:rPr lang="en-US" i="1" dirty="0"/>
              <a:t>root nameservers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BBF13-497F-D54A-BF7D-171515F9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Root Name Servers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A7A6D8-DE37-224B-BDA1-54B04E77E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contacted by local name server that can't resolve name</a:t>
            </a:r>
          </a:p>
          <a:p>
            <a:r>
              <a:rPr lang="en-US" dirty="0"/>
              <a:t>owned by Internet Corporation for Assigned Names &amp; Numbers (ICANN)</a:t>
            </a:r>
          </a:p>
          <a:p>
            <a:r>
              <a:rPr lang="en-US" dirty="0"/>
              <a:t>contacts authoritative name server if name mapping not known, gets mapping</a:t>
            </a:r>
          </a:p>
          <a:p>
            <a:r>
              <a:rPr lang="en-US" dirty="0"/>
              <a:t>returns mapping to local name server</a:t>
            </a:r>
          </a:p>
          <a:p>
            <a:endParaRPr lang="en-US" dirty="0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04264C5E-C1DF-F748-A29F-4206E5408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8229600" cy="30380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1E492A-01F6-9F41-8801-D4A12A09AB83}"/>
              </a:ext>
            </a:extLst>
          </p:cNvPr>
          <p:cNvSpPr/>
          <p:nvPr/>
        </p:nvSpPr>
        <p:spPr>
          <a:xfrm>
            <a:off x="8458200" y="5981700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4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F939-13CA-6648-9448-0A8A23F7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Lookup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09BB5-83CB-7542-84FC-A142CCA31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client asks its local nameserver </a:t>
            </a:r>
          </a:p>
          <a:p>
            <a:r>
              <a:rPr lang="en-US" dirty="0"/>
              <a:t>the local nameserver asks one of the </a:t>
            </a:r>
            <a:r>
              <a:rPr lang="en-US" i="1" dirty="0"/>
              <a:t>root nameservers </a:t>
            </a:r>
            <a:endParaRPr lang="en-US" dirty="0"/>
          </a:p>
          <a:p>
            <a:r>
              <a:rPr lang="en-US" dirty="0"/>
              <a:t>the root nameserver replies with the address of the top level nameserver </a:t>
            </a:r>
          </a:p>
          <a:p>
            <a:r>
              <a:rPr lang="en-US" dirty="0"/>
              <a:t>the server then queries that nameserver </a:t>
            </a:r>
          </a:p>
          <a:p>
            <a:r>
              <a:rPr lang="en-US" dirty="0"/>
              <a:t>the top level nameserver replies with the address of the authoritative nameserver </a:t>
            </a:r>
          </a:p>
          <a:p>
            <a:r>
              <a:rPr lang="en-US" dirty="0"/>
              <a:t>the server then queries that nameserver </a:t>
            </a:r>
          </a:p>
          <a:p>
            <a:r>
              <a:rPr lang="en-US" dirty="0"/>
              <a:t>repeat until host is reached, cache result. </a:t>
            </a:r>
          </a:p>
          <a:p>
            <a:endParaRPr lang="en-US" dirty="0"/>
          </a:p>
          <a:p>
            <a:r>
              <a:rPr lang="en-US" dirty="0"/>
              <a:t>Example: Client wants IP </a:t>
            </a:r>
            <a:r>
              <a:rPr lang="en-US" dirty="0" err="1"/>
              <a:t>addr</a:t>
            </a:r>
            <a:r>
              <a:rPr lang="en-US" dirty="0"/>
              <a:t> of </a:t>
            </a:r>
            <a:r>
              <a:rPr lang="en-US" dirty="0" err="1"/>
              <a:t>www.amazon.com</a:t>
            </a:r>
            <a:r>
              <a:rPr lang="en-US" dirty="0"/>
              <a:t>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Queries root server to find com DNS server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Queries .com DNS server to get </a:t>
            </a:r>
            <a:r>
              <a:rPr lang="en-US" dirty="0" err="1"/>
              <a:t>amazon.com</a:t>
            </a:r>
            <a:r>
              <a:rPr lang="en-US" dirty="0"/>
              <a:t> DNS server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Queries </a:t>
            </a:r>
            <a:r>
              <a:rPr lang="en-US" dirty="0" err="1"/>
              <a:t>amazon.com</a:t>
            </a:r>
            <a:r>
              <a:rPr lang="en-US" dirty="0"/>
              <a:t> DNS server to get IP address for </a:t>
            </a:r>
            <a:r>
              <a:rPr lang="en-US" dirty="0" err="1"/>
              <a:t>www.amazon.com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3711-A920-B143-8DE1-B3F97B34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Picture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E7819A-AF05-714E-B7B8-A1A19C2DC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6036"/>
            <a:ext cx="8229600" cy="426512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9C3D36-0869-304B-B2CD-C8578127AAEE}"/>
              </a:ext>
            </a:extLst>
          </p:cNvPr>
          <p:cNvSpPr/>
          <p:nvPr/>
        </p:nvSpPr>
        <p:spPr>
          <a:xfrm>
            <a:off x="8269942" y="5665694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509101-92AB-3441-8A25-DAB45AC2214D}"/>
              </a:ext>
            </a:extLst>
          </p:cNvPr>
          <p:cNvSpPr/>
          <p:nvPr/>
        </p:nvSpPr>
        <p:spPr>
          <a:xfrm>
            <a:off x="228600" y="1906036"/>
            <a:ext cx="8763000" cy="760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14F3DD-27F9-214C-A4EB-53B5F09CED4C}"/>
              </a:ext>
            </a:extLst>
          </p:cNvPr>
          <p:cNvGrpSpPr/>
          <p:nvPr/>
        </p:nvGrpSpPr>
        <p:grpSpPr>
          <a:xfrm>
            <a:off x="526943" y="2017364"/>
            <a:ext cx="8072034" cy="567234"/>
            <a:chOff x="526943" y="2017364"/>
            <a:chExt cx="8072034" cy="5672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6BE9783-3B56-1545-BA34-5FB0EDC4A910}"/>
                </a:ext>
              </a:extLst>
            </p:cNvPr>
            <p:cNvSpPr/>
            <p:nvPr/>
          </p:nvSpPr>
          <p:spPr>
            <a:xfrm>
              <a:off x="526943" y="2057400"/>
              <a:ext cx="1441342" cy="527198"/>
            </a:xfrm>
            <a:prstGeom prst="rect">
              <a:avLst/>
            </a:prstGeom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Application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743904-A45F-2646-B62C-9508E33AE032}"/>
                </a:ext>
              </a:extLst>
            </p:cNvPr>
            <p:cNvSpPr/>
            <p:nvPr/>
          </p:nvSpPr>
          <p:spPr>
            <a:xfrm>
              <a:off x="7157635" y="2023821"/>
              <a:ext cx="1441342" cy="527198"/>
            </a:xfrm>
            <a:prstGeom prst="rect">
              <a:avLst/>
            </a:prstGeom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Application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275D32F-2B75-0F45-8F00-A3840AFA0BF7}"/>
                </a:ext>
              </a:extLst>
            </p:cNvPr>
            <p:cNvCxnSpPr>
              <a:stCxn id="3" idx="3"/>
            </p:cNvCxnSpPr>
            <p:nvPr/>
          </p:nvCxnSpPr>
          <p:spPr>
            <a:xfrm>
              <a:off x="1968285" y="2320999"/>
              <a:ext cx="519451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51533B-3C18-AC4C-A32F-58A06BDF47DE}"/>
                </a:ext>
              </a:extLst>
            </p:cNvPr>
            <p:cNvSpPr txBox="1"/>
            <p:nvPr/>
          </p:nvSpPr>
          <p:spPr>
            <a:xfrm>
              <a:off x="2038028" y="2017364"/>
              <a:ext cx="1353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accent1"/>
                  </a:solidFill>
                </a:rPr>
                <a:t>messages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6940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92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304800" y="1673352"/>
            <a:ext cx="4184650" cy="4718304"/>
          </a:xfrm>
          <a:noFill/>
          <a:ln/>
        </p:spPr>
        <p:txBody>
          <a:bodyPr lIns="90343" tIns="44379" rIns="90343" bIns="44379"/>
          <a:lstStyle/>
          <a:p>
            <a:r>
              <a:rPr lang="en-US" sz="2000" dirty="0"/>
              <a:t>Clients and servers communicate using  the </a:t>
            </a:r>
            <a:r>
              <a:rPr lang="en-US" sz="2000" dirty="0" err="1"/>
              <a:t>HyperText</a:t>
            </a:r>
            <a:r>
              <a:rPr lang="en-US" sz="2000" dirty="0"/>
              <a:t> Transfer Protocol (HTTP)</a:t>
            </a:r>
          </a:p>
          <a:p>
            <a:pPr lvl="1"/>
            <a:r>
              <a:rPr lang="en-US" sz="1800" dirty="0"/>
              <a:t>Client and server establish TCP connection</a:t>
            </a:r>
          </a:p>
          <a:p>
            <a:pPr lvl="1"/>
            <a:r>
              <a:rPr lang="en-US" sz="1800" dirty="0"/>
              <a:t>Client requests content</a:t>
            </a:r>
          </a:p>
          <a:p>
            <a:pPr lvl="1"/>
            <a:r>
              <a:rPr lang="en-US" sz="1800" dirty="0"/>
              <a:t>Server responds with requested content</a:t>
            </a:r>
          </a:p>
          <a:p>
            <a:pPr lvl="1"/>
            <a:r>
              <a:rPr lang="en-US" sz="1800" dirty="0"/>
              <a:t>Client and server close connection (eventually)</a:t>
            </a:r>
          </a:p>
          <a:p>
            <a:r>
              <a:rPr lang="en-US" sz="2000" dirty="0"/>
              <a:t>Current version is HTTP/2.0</a:t>
            </a:r>
          </a:p>
          <a:p>
            <a:pPr lvl="1"/>
            <a:r>
              <a:rPr lang="en-US" sz="1600" dirty="0"/>
              <a:t>RFC 7540, 2015</a:t>
            </a:r>
          </a:p>
          <a:p>
            <a:pPr lvl="1"/>
            <a:r>
              <a:rPr lang="en-US" sz="1600" dirty="0"/>
              <a:t>Includes protocol negotiation</a:t>
            </a:r>
          </a:p>
          <a:p>
            <a:pPr lvl="1"/>
            <a:r>
              <a:rPr lang="en-US" sz="1600" dirty="0"/>
              <a:t>HTTP/1.1 still in use (RFC 2616, 1999)</a:t>
            </a:r>
          </a:p>
          <a:p>
            <a:pPr lvl="1"/>
            <a:r>
              <a:rPr lang="en-US" sz="1600" dirty="0"/>
              <a:t>HTTP/3 proposed</a:t>
            </a:r>
            <a:endParaRPr lang="en-US" sz="1800" dirty="0"/>
          </a:p>
        </p:txBody>
      </p:sp>
      <p:sp>
        <p:nvSpPr>
          <p:cNvPr id="758787" name="Oval 3"/>
          <p:cNvSpPr>
            <a:spLocks noChangeArrowheads="1"/>
          </p:cNvSpPr>
          <p:nvPr/>
        </p:nvSpPr>
        <p:spPr bwMode="auto">
          <a:xfrm>
            <a:off x="7546975" y="1676400"/>
            <a:ext cx="1368425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Web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58788" name="Line 4"/>
          <p:cNvSpPr>
            <a:spLocks noChangeShapeType="1"/>
          </p:cNvSpPr>
          <p:nvPr/>
        </p:nvSpPr>
        <p:spPr bwMode="auto">
          <a:xfrm>
            <a:off x="5859463" y="1976438"/>
            <a:ext cx="174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5781675" y="1594132"/>
            <a:ext cx="161156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request</a:t>
            </a:r>
          </a:p>
        </p:txBody>
      </p:sp>
      <p:sp>
        <p:nvSpPr>
          <p:cNvPr id="758790" name="Line 6"/>
          <p:cNvSpPr>
            <a:spLocks noChangeShapeType="1"/>
          </p:cNvSpPr>
          <p:nvPr/>
        </p:nvSpPr>
        <p:spPr bwMode="auto">
          <a:xfrm>
            <a:off x="6011863" y="2584450"/>
            <a:ext cx="1446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5789613" y="2708964"/>
            <a:ext cx="174917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response</a:t>
            </a:r>
          </a:p>
          <a:p>
            <a:pPr defTabSz="912813"/>
            <a:r>
              <a:rPr lang="en-US" sz="1800" dirty="0">
                <a:latin typeface="+mn-lt"/>
              </a:rPr>
              <a:t>(content)</a:t>
            </a:r>
          </a:p>
        </p:txBody>
      </p:sp>
      <p:sp>
        <p:nvSpPr>
          <p:cNvPr id="758793" name="Oval 9"/>
          <p:cNvSpPr>
            <a:spLocks noChangeArrowheads="1"/>
          </p:cNvSpPr>
          <p:nvPr/>
        </p:nvSpPr>
        <p:spPr bwMode="auto">
          <a:xfrm>
            <a:off x="4641850" y="1676400"/>
            <a:ext cx="1370013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Web</a:t>
            </a:r>
          </a:p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(browser)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217219" y="4953000"/>
            <a:ext cx="1828800" cy="609600"/>
          </a:xfrm>
          <a:prstGeom prst="rect">
            <a:avLst/>
          </a:prstGeom>
          <a:solidFill>
            <a:srgbClr val="D5F1CF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IP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217219" y="4343400"/>
            <a:ext cx="1828800" cy="609600"/>
          </a:xfrm>
          <a:prstGeom prst="rect">
            <a:avLst/>
          </a:prstGeom>
          <a:solidFill>
            <a:srgbClr val="F6F5BD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TCP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217219" y="3733800"/>
            <a:ext cx="18288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HTTP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6019" y="5149334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Datagrams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6019" y="4507468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46019" y="3865602"/>
            <a:ext cx="14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Web content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C132DA6-61D3-BD44-BC93-4B491F51C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val="166013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URLs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 </a:t>
            </a:r>
            <a:r>
              <a:rPr lang="en-US" sz="1700" dirty="0">
                <a:solidFill>
                  <a:srgbClr val="FF0000"/>
                </a:solidFill>
                <a:latin typeface="Courier New" pitchFamily="49" charset="0"/>
                <a:hlinkClick r:id="rId3"/>
              </a:rPr>
              <a:t>http://www.cs.pomona.edu:80classes/cs105/index.html</a:t>
            </a:r>
            <a:endParaRPr lang="en-US" sz="1700" dirty="0">
              <a:solidFill>
                <a:srgbClr val="FF0000"/>
              </a:solidFill>
              <a:latin typeface="Courier New" pitchFamily="49" charset="0"/>
            </a:endParaRPr>
          </a:p>
          <a:p>
            <a:endParaRPr lang="en-US" sz="1900" dirty="0">
              <a:solidFill>
                <a:srgbClr val="FF0000"/>
              </a:solidFill>
              <a:latin typeface="Courier New" pitchFamily="49" charset="0"/>
            </a:endParaRP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http://www.cs.pomona.edu:80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r>
              <a:rPr lang="en-US" dirty="0"/>
              <a:t>Where the server is (</a:t>
            </a:r>
            <a:r>
              <a:rPr lang="en-US" dirty="0" err="1">
                <a:latin typeface="Courier New" pitchFamily="49" charset="0"/>
              </a:rPr>
              <a:t>www.cs.pomona.edu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</a:t>
            </a:r>
          </a:p>
          <a:p>
            <a:pPr lvl="1"/>
            <a:endParaRPr lang="en-US" dirty="0"/>
          </a:p>
          <a:p>
            <a:r>
              <a:rPr lang="en-US" dirty="0"/>
              <a:t>Servers use </a:t>
            </a:r>
            <a:r>
              <a:rPr lang="en-US" i="1" dirty="0">
                <a:solidFill>
                  <a:srgbClr val="000000"/>
                </a:solidFill>
              </a:rPr>
              <a:t>suffix</a:t>
            </a:r>
            <a:r>
              <a:rPr lang="en-US" dirty="0"/>
              <a:t> (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/classes/cs105/</a:t>
            </a:r>
            <a:r>
              <a:rPr lang="en-US" dirty="0" err="1">
                <a:solidFill>
                  <a:srgbClr val="00CC66"/>
                </a:solidFill>
                <a:latin typeface="Courier New" pitchFamily="49" charset="0"/>
              </a:rPr>
              <a:t>index.html</a:t>
            </a:r>
            <a:r>
              <a:rPr lang="en-US" dirty="0"/>
              <a:t>) to:</a:t>
            </a:r>
          </a:p>
          <a:p>
            <a:pPr lvl="1"/>
            <a:r>
              <a:rPr lang="en-US" dirty="0"/>
              <a:t>Determine if request is for static or dynamic content.</a:t>
            </a:r>
          </a:p>
          <a:p>
            <a:pPr lvl="2"/>
            <a:r>
              <a:rPr lang="en-US" dirty="0"/>
              <a:t>No hard and fast rules for this</a:t>
            </a:r>
          </a:p>
          <a:p>
            <a:pPr lvl="2"/>
            <a:r>
              <a:rPr lang="en-US" dirty="0"/>
              <a:t>One convention: executables reside in </a:t>
            </a:r>
            <a:r>
              <a:rPr lang="en-US" dirty="0" err="1">
                <a:latin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</a:rPr>
              <a:t>-bin </a:t>
            </a:r>
            <a:r>
              <a:rPr lang="en-US" dirty="0"/>
              <a:t>directory</a:t>
            </a:r>
          </a:p>
          <a:p>
            <a:pPr lvl="1"/>
            <a:r>
              <a:rPr lang="en-US" dirty="0"/>
              <a:t>Find file on file system</a:t>
            </a:r>
          </a:p>
          <a:p>
            <a:pPr lvl="2"/>
            <a:r>
              <a:rPr lang="en-US" dirty="0"/>
              <a:t>Initial “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/>
              <a:t>” in suffix denotes home directory for requested content.</a:t>
            </a:r>
          </a:p>
          <a:p>
            <a:pPr lvl="2"/>
            <a:r>
              <a:rPr lang="en-US" dirty="0"/>
              <a:t>Minimal suffix is “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/>
              <a:t>”, which server expands to configured default filename (usually, </a:t>
            </a:r>
            <a:r>
              <a:rPr lang="en-US" dirty="0" err="1">
                <a:latin typeface="Courier New" pitchFamily="49" charset="0"/>
              </a:rPr>
              <a:t>index.html</a:t>
            </a:r>
            <a:r>
              <a:rPr lang="en-US" dirty="0"/>
              <a:t>)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1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HTTP Requests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lnSpcReduction="10000"/>
          </a:bodyPr>
          <a:lstStyle/>
          <a:p>
            <a:r>
              <a:rPr lang="en-US" dirty="0"/>
              <a:t>HTTP request is a </a:t>
            </a:r>
            <a:r>
              <a:rPr lang="en-US" b="1" dirty="0">
                <a:solidFill>
                  <a:schemeClr val="accent1"/>
                </a:solidFill>
              </a:rPr>
              <a:t>request line</a:t>
            </a:r>
            <a:r>
              <a:rPr lang="en-US" dirty="0"/>
              <a:t>, followed by zero or more </a:t>
            </a:r>
            <a:r>
              <a:rPr lang="en-US" b="1" dirty="0">
                <a:solidFill>
                  <a:schemeClr val="accent1"/>
                </a:solidFill>
              </a:rPr>
              <a:t>request headers</a:t>
            </a:r>
          </a:p>
          <a:p>
            <a:endParaRPr lang="en-US" dirty="0"/>
          </a:p>
          <a:p>
            <a:r>
              <a:rPr lang="en-US" dirty="0"/>
              <a:t>Request line: </a:t>
            </a:r>
            <a:r>
              <a:rPr lang="en-US" dirty="0">
                <a:latin typeface="Courier New" pitchFamily="49" charset="0"/>
              </a:rPr>
              <a:t>&lt;method&gt; 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 &lt;version&gt;</a:t>
            </a:r>
          </a:p>
          <a:p>
            <a:pPr lvl="1"/>
            <a:r>
              <a:rPr lang="en-US" dirty="0">
                <a:latin typeface="Courier New" pitchFamily="49" charset="0"/>
              </a:rPr>
              <a:t>&lt;method&gt; </a:t>
            </a:r>
            <a:r>
              <a:rPr lang="en-US" dirty="0"/>
              <a:t>is one of  </a:t>
            </a:r>
            <a:r>
              <a:rPr lang="en-US" dirty="0">
                <a:latin typeface="Courier New" pitchFamily="49" charset="0"/>
              </a:rPr>
              <a:t>GET, POST, OPTIONS, HEAD, PUT, DELETE, </a:t>
            </a:r>
            <a:r>
              <a:rPr lang="en-US" dirty="0"/>
              <a:t>or</a:t>
            </a:r>
            <a:r>
              <a:rPr lang="en-US" dirty="0">
                <a:latin typeface="Courier New" pitchFamily="49" charset="0"/>
              </a:rPr>
              <a:t> TRACE</a:t>
            </a:r>
          </a:p>
          <a:p>
            <a:pPr lvl="1"/>
            <a:r>
              <a:rPr lang="en-US" dirty="0">
                <a:latin typeface="Courier New" pitchFamily="49" charset="0"/>
              </a:rPr>
              <a:t>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</a:t>
            </a:r>
            <a:r>
              <a:rPr lang="en-US" dirty="0"/>
              <a:t> is typically URL for proxies, URL suffix for servers</a:t>
            </a:r>
          </a:p>
          <a:p>
            <a:pPr lvl="2"/>
            <a:r>
              <a:rPr lang="en-US" dirty="0"/>
              <a:t>A URL is a type of URI (Uniform Resource Identifier)</a:t>
            </a:r>
          </a:p>
          <a:p>
            <a:pPr lvl="2"/>
            <a:r>
              <a:rPr lang="en-US" dirty="0"/>
              <a:t>See </a:t>
            </a:r>
            <a:r>
              <a:rPr lang="en-US" dirty="0">
                <a:hlinkClick r:id="rId3"/>
              </a:rPr>
              <a:t>http://www.ietf.org/rfc/rfc2396.txt</a:t>
            </a:r>
            <a:endParaRPr lang="en-US" dirty="0"/>
          </a:p>
          <a:p>
            <a:pPr lvl="1"/>
            <a:r>
              <a:rPr lang="en-US" dirty="0">
                <a:latin typeface="Courier New" pitchFamily="49" charset="0"/>
              </a:rPr>
              <a:t>&lt;version&gt;</a:t>
            </a:r>
            <a:r>
              <a:rPr lang="en-US" dirty="0"/>
              <a:t> is HTTP version of request (</a:t>
            </a:r>
            <a:r>
              <a:rPr lang="en-US" dirty="0">
                <a:latin typeface="Courier New" pitchFamily="49" charset="0"/>
              </a:rPr>
              <a:t>HTTP/1.0</a:t>
            </a:r>
            <a:r>
              <a:rPr lang="en-US" dirty="0"/>
              <a:t> or </a:t>
            </a:r>
            <a:r>
              <a:rPr lang="en-US" dirty="0">
                <a:latin typeface="Courier New" pitchFamily="49" charset="0"/>
              </a:rPr>
              <a:t>HTTP/1.1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Request headers: </a:t>
            </a:r>
            <a:r>
              <a:rPr lang="en-US" dirty="0">
                <a:latin typeface="Courier New" pitchFamily="49" charset="0"/>
              </a:rPr>
              <a:t>&lt;header name&gt;: &lt;header data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Provide additional information to the server</a:t>
            </a:r>
          </a:p>
          <a:p>
            <a:pPr lvl="1"/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2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HTTP Responses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HTTP response is a </a:t>
            </a:r>
            <a:r>
              <a:rPr lang="en-US" b="1" dirty="0">
                <a:solidFill>
                  <a:schemeClr val="accent1"/>
                </a:solidFill>
              </a:rPr>
              <a:t>response line </a:t>
            </a:r>
            <a:r>
              <a:rPr lang="en-US" dirty="0"/>
              <a:t>followed by zero or more </a:t>
            </a:r>
            <a:r>
              <a:rPr lang="en-US" b="1" dirty="0">
                <a:solidFill>
                  <a:schemeClr val="accent1"/>
                </a:solidFill>
              </a:rPr>
              <a:t>response headers</a:t>
            </a:r>
            <a:r>
              <a:rPr lang="en-US" dirty="0"/>
              <a:t>, possibly followed by </a:t>
            </a:r>
            <a:r>
              <a:rPr lang="en-US" b="1" dirty="0">
                <a:solidFill>
                  <a:schemeClr val="accent1"/>
                </a:solidFill>
              </a:rPr>
              <a:t>content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a blank line (“</a:t>
            </a:r>
            <a:r>
              <a:rPr lang="en-US" dirty="0">
                <a:latin typeface="Courier New"/>
                <a:cs typeface="Courier New"/>
              </a:rPr>
              <a:t>\r\n</a:t>
            </a:r>
            <a:r>
              <a:rPr lang="en-US" dirty="0"/>
              <a:t>”) separates headers from content. 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Response line: </a:t>
            </a:r>
            <a:r>
              <a:rPr lang="en-US" dirty="0">
                <a:latin typeface="Courier New" pitchFamily="49" charset="0"/>
              </a:rPr>
              <a:t>&lt;version&gt; &lt;status code&gt; &lt;status </a:t>
            </a:r>
            <a:r>
              <a:rPr lang="en-US" dirty="0" err="1">
                <a:latin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&lt;version&gt; is HTTP version of the response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code&gt; is numeric 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</a:t>
            </a:r>
            <a:r>
              <a:rPr lang="en-US" dirty="0" err="1"/>
              <a:t>msg</a:t>
            </a:r>
            <a:r>
              <a:rPr lang="en-US" dirty="0"/>
              <a:t>&gt; is corresponding English text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200 	OK		Request was handled without error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301	Moved		Provide alternate URL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404	Not found	Server couldn’t find the file</a:t>
            </a:r>
          </a:p>
          <a:p>
            <a:pPr lvl="2">
              <a:lnSpc>
                <a:spcPct val="97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Response headers: </a:t>
            </a:r>
            <a:r>
              <a:rPr lang="en-US" dirty="0">
                <a:latin typeface="Courier New" pitchFamily="49" charset="0"/>
              </a:rPr>
              <a:t>&lt;header name&gt;: &lt;header data&gt;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additional information about response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urier New" pitchFamily="49" charset="0"/>
              </a:rPr>
              <a:t>Content-Type: </a:t>
            </a:r>
            <a:r>
              <a:rPr lang="en-US" dirty="0"/>
              <a:t>MIME type of content in response body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urier New" pitchFamily="49" charset="0"/>
              </a:rPr>
              <a:t>Content-Length: </a:t>
            </a:r>
            <a:r>
              <a:rPr lang="en-US" dirty="0"/>
              <a:t>Length of content in response body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6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Web Content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32739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4403725" algn="l"/>
              </a:tabLst>
            </a:pPr>
            <a:r>
              <a:rPr lang="en-US" dirty="0"/>
              <a:t>Web servers return content to clients</a:t>
            </a:r>
          </a:p>
          <a:p>
            <a:pPr lvl="1">
              <a:tabLst>
                <a:tab pos="4403725" algn="l"/>
              </a:tabLst>
            </a:pPr>
            <a:r>
              <a:rPr lang="en-US" i="1" dirty="0"/>
              <a:t>content: </a:t>
            </a:r>
            <a:r>
              <a:rPr lang="en-US" dirty="0"/>
              <a:t>a sequence of bytes with an associated MIME (Multipurpose Internet Mail Extensions) type</a:t>
            </a:r>
          </a:p>
          <a:p>
            <a:pPr>
              <a:tabLst>
                <a:tab pos="4403725" algn="l"/>
              </a:tabLst>
            </a:pPr>
            <a:endParaRPr lang="en-US" dirty="0"/>
          </a:p>
          <a:p>
            <a:pPr>
              <a:tabLst>
                <a:tab pos="4403725" algn="l"/>
              </a:tabLst>
            </a:pPr>
            <a:r>
              <a:rPr lang="en-US" dirty="0"/>
              <a:t>Example MIME types</a:t>
            </a:r>
          </a:p>
          <a:p>
            <a:pPr lvl="1">
              <a:tabLst>
                <a:tab pos="4403725" algn="l"/>
              </a:tabLst>
            </a:pPr>
            <a:r>
              <a:rPr lang="en-US" dirty="0">
                <a:latin typeface="Courier New" pitchFamily="49" charset="0"/>
              </a:rPr>
              <a:t>text/html	</a:t>
            </a:r>
            <a:r>
              <a:rPr lang="en-US" dirty="0" err="1"/>
              <a:t>HTML</a:t>
            </a:r>
            <a:r>
              <a:rPr lang="en-US" dirty="0"/>
              <a:t> document</a:t>
            </a:r>
          </a:p>
          <a:p>
            <a:pPr lvl="1">
              <a:tabLst>
                <a:tab pos="4403725" algn="l"/>
              </a:tabLst>
            </a:pPr>
            <a:r>
              <a:rPr lang="en-US" dirty="0">
                <a:latin typeface="Courier New" pitchFamily="49" charset="0"/>
              </a:rPr>
              <a:t>text/plain	</a:t>
            </a:r>
            <a:r>
              <a:rPr lang="en-US" dirty="0"/>
              <a:t>Unformatted text</a:t>
            </a:r>
          </a:p>
          <a:p>
            <a:pPr lvl="1">
              <a:tabLst>
                <a:tab pos="4403725" algn="l"/>
              </a:tabLst>
            </a:pPr>
            <a:r>
              <a:rPr lang="en-US" dirty="0">
                <a:latin typeface="Courier New" pitchFamily="49" charset="0"/>
              </a:rPr>
              <a:t>image/gif	</a:t>
            </a:r>
            <a:r>
              <a:rPr lang="en-US" dirty="0"/>
              <a:t>Binary image encoded in GIF format</a:t>
            </a:r>
          </a:p>
          <a:p>
            <a:pPr lvl="1">
              <a:tabLst>
                <a:tab pos="4403725" algn="l"/>
              </a:tabLst>
            </a:pPr>
            <a:r>
              <a:rPr lang="en-US" dirty="0">
                <a:latin typeface="Courier New"/>
                <a:cs typeface="Courier New"/>
              </a:rPr>
              <a:t>image/</a:t>
            </a:r>
            <a:r>
              <a:rPr lang="en-US" dirty="0" err="1">
                <a:latin typeface="Courier New"/>
                <a:cs typeface="Courier New"/>
              </a:rPr>
              <a:t>png</a:t>
            </a:r>
            <a:r>
              <a:rPr lang="en-US" dirty="0"/>
              <a:t>	</a:t>
            </a:r>
            <a:r>
              <a:rPr lang="en-US" dirty="0" err="1"/>
              <a:t>Binar</a:t>
            </a:r>
            <a:r>
              <a:rPr lang="en-US" dirty="0"/>
              <a:t> image encoded in PNG format</a:t>
            </a:r>
          </a:p>
          <a:p>
            <a:pPr lvl="1">
              <a:tabLst>
                <a:tab pos="4403725" algn="l"/>
              </a:tabLst>
            </a:pPr>
            <a:r>
              <a:rPr lang="en-US" dirty="0">
                <a:latin typeface="Courier New" pitchFamily="49" charset="0"/>
              </a:rPr>
              <a:t>image/jpeg</a:t>
            </a:r>
            <a:r>
              <a:rPr lang="en-US" dirty="0"/>
              <a:t>	Binary image encoded in JPEG format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832939"/>
            <a:ext cx="863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  <a:cs typeface="Courier New"/>
              </a:rPr>
              <a:t>You can find the complete list of MIME types at:</a:t>
            </a:r>
          </a:p>
          <a:p>
            <a:r>
              <a:rPr lang="en-US" sz="1800" b="0" dirty="0">
                <a:latin typeface="Courier New"/>
                <a:cs typeface="Courier New"/>
              </a:rPr>
              <a:t>http://</a:t>
            </a:r>
            <a:r>
              <a:rPr lang="en-US" sz="1800" b="0" dirty="0" err="1">
                <a:latin typeface="Courier New"/>
                <a:cs typeface="Courier New"/>
              </a:rPr>
              <a:t>www.iana.org</a:t>
            </a:r>
            <a:r>
              <a:rPr lang="en-US" sz="1800" b="0" dirty="0">
                <a:latin typeface="Courier New"/>
                <a:cs typeface="Courier New"/>
              </a:rPr>
              <a:t>/assignments/media-types/media-</a:t>
            </a:r>
            <a:r>
              <a:rPr lang="en-US" sz="1800" b="0" dirty="0" err="1">
                <a:latin typeface="Courier New"/>
                <a:cs typeface="Courier New"/>
              </a:rPr>
              <a:t>types.xhtml</a:t>
            </a:r>
            <a:endParaRPr lang="en-US" sz="1800" b="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027532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>
            <a:normAutofit/>
          </a:bodyPr>
          <a:lstStyle/>
          <a:p>
            <a:r>
              <a:rPr lang="en-US"/>
              <a:t>Static and Dynamic Content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lIns="91294" tIns="45647" rIns="91294" bIns="45647">
            <a:normAutofit/>
          </a:bodyPr>
          <a:lstStyle/>
          <a:p>
            <a:r>
              <a:rPr lang="en-US" dirty="0"/>
              <a:t>The content returned in HTTP responses can be either </a:t>
            </a:r>
            <a:r>
              <a:rPr lang="en-US" b="1" dirty="0">
                <a:solidFill>
                  <a:schemeClr val="accent1"/>
                </a:solidFill>
              </a:rPr>
              <a:t>static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1"/>
                </a:solidFill>
              </a:rPr>
              <a:t>dynamic</a:t>
            </a:r>
          </a:p>
          <a:p>
            <a:pPr lvl="1"/>
            <a:r>
              <a:rPr lang="en-US" i="1" dirty="0"/>
              <a:t>Static content</a:t>
            </a:r>
            <a:r>
              <a:rPr lang="en-US" dirty="0"/>
              <a:t>: content stored in files and retrieved in response to an HTTP request</a:t>
            </a:r>
          </a:p>
          <a:p>
            <a:pPr lvl="2"/>
            <a:r>
              <a:rPr lang="en-US" dirty="0"/>
              <a:t>Examples: HTML files, images, audio clips</a:t>
            </a:r>
          </a:p>
          <a:p>
            <a:pPr lvl="2"/>
            <a:r>
              <a:rPr lang="en-US" dirty="0"/>
              <a:t>Request identifies which content file</a:t>
            </a:r>
          </a:p>
          <a:p>
            <a:pPr lvl="1"/>
            <a:r>
              <a:rPr lang="en-US" i="1" dirty="0"/>
              <a:t>Dynamic content</a:t>
            </a:r>
            <a:r>
              <a:rPr lang="en-US" dirty="0"/>
              <a:t>: content produced on-the-fly in response to an HTTP request</a:t>
            </a:r>
          </a:p>
          <a:p>
            <a:pPr lvl="2"/>
            <a:r>
              <a:rPr lang="en-US" dirty="0"/>
              <a:t>Example: content produced by a program executed by the server on behalf of the client</a:t>
            </a:r>
          </a:p>
          <a:p>
            <a:pPr lvl="2"/>
            <a:r>
              <a:rPr lang="en-US" dirty="0"/>
              <a:t>Request identifies file containing executable code</a:t>
            </a:r>
          </a:p>
          <a:p>
            <a:pPr lvl="2"/>
            <a:endParaRPr lang="en-US" dirty="0"/>
          </a:p>
          <a:p>
            <a:r>
              <a:rPr lang="en-US" dirty="0"/>
              <a:t>Bottom line: </a:t>
            </a:r>
            <a:r>
              <a:rPr lang="en-US" i="1" dirty="0"/>
              <a:t>Web content is associated with a file that is managed by the server</a:t>
            </a:r>
          </a:p>
        </p:txBody>
      </p:sp>
    </p:spTree>
    <p:extLst>
      <p:ext uri="{BB962C8B-B14F-4D97-AF65-F5344CB8AC3E}">
        <p14:creationId xmlns:p14="http://schemas.microsoft.com/office/powerpoint/2010/main" val="186345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669B-5075-2243-8BCD-290EB0F8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990600"/>
          </a:xfrm>
        </p:spPr>
        <p:txBody>
          <a:bodyPr/>
          <a:lstStyle/>
          <a:p>
            <a:r>
              <a:rPr lang="en-US" dirty="0"/>
              <a:t>What is the Internet?</a:t>
            </a:r>
          </a:p>
        </p:txBody>
      </p:sp>
    </p:spTree>
    <p:extLst>
      <p:ext uri="{BB962C8B-B14F-4D97-AF65-F5344CB8AC3E}">
        <p14:creationId xmlns:p14="http://schemas.microsoft.com/office/powerpoint/2010/main" val="2485065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Tiny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Tiny Web server described in text</a:t>
            </a:r>
          </a:p>
          <a:p>
            <a:pPr lvl="1"/>
            <a:r>
              <a:rPr lang="en-US" sz="2200" dirty="0"/>
              <a:t>Tiny is a sequential Web server</a:t>
            </a:r>
          </a:p>
          <a:p>
            <a:pPr lvl="1"/>
            <a:r>
              <a:rPr lang="en-US" sz="2200" dirty="0"/>
              <a:t>Serves static and dynamic content to real browsers</a:t>
            </a:r>
          </a:p>
          <a:p>
            <a:pPr lvl="2"/>
            <a:r>
              <a:rPr lang="en-US" dirty="0"/>
              <a:t>text files, HTML files, GIF, PNG, and JPEG images</a:t>
            </a:r>
          </a:p>
          <a:p>
            <a:pPr lvl="1"/>
            <a:r>
              <a:rPr lang="en-US" sz="2200" dirty="0"/>
              <a:t>239 lines of commented C code</a:t>
            </a:r>
          </a:p>
          <a:p>
            <a:pPr lvl="1"/>
            <a:r>
              <a:rPr lang="en-US" sz="2200" dirty="0"/>
              <a:t>Not as complete or robust as a real Web server</a:t>
            </a:r>
          </a:p>
          <a:p>
            <a:pPr lvl="2"/>
            <a:r>
              <a:rPr lang="en-US" sz="2200" dirty="0"/>
              <a:t>You can break it with poorly-formed HTTP requests (e.g., terminate lines with “\n” instead of “\r\n”)</a:t>
            </a:r>
          </a:p>
        </p:txBody>
      </p:sp>
    </p:spTree>
    <p:extLst>
      <p:ext uri="{BB962C8B-B14F-4D97-AF65-F5344CB8AC3E}">
        <p14:creationId xmlns:p14="http://schemas.microsoft.com/office/powerpoint/2010/main" val="505901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Tiny Operation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connection from client</a:t>
            </a:r>
          </a:p>
          <a:p>
            <a:r>
              <a:rPr lang="en-US" dirty="0"/>
              <a:t>Read request from client (via connected socket)</a:t>
            </a:r>
          </a:p>
          <a:p>
            <a:r>
              <a:rPr lang="en-US" dirty="0"/>
              <a:t>Split into &lt;method&gt;  &lt;</a:t>
            </a:r>
            <a:r>
              <a:rPr lang="en-US" dirty="0" err="1"/>
              <a:t>uri</a:t>
            </a:r>
            <a:r>
              <a:rPr lang="en-US" dirty="0"/>
              <a:t>&gt; &lt;version&gt;</a:t>
            </a:r>
          </a:p>
          <a:p>
            <a:pPr lvl="1"/>
            <a:r>
              <a:rPr lang="en-US" dirty="0"/>
              <a:t>If method not GET, then return error</a:t>
            </a:r>
          </a:p>
          <a:p>
            <a:r>
              <a:rPr lang="en-US" dirty="0"/>
              <a:t>If URI contains “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-bin</a:t>
            </a:r>
            <a:r>
              <a:rPr lang="en-US" dirty="0"/>
              <a:t>” then serve dynamic content</a:t>
            </a:r>
          </a:p>
          <a:p>
            <a:pPr lvl="1"/>
            <a:r>
              <a:rPr lang="en-US" dirty="0"/>
              <a:t>(Would do wrong thing if had file “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abcgi-bingo.htm</a:t>
            </a:r>
            <a:r>
              <a:rPr lang="en-US" dirty="0"/>
              <a:t>l”)</a:t>
            </a:r>
          </a:p>
          <a:p>
            <a:pPr lvl="1"/>
            <a:r>
              <a:rPr lang="en-US" dirty="0"/>
              <a:t>Fork process to execute program</a:t>
            </a:r>
          </a:p>
          <a:p>
            <a:r>
              <a:rPr lang="en-US" dirty="0"/>
              <a:t>Otherwise serve static content</a:t>
            </a:r>
          </a:p>
          <a:p>
            <a:pPr lvl="1"/>
            <a:r>
              <a:rPr lang="en-US" dirty="0"/>
              <a:t>Copy file to output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70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Tiny Serving Static Content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7DFC24-8EEF-3342-9809-4DBDA57AC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407110"/>
            <a:ext cx="8305800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[MAXBUF];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headers to client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get_filetype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sServer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Tiny Web Server\r\n"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sConnection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close\r\n"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-type: %s\r\n\r\n"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body to client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Open(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O_RDONLY, 0);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Mmap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(0,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PROT_READ, MAP_PRIVATE,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Munmap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filesize);        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1090" y="6031468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59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>
            <a:normAutofit/>
          </a:bodyPr>
          <a:lstStyle/>
          <a:p>
            <a:r>
              <a:rPr lang="en-US"/>
              <a:t>Serving Dynamic Content</a:t>
            </a:r>
          </a:p>
        </p:txBody>
      </p:sp>
      <p:sp>
        <p:nvSpPr>
          <p:cNvPr id="771077" name="Rectangle 5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 lIns="90343" tIns="44379" rIns="90343" bIns="44379"/>
          <a:lstStyle/>
          <a:p>
            <a:r>
              <a:rPr lang="en-US" dirty="0"/>
              <a:t>Client sends request to server</a:t>
            </a:r>
          </a:p>
          <a:p>
            <a:endParaRPr lang="en-US" dirty="0"/>
          </a:p>
          <a:p>
            <a:r>
              <a:rPr lang="en-US" dirty="0"/>
              <a:t>If request URI contains the string “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</a:rPr>
              <a:t>-bin</a:t>
            </a:r>
            <a:r>
              <a:rPr lang="en-US" dirty="0"/>
              <a:t>”, the Tiny server assumes that the request is for dynamic content </a:t>
            </a:r>
          </a:p>
        </p:txBody>
      </p:sp>
      <p:sp>
        <p:nvSpPr>
          <p:cNvPr id="771075" name="Oval 3"/>
          <p:cNvSpPr>
            <a:spLocks noChangeArrowheads="1"/>
          </p:cNvSpPr>
          <p:nvPr/>
        </p:nvSpPr>
        <p:spPr bwMode="auto">
          <a:xfrm>
            <a:off x="5548313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71076" name="Oval 4"/>
          <p:cNvSpPr>
            <a:spLocks noChangeArrowheads="1"/>
          </p:cNvSpPr>
          <p:nvPr/>
        </p:nvSpPr>
        <p:spPr bwMode="auto">
          <a:xfrm>
            <a:off x="7526338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1078" name="Line 6"/>
          <p:cNvSpPr>
            <a:spLocks noChangeShapeType="1"/>
          </p:cNvSpPr>
          <p:nvPr/>
        </p:nvSpPr>
        <p:spPr bwMode="auto">
          <a:xfrm>
            <a:off x="6613525" y="3117850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5000625" y="2130425"/>
            <a:ext cx="4006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GET /</a:t>
            </a:r>
            <a:r>
              <a:rPr lang="en-US" sz="1800" dirty="0" err="1">
                <a:latin typeface="Courier New" pitchFamily="49" charset="0"/>
              </a:rPr>
              <a:t>cgi</a:t>
            </a:r>
            <a:r>
              <a:rPr lang="en-US" sz="1800" dirty="0">
                <a:latin typeface="Courier New" pitchFamily="49" charset="0"/>
              </a:rPr>
              <a:t>-bin/env.pl HTTP/1.1</a:t>
            </a:r>
          </a:p>
        </p:txBody>
      </p:sp>
    </p:spTree>
    <p:extLst>
      <p:ext uri="{BB962C8B-B14F-4D97-AF65-F5344CB8AC3E}">
        <p14:creationId xmlns:p14="http://schemas.microsoft.com/office/powerpoint/2010/main" val="2471859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>
            <a:normAutofit/>
          </a:bodyPr>
          <a:lstStyle/>
          <a:p>
            <a:r>
              <a:rPr lang="en-US"/>
              <a:t>Serving Dynamic Content (cont)</a:t>
            </a:r>
          </a:p>
        </p:txBody>
      </p:sp>
      <p:sp>
        <p:nvSpPr>
          <p:cNvPr id="772101" name="Rectangle 5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server creates a child process and runs the program identified by the URI in that process</a:t>
            </a:r>
          </a:p>
        </p:txBody>
      </p:sp>
      <p:sp>
        <p:nvSpPr>
          <p:cNvPr id="772099" name="Oval 3"/>
          <p:cNvSpPr>
            <a:spLocks noChangeArrowheads="1"/>
          </p:cNvSpPr>
          <p:nvPr/>
        </p:nvSpPr>
        <p:spPr bwMode="auto">
          <a:xfrm>
            <a:off x="5173663" y="19018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2100" name="Oval 4"/>
          <p:cNvSpPr>
            <a:spLocks noChangeArrowheads="1"/>
          </p:cNvSpPr>
          <p:nvPr/>
        </p:nvSpPr>
        <p:spPr bwMode="auto">
          <a:xfrm>
            <a:off x="7153275" y="19018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2102" name="Oval 6"/>
          <p:cNvSpPr>
            <a:spLocks noChangeArrowheads="1"/>
          </p:cNvSpPr>
          <p:nvPr/>
        </p:nvSpPr>
        <p:spPr bwMode="auto">
          <a:xfrm>
            <a:off x="7159625" y="34988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2103" name="Line 7"/>
          <p:cNvSpPr>
            <a:spLocks noChangeShapeType="1"/>
          </p:cNvSpPr>
          <p:nvPr/>
        </p:nvSpPr>
        <p:spPr bwMode="auto">
          <a:xfrm flipV="1">
            <a:off x="7685088" y="28908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7654925" y="3011488"/>
            <a:ext cx="14128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Courier New" pitchFamily="49" charset="0"/>
              </a:rPr>
              <a:t>fork/exec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47614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>
            <a:normAutofit/>
          </a:bodyPr>
          <a:lstStyle/>
          <a:p>
            <a:r>
              <a:rPr lang="en-US"/>
              <a:t>Serving Dynamic Content (cont)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child runs and generates the dynamic content</a:t>
            </a:r>
          </a:p>
          <a:p>
            <a:endParaRPr lang="en-US" dirty="0"/>
          </a:p>
          <a:p>
            <a:r>
              <a:rPr lang="en-US" dirty="0"/>
              <a:t>The server captures the content of the child and forwards it without modification to the client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73123" name="Oval 3"/>
          <p:cNvSpPr>
            <a:spLocks noChangeArrowheads="1"/>
          </p:cNvSpPr>
          <p:nvPr/>
        </p:nvSpPr>
        <p:spPr bwMode="auto">
          <a:xfrm>
            <a:off x="5173663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3124" name="Oval 4"/>
          <p:cNvSpPr>
            <a:spLocks noChangeArrowheads="1"/>
          </p:cNvSpPr>
          <p:nvPr/>
        </p:nvSpPr>
        <p:spPr bwMode="auto">
          <a:xfrm>
            <a:off x="7153275" y="18256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3126" name="Oval 6"/>
          <p:cNvSpPr>
            <a:spLocks noChangeArrowheads="1"/>
          </p:cNvSpPr>
          <p:nvPr/>
        </p:nvSpPr>
        <p:spPr bwMode="auto">
          <a:xfrm>
            <a:off x="7159625" y="34226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3127" name="Line 7"/>
          <p:cNvSpPr>
            <a:spLocks noChangeShapeType="1"/>
          </p:cNvSpPr>
          <p:nvPr/>
        </p:nvSpPr>
        <p:spPr bwMode="auto">
          <a:xfrm flipV="1">
            <a:off x="7685088" y="28146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3128" name="Text Box 8"/>
          <p:cNvSpPr txBox="1">
            <a:spLocks noChangeArrowheads="1"/>
          </p:cNvSpPr>
          <p:nvPr/>
        </p:nvSpPr>
        <p:spPr bwMode="auto">
          <a:xfrm>
            <a:off x="7616825" y="2967038"/>
            <a:ext cx="1047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/>
              <a:t>Content</a:t>
            </a:r>
          </a:p>
        </p:txBody>
      </p:sp>
      <p:sp>
        <p:nvSpPr>
          <p:cNvPr id="773129" name="Text Box 9"/>
          <p:cNvSpPr txBox="1">
            <a:spLocks noChangeArrowheads="1"/>
          </p:cNvSpPr>
          <p:nvPr/>
        </p:nvSpPr>
        <p:spPr bwMode="auto">
          <a:xfrm>
            <a:off x="6202363" y="2265645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3130" name="Line 10"/>
          <p:cNvSpPr>
            <a:spLocks noChangeShapeType="1"/>
          </p:cNvSpPr>
          <p:nvPr/>
        </p:nvSpPr>
        <p:spPr bwMode="auto">
          <a:xfrm flipH="1">
            <a:off x="6240463" y="2281238"/>
            <a:ext cx="91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41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>
            <a:normAutofit/>
          </a:bodyPr>
          <a:lstStyle/>
          <a:p>
            <a:r>
              <a:rPr lang="en-US"/>
              <a:t>Issues in Serving Dynamic Content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lIns="91294" tIns="45647" rIns="91294" bIns="45647">
            <a:normAutofit fontScale="85000" lnSpcReduction="2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How does the client pass program arguments to the server?</a:t>
            </a:r>
          </a:p>
          <a:p>
            <a:pPr>
              <a:lnSpc>
                <a:spcPct val="85000"/>
              </a:lnSpc>
            </a:pPr>
            <a:r>
              <a:rPr lang="en-US" dirty="0"/>
              <a:t>How does the server pass these arguments to the child?</a:t>
            </a:r>
          </a:p>
          <a:p>
            <a:pPr>
              <a:lnSpc>
                <a:spcPct val="85000"/>
              </a:lnSpc>
            </a:pPr>
            <a:r>
              <a:rPr lang="en-US" dirty="0"/>
              <a:t>How does the server pass other info relevant to the request to the child?</a:t>
            </a:r>
          </a:p>
          <a:p>
            <a:pPr>
              <a:lnSpc>
                <a:spcPct val="85000"/>
              </a:lnSpc>
            </a:pPr>
            <a:r>
              <a:rPr lang="en-US" dirty="0"/>
              <a:t>How does the server capture the content produced by the child?</a:t>
            </a:r>
          </a:p>
          <a:p>
            <a:pPr>
              <a:lnSpc>
                <a:spcPct val="85000"/>
              </a:lnSpc>
            </a:pPr>
            <a:r>
              <a:rPr lang="en-US" dirty="0"/>
              <a:t>These issues are addressed by the </a:t>
            </a:r>
            <a:r>
              <a:rPr lang="en-US" dirty="0">
                <a:solidFill>
                  <a:srgbClr val="FF0000"/>
                </a:solidFill>
              </a:rPr>
              <a:t>Common Gateway Interface (CGI) </a:t>
            </a:r>
            <a:r>
              <a:rPr lang="en-US" dirty="0"/>
              <a:t>specification.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775172" name="Oval 4"/>
          <p:cNvSpPr>
            <a:spLocks noChangeArrowheads="1"/>
          </p:cNvSpPr>
          <p:nvPr/>
        </p:nvSpPr>
        <p:spPr bwMode="auto">
          <a:xfrm>
            <a:off x="5459413" y="1825625"/>
            <a:ext cx="1065212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5173" name="Oval 5"/>
          <p:cNvSpPr>
            <a:spLocks noChangeArrowheads="1"/>
          </p:cNvSpPr>
          <p:nvPr/>
        </p:nvSpPr>
        <p:spPr bwMode="auto">
          <a:xfrm>
            <a:off x="7437438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5174" name="Line 6"/>
          <p:cNvSpPr>
            <a:spLocks noChangeShapeType="1"/>
          </p:cNvSpPr>
          <p:nvPr/>
        </p:nvSpPr>
        <p:spPr bwMode="auto">
          <a:xfrm flipH="1" flipV="1">
            <a:off x="7761288" y="28146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75" name="Text Box 7"/>
          <p:cNvSpPr txBox="1">
            <a:spLocks noChangeArrowheads="1"/>
          </p:cNvSpPr>
          <p:nvPr/>
        </p:nvSpPr>
        <p:spPr bwMode="auto">
          <a:xfrm>
            <a:off x="6715125" y="2965732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6" name="Text Box 8"/>
          <p:cNvSpPr txBox="1">
            <a:spLocks noChangeArrowheads="1"/>
          </p:cNvSpPr>
          <p:nvPr/>
        </p:nvSpPr>
        <p:spPr bwMode="auto">
          <a:xfrm>
            <a:off x="6486525" y="2129120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7" name="Line 9"/>
          <p:cNvSpPr>
            <a:spLocks noChangeShapeType="1"/>
          </p:cNvSpPr>
          <p:nvPr/>
        </p:nvSpPr>
        <p:spPr bwMode="auto">
          <a:xfrm flipH="1">
            <a:off x="6524625" y="2462213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6410325" y="1671920"/>
            <a:ext cx="966861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Request</a:t>
            </a:r>
          </a:p>
        </p:txBody>
      </p:sp>
      <p:sp>
        <p:nvSpPr>
          <p:cNvPr id="775179" name="Line 11"/>
          <p:cNvSpPr>
            <a:spLocks noChangeShapeType="1"/>
          </p:cNvSpPr>
          <p:nvPr/>
        </p:nvSpPr>
        <p:spPr bwMode="auto">
          <a:xfrm flipH="1" flipV="1">
            <a:off x="6448425" y="2054225"/>
            <a:ext cx="1065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80" name="Line 12"/>
          <p:cNvSpPr>
            <a:spLocks noChangeShapeType="1"/>
          </p:cNvSpPr>
          <p:nvPr/>
        </p:nvSpPr>
        <p:spPr bwMode="auto">
          <a:xfrm flipH="1" flipV="1">
            <a:off x="8218488" y="27384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81" name="Text Box 13"/>
          <p:cNvSpPr txBox="1">
            <a:spLocks noChangeArrowheads="1"/>
          </p:cNvSpPr>
          <p:nvPr/>
        </p:nvSpPr>
        <p:spPr bwMode="auto">
          <a:xfrm>
            <a:off x="8180388" y="2965732"/>
            <a:ext cx="815265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Create</a:t>
            </a:r>
          </a:p>
        </p:txBody>
      </p:sp>
      <p:sp>
        <p:nvSpPr>
          <p:cNvPr id="775182" name="Oval 14"/>
          <p:cNvSpPr>
            <a:spLocks noChangeArrowheads="1"/>
          </p:cNvSpPr>
          <p:nvPr/>
        </p:nvSpPr>
        <p:spPr bwMode="auto">
          <a:xfrm>
            <a:off x="7443788" y="3422650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</p:spTree>
    <p:extLst>
      <p:ext uri="{BB962C8B-B14F-4D97-AF65-F5344CB8AC3E}">
        <p14:creationId xmlns:p14="http://schemas.microsoft.com/office/powerpoint/2010/main" val="2222386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>
            <a:normAutofit/>
          </a:bodyPr>
          <a:lstStyle/>
          <a:p>
            <a:r>
              <a:rPr lang="en-US" dirty="0"/>
              <a:t>CGI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Because the children are written according to the CGI spec, they are often called </a:t>
            </a:r>
            <a:r>
              <a:rPr lang="en-US" i="1" dirty="0">
                <a:solidFill>
                  <a:srgbClr val="FF0000"/>
                </a:solidFill>
              </a:rPr>
              <a:t>CGI programs.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CGI really defines a simple standard for transferring information between the client (browser), the server, and the child process.</a:t>
            </a:r>
          </a:p>
          <a:p>
            <a:endParaRPr lang="en-US" dirty="0"/>
          </a:p>
          <a:p>
            <a:r>
              <a:rPr lang="en-US" dirty="0"/>
              <a:t>CGI is the original standard for generating dynamic content. Has been largely replaced by other, faster techniques: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fastCGI</a:t>
            </a:r>
            <a:r>
              <a:rPr lang="en-US" dirty="0"/>
              <a:t>, Apache modules, Java servlets, Rails controllers</a:t>
            </a:r>
          </a:p>
          <a:p>
            <a:pPr lvl="1"/>
            <a:r>
              <a:rPr lang="en-US" dirty="0"/>
              <a:t>Avoid having to create process on the fly (expensive and slow). </a:t>
            </a:r>
          </a:p>
        </p:txBody>
      </p:sp>
    </p:spTree>
    <p:extLst>
      <p:ext uri="{BB962C8B-B14F-4D97-AF65-F5344CB8AC3E}">
        <p14:creationId xmlns:p14="http://schemas.microsoft.com/office/powerpoint/2010/main" val="4040296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BA7985-807E-B044-B716-FDA8BC559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070" y="2634732"/>
            <a:ext cx="9144000" cy="3976657"/>
          </a:xfrm>
          <a:prstGeom prst="rect">
            <a:avLst/>
          </a:prstGeom>
        </p:spPr>
      </p:pic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add.com</a:t>
            </a:r>
            <a:r>
              <a:rPr lang="en-US" dirty="0"/>
              <a:t> Experience</a:t>
            </a:r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6658440" y="6099064"/>
            <a:ext cx="13901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Output page</a:t>
            </a:r>
          </a:p>
        </p:txBody>
      </p:sp>
      <p:sp>
        <p:nvSpPr>
          <p:cNvPr id="778247" name="Line 7"/>
          <p:cNvSpPr>
            <a:spLocks noChangeShapeType="1"/>
          </p:cNvSpPr>
          <p:nvPr/>
        </p:nvSpPr>
        <p:spPr bwMode="auto">
          <a:xfrm flipH="1" flipV="1">
            <a:off x="4601039" y="4682220"/>
            <a:ext cx="20574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48" name="Text Box 8"/>
          <p:cNvSpPr txBox="1">
            <a:spLocks noChangeArrowheads="1"/>
          </p:cNvSpPr>
          <p:nvPr/>
        </p:nvSpPr>
        <p:spPr bwMode="auto">
          <a:xfrm>
            <a:off x="3053671" y="1698263"/>
            <a:ext cx="6047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host</a:t>
            </a:r>
          </a:p>
        </p:txBody>
      </p:sp>
      <p:sp>
        <p:nvSpPr>
          <p:cNvPr id="778249" name="Text Box 9"/>
          <p:cNvSpPr txBox="1">
            <a:spLocks noChangeArrowheads="1"/>
          </p:cNvSpPr>
          <p:nvPr/>
        </p:nvSpPr>
        <p:spPr bwMode="auto">
          <a:xfrm>
            <a:off x="3755221" y="1665176"/>
            <a:ext cx="5947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port</a:t>
            </a:r>
          </a:p>
        </p:txBody>
      </p:sp>
      <p:sp>
        <p:nvSpPr>
          <p:cNvPr id="778250" name="Text Box 10"/>
          <p:cNvSpPr txBox="1">
            <a:spLocks noChangeArrowheads="1"/>
          </p:cNvSpPr>
          <p:nvPr/>
        </p:nvSpPr>
        <p:spPr bwMode="auto">
          <a:xfrm>
            <a:off x="4601040" y="1679463"/>
            <a:ext cx="139090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CGI program</a:t>
            </a:r>
          </a:p>
        </p:txBody>
      </p:sp>
      <p:sp>
        <p:nvSpPr>
          <p:cNvPr id="778251" name="Text Box 11"/>
          <p:cNvSpPr txBox="1">
            <a:spLocks noChangeArrowheads="1"/>
          </p:cNvSpPr>
          <p:nvPr/>
        </p:nvSpPr>
        <p:spPr bwMode="auto">
          <a:xfrm>
            <a:off x="6219386" y="2165023"/>
            <a:ext cx="121394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arguments</a:t>
            </a:r>
          </a:p>
        </p:txBody>
      </p:sp>
      <p:sp>
        <p:nvSpPr>
          <p:cNvPr id="778252" name="Line 12"/>
          <p:cNvSpPr>
            <a:spLocks noChangeShapeType="1"/>
          </p:cNvSpPr>
          <p:nvPr/>
        </p:nvSpPr>
        <p:spPr bwMode="auto">
          <a:xfrm flipH="1">
            <a:off x="3387046" y="2131401"/>
            <a:ext cx="0" cy="94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3" name="Line 13"/>
          <p:cNvSpPr>
            <a:spLocks noChangeShapeType="1"/>
          </p:cNvSpPr>
          <p:nvPr/>
        </p:nvSpPr>
        <p:spPr bwMode="auto">
          <a:xfrm flipH="1">
            <a:off x="4069546" y="2046176"/>
            <a:ext cx="0" cy="9834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4" name="Line 14"/>
          <p:cNvSpPr>
            <a:spLocks noChangeShapeType="1"/>
          </p:cNvSpPr>
          <p:nvPr/>
        </p:nvSpPr>
        <p:spPr bwMode="auto">
          <a:xfrm flipH="1">
            <a:off x="5058240" y="2098314"/>
            <a:ext cx="152400" cy="976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5" name="Line 15"/>
          <p:cNvSpPr>
            <a:spLocks noChangeShapeType="1"/>
          </p:cNvSpPr>
          <p:nvPr/>
        </p:nvSpPr>
        <p:spPr bwMode="auto">
          <a:xfrm flipH="1">
            <a:off x="5408758" y="2524843"/>
            <a:ext cx="7905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7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6" grpId="0"/>
      <p:bldP spid="778247" grpId="0" animBg="1"/>
      <p:bldP spid="778248" grpId="0"/>
      <p:bldP spid="778249" grpId="0"/>
      <p:bldP spid="778250" grpId="0"/>
      <p:bldP spid="778251" grpId="0"/>
      <p:bldP spid="778252" grpId="0" animBg="1"/>
      <p:bldP spid="778253" grpId="0" animBg="1"/>
      <p:bldP spid="778254" grpId="0" animBg="1"/>
      <p:bldP spid="7782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>
            <a:normAutofit/>
          </a:bodyPr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idx="1"/>
          </p:nvPr>
        </p:nvSpPr>
        <p:spPr/>
        <p:txBody>
          <a:bodyPr lIns="91294" tIns="45647" rIns="91294" bIns="45647"/>
          <a:lstStyle/>
          <a:p>
            <a:r>
              <a:rPr lang="en-US" u="sng" dirty="0">
                <a:solidFill>
                  <a:schemeClr val="tx1"/>
                </a:solidFill>
              </a:rPr>
              <a:t>Question:</a:t>
            </a:r>
            <a:r>
              <a:rPr lang="en-US" dirty="0">
                <a:solidFill>
                  <a:schemeClr val="tx1"/>
                </a:solidFill>
              </a:rPr>
              <a:t> How does the client pass arguments to the server?</a:t>
            </a:r>
          </a:p>
          <a:p>
            <a:r>
              <a:rPr lang="en-US" u="sng" dirty="0">
                <a:solidFill>
                  <a:schemeClr val="tx1"/>
                </a:solidFill>
              </a:rPr>
              <a:t>Answer:</a:t>
            </a:r>
            <a:r>
              <a:rPr lang="en-US" dirty="0">
                <a:solidFill>
                  <a:schemeClr val="tx1"/>
                </a:solidFill>
              </a:rPr>
              <a:t> The arguments are appended to the URI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Can be encoded directly in a URL typed to a browser or a URL in an HTML link  </a:t>
            </a:r>
          </a:p>
          <a:p>
            <a:pPr lvl="1"/>
            <a:r>
              <a:rPr lang="en-US" dirty="0">
                <a:latin typeface="Courier New" pitchFamily="49" charset="0"/>
              </a:rPr>
              <a:t>http://add.com/cgi-bin/adder?15213&amp;18213</a:t>
            </a:r>
          </a:p>
          <a:p>
            <a:pPr lvl="1"/>
            <a:r>
              <a:rPr lang="en-US" dirty="0">
                <a:latin typeface="Courier New" pitchFamily="49" charset="0"/>
              </a:rPr>
              <a:t>adder</a:t>
            </a:r>
            <a:r>
              <a:rPr lang="en-US" dirty="0"/>
              <a:t> is the CGI program on the server that will do the addition.</a:t>
            </a:r>
          </a:p>
          <a:p>
            <a:pPr lvl="1"/>
            <a:r>
              <a:rPr lang="en-US" dirty="0"/>
              <a:t>argument list starts with </a:t>
            </a:r>
            <a:r>
              <a:rPr lang="en-US" dirty="0">
                <a:latin typeface="Courier New" pitchFamily="49" charset="0"/>
              </a:rPr>
              <a:t>“?”</a:t>
            </a:r>
            <a:endParaRPr lang="en-US" dirty="0"/>
          </a:p>
          <a:p>
            <a:pPr lvl="1"/>
            <a:r>
              <a:rPr lang="en-US" dirty="0"/>
              <a:t>arguments separated by </a:t>
            </a:r>
            <a:r>
              <a:rPr lang="en-US" dirty="0">
                <a:latin typeface="Courier New" pitchFamily="49" charset="0"/>
              </a:rPr>
              <a:t>“&amp;”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spaces represented by  </a:t>
            </a:r>
            <a:r>
              <a:rPr lang="en-US" dirty="0">
                <a:latin typeface="Courier New" pitchFamily="49" charset="0"/>
              </a:rPr>
              <a:t>“+” or “%20”</a:t>
            </a:r>
          </a:p>
        </p:txBody>
      </p:sp>
    </p:spTree>
    <p:extLst>
      <p:ext uri="{BB962C8B-B14F-4D97-AF65-F5344CB8AC3E}">
        <p14:creationId xmlns:p14="http://schemas.microsoft.com/office/powerpoint/2010/main" val="8994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3711-A920-B143-8DE1-B3F97B34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Picture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E7819A-AF05-714E-B7B8-A1A19C2DC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6036"/>
            <a:ext cx="8229600" cy="426512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9C3D36-0869-304B-B2CD-C8578127AAEE}"/>
              </a:ext>
            </a:extLst>
          </p:cNvPr>
          <p:cNvSpPr/>
          <p:nvPr/>
        </p:nvSpPr>
        <p:spPr>
          <a:xfrm>
            <a:off x="8269942" y="5665694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509101-92AB-3441-8A25-DAB45AC2214D}"/>
              </a:ext>
            </a:extLst>
          </p:cNvPr>
          <p:cNvSpPr/>
          <p:nvPr/>
        </p:nvSpPr>
        <p:spPr>
          <a:xfrm>
            <a:off x="228600" y="1906036"/>
            <a:ext cx="8763000" cy="760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14F3DD-27F9-214C-A4EB-53B5F09CED4C}"/>
              </a:ext>
            </a:extLst>
          </p:cNvPr>
          <p:cNvGrpSpPr/>
          <p:nvPr/>
        </p:nvGrpSpPr>
        <p:grpSpPr>
          <a:xfrm>
            <a:off x="526943" y="2017364"/>
            <a:ext cx="8072034" cy="567234"/>
            <a:chOff x="526943" y="2017364"/>
            <a:chExt cx="8072034" cy="5672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6BE9783-3B56-1545-BA34-5FB0EDC4A910}"/>
                </a:ext>
              </a:extLst>
            </p:cNvPr>
            <p:cNvSpPr/>
            <p:nvPr/>
          </p:nvSpPr>
          <p:spPr>
            <a:xfrm>
              <a:off x="526943" y="2057400"/>
              <a:ext cx="1441342" cy="527198"/>
            </a:xfrm>
            <a:prstGeom prst="rect">
              <a:avLst/>
            </a:prstGeom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Application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743904-A45F-2646-B62C-9508E33AE032}"/>
                </a:ext>
              </a:extLst>
            </p:cNvPr>
            <p:cNvSpPr/>
            <p:nvPr/>
          </p:nvSpPr>
          <p:spPr>
            <a:xfrm>
              <a:off x="7157635" y="2023821"/>
              <a:ext cx="1441342" cy="527198"/>
            </a:xfrm>
            <a:prstGeom prst="rect">
              <a:avLst/>
            </a:prstGeom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Application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275D32F-2B75-0F45-8F00-A3840AFA0BF7}"/>
                </a:ext>
              </a:extLst>
            </p:cNvPr>
            <p:cNvCxnSpPr>
              <a:stCxn id="3" idx="3"/>
            </p:cNvCxnSpPr>
            <p:nvPr/>
          </p:nvCxnSpPr>
          <p:spPr>
            <a:xfrm>
              <a:off x="1968285" y="2320999"/>
              <a:ext cx="519451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51533B-3C18-AC4C-A32F-58A06BDF47DE}"/>
                </a:ext>
              </a:extLst>
            </p:cNvPr>
            <p:cNvSpPr txBox="1"/>
            <p:nvPr/>
          </p:nvSpPr>
          <p:spPr>
            <a:xfrm>
              <a:off x="2038028" y="2017364"/>
              <a:ext cx="1353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accent1"/>
                  </a:solidFill>
                </a:rPr>
                <a:t>messages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83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>
            <a:normAutofit/>
          </a:bodyPr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URL suffix: </a:t>
            </a:r>
          </a:p>
          <a:p>
            <a:pPr lvl="1"/>
            <a:r>
              <a:rPr lang="en-US" dirty="0" err="1">
                <a:latin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</a:rPr>
              <a:t>-bin/adder?15213&amp;18213</a:t>
            </a:r>
          </a:p>
          <a:p>
            <a:endParaRPr lang="en-US" dirty="0"/>
          </a:p>
          <a:p>
            <a:r>
              <a:rPr lang="en-US" dirty="0"/>
              <a:t>Result displayed on browser: 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996950" y="3886200"/>
            <a:ext cx="7150100" cy="2308316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Welcome to add.com: THE Internet addition portal. 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The answer is: 15213 + 18213 = 33426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Thanks for visiting! </a:t>
            </a:r>
          </a:p>
        </p:txBody>
      </p:sp>
    </p:spTree>
    <p:extLst>
      <p:ext uri="{BB962C8B-B14F-4D97-AF65-F5344CB8AC3E}">
        <p14:creationId xmlns:p14="http://schemas.microsoft.com/office/powerpoint/2010/main" val="2209627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>
            <a:normAutofit/>
          </a:bodyPr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idx="1"/>
          </p:nvPr>
        </p:nvSpPr>
        <p:spPr/>
        <p:txBody>
          <a:bodyPr lIns="91294" tIns="45647" rIns="91294" bIns="45647"/>
          <a:lstStyle/>
          <a:p>
            <a:r>
              <a:rPr lang="en-US" u="sng" dirty="0"/>
              <a:t>Question</a:t>
            </a:r>
            <a:r>
              <a:rPr lang="en-US" dirty="0"/>
              <a:t>: How does the server pass these arguments to the child?</a:t>
            </a:r>
          </a:p>
          <a:p>
            <a:r>
              <a:rPr lang="en-US" u="sng" dirty="0"/>
              <a:t>Answer:</a:t>
            </a:r>
            <a:r>
              <a:rPr lang="en-US" dirty="0"/>
              <a:t> In environment variable QUERY_STRING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A single string containing everything after the “?”</a:t>
            </a:r>
          </a:p>
          <a:p>
            <a:pPr lvl="1"/>
            <a:r>
              <a:rPr lang="en-US" dirty="0"/>
              <a:t>For add: </a:t>
            </a:r>
            <a:r>
              <a:rPr lang="en-US" dirty="0">
                <a:latin typeface="Courier New" pitchFamily="49" charset="0"/>
              </a:rPr>
              <a:t>QUERY_STRING</a:t>
            </a:r>
            <a:r>
              <a:rPr lang="en-US" dirty="0"/>
              <a:t> = </a:t>
            </a:r>
            <a:r>
              <a:rPr lang="en-US" dirty="0">
                <a:latin typeface="+mn-lt"/>
                <a:cs typeface="Courier New" pitchFamily="49" charset="0"/>
              </a:rPr>
              <a:t>“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15213&amp;18213</a:t>
            </a:r>
            <a:r>
              <a:rPr lang="en-US" dirty="0"/>
              <a:t>”</a:t>
            </a: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778065" y="3586877"/>
            <a:ext cx="6994335" cy="258532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Extract the two arguments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getenv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!= 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    p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strchr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 dirty="0">
                <a:solidFill>
                  <a:srgbClr val="9D206F"/>
                </a:solidFill>
                <a:latin typeface="Courier New"/>
                <a:cs typeface="Courier New"/>
              </a:rPr>
              <a:t>'&amp;'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	 *p = </a:t>
            </a:r>
            <a:r>
              <a:rPr lang="tr-TR" sz="1800" dirty="0">
                <a:solidFill>
                  <a:srgbClr val="9D206F"/>
                </a:solidFill>
                <a:latin typeface="Courier New"/>
                <a:cs typeface="Courier New"/>
              </a:rPr>
              <a:t>'\0'</a:t>
            </a:r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(arg1,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(arg2, p+1);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n1 = atoi(arg1);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n2 = atoi(arg2);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9539" y="5802868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94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2307559"/>
            <a:ext cx="8991600" cy="452431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serve_dynamic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cgiargs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emptylist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 = {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Return first part of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"Server: Tiny Web Server\r\n"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Real server would set all CGI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here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setenv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cgiargs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1);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Dup2(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STDOUT_FILENO);        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Redirect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stdout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to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emptylist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environ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Run CGI program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Parent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waits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for and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reaps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child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>
            <a:normAutofit/>
          </a:bodyPr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 lIns="91294" tIns="45647" rIns="91294" bIns="45647">
            <a:normAutofit fontScale="85000" lnSpcReduction="20000"/>
          </a:bodyPr>
          <a:lstStyle/>
          <a:p>
            <a:r>
              <a:rPr lang="en-US" sz="2000" u="sng" dirty="0"/>
              <a:t>Question:</a:t>
            </a:r>
            <a:r>
              <a:rPr lang="en-US" sz="2000" dirty="0"/>
              <a:t> How does the server capture the content produced by the child?</a:t>
            </a:r>
          </a:p>
          <a:p>
            <a:r>
              <a:rPr lang="en-US" sz="2000" u="sng" dirty="0"/>
              <a:t>Answer:</a:t>
            </a:r>
            <a:r>
              <a:rPr lang="en-US" sz="2000" dirty="0"/>
              <a:t> The child generates its output on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/>
              <a:t>.  Server uses </a:t>
            </a:r>
            <a:r>
              <a:rPr lang="en-US" sz="2000" dirty="0">
                <a:latin typeface="Courier New" pitchFamily="49" charset="0"/>
              </a:rPr>
              <a:t>dup2 </a:t>
            </a:r>
            <a:r>
              <a:rPr lang="en-US" sz="2000" dirty="0"/>
              <a:t>to redirect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to its connected socket.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1519" y="6483360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090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2489028"/>
            <a:ext cx="8991600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the response body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"Welcome to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add.com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Internet addition portal.\r\n&lt;p&gt;"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answer is: %d + %d = %d\r\n&lt;p&gt;"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content, n1, n2, n1 + n2);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sThanks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for visiting!\r\n"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Generate the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"Content-type: text/html\r\n\r\n"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2139" y="5673730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69925" y="1600200"/>
            <a:ext cx="7804150" cy="103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Notice that only the CGI child process knows the content type and length, so it must generate those headers.</a:t>
            </a:r>
          </a:p>
        </p:txBody>
      </p:sp>
    </p:spTree>
    <p:extLst>
      <p:ext uri="{BB962C8B-B14F-4D97-AF65-F5344CB8AC3E}">
        <p14:creationId xmlns:p14="http://schemas.microsoft.com/office/powerpoint/2010/main" val="3395700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665506"/>
            <a:ext cx="7315200" cy="4278094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GET /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cgi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-bin/adder?15213&amp;18213 HTTP/1.0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HTTP/1.0 200 OK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Server: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Tiny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Web Server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Connection: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close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length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117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Content-type: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text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/html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Welcome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to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add.com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THE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Internet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addition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portal.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&lt;p&gt;The answer is: 15213 + 18213 = 33426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&lt;p&gt;Thanks for visiting!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Serving Dynamic Content With GET </a:t>
            </a:r>
          </a:p>
        </p:txBody>
      </p:sp>
      <p:sp>
        <p:nvSpPr>
          <p:cNvPr id="786437" name="Text Box 5"/>
          <p:cNvSpPr txBox="1">
            <a:spLocks noChangeArrowheads="1"/>
          </p:cNvSpPr>
          <p:nvPr/>
        </p:nvSpPr>
        <p:spPr bwMode="auto">
          <a:xfrm>
            <a:off x="6452920" y="2736846"/>
            <a:ext cx="2677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request sent by client</a:t>
            </a:r>
          </a:p>
        </p:txBody>
      </p:sp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6452920" y="3240296"/>
            <a:ext cx="27432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server</a:t>
            </a:r>
          </a:p>
        </p:txBody>
      </p:sp>
      <p:sp>
        <p:nvSpPr>
          <p:cNvPr id="786442" name="Text Box 10"/>
          <p:cNvSpPr txBox="1">
            <a:spLocks noChangeArrowheads="1"/>
          </p:cNvSpPr>
          <p:nvPr/>
        </p:nvSpPr>
        <p:spPr bwMode="auto">
          <a:xfrm>
            <a:off x="6452920" y="4332021"/>
            <a:ext cx="25721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CGI program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4800" y="2691486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04800" y="3195426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04800" y="3903497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04800" y="5394044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58137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Testing Servers Using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telnet </a:t>
            </a:r>
            <a:r>
              <a:rPr lang="en-US" dirty="0"/>
              <a:t>program is invaluable for testing servers that transmit ASCII strings over Internet connections</a:t>
            </a:r>
          </a:p>
          <a:p>
            <a:pPr lvl="1"/>
            <a:r>
              <a:rPr lang="en-US" dirty="0"/>
              <a:t>Our simple echo server</a:t>
            </a:r>
          </a:p>
          <a:p>
            <a:pPr lvl="1"/>
            <a:r>
              <a:rPr lang="en-US" dirty="0"/>
              <a:t>Web servers</a:t>
            </a:r>
          </a:p>
          <a:p>
            <a:pPr lvl="1"/>
            <a:r>
              <a:rPr lang="en-US" dirty="0"/>
              <a:t>Mail servers</a:t>
            </a:r>
          </a:p>
          <a:p>
            <a:endParaRPr lang="en-US" dirty="0"/>
          </a:p>
          <a:p>
            <a:r>
              <a:rPr lang="en-US" dirty="0"/>
              <a:t>Usage: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i="1" dirty="0">
                <a:latin typeface="Courier New" pitchFamily="49" charset="0"/>
              </a:rPr>
              <a:t>telnet &lt;host&gt; 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</a:p>
          <a:p>
            <a:pPr lvl="1"/>
            <a:r>
              <a:rPr lang="en-US" dirty="0"/>
              <a:t>Creates a connection with a server running on </a:t>
            </a:r>
            <a:r>
              <a:rPr lang="en-US" b="1" i="1" dirty="0">
                <a:latin typeface="Courier New" pitchFamily="49" charset="0"/>
              </a:rPr>
              <a:t>&lt;host&gt;</a:t>
            </a:r>
            <a:r>
              <a:rPr lang="en-US" b="1" dirty="0"/>
              <a:t> </a:t>
            </a:r>
            <a:r>
              <a:rPr lang="en-US" dirty="0"/>
              <a:t>and  listening on port </a:t>
            </a:r>
            <a:r>
              <a:rPr lang="en-US" b="1" i="1" dirty="0">
                <a:latin typeface="Courier New" pitchFamily="49" charset="0"/>
              </a:rPr>
              <a:t>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  <a:endParaRPr lang="en-US" b="1" dirty="0">
              <a:latin typeface="Courier New" pitchFamily="49" charset="0"/>
            </a:endParaRPr>
          </a:p>
          <a:p>
            <a:endParaRPr lang="en-US" dirty="0">
              <a:latin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11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Proxies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proxy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an intermediary between a client and a server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client, the proxy acts like a server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server, the proxy acts like a client</a:t>
            </a:r>
          </a:p>
        </p:txBody>
      </p:sp>
      <p:sp>
        <p:nvSpPr>
          <p:cNvPr id="788484" name="Oval 4"/>
          <p:cNvSpPr>
            <a:spLocks noChangeArrowheads="1"/>
          </p:cNvSpPr>
          <p:nvPr/>
        </p:nvSpPr>
        <p:spPr bwMode="auto">
          <a:xfrm>
            <a:off x="762000" y="3640077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88485" name="Oval 5"/>
          <p:cNvSpPr>
            <a:spLocks noChangeArrowheads="1"/>
          </p:cNvSpPr>
          <p:nvPr/>
        </p:nvSpPr>
        <p:spPr bwMode="auto">
          <a:xfrm>
            <a:off x="3810000" y="3640077"/>
            <a:ext cx="1065213" cy="989013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Proxy</a:t>
            </a:r>
          </a:p>
        </p:txBody>
      </p:sp>
      <p:sp>
        <p:nvSpPr>
          <p:cNvPr id="788487" name="Oval 7"/>
          <p:cNvSpPr>
            <a:spLocks noChangeArrowheads="1"/>
          </p:cNvSpPr>
          <p:nvPr/>
        </p:nvSpPr>
        <p:spPr bwMode="auto">
          <a:xfrm>
            <a:off x="6859588" y="3638490"/>
            <a:ext cx="1065212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Origin</a:t>
            </a:r>
          </a:p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1828800" y="386709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6" name="Text Box 16"/>
          <p:cNvSpPr txBox="1">
            <a:spLocks noChangeArrowheads="1"/>
          </p:cNvSpPr>
          <p:nvPr/>
        </p:nvSpPr>
        <p:spPr bwMode="auto">
          <a:xfrm>
            <a:off x="1889125" y="3440052"/>
            <a:ext cx="193244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1. Client request</a:t>
            </a:r>
          </a:p>
        </p:txBody>
      </p:sp>
      <p:sp>
        <p:nvSpPr>
          <p:cNvPr id="788493" name="Line 13"/>
          <p:cNvSpPr>
            <a:spLocks noChangeShapeType="1"/>
          </p:cNvSpPr>
          <p:nvPr/>
        </p:nvSpPr>
        <p:spPr bwMode="auto">
          <a:xfrm>
            <a:off x="4876800" y="386709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7" name="Text Box 17"/>
          <p:cNvSpPr txBox="1">
            <a:spLocks noChangeArrowheads="1"/>
          </p:cNvSpPr>
          <p:nvPr/>
        </p:nvSpPr>
        <p:spPr bwMode="auto">
          <a:xfrm>
            <a:off x="4897438" y="3454340"/>
            <a:ext cx="19199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2. Proxy request</a:t>
            </a:r>
          </a:p>
        </p:txBody>
      </p:sp>
      <p:sp>
        <p:nvSpPr>
          <p:cNvPr id="788494" name="Line 14"/>
          <p:cNvSpPr>
            <a:spLocks noChangeShapeType="1"/>
          </p:cNvSpPr>
          <p:nvPr/>
        </p:nvSpPr>
        <p:spPr bwMode="auto">
          <a:xfrm>
            <a:off x="4800600" y="432429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8" name="Text Box 18"/>
          <p:cNvSpPr txBox="1">
            <a:spLocks noChangeArrowheads="1"/>
          </p:cNvSpPr>
          <p:nvPr/>
        </p:nvSpPr>
        <p:spPr bwMode="auto">
          <a:xfrm>
            <a:off x="4953000" y="4400490"/>
            <a:ext cx="214947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3. Server response</a:t>
            </a:r>
          </a:p>
        </p:txBody>
      </p:sp>
      <p:sp>
        <p:nvSpPr>
          <p:cNvPr id="788495" name="Line 15"/>
          <p:cNvSpPr>
            <a:spLocks noChangeShapeType="1"/>
          </p:cNvSpPr>
          <p:nvPr/>
        </p:nvSpPr>
        <p:spPr bwMode="auto">
          <a:xfrm>
            <a:off x="1752600" y="432429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9" name="Text Box 19"/>
          <p:cNvSpPr txBox="1">
            <a:spLocks noChangeArrowheads="1"/>
          </p:cNvSpPr>
          <p:nvPr/>
        </p:nvSpPr>
        <p:spPr bwMode="auto">
          <a:xfrm>
            <a:off x="1879600" y="4400490"/>
            <a:ext cx="207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4. Proxy response</a:t>
            </a:r>
          </a:p>
        </p:txBody>
      </p:sp>
    </p:spTree>
    <p:extLst>
      <p:ext uri="{BB962C8B-B14F-4D97-AF65-F5344CB8AC3E}">
        <p14:creationId xmlns:p14="http://schemas.microsoft.com/office/powerpoint/2010/main" val="230019031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Proxies?</a:t>
            </a:r>
          </a:p>
        </p:txBody>
      </p:sp>
      <p:sp>
        <p:nvSpPr>
          <p:cNvPr id="78950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perform useful functions as requests and responses pass by</a:t>
            </a:r>
          </a:p>
          <a:p>
            <a:pPr lvl="1"/>
            <a:r>
              <a:rPr lang="en-US" dirty="0"/>
              <a:t>Examples: Caching, logging, anonymization, filtering</a:t>
            </a:r>
          </a:p>
        </p:txBody>
      </p:sp>
      <p:sp>
        <p:nvSpPr>
          <p:cNvPr id="789508" name="Oval 1028"/>
          <p:cNvSpPr>
            <a:spLocks noChangeArrowheads="1"/>
          </p:cNvSpPr>
          <p:nvPr/>
        </p:nvSpPr>
        <p:spPr bwMode="auto">
          <a:xfrm>
            <a:off x="628650" y="300037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A</a:t>
            </a:r>
          </a:p>
        </p:txBody>
      </p:sp>
      <p:sp>
        <p:nvSpPr>
          <p:cNvPr id="789509" name="Oval 1029"/>
          <p:cNvSpPr>
            <a:spLocks noChangeArrowheads="1"/>
          </p:cNvSpPr>
          <p:nvPr/>
        </p:nvSpPr>
        <p:spPr bwMode="auto">
          <a:xfrm>
            <a:off x="3676650" y="3808413"/>
            <a:ext cx="1065213" cy="989012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Proxy</a:t>
            </a:r>
          </a:p>
          <a:p>
            <a:pPr algn="ctr" defTabSz="912813"/>
            <a:r>
              <a:rPr lang="en-US" sz="1800">
                <a:latin typeface="+mn-lt"/>
              </a:rPr>
              <a:t>cache</a:t>
            </a:r>
          </a:p>
        </p:txBody>
      </p:sp>
      <p:sp>
        <p:nvSpPr>
          <p:cNvPr id="789510" name="Oval 1030"/>
          <p:cNvSpPr>
            <a:spLocks noChangeArrowheads="1"/>
          </p:cNvSpPr>
          <p:nvPr/>
        </p:nvSpPr>
        <p:spPr bwMode="auto">
          <a:xfrm>
            <a:off x="7845425" y="3716338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Origin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24025" y="3170238"/>
            <a:ext cx="2316163" cy="738187"/>
            <a:chOff x="1724025" y="3170238"/>
            <a:chExt cx="2316163" cy="738187"/>
          </a:xfrm>
        </p:grpSpPr>
        <p:sp>
          <p:nvSpPr>
            <p:cNvPr id="789512" name="Line 1032"/>
            <p:cNvSpPr>
              <a:spLocks noChangeShapeType="1"/>
            </p:cNvSpPr>
            <p:nvPr/>
          </p:nvSpPr>
          <p:spPr bwMode="auto">
            <a:xfrm>
              <a:off x="1724025" y="3419475"/>
              <a:ext cx="2157413" cy="488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3" name="Text Box 1033"/>
            <p:cNvSpPr txBox="1">
              <a:spLocks noChangeArrowheads="1"/>
            </p:cNvSpPr>
            <p:nvPr/>
          </p:nvSpPr>
          <p:spPr bwMode="auto">
            <a:xfrm>
              <a:off x="1952625" y="3170238"/>
              <a:ext cx="2087563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06938" y="3657600"/>
            <a:ext cx="3187700" cy="377831"/>
            <a:chOff x="4706938" y="3657600"/>
            <a:chExt cx="3187700" cy="377831"/>
          </a:xfrm>
        </p:grpSpPr>
        <p:sp>
          <p:nvSpPr>
            <p:cNvPr id="789515" name="Line 1035"/>
            <p:cNvSpPr>
              <a:spLocks noChangeShapeType="1"/>
            </p:cNvSpPr>
            <p:nvPr/>
          </p:nvSpPr>
          <p:spPr bwMode="auto">
            <a:xfrm>
              <a:off x="4706938" y="4035431"/>
              <a:ext cx="318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6" name="Text Box 1036"/>
            <p:cNvSpPr txBox="1">
              <a:spLocks noChangeArrowheads="1"/>
            </p:cNvSpPr>
            <p:nvPr/>
          </p:nvSpPr>
          <p:spPr bwMode="auto">
            <a:xfrm>
              <a:off x="5505451" y="3657600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67250" y="4114800"/>
            <a:ext cx="3221038" cy="396881"/>
            <a:chOff x="4667250" y="4114800"/>
            <a:chExt cx="3221038" cy="396881"/>
          </a:xfrm>
        </p:grpSpPr>
        <p:sp>
          <p:nvSpPr>
            <p:cNvPr id="789518" name="Line 1038"/>
            <p:cNvSpPr>
              <a:spLocks noChangeShapeType="1"/>
            </p:cNvSpPr>
            <p:nvPr/>
          </p:nvSpPr>
          <p:spPr bwMode="auto">
            <a:xfrm>
              <a:off x="4667250" y="4492631"/>
              <a:ext cx="3221038" cy="19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9" name="Text Box 1039"/>
            <p:cNvSpPr txBox="1">
              <a:spLocks noChangeArrowheads="1"/>
            </p:cNvSpPr>
            <p:nvPr/>
          </p:nvSpPr>
          <p:spPr bwMode="auto">
            <a:xfrm>
              <a:off x="5715000" y="41148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9563" y="3667125"/>
            <a:ext cx="2097087" cy="615951"/>
            <a:chOff x="1579563" y="3667125"/>
            <a:chExt cx="2097087" cy="615951"/>
          </a:xfrm>
        </p:grpSpPr>
        <p:sp>
          <p:nvSpPr>
            <p:cNvPr id="789521" name="Line 1041"/>
            <p:cNvSpPr>
              <a:spLocks noChangeShapeType="1"/>
            </p:cNvSpPr>
            <p:nvPr/>
          </p:nvSpPr>
          <p:spPr bwMode="auto">
            <a:xfrm>
              <a:off x="1579563" y="3817938"/>
              <a:ext cx="2097087" cy="465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22" name="Text Box 1042"/>
            <p:cNvSpPr txBox="1">
              <a:spLocks noChangeArrowheads="1"/>
            </p:cNvSpPr>
            <p:nvPr/>
          </p:nvSpPr>
          <p:spPr bwMode="auto">
            <a:xfrm>
              <a:off x="2293938" y="3667125"/>
              <a:ext cx="1287462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23" name="Oval 1043"/>
          <p:cNvSpPr>
            <a:spLocks noChangeArrowheads="1"/>
          </p:cNvSpPr>
          <p:nvPr/>
        </p:nvSpPr>
        <p:spPr bwMode="auto">
          <a:xfrm>
            <a:off x="628650" y="4983163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Client</a:t>
            </a:r>
          </a:p>
          <a:p>
            <a:pPr algn="ctr" defTabSz="912813"/>
            <a:r>
              <a:rPr lang="en-US" sz="1800">
                <a:latin typeface="+mn-lt"/>
              </a:rPr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0" y="4443413"/>
            <a:ext cx="3130550" cy="685800"/>
            <a:chOff x="533400" y="4443413"/>
            <a:chExt cx="3130550" cy="685800"/>
          </a:xfrm>
        </p:grpSpPr>
        <p:sp>
          <p:nvSpPr>
            <p:cNvPr id="789535" name="Line 1055"/>
            <p:cNvSpPr>
              <a:spLocks noChangeShapeType="1"/>
            </p:cNvSpPr>
            <p:nvPr/>
          </p:nvSpPr>
          <p:spPr bwMode="auto">
            <a:xfrm flipV="1">
              <a:off x="1552575" y="4443413"/>
              <a:ext cx="2111375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6" name="Text Box 1056"/>
            <p:cNvSpPr txBox="1">
              <a:spLocks noChangeArrowheads="1"/>
            </p:cNvSpPr>
            <p:nvPr/>
          </p:nvSpPr>
          <p:spPr bwMode="auto">
            <a:xfrm>
              <a:off x="533400" y="4489451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3863" y="4705350"/>
            <a:ext cx="2063751" cy="704850"/>
            <a:chOff x="1693863" y="4705350"/>
            <a:chExt cx="2063751" cy="704850"/>
          </a:xfrm>
        </p:grpSpPr>
        <p:sp>
          <p:nvSpPr>
            <p:cNvPr id="789537" name="Line 1057"/>
            <p:cNvSpPr>
              <a:spLocks noChangeShapeType="1"/>
            </p:cNvSpPr>
            <p:nvPr/>
          </p:nvSpPr>
          <p:spPr bwMode="auto">
            <a:xfrm flipV="1">
              <a:off x="1693863" y="4705350"/>
              <a:ext cx="2063751" cy="70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8" name="Text Box 1058"/>
            <p:cNvSpPr txBox="1">
              <a:spLocks noChangeArrowheads="1"/>
            </p:cNvSpPr>
            <p:nvPr/>
          </p:nvSpPr>
          <p:spPr bwMode="auto">
            <a:xfrm>
              <a:off x="2470151" y="50292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41" name="Text Box 1061"/>
          <p:cNvSpPr txBox="1">
            <a:spLocks noChangeArrowheads="1"/>
          </p:cNvSpPr>
          <p:nvPr/>
        </p:nvSpPr>
        <p:spPr bwMode="auto">
          <a:xfrm>
            <a:off x="1236663" y="6183313"/>
            <a:ext cx="297870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Fast inexpensive local network</a:t>
            </a:r>
          </a:p>
        </p:txBody>
      </p:sp>
      <p:sp>
        <p:nvSpPr>
          <p:cNvPr id="789543" name="Text Box 1063"/>
          <p:cNvSpPr txBox="1">
            <a:spLocks noChangeArrowheads="1"/>
          </p:cNvSpPr>
          <p:nvPr/>
        </p:nvSpPr>
        <p:spPr bwMode="auto">
          <a:xfrm>
            <a:off x="5643563" y="4792663"/>
            <a:ext cx="1692275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Slower more </a:t>
            </a:r>
          </a:p>
          <a:p>
            <a:r>
              <a:rPr lang="en-US" sz="1800"/>
              <a:t>expensive</a:t>
            </a:r>
          </a:p>
          <a:p>
            <a:r>
              <a:rPr lang="en-US" sz="1800"/>
              <a:t>global network</a:t>
            </a:r>
          </a:p>
        </p:txBody>
      </p:sp>
    </p:spTree>
    <p:extLst>
      <p:ext uri="{BB962C8B-B14F-4D97-AF65-F5344CB8AC3E}">
        <p14:creationId xmlns:p14="http://schemas.microsoft.com/office/powerpoint/2010/main" val="1721597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905D-903D-3542-B552-FB7BC97B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up the Network Stack…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9A424F-0B06-1646-B0AB-CCD11D666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76800" cy="4876800"/>
          </a:xfrm>
        </p:spPr>
      </p:pic>
    </p:spTree>
    <p:extLst>
      <p:ext uri="{BB962C8B-B14F-4D97-AF65-F5344CB8AC3E}">
        <p14:creationId xmlns:p14="http://schemas.microsoft.com/office/powerpoint/2010/main" val="206120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98BD-EC11-844B-B2E3-19F3C96B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System (DNS)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7959B-BB23-B145-BB36-CF1C14FFC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Principals are identified by names</a:t>
            </a:r>
          </a:p>
          <a:p>
            <a:pPr lvl="1"/>
            <a:r>
              <a:rPr lang="en-US" dirty="0"/>
              <a:t>for web hosts, typically a domain name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hlinkClick r:id="rId2"/>
              </a:rPr>
              <a:t>www.cs.pomona.edu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Internet hosts are identified by IP addresses</a:t>
            </a:r>
          </a:p>
          <a:p>
            <a:pPr lvl="1"/>
            <a:r>
              <a:rPr lang="en-US" dirty="0"/>
              <a:t>used by network layer to route packets between hosts</a:t>
            </a:r>
          </a:p>
          <a:p>
            <a:pPr lvl="1"/>
            <a:endParaRPr lang="en-US" dirty="0"/>
          </a:p>
          <a:p>
            <a:r>
              <a:rPr lang="en-US" dirty="0"/>
              <a:t>The role of DNS is to translate between domain names and IP addresses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1EDCD-BD55-7340-88FD-A3744D855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64" y="5248835"/>
            <a:ext cx="2949312" cy="11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0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DNS Mappings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Can explore properties of DNS mappings using </a:t>
            </a:r>
            <a:r>
              <a:rPr lang="en-US" dirty="0" err="1">
                <a:latin typeface="Courier New"/>
                <a:cs typeface="Courier New"/>
              </a:rPr>
              <a:t>nslookup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+mn-lt"/>
              <a:cs typeface="Courier New"/>
            </a:endParaRP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Each host has a locally defined domain name </a:t>
            </a:r>
            <a:r>
              <a:rPr lang="en-US" dirty="0" err="1">
                <a:latin typeface="Courier New" pitchFamily="49" charset="0"/>
              </a:rPr>
              <a:t>localhost</a:t>
            </a:r>
            <a:r>
              <a:rPr lang="en-US" dirty="0"/>
              <a:t> which always maps to the </a:t>
            </a:r>
            <a:r>
              <a:rPr lang="en-US" b="1" dirty="0">
                <a:solidFill>
                  <a:schemeClr val="accent1"/>
                </a:solidFill>
              </a:rPr>
              <a:t>loopback address </a:t>
            </a:r>
            <a:r>
              <a:rPr lang="en-US" dirty="0">
                <a:latin typeface="Courier New" pitchFamily="49" charset="0"/>
              </a:rPr>
              <a:t>127.0.0.1</a:t>
            </a: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Use </a:t>
            </a:r>
            <a:r>
              <a:rPr lang="en-US" dirty="0">
                <a:latin typeface="Courier New"/>
                <a:cs typeface="Courier New"/>
              </a:rPr>
              <a:t>hostname </a:t>
            </a:r>
            <a:r>
              <a:rPr lang="en-US" dirty="0">
                <a:latin typeface="+mn-lt"/>
                <a:cs typeface="Courier New"/>
              </a:rPr>
              <a:t>to determine real domain name of local host: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latin typeface="Courier New"/>
              <a:cs typeface="Courier New"/>
            </a:endParaRPr>
          </a:p>
          <a:p>
            <a:pPr marL="457200" lvl="1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762000" y="4191000"/>
            <a:ext cx="364771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localhost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127.0.0.1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770467" y="6042971"/>
            <a:ext cx="335540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hostname</a:t>
            </a:r>
          </a:p>
          <a:p>
            <a:pPr lvl="0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pom-nat-84-6.pomona.edu</a:t>
            </a:r>
          </a:p>
        </p:txBody>
      </p:sp>
      <p:sp>
        <p:nvSpPr>
          <p:cNvPr id="6" name="Text Box 1028">
            <a:extLst>
              <a:ext uri="{FF2B5EF4-FFF2-40B4-BE49-F238E27FC236}">
                <a16:creationId xmlns:a16="http://schemas.microsoft.com/office/drawing/2014/main" id="{57B3826C-82C5-DB4B-9C52-756A4877A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52133"/>
            <a:ext cx="4733988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www.cs.pomona.edu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134.173.71.56</a:t>
            </a:r>
          </a:p>
        </p:txBody>
      </p:sp>
    </p:spTree>
    <p:extLst>
      <p:ext uri="{BB962C8B-B14F-4D97-AF65-F5344CB8AC3E}">
        <p14:creationId xmlns:p14="http://schemas.microsoft.com/office/powerpoint/2010/main" val="357446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DNS Mappings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case: one-to-one mapping between domain name and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Multiple domain names mapped to the same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1058059" y="2443013"/>
            <a:ext cx="5147563" cy="103412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little.cs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.pomona.edu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134.173.66.223</a:t>
            </a:r>
          </a:p>
          <a:p>
            <a:pPr>
              <a:spcBef>
                <a:spcPct val="20000"/>
              </a:spcBef>
              <a:buClr>
                <a:srgbClr val="990000"/>
              </a:buClr>
              <a:buSzPct val="60000"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1058059" y="4064000"/>
            <a:ext cx="4044697" cy="136652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cs.mit.edu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18.25.0.23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eecs.mit.edu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18.25.0.23</a:t>
            </a:r>
          </a:p>
        </p:txBody>
      </p:sp>
    </p:spTree>
    <p:extLst>
      <p:ext uri="{BB962C8B-B14F-4D97-AF65-F5344CB8AC3E}">
        <p14:creationId xmlns:p14="http://schemas.microsoft.com/office/powerpoint/2010/main" val="212368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DNS Mappings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Multiple domain names mapped to multiple IP addresses: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Some valid domain names don’t map to any IP address: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1371600" y="2158917"/>
            <a:ext cx="4480714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www.twitter.com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199.16.156.6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199.16.156.70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199.16.156.102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199.16.156.230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linux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nslookup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twitter.com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Address: 199.16.156.102</a:t>
            </a:r>
          </a:p>
          <a:p>
            <a:r>
              <a:rPr lang="en-US" sz="1800" dirty="0">
                <a:latin typeface="Courier New"/>
                <a:cs typeface="Courier New"/>
              </a:rPr>
              <a:t>Address: 199.16.156.230</a:t>
            </a:r>
          </a:p>
          <a:p>
            <a:r>
              <a:rPr lang="en-US" sz="1800" dirty="0">
                <a:latin typeface="Courier New"/>
                <a:cs typeface="Courier New"/>
              </a:rPr>
              <a:t>Address: 199.16.156.6</a:t>
            </a:r>
          </a:p>
          <a:p>
            <a:r>
              <a:rPr lang="en-US" sz="1800" dirty="0">
                <a:latin typeface="Courier New"/>
                <a:cs typeface="Courier New"/>
              </a:rPr>
              <a:t>Address: 199.16.156.70</a:t>
            </a:r>
          </a:p>
        </p:txBody>
      </p:sp>
    </p:spTree>
    <p:extLst>
      <p:ext uri="{BB962C8B-B14F-4D97-AF65-F5344CB8AC3E}">
        <p14:creationId xmlns:p14="http://schemas.microsoft.com/office/powerpoint/2010/main" val="205602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2237-80CB-F343-89AA-39D5AA8F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System (DNS)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C3828-63BA-7A49-A40F-286EB9E882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Distributed, hierarchical database</a:t>
            </a:r>
          </a:p>
          <a:p>
            <a:endParaRPr lang="en-US" sz="2000" dirty="0"/>
          </a:p>
          <a:p>
            <a:r>
              <a:rPr lang="en-US" sz="2000" dirty="0"/>
              <a:t>Application-level protocol:   hosts and DNS servers communicate to resolve    names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Names are separated into components by dots</a:t>
            </a:r>
          </a:p>
          <a:p>
            <a:endParaRPr lang="en-US" sz="2000" dirty="0"/>
          </a:p>
          <a:p>
            <a:r>
              <a:rPr lang="en-US" sz="2000" dirty="0"/>
              <a:t>lookup occurs top down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B421ECF-B62B-AF48-9286-494C3C722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820" y="2187365"/>
            <a:ext cx="60771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.net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EA248740-37CF-F34E-AAB7-68E2199395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94458" y="1595227"/>
            <a:ext cx="1476375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33110B12-EE30-F940-9487-49732621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445" y="2187365"/>
            <a:ext cx="659135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</a:t>
            </a:r>
            <a:r>
              <a:rPr lang="en-US" sz="2000" dirty="0" err="1">
                <a:latin typeface="Calibri" pitchFamily="34" charset="0"/>
              </a:rPr>
              <a:t>edu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A78260B-075A-704B-89FD-A247A5C8F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820" y="2187365"/>
            <a:ext cx="634962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</a:t>
            </a:r>
            <a:r>
              <a:rPr lang="en-US" sz="2000" dirty="0" err="1">
                <a:latin typeface="Calibri" pitchFamily="34" charset="0"/>
              </a:rPr>
              <a:t>gov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E3725BAE-0F18-D248-8EDF-28AFF91C6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270" y="2187365"/>
            <a:ext cx="705942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.com</a:t>
            </a: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B1713DF6-0A44-4A45-ADC3-B294908655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9670" y="1595227"/>
            <a:ext cx="4111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EB11B4CE-640E-D74E-A559-F58E5928F2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70833" y="1595227"/>
            <a:ext cx="42545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22F2A853-6DB4-1547-AEA9-78B79A4E5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0833" y="1595227"/>
            <a:ext cx="1363662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FF8C0132-4F01-0343-BDBF-39A9AAFFA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589" y="3116052"/>
            <a:ext cx="1051871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pomona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493F2A3F-A5F2-C546-AE20-04340D697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870" y="3116052"/>
            <a:ext cx="91273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scripps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8799377C-E701-7D4D-B5F4-1DF485775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061" y="3126456"/>
            <a:ext cx="633487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hmc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8C0F3027-40A2-BA4E-9CE1-3E5A1850B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3470" y="2523915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9AC41F9D-F301-0B4B-804F-A27FF3E7A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200" y="4044740"/>
            <a:ext cx="39464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cs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E8349371-21A3-ED43-AC7E-D41987658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204" y="4044740"/>
            <a:ext cx="732103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math</a:t>
            </a: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713284F9-009F-2748-AF97-D1F6F08FB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0925" y="3452602"/>
            <a:ext cx="668338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5675E26E-258A-9448-BDE9-3B03A61721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2026" y="2519152"/>
            <a:ext cx="1781444" cy="6517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0" name="Line 21">
            <a:extLst>
              <a:ext uri="{FF2B5EF4-FFF2-40B4-BE49-F238E27FC236}">
                <a16:creationId xmlns:a16="http://schemas.microsoft.com/office/drawing/2014/main" id="{3EB0149D-73CF-8647-AB0E-3BE5E7824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6646" y="2496927"/>
            <a:ext cx="627422" cy="6739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1" name="Line 22">
            <a:extLst>
              <a:ext uri="{FF2B5EF4-FFF2-40B4-BE49-F238E27FC236}">
                <a16:creationId xmlns:a16="http://schemas.microsoft.com/office/drawing/2014/main" id="{438D5DF9-77ED-1E4E-93C8-43F0D95B41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50363" y="3452602"/>
            <a:ext cx="690562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2" name="Line 28">
            <a:extLst>
              <a:ext uri="{FF2B5EF4-FFF2-40B4-BE49-F238E27FC236}">
                <a16:creationId xmlns:a16="http://schemas.microsoft.com/office/drawing/2014/main" id="{80438D84-41DE-304C-B352-6FF89F3DB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0292" y="4486394"/>
            <a:ext cx="12700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3" name="Text Box 29">
            <a:extLst>
              <a:ext uri="{FF2B5EF4-FFF2-40B4-BE49-F238E27FC236}">
                <a16:creationId xmlns:a16="http://schemas.microsoft.com/office/drawing/2014/main" id="{A012293E-8AC5-2D4B-8E26-1E446B8AF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850" y="5070594"/>
            <a:ext cx="1484682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www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134.173.66.214</a:t>
            </a: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2706C664-2014-3F44-92AF-27FB989FE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145" y="3128752"/>
            <a:ext cx="1020259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amazon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5" name="Line 31">
            <a:extLst>
              <a:ext uri="{FF2B5EF4-FFF2-40B4-BE49-F238E27FC236}">
                <a16:creationId xmlns:a16="http://schemas.microsoft.com/office/drawing/2014/main" id="{EDB581D4-BD3C-7D4C-A4E2-40CB97052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370" y="2498515"/>
            <a:ext cx="406400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6" name="Line 32">
            <a:extLst>
              <a:ext uri="{FF2B5EF4-FFF2-40B4-BE49-F238E27FC236}">
                <a16:creationId xmlns:a16="http://schemas.microsoft.com/office/drawing/2014/main" id="{5E0BE53D-4513-3D4B-AFD2-100259CD7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270" y="3489115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7" name="Text Box 33">
            <a:extLst>
              <a:ext uri="{FF2B5EF4-FFF2-40B4-BE49-F238E27FC236}">
                <a16:creationId xmlns:a16="http://schemas.microsoft.com/office/drawing/2014/main" id="{B66E6E48-6C68-7044-A5CE-31968FFAF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215" y="4058128"/>
            <a:ext cx="1379985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www</a:t>
            </a:r>
          </a:p>
          <a:p>
            <a:pPr algn="ctr" defTabSz="912813"/>
            <a:r>
              <a:rPr lang="en-US" sz="1600" b="0" dirty="0">
                <a:latin typeface="Calibri" pitchFamily="34" charset="0"/>
              </a:rPr>
              <a:t>176.32.98.166</a:t>
            </a: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13031F15-37CA-5C47-A704-8C6B4BFD6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270" y="3128752"/>
            <a:ext cx="633487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cmc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F63A5503-D1E1-B042-9569-A15DCB9EAC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86700" y="2519152"/>
            <a:ext cx="1004174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6058F714-F0AE-B141-8BEC-BD186D8D6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311" y="3106527"/>
            <a:ext cx="778399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pitzer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1" name="Line 21">
            <a:extLst>
              <a:ext uri="{FF2B5EF4-FFF2-40B4-BE49-F238E27FC236}">
                <a16:creationId xmlns:a16="http://schemas.microsoft.com/office/drawing/2014/main" id="{C4CEC2DC-2D8A-2E43-A226-3D1D6C835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0295" y="2496927"/>
            <a:ext cx="1456555" cy="708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77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1944</TotalTime>
  <Words>2686</Words>
  <Application>Microsoft Macintosh PowerPoint</Application>
  <PresentationFormat>On-screen Show (4:3)</PresentationFormat>
  <Paragraphs>438</Paragraphs>
  <Slides>37</Slides>
  <Notes>28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Courier New</vt:lpstr>
      <vt:lpstr>Wingdings 2</vt:lpstr>
      <vt:lpstr>Clarity</vt:lpstr>
      <vt:lpstr>Lecture 20: Networking and the Internet</vt:lpstr>
      <vt:lpstr>What is the Internet?</vt:lpstr>
      <vt:lpstr>The Big Picture</vt:lpstr>
      <vt:lpstr>Continuing up the Network Stack…</vt:lpstr>
      <vt:lpstr>Domain Name System (DNS)</vt:lpstr>
      <vt:lpstr>Properties of DNS Mappings</vt:lpstr>
      <vt:lpstr>Properties of DNS Mappings (cont)</vt:lpstr>
      <vt:lpstr>Properties of DNS Mappings (cont)</vt:lpstr>
      <vt:lpstr>Domain Name System (DNS)</vt:lpstr>
      <vt:lpstr>DNS Lookup</vt:lpstr>
      <vt:lpstr>DNS Root Name Servers</vt:lpstr>
      <vt:lpstr>DNS Lookup</vt:lpstr>
      <vt:lpstr>The Big Picture</vt:lpstr>
      <vt:lpstr>HTTP</vt:lpstr>
      <vt:lpstr>URLs</vt:lpstr>
      <vt:lpstr>HTTP Requests</vt:lpstr>
      <vt:lpstr>HTTP Responses</vt:lpstr>
      <vt:lpstr>Web Content</vt:lpstr>
      <vt:lpstr>Static and Dynamic Content</vt:lpstr>
      <vt:lpstr>Tiny Web Server</vt:lpstr>
      <vt:lpstr>Tiny Operation</vt:lpstr>
      <vt:lpstr>Tiny Serving Static Content</vt:lpstr>
      <vt:lpstr>Serving Dynamic Content</vt:lpstr>
      <vt:lpstr>Serving Dynamic Content (cont)</vt:lpstr>
      <vt:lpstr>Serving Dynamic Content (cont)</vt:lpstr>
      <vt:lpstr>Issues in Serving Dynamic Content</vt:lpstr>
      <vt:lpstr>CGI</vt:lpstr>
      <vt:lpstr>The add.com Experience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 </vt:lpstr>
      <vt:lpstr>Testing Servers Using telnet</vt:lpstr>
      <vt:lpstr>Proxies</vt:lpstr>
      <vt:lpstr>Why Proxies?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25: Networking (cont'd)</dc:title>
  <dc:creator>Eleanor Birrell</dc:creator>
  <cp:lastModifiedBy>Eleanor Birrell</cp:lastModifiedBy>
  <cp:revision>40</cp:revision>
  <dcterms:created xsi:type="dcterms:W3CDTF">2019-04-24T15:51:06Z</dcterms:created>
  <dcterms:modified xsi:type="dcterms:W3CDTF">2019-11-20T17:29:41Z</dcterms:modified>
</cp:coreProperties>
</file>