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1636" r:id="rId3"/>
    <p:sldId id="1619" r:id="rId4"/>
    <p:sldId id="1621" r:id="rId5"/>
    <p:sldId id="1654" r:id="rId6"/>
    <p:sldId id="1623" r:id="rId7"/>
    <p:sldId id="1624" r:id="rId8"/>
    <p:sldId id="1626" r:id="rId9"/>
    <p:sldId id="1627" r:id="rId10"/>
    <p:sldId id="1628" r:id="rId11"/>
    <p:sldId id="1629" r:id="rId12"/>
    <p:sldId id="1630" r:id="rId13"/>
    <p:sldId id="1631" r:id="rId14"/>
    <p:sldId id="1632" r:id="rId15"/>
    <p:sldId id="1633" r:id="rId16"/>
    <p:sldId id="1598" r:id="rId17"/>
    <p:sldId id="1637" r:id="rId18"/>
    <p:sldId id="1606" r:id="rId19"/>
    <p:sldId id="1638" r:id="rId20"/>
    <p:sldId id="1618" r:id="rId21"/>
    <p:sldId id="1639" r:id="rId22"/>
    <p:sldId id="1620" r:id="rId23"/>
    <p:sldId id="1640" r:id="rId24"/>
    <p:sldId id="1622" r:id="rId25"/>
    <p:sldId id="1641" r:id="rId26"/>
    <p:sldId id="1642" r:id="rId27"/>
    <p:sldId id="1643" r:id="rId28"/>
    <p:sldId id="1644" r:id="rId29"/>
    <p:sldId id="1645" r:id="rId30"/>
    <p:sldId id="1646" r:id="rId31"/>
    <p:sldId id="164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FFFFFF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2" autoAdjust="0"/>
    <p:restoredTop sz="91552" autoAdjust="0"/>
  </p:normalViewPr>
  <p:slideViewPr>
    <p:cSldViewPr>
      <p:cViewPr varScale="1">
        <p:scale>
          <a:sx n="86" d="100"/>
          <a:sy n="86" d="100"/>
        </p:scale>
        <p:origin x="2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9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neither guarantees latency or bandwidth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S,A,F flags used to manage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sequence number and acknowledgement number (+ A flag) are used to implement reliable transport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8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6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11/7/19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CS 105		       		       November 14,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/>
              <a:t>Lecture 19: </a:t>
            </a:r>
            <a:r>
              <a:rPr lang="en-US" sz="3200" dirty="0"/>
              <a:t>TCP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83F9-2F81-C34F-9E0A-6DD6DF85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Window Size =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6A774-5148-4C49-AC5E-F24E9C83D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sender can have up to 4 unacknowledged messages</a:t>
            </a:r>
          </a:p>
          <a:p>
            <a:endParaRPr lang="en-US" dirty="0"/>
          </a:p>
          <a:p>
            <a:r>
              <a:rPr lang="en-US" dirty="0"/>
              <a:t>when ACK for first message is received, it can send another message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28C8D4-4081-B245-9CED-16B99BFF5E92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61DE0A-9A93-5E4D-BE5F-368EEEDBB584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053AE5-456F-0E4A-B99A-0DBA44FFE05D}"/>
              </a:ext>
            </a:extLst>
          </p:cNvPr>
          <p:cNvGrpSpPr/>
          <p:nvPr/>
        </p:nvGrpSpPr>
        <p:grpSpPr>
          <a:xfrm rot="20727662">
            <a:off x="4965904" y="3154632"/>
            <a:ext cx="3429000" cy="389930"/>
            <a:chOff x="4953000" y="2001750"/>
            <a:chExt cx="3429000" cy="38993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8D863FD-5D1C-6E46-B1DF-B0388A24B9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475C8A-958E-4046-93EA-AA9ECD9BAA33}"/>
                </a:ext>
              </a:extLst>
            </p:cNvPr>
            <p:cNvSpPr txBox="1"/>
            <p:nvPr/>
          </p:nvSpPr>
          <p:spPr>
            <a:xfrm rot="21397692">
              <a:off x="5475582" y="200175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922ED0E-BC22-8E48-AF33-464F78BAEBA3}"/>
              </a:ext>
            </a:extLst>
          </p:cNvPr>
          <p:cNvGrpSpPr/>
          <p:nvPr/>
        </p:nvGrpSpPr>
        <p:grpSpPr>
          <a:xfrm>
            <a:off x="4939053" y="1980548"/>
            <a:ext cx="3537996" cy="1179620"/>
            <a:chOff x="4939053" y="1980548"/>
            <a:chExt cx="3537996" cy="117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DDBB94-7A72-1E48-9DDF-E64C3D128DD2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41B2746-FFFE-6F4A-9469-9B832E619801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6C389A-EED1-D147-9E3E-379DCC73A1B9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47)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3AA694D-F411-154C-A9CB-8DBFAAC2689D}"/>
                </a:ext>
              </a:extLst>
            </p:cNvPr>
            <p:cNvGrpSpPr/>
            <p:nvPr/>
          </p:nvGrpSpPr>
          <p:grpSpPr>
            <a:xfrm rot="972683">
              <a:off x="4964538" y="2241063"/>
              <a:ext cx="3512511" cy="385315"/>
              <a:chOff x="4953000" y="1672085"/>
              <a:chExt cx="3429000" cy="385315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446A010-0580-224B-B6D0-01B1834C50D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254340-AA79-1346-BAC7-FF670CCEE140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48)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9388FDF-857F-9C4C-B047-C5DCE43394A0}"/>
                </a:ext>
              </a:extLst>
            </p:cNvPr>
            <p:cNvGrpSpPr/>
            <p:nvPr/>
          </p:nvGrpSpPr>
          <p:grpSpPr>
            <a:xfrm rot="972683">
              <a:off x="4939053" y="2507995"/>
              <a:ext cx="3512511" cy="385315"/>
              <a:chOff x="4953000" y="1672085"/>
              <a:chExt cx="3429000" cy="385315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1AF08D7-E9D7-4A41-ADAC-1E7078535F2A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451B02-7AB3-3547-9A7E-89C8AD1BAAEA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49)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0EF7D52-0771-2747-9E8E-879C7BC9D794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AB82F5C-F1DE-8B48-B8F3-A0EA1F97AE89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AF97CE9-31F1-414F-94FF-8A2C8CBE5587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50)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8582FBF-6274-AE4C-9EFB-4BD94A44C2F5}"/>
              </a:ext>
            </a:extLst>
          </p:cNvPr>
          <p:cNvGrpSpPr/>
          <p:nvPr/>
        </p:nvGrpSpPr>
        <p:grpSpPr>
          <a:xfrm rot="20727662">
            <a:off x="4948294" y="3455076"/>
            <a:ext cx="3429000" cy="389931"/>
            <a:chOff x="4953000" y="2001749"/>
            <a:chExt cx="3429000" cy="38993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3B682D-16A9-2B4C-AD4C-0CDA780B5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7442A4-B24F-B447-805E-040D64A9F081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48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EC2284E-0789-B641-BE47-F50AE42CA5E8}"/>
              </a:ext>
            </a:extLst>
          </p:cNvPr>
          <p:cNvGrpSpPr/>
          <p:nvPr/>
        </p:nvGrpSpPr>
        <p:grpSpPr>
          <a:xfrm rot="20727662">
            <a:off x="4993555" y="3736668"/>
            <a:ext cx="3429000" cy="389931"/>
            <a:chOff x="4953000" y="2001749"/>
            <a:chExt cx="3429000" cy="389931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7369A85-A0C5-7F42-9522-3A0457094B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B73858E-FD76-7948-9642-CCBAE5FA3D0D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49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82CD3CB-93EA-2B4F-AB9E-8ECFF7A74075}"/>
              </a:ext>
            </a:extLst>
          </p:cNvPr>
          <p:cNvGrpSpPr/>
          <p:nvPr/>
        </p:nvGrpSpPr>
        <p:grpSpPr>
          <a:xfrm rot="20727662">
            <a:off x="4961721" y="4031310"/>
            <a:ext cx="3429000" cy="389931"/>
            <a:chOff x="4953000" y="2001749"/>
            <a:chExt cx="3429000" cy="38993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D3066C-288E-8B4C-B645-34B92A60C1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0D62643-921F-BA49-BC6E-89036DCE9B31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50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18EEFEA-DC2E-ED49-98C7-E82E829225FC}"/>
              </a:ext>
            </a:extLst>
          </p:cNvPr>
          <p:cNvGrpSpPr/>
          <p:nvPr/>
        </p:nvGrpSpPr>
        <p:grpSpPr>
          <a:xfrm rot="972683">
            <a:off x="4934856" y="4272076"/>
            <a:ext cx="3512511" cy="385315"/>
            <a:chOff x="4953000" y="1672085"/>
            <a:chExt cx="3429000" cy="385315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71E3897-8339-DE4B-96F3-A1F75EDDC7BF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B09BE1-9313-964C-BE5E-996FCB045316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51)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DC35934-DA1A-3E47-9548-07EA1B11624B}"/>
              </a:ext>
            </a:extLst>
          </p:cNvPr>
          <p:cNvGrpSpPr/>
          <p:nvPr/>
        </p:nvGrpSpPr>
        <p:grpSpPr>
          <a:xfrm rot="972683">
            <a:off x="4947759" y="4532591"/>
            <a:ext cx="3512511" cy="385315"/>
            <a:chOff x="4953000" y="1672085"/>
            <a:chExt cx="3429000" cy="385315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7DCCED1-F528-B543-B17B-4841B7B6C7AE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29BE300-1539-9846-A5C3-58CD40E03E6A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52)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B1950FE-DDA7-6448-B3A0-DD8D0550CB6E}"/>
              </a:ext>
            </a:extLst>
          </p:cNvPr>
          <p:cNvGrpSpPr/>
          <p:nvPr/>
        </p:nvGrpSpPr>
        <p:grpSpPr>
          <a:xfrm rot="972683">
            <a:off x="4922274" y="4799523"/>
            <a:ext cx="3512511" cy="385315"/>
            <a:chOff x="4953000" y="1672085"/>
            <a:chExt cx="3429000" cy="385315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6137B68-0ADB-8248-8278-599046550ECF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35DC430-5B74-2E4A-A7EB-A1AC25E7F6DB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53)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FBCD783-27DB-1347-9FBC-7510055112E8}"/>
              </a:ext>
            </a:extLst>
          </p:cNvPr>
          <p:cNvGrpSpPr/>
          <p:nvPr/>
        </p:nvGrpSpPr>
        <p:grpSpPr>
          <a:xfrm rot="972683">
            <a:off x="4922274" y="5066381"/>
            <a:ext cx="3512511" cy="385315"/>
            <a:chOff x="4953000" y="1672085"/>
            <a:chExt cx="3429000" cy="385315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E6AE1C3-BA64-084F-B455-9870721EC2A0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68A518F-2CC2-0245-84C5-A6B273C863FC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1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B74D-5D7B-3648-A368-13EEFE77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Fast Retransmit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DF7C-2200-FF4B-9128-0B64FD8EBA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Receiver always acks the last id it successfully received</a:t>
            </a:r>
          </a:p>
          <a:p>
            <a:endParaRPr lang="en-US" dirty="0"/>
          </a:p>
          <a:p>
            <a:r>
              <a:rPr lang="en-US" dirty="0"/>
              <a:t>Sender detects loss without waiting for timeout, resends missing packet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36025-FC99-9146-9558-F21ABB41C2A3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47D51-39F7-D149-924F-9283563AFAC9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D5D615F-897A-4748-84AC-24533F30EF56}"/>
              </a:ext>
            </a:extLst>
          </p:cNvPr>
          <p:cNvGrpSpPr/>
          <p:nvPr/>
        </p:nvGrpSpPr>
        <p:grpSpPr>
          <a:xfrm rot="20727662">
            <a:off x="4965904" y="3154632"/>
            <a:ext cx="3429000" cy="389930"/>
            <a:chOff x="4953000" y="2001750"/>
            <a:chExt cx="3429000" cy="38993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336ADB-B7F8-A34A-923A-F09CBD5F5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D56D3-F4FB-DD4C-82AF-6EDF61BA2EE6}"/>
                </a:ext>
              </a:extLst>
            </p:cNvPr>
            <p:cNvSpPr txBox="1"/>
            <p:nvPr/>
          </p:nvSpPr>
          <p:spPr>
            <a:xfrm rot="21397692">
              <a:off x="5475582" y="200175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21B97E-4D0D-2F4B-AA4D-2A93045920D1}"/>
              </a:ext>
            </a:extLst>
          </p:cNvPr>
          <p:cNvGrpSpPr/>
          <p:nvPr/>
        </p:nvGrpSpPr>
        <p:grpSpPr>
          <a:xfrm>
            <a:off x="4939053" y="1980548"/>
            <a:ext cx="3525093" cy="1179620"/>
            <a:chOff x="4939053" y="1980548"/>
            <a:chExt cx="3525093" cy="11796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5F9E0D-162F-C54D-BBBD-2CD01DB81800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927D0AD-7A92-AB48-BD70-D5DBCD3FAD0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2FE29-27F6-2E48-BB88-ACAB86EE938E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47)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6B63A6-B0DD-594F-84CF-DC8249B29769}"/>
                </a:ext>
              </a:extLst>
            </p:cNvPr>
            <p:cNvGrpSpPr/>
            <p:nvPr/>
          </p:nvGrpSpPr>
          <p:grpSpPr>
            <a:xfrm rot="972683">
              <a:off x="5020883" y="1997845"/>
              <a:ext cx="2724112" cy="888730"/>
              <a:chOff x="5023433" y="1522852"/>
              <a:chExt cx="2659345" cy="88873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D0CC7BB-89F8-684B-9D2A-0D3E28798FC9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3433" y="1522852"/>
                <a:ext cx="2548969" cy="8887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AE688A-CF99-C94E-9D1F-850EEC4B85DD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48)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D84FA0-AB94-E34E-9A54-9BE115C0AC03}"/>
                </a:ext>
              </a:extLst>
            </p:cNvPr>
            <p:cNvGrpSpPr/>
            <p:nvPr/>
          </p:nvGrpSpPr>
          <p:grpSpPr>
            <a:xfrm rot="972683">
              <a:off x="4939053" y="2507995"/>
              <a:ext cx="3512511" cy="385315"/>
              <a:chOff x="4953000" y="1672085"/>
              <a:chExt cx="3429000" cy="385315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4DC55E6-C9E2-5047-935C-44B5B0529426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C8E0AF-A24B-8C44-A345-404DDD8751AA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49)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8D27EB-4373-7544-A86A-E15AAC554AE0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6F19C30-C3CE-6B4F-AC84-E99C9C899D4B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A33E2-FE1E-414D-BD90-F06E5545C3A2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50)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1F6464-2D11-8C42-88BC-ED5B4471EDDC}"/>
              </a:ext>
            </a:extLst>
          </p:cNvPr>
          <p:cNvGrpSpPr/>
          <p:nvPr/>
        </p:nvGrpSpPr>
        <p:grpSpPr>
          <a:xfrm rot="20727662">
            <a:off x="4993555" y="3736668"/>
            <a:ext cx="3429000" cy="389931"/>
            <a:chOff x="4953000" y="2001749"/>
            <a:chExt cx="3429000" cy="38993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0C49151-F318-214F-BDE1-18862A80C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444108-8D15-D24E-90C5-4094CA7E3BE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FAB414-2555-EE40-9FFE-BF2EEEF2B0A9}"/>
              </a:ext>
            </a:extLst>
          </p:cNvPr>
          <p:cNvGrpSpPr/>
          <p:nvPr/>
        </p:nvGrpSpPr>
        <p:grpSpPr>
          <a:xfrm rot="20727662">
            <a:off x="4961721" y="4031310"/>
            <a:ext cx="3429000" cy="389931"/>
            <a:chOff x="4953000" y="2001749"/>
            <a:chExt cx="3429000" cy="38993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D6F831C-0F3E-0046-9A28-7007466D31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30A8A0-C584-644C-8F30-62BB5E6840D8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50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ACC309-6B0F-E24A-B741-98083EB3289F}"/>
              </a:ext>
            </a:extLst>
          </p:cNvPr>
          <p:cNvGrpSpPr/>
          <p:nvPr/>
        </p:nvGrpSpPr>
        <p:grpSpPr>
          <a:xfrm rot="972683">
            <a:off x="4934856" y="4272076"/>
            <a:ext cx="3512511" cy="385315"/>
            <a:chOff x="4953000" y="1672085"/>
            <a:chExt cx="3429000" cy="38531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0867830-8C61-BE40-83CC-80A9CB78EAB8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78F267-1B8F-9E4C-849D-48A00E509772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51)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00D73A-E431-5F40-B7AC-1D3325A62474}"/>
              </a:ext>
            </a:extLst>
          </p:cNvPr>
          <p:cNvGrpSpPr/>
          <p:nvPr/>
        </p:nvGrpSpPr>
        <p:grpSpPr>
          <a:xfrm rot="972683">
            <a:off x="4922274" y="4799523"/>
            <a:ext cx="3512511" cy="385315"/>
            <a:chOff x="4953000" y="1672085"/>
            <a:chExt cx="3429000" cy="38531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60B297E-42C7-B748-BD69-5287AEC4015D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204932-CC18-E84E-BD1D-45CEF43C4D87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1AC89D-81F8-7F44-9289-1ACA8435D305}"/>
              </a:ext>
            </a:extLst>
          </p:cNvPr>
          <p:cNvGrpSpPr/>
          <p:nvPr/>
        </p:nvGrpSpPr>
        <p:grpSpPr>
          <a:xfrm rot="972683">
            <a:off x="4922274" y="5066381"/>
            <a:ext cx="3512511" cy="385315"/>
            <a:chOff x="4953000" y="1672085"/>
            <a:chExt cx="3429000" cy="38531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71E11D8-A104-1744-82D9-AE3FA3167737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08DDCE-D81F-D74E-9899-A7C92EF6E67D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4D1FB3-1DB2-A548-9143-603CE41E4ADF}"/>
              </a:ext>
            </a:extLst>
          </p:cNvPr>
          <p:cNvGrpSpPr/>
          <p:nvPr/>
        </p:nvGrpSpPr>
        <p:grpSpPr>
          <a:xfrm rot="20727662">
            <a:off x="4943256" y="5523472"/>
            <a:ext cx="3429000" cy="389931"/>
            <a:chOff x="4953000" y="2001749"/>
            <a:chExt cx="3429000" cy="38993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44D0641-2D61-9648-9750-8AE14AE02B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1D1939-4560-BD45-8FB4-4CC313C6FE2E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F290E89-D966-8D4B-BF6D-1ACF1CC021E9}"/>
              </a:ext>
            </a:extLst>
          </p:cNvPr>
          <p:cNvGrpSpPr/>
          <p:nvPr/>
        </p:nvGrpSpPr>
        <p:grpSpPr>
          <a:xfrm rot="20727662">
            <a:off x="4930673" y="5996868"/>
            <a:ext cx="3429000" cy="389931"/>
            <a:chOff x="4953000" y="2001749"/>
            <a:chExt cx="3429000" cy="38993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AC6FC3E-C5CF-0244-9B47-52529F2D0B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7B9382A-8B86-A340-8F3E-6F28108AF7CD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51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856389-3918-ED4A-9EFB-F16603C57962}"/>
              </a:ext>
            </a:extLst>
          </p:cNvPr>
          <p:cNvGrpSpPr/>
          <p:nvPr/>
        </p:nvGrpSpPr>
        <p:grpSpPr>
          <a:xfrm rot="20727662">
            <a:off x="5017172" y="6298439"/>
            <a:ext cx="3429000" cy="389931"/>
            <a:chOff x="4953000" y="2001749"/>
            <a:chExt cx="3429000" cy="389931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7024EBF-6830-5F41-BE1F-5FD6B4F5EB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6C2BD7-35F4-F847-B28A-66C43B8214C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02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6761-E01E-7440-B56A-4F3D5990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Congestion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3579D1-6163-A345-83F0-4E657D51B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operates under a principle of additive increase-multiplicative decrease</a:t>
            </a:r>
          </a:p>
          <a:p>
            <a:pPr lvl="1"/>
            <a:r>
              <a:rPr lang="en-US" dirty="0"/>
              <a:t>window size++ every RTT if no packets lost</a:t>
            </a:r>
          </a:p>
          <a:p>
            <a:pPr lvl="1"/>
            <a:r>
              <a:rPr lang="en-US" dirty="0"/>
              <a:t>window size/2 if a packet is dropped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DEED8-04F8-A542-A716-3F2745489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7563"/>
            <a:ext cx="5226607" cy="36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3849-E1E7-8F48-87A4-4CBCE8F5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B5D34-EE26-EE47-A8C0-2B587F35A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Goal: if k TCP sessions share same bottleneck link of bandwidth R, each should have average rate of R/k </a:t>
            </a:r>
          </a:p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54F35E-A195-5B4E-8443-8B5029FA1776}"/>
              </a:ext>
            </a:extLst>
          </p:cNvPr>
          <p:cNvGrpSpPr/>
          <p:nvPr/>
        </p:nvGrpSpPr>
        <p:grpSpPr>
          <a:xfrm>
            <a:off x="533400" y="2786390"/>
            <a:ext cx="3497950" cy="3538210"/>
            <a:chOff x="1155847" y="2786390"/>
            <a:chExt cx="3497950" cy="353821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613D75-BF20-AD4A-A6C2-65A1FE236DE8}"/>
                </a:ext>
              </a:extLst>
            </p:cNvPr>
            <p:cNvCxnSpPr/>
            <p:nvPr/>
          </p:nvCxnSpPr>
          <p:spPr>
            <a:xfrm>
              <a:off x="1600200" y="3048000"/>
              <a:ext cx="2743200" cy="27573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95F8CA-5E23-7940-B759-DC5ECB1D5E07}"/>
                </a:ext>
              </a:extLst>
            </p:cNvPr>
            <p:cNvSpPr txBox="1"/>
            <p:nvPr/>
          </p:nvSpPr>
          <p:spPr>
            <a:xfrm>
              <a:off x="1155847" y="27863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579477-6B14-5841-96CB-E78CB968C83E}"/>
                </a:ext>
              </a:extLst>
            </p:cNvPr>
            <p:cNvSpPr txBox="1"/>
            <p:nvPr/>
          </p:nvSpPr>
          <p:spPr>
            <a:xfrm>
              <a:off x="4209445" y="58013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R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42DF6F-626E-BB4E-9752-A7F3F21F7A4F}"/>
              </a:ext>
            </a:extLst>
          </p:cNvPr>
          <p:cNvCxnSpPr>
            <a:cxnSpLocks/>
          </p:cNvCxnSpPr>
          <p:nvPr/>
        </p:nvCxnSpPr>
        <p:spPr>
          <a:xfrm flipV="1">
            <a:off x="977752" y="2959679"/>
            <a:ext cx="2789432" cy="276949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B6DEEA-2A17-A54C-A1A1-92C9D81B0AD4}"/>
              </a:ext>
            </a:extLst>
          </p:cNvPr>
          <p:cNvGrpSpPr/>
          <p:nvPr/>
        </p:nvGrpSpPr>
        <p:grpSpPr>
          <a:xfrm>
            <a:off x="585825" y="2590800"/>
            <a:ext cx="3973328" cy="3645479"/>
            <a:chOff x="1208272" y="2590800"/>
            <a:chExt cx="3973328" cy="364547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117F18C-F244-B746-8872-E772C56E0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200" y="2590800"/>
              <a:ext cx="0" cy="32145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DC6A8AA-E1E0-B74E-9939-F407A7585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200" y="5805378"/>
              <a:ext cx="35814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4D54B3-8B6A-F24E-A663-E83CE114C855}"/>
                </a:ext>
              </a:extLst>
            </p:cNvPr>
            <p:cNvSpPr txBox="1"/>
            <p:nvPr/>
          </p:nvSpPr>
          <p:spPr>
            <a:xfrm>
              <a:off x="1447800" y="5866947"/>
              <a:ext cx="2941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Connection 1 throughput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B026A5-DB44-D84D-9CE2-FB100FE98A8E}"/>
                </a:ext>
              </a:extLst>
            </p:cNvPr>
            <p:cNvSpPr txBox="1"/>
            <p:nvPr/>
          </p:nvSpPr>
          <p:spPr>
            <a:xfrm rot="16200000">
              <a:off x="-77978" y="4361863"/>
              <a:ext cx="2941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Connection 2 throughput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269993-DD93-3B49-B9E1-E5C11835B6E2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2235053" y="5791200"/>
            <a:ext cx="1574121" cy="1018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1A3547-EABB-BE4D-A939-0FE9F85BEEF7}"/>
              </a:ext>
            </a:extLst>
          </p:cNvPr>
          <p:cNvCxnSpPr>
            <a:cxnSpLocks/>
          </p:cNvCxnSpPr>
          <p:nvPr/>
        </p:nvCxnSpPr>
        <p:spPr>
          <a:xfrm flipH="1">
            <a:off x="2193064" y="4953000"/>
            <a:ext cx="855129" cy="82053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4F0F8B-B1CA-ED4C-927B-EDFCB6A1CB5F}"/>
              </a:ext>
            </a:extLst>
          </p:cNvPr>
          <p:cNvCxnSpPr>
            <a:cxnSpLocks/>
          </p:cNvCxnSpPr>
          <p:nvPr/>
        </p:nvCxnSpPr>
        <p:spPr>
          <a:xfrm flipH="1">
            <a:off x="1878441" y="4953000"/>
            <a:ext cx="1125231" cy="41026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823399-9DBD-5C4B-97A9-2DEDAD569AFF}"/>
              </a:ext>
            </a:extLst>
          </p:cNvPr>
          <p:cNvCxnSpPr>
            <a:cxnSpLocks/>
          </p:cNvCxnSpPr>
          <p:nvPr/>
        </p:nvCxnSpPr>
        <p:spPr>
          <a:xfrm flipH="1">
            <a:off x="1878440" y="4553055"/>
            <a:ext cx="855129" cy="82053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42C06D-0F3B-BF41-9676-1C623FA04035}"/>
              </a:ext>
            </a:extLst>
          </p:cNvPr>
          <p:cNvCxnSpPr>
            <a:cxnSpLocks/>
          </p:cNvCxnSpPr>
          <p:nvPr/>
        </p:nvCxnSpPr>
        <p:spPr>
          <a:xfrm flipH="1">
            <a:off x="1790219" y="4553055"/>
            <a:ext cx="943350" cy="605079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E9B59D-C866-7645-BDE6-9CE4D3CE0CBB}"/>
              </a:ext>
            </a:extLst>
          </p:cNvPr>
          <p:cNvCxnSpPr>
            <a:cxnSpLocks/>
          </p:cNvCxnSpPr>
          <p:nvPr/>
        </p:nvCxnSpPr>
        <p:spPr>
          <a:xfrm flipH="1">
            <a:off x="1767623" y="4433779"/>
            <a:ext cx="808485" cy="705012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BDD5CB-4BDD-864F-806B-224A2B58047B}"/>
              </a:ext>
            </a:extLst>
          </p:cNvPr>
          <p:cNvCxnSpPr>
            <a:cxnSpLocks/>
          </p:cNvCxnSpPr>
          <p:nvPr/>
        </p:nvCxnSpPr>
        <p:spPr>
          <a:xfrm flipH="1">
            <a:off x="1679402" y="4466532"/>
            <a:ext cx="880721" cy="617152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8B507F8-8836-DB45-B48B-656422DCCB42}"/>
              </a:ext>
            </a:extLst>
          </p:cNvPr>
          <p:cNvCxnSpPr>
            <a:cxnSpLocks/>
          </p:cNvCxnSpPr>
          <p:nvPr/>
        </p:nvCxnSpPr>
        <p:spPr>
          <a:xfrm flipH="1">
            <a:off x="1649912" y="4337598"/>
            <a:ext cx="699441" cy="724023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FE8C236-69A8-D647-B0F9-7BB0F5EC5114}"/>
              </a:ext>
            </a:extLst>
          </p:cNvPr>
          <p:cNvSpPr txBox="1"/>
          <p:nvPr/>
        </p:nvSpPr>
        <p:spPr>
          <a:xfrm>
            <a:off x="4386226" y="3309610"/>
            <a:ext cx="492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Loss: decreases throughput proportional to current bandwidth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378F24-90D6-8546-A7E2-C9BAB22ED0CC}"/>
              </a:ext>
            </a:extLst>
          </p:cNvPr>
          <p:cNvSpPr txBox="1"/>
          <p:nvPr/>
        </p:nvSpPr>
        <p:spPr>
          <a:xfrm>
            <a:off x="4386226" y="4350603"/>
            <a:ext cx="492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Congestion avoidance: increases throughput linearly (evenly)</a:t>
            </a:r>
          </a:p>
        </p:txBody>
      </p:sp>
    </p:spTree>
    <p:extLst>
      <p:ext uri="{BB962C8B-B14F-4D97-AF65-F5344CB8AC3E}">
        <p14:creationId xmlns:p14="http://schemas.microsoft.com/office/powerpoint/2010/main" val="108876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234E-4376-9442-BDD5-26C55B74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Slow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C430-84DB-9C40-8A92-B633B589C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linear increase takes a long time to build up a decent window size, and most transactions are small</a:t>
            </a:r>
          </a:p>
          <a:p>
            <a:endParaRPr lang="en-US" dirty="0"/>
          </a:p>
          <a:p>
            <a:r>
              <a:rPr lang="en-US" dirty="0"/>
              <a:t>Solution: allow window size to increase exponentially until first loss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DC35F-442D-4842-8F7C-69646D11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27200"/>
            <a:ext cx="4724400" cy="32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10DD-AE1C-AD48-BA42-956DAA25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4E1B-27E5-E74A-872A-704EB167A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Reliable, in-order message delivery</a:t>
            </a:r>
          </a:p>
          <a:p>
            <a:endParaRPr lang="en-US" dirty="0"/>
          </a:p>
          <a:p>
            <a:r>
              <a:rPr lang="en-US" dirty="0"/>
              <a:t>Connection-oriented, three-way handshake</a:t>
            </a:r>
          </a:p>
          <a:p>
            <a:endParaRPr lang="en-US" dirty="0"/>
          </a:p>
          <a:p>
            <a:r>
              <a:rPr lang="en-US" dirty="0"/>
              <a:t>Transmission window for better throughput</a:t>
            </a:r>
          </a:p>
          <a:p>
            <a:pPr lvl="1"/>
            <a:r>
              <a:rPr lang="en-US" dirty="0"/>
              <a:t>timeouts based on link parameters (e.g., RTT, variance)</a:t>
            </a:r>
          </a:p>
          <a:p>
            <a:pPr lvl="1"/>
            <a:endParaRPr lang="en-US" dirty="0"/>
          </a:p>
          <a:p>
            <a:r>
              <a:rPr lang="en-US" dirty="0"/>
              <a:t> Congestion control </a:t>
            </a:r>
          </a:p>
          <a:p>
            <a:pPr lvl="1"/>
            <a:r>
              <a:rPr lang="en-US" dirty="0"/>
              <a:t>Linear increase, exponential </a:t>
            </a:r>
            <a:r>
              <a:rPr lang="en-US" dirty="0" err="1"/>
              <a:t>backoff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Fast adaptation </a:t>
            </a:r>
          </a:p>
          <a:p>
            <a:pPr lvl="1"/>
            <a:r>
              <a:rPr lang="en-US" dirty="0"/>
              <a:t>Exponential increase in the initial phase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4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104542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32206"/>
            <a:ext cx="2057400" cy="27349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620277"/>
            <a:ext cx="2057400" cy="3646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115432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27432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039377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036327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2065607"/>
            <a:ext cx="152399" cy="210722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953632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37751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103937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240374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206560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7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115432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27432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039377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036327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2065607"/>
            <a:ext cx="152399" cy="210722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953632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37751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1039377"/>
            <a:ext cx="14478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240374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2065607"/>
            <a:ext cx="14478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511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is the modern way to convert string representations of hostnames, host addresses, ports, and service names to socket address structures.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gethostbyname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getservbyname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  <a:endParaRPr lang="en-US" dirty="0">
              <a:latin typeface="+mn-lt"/>
            </a:endParaRP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Reentrant (can be safely used by threaded programs).</a:t>
            </a:r>
          </a:p>
          <a:p>
            <a:pPr lvl="1"/>
            <a:r>
              <a:rPr lang="en-US" dirty="0"/>
              <a:t>Allows us to write portable protocol-independent code</a:t>
            </a:r>
          </a:p>
          <a:p>
            <a:pPr lvl="2"/>
            <a:r>
              <a:rPr lang="en-US" dirty="0"/>
              <a:t>Works with both IPv4 and IPv6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Somewhat complex</a:t>
            </a:r>
          </a:p>
          <a:p>
            <a:pPr lvl="1"/>
            <a:r>
              <a:rPr lang="en-US" dirty="0"/>
              <a:t>Fortunately, a small number of usage patterns suffice in most cases.</a:t>
            </a:r>
          </a:p>
        </p:txBody>
      </p:sp>
    </p:spTree>
    <p:extLst>
      <p:ext uri="{BB962C8B-B14F-4D97-AF65-F5344CB8AC3E}">
        <p14:creationId xmlns:p14="http://schemas.microsoft.com/office/powerpoint/2010/main" val="219698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115432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2743200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039377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036327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2065607"/>
            <a:ext cx="152399" cy="210722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953632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37751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103937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240374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206560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89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Network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</p:spTree>
    <p:extLst>
      <p:ext uri="{BB962C8B-B14F-4D97-AF65-F5344CB8AC3E}">
        <p14:creationId xmlns:p14="http://schemas.microsoft.com/office/powerpoint/2010/main" val="312480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</a:t>
            </a:r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getaddrinfo</a:t>
            </a:r>
            <a:r>
              <a:rPr lang="en-US" dirty="0">
                <a:solidFill>
                  <a:srgbClr val="FF0000"/>
                </a:solidFill>
              </a:rPr>
              <a:t> to generate the parameters automatically</a:t>
            </a:r>
            <a:r>
              <a:rPr lang="en-US" dirty="0"/>
              <a:t>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326957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9147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95347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53002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95347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53002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365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115432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27432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039377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036327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2065607"/>
            <a:ext cx="152399" cy="210722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953632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37751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103937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240374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206560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294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process can read bytes that arrive on the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.</a:t>
            </a:r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use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getaddrinfo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 to supply the arguments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600" y="2514600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461996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115432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27432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039377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036327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2065607"/>
            <a:ext cx="152399" cy="210722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953632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37751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103937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240374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206560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3463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default, 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 of a connection.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3547646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632147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115432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27432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039377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036327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2065607"/>
            <a:ext cx="152399" cy="210722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953632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37751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103937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240374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206560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257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0" y="2590800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13932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115432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27432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039377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036327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2065607"/>
            <a:ext cx="152399" cy="210722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953632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37751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103937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240374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206560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833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use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getaddrinfo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 to supply the arguments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24384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955539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938713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and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067050" y="581818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F56-2B9E-0543-8DCA-C6BF6BB3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Protocols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C3C2C-CEBD-D441-A3FD-94629CCC8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User Datagram Protocol (UDP)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B3D2A-3903-CD48-81CD-6CD38CC9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unreliable, unordered delivery</a:t>
            </a:r>
          </a:p>
          <a:p>
            <a:endParaRPr lang="en-US" b="1" dirty="0"/>
          </a:p>
          <a:p>
            <a:r>
              <a:rPr lang="en-US" dirty="0"/>
              <a:t>connectionless</a:t>
            </a:r>
          </a:p>
          <a:p>
            <a:endParaRPr lang="en-US" dirty="0"/>
          </a:p>
          <a:p>
            <a:r>
              <a:rPr lang="en-US" dirty="0"/>
              <a:t>best-effort, segments might be lost, delivered out-of-order, duplicated</a:t>
            </a:r>
          </a:p>
          <a:p>
            <a:endParaRPr lang="en-US" dirty="0"/>
          </a:p>
          <a:p>
            <a:r>
              <a:rPr lang="en-US" dirty="0"/>
              <a:t>reliability (if required) is the responsibility of the app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8FCA5-5E6E-D443-832E-7BD905E2D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4160520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Transmission Control Protocol (TCP)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E8B9F-2135-294E-BCD4-9061867096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reliable, </a:t>
            </a:r>
            <a:r>
              <a:rPr lang="en-US" b="1" dirty="0" err="1"/>
              <a:t>inorder</a:t>
            </a:r>
            <a:r>
              <a:rPr lang="en-US" b="1" dirty="0"/>
              <a:t> delivery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connection setup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flow control</a:t>
            </a:r>
          </a:p>
          <a:p>
            <a:endParaRPr lang="en-US" dirty="0"/>
          </a:p>
          <a:p>
            <a:r>
              <a:rPr lang="en-US" dirty="0"/>
              <a:t>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33878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connection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0601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9048-7349-AA45-8766-3C70C145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Concurrent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87AA0-25E0-1E49-851F-8C5E98365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 main(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argc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, char **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argv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){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int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listenfd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connfd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socklen_t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clientlen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struct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sockaddr_storage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clientaddr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;  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char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client_hostname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[MAXLINE],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client_port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[MAXLINE];</a:t>
            </a: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listenfd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 =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Open_listenfd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(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argv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[1]);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 while (1) {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  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clientlen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 =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sizeof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(struct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sockaddr_storage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  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connfd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 = Accept(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listenfd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clientaddr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, &amp;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clientlen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  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Getnameinfo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(&amp;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clientaddr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clientlen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client_hostname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, MAXLINE, 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		 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client_port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, MAXLINE, 0);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  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printf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("Connected to (%s, %s)\n",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client_hostname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client_port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);</a:t>
            </a:r>
            <a:br>
              <a:rPr lang="en-US" sz="1500" dirty="0">
                <a:solidFill>
                  <a:schemeClr val="tx1"/>
                </a:solidFill>
                <a:latin typeface="Courier" pitchFamily="2" charset="0"/>
              </a:rPr>
            </a:br>
            <a:endParaRPr lang="en-US" sz="1500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   echo(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connfd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   Close(</a:t>
            </a:r>
            <a:r>
              <a:rPr lang="en-US" sz="1500" dirty="0" err="1">
                <a:solidFill>
                  <a:schemeClr val="tx1"/>
                </a:solidFill>
                <a:latin typeface="Courier" pitchFamily="2" charset="0"/>
              </a:rPr>
              <a:t>connfd</a:t>
            </a: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 }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    return 0;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9547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B698-CFE7-BE43-AB94-53A6C93D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C694-D8B4-204E-A525-6EB96DA0EA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fast: </a:t>
            </a:r>
          </a:p>
          <a:p>
            <a:pPr lvl="1"/>
            <a:r>
              <a:rPr lang="en-US" dirty="0"/>
              <a:t>no connection setup</a:t>
            </a:r>
          </a:p>
          <a:p>
            <a:pPr lvl="1"/>
            <a:r>
              <a:rPr lang="en-US" dirty="0"/>
              <a:t>no rate-limiting</a:t>
            </a:r>
          </a:p>
          <a:p>
            <a:r>
              <a:rPr lang="en-US" dirty="0"/>
              <a:t>simple:</a:t>
            </a:r>
          </a:p>
          <a:p>
            <a:pPr lvl="1"/>
            <a:r>
              <a:rPr lang="en-US" dirty="0"/>
              <a:t>no connection state</a:t>
            </a:r>
          </a:p>
          <a:p>
            <a:pPr lvl="1"/>
            <a:r>
              <a:rPr lang="en-US" dirty="0"/>
              <a:t>small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13F89-3533-9E4C-962A-00F10D257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(possibly) extra work for applications</a:t>
            </a:r>
          </a:p>
          <a:p>
            <a:pPr lvl="1"/>
            <a:r>
              <a:rPr lang="en-US" dirty="0"/>
              <a:t>reordering</a:t>
            </a:r>
          </a:p>
          <a:p>
            <a:pPr lvl="1"/>
            <a:r>
              <a:rPr lang="en-US" dirty="0"/>
              <a:t>duplicate suppression</a:t>
            </a:r>
          </a:p>
          <a:p>
            <a:pPr lvl="1"/>
            <a:r>
              <a:rPr lang="en-US" dirty="0"/>
              <a:t>handle missing packets</a:t>
            </a:r>
          </a:p>
        </p:txBody>
      </p:sp>
    </p:spTree>
    <p:extLst>
      <p:ext uri="{BB962C8B-B14F-4D97-AF65-F5344CB8AC3E}">
        <p14:creationId xmlns:p14="http://schemas.microsoft.com/office/powerpoint/2010/main" val="273091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834735-D154-4D48-AE47-05E7338E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Protocols by Application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5C97A30-A1B7-2A46-94EF-C6D109477D6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5502477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6151181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35592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Application-Level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3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Translation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49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Routing Protocol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6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7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Remote File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9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Streaming multimedia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(proprietary)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UDP or 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9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Internet telephony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(proprietary)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UDP or 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94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Remote terminal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7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(S)FTP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39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1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7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72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ECE0-3D04-9040-B3EE-0F74A28D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Transport-Layer Segment Formats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77F1417-8FD8-EA48-A432-4ECCBA395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UDP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8EF397B-FF1F-1946-89A4-C4EA4648F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337A272-C70E-E44C-8EE7-866E5E02E9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295D19-C92F-0B45-A2F0-5A18555F632F}"/>
              </a:ext>
            </a:extLst>
          </p:cNvPr>
          <p:cNvGrpSpPr/>
          <p:nvPr/>
        </p:nvGrpSpPr>
        <p:grpSpPr>
          <a:xfrm>
            <a:off x="4724400" y="2368296"/>
            <a:ext cx="4038600" cy="4337304"/>
            <a:chOff x="4968766" y="1316760"/>
            <a:chExt cx="3702268" cy="433730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FE0A78E-E56B-E44B-90B9-50CBD89C71E5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4337304"/>
              <a:chOff x="5064016" y="1317680"/>
              <a:chExt cx="3702268" cy="433730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6E7032D-63E6-CE4B-B7BB-B3022B4D3997}"/>
                  </a:ext>
                </a:extLst>
              </p:cNvPr>
              <p:cNvSpPr/>
              <p:nvPr/>
            </p:nvSpPr>
            <p:spPr>
              <a:xfrm>
                <a:off x="5064016" y="4213192"/>
                <a:ext cx="3702268" cy="14417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432820A-C6B8-E042-B6F6-B40B041B553F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Port #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DB1258-7A78-7046-9AE2-111F25388B4E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1AA37E-9A3D-1F40-BC6F-6F5CBE6D0BD8}"/>
                </a:ext>
              </a:extLst>
            </p:cNvPr>
            <p:cNvSpPr/>
            <p:nvPr/>
          </p:nvSpPr>
          <p:spPr>
            <a:xfrm>
              <a:off x="4968766" y="180155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sequence number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5D84B0C-D88C-F143-806B-210F8493E5F3}"/>
                </a:ext>
              </a:extLst>
            </p:cNvPr>
            <p:cNvSpPr/>
            <p:nvPr/>
          </p:nvSpPr>
          <p:spPr>
            <a:xfrm>
              <a:off x="4968766" y="228634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acknowledgement number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85818C-EA8C-ED49-9B12-D938E49F1D8A}"/>
                </a:ext>
              </a:extLst>
            </p:cNvPr>
            <p:cNvSpPr/>
            <p:nvPr/>
          </p:nvSpPr>
          <p:spPr>
            <a:xfrm>
              <a:off x="6819900" y="2771132"/>
              <a:ext cx="1851134" cy="4828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receive window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D46B99-4EC4-1448-A4CF-3982E9526648}"/>
                </a:ext>
              </a:extLst>
            </p:cNvPr>
            <p:cNvSpPr/>
            <p:nvPr/>
          </p:nvSpPr>
          <p:spPr>
            <a:xfrm>
              <a:off x="4968766" y="2770158"/>
              <a:ext cx="504901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BA4DC5-7C71-3849-A3BB-84B08898AB10}"/>
                </a:ext>
              </a:extLst>
            </p:cNvPr>
            <p:cNvSpPr/>
            <p:nvPr/>
          </p:nvSpPr>
          <p:spPr>
            <a:xfrm>
              <a:off x="6629400" y="2770158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503D02-3CCB-EB40-974C-0DC3AA313AD7}"/>
                </a:ext>
              </a:extLst>
            </p:cNvPr>
            <p:cNvSpPr/>
            <p:nvPr/>
          </p:nvSpPr>
          <p:spPr>
            <a:xfrm>
              <a:off x="6438900" y="2769184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700C75E-9E51-F243-8F08-603DCBEBDF55}"/>
                </a:ext>
              </a:extLst>
            </p:cNvPr>
            <p:cNvSpPr/>
            <p:nvPr/>
          </p:nvSpPr>
          <p:spPr>
            <a:xfrm>
              <a:off x="6248400" y="2769182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38E902-EBB9-AA4C-A49B-1AE774643827}"/>
                </a:ext>
              </a:extLst>
            </p:cNvPr>
            <p:cNvSpPr/>
            <p:nvPr/>
          </p:nvSpPr>
          <p:spPr>
            <a:xfrm>
              <a:off x="6056190" y="2773632"/>
              <a:ext cx="190500" cy="480339"/>
            </a:xfrm>
            <a:prstGeom prst="rect">
              <a:avLst/>
            </a:prstGeom>
            <a:ln w="26424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00E875-D335-414D-9C61-B4167664E986}"/>
                </a:ext>
              </a:extLst>
            </p:cNvPr>
            <p:cNvSpPr/>
            <p:nvPr/>
          </p:nvSpPr>
          <p:spPr>
            <a:xfrm>
              <a:off x="5864835" y="2769182"/>
              <a:ext cx="190500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D1878C-6E06-B542-A770-48442834833B}"/>
                </a:ext>
              </a:extLst>
            </p:cNvPr>
            <p:cNvSpPr/>
            <p:nvPr/>
          </p:nvSpPr>
          <p:spPr>
            <a:xfrm>
              <a:off x="5666732" y="2769182"/>
              <a:ext cx="190500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25C4F9A-EF53-994C-838E-67DDED73C4FF}"/>
                </a:ext>
              </a:extLst>
            </p:cNvPr>
            <p:cNvSpPr/>
            <p:nvPr/>
          </p:nvSpPr>
          <p:spPr>
            <a:xfrm>
              <a:off x="5482125" y="2769182"/>
              <a:ext cx="190500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B814320-EB8C-AA40-8311-731AC7861685}"/>
                </a:ext>
              </a:extLst>
            </p:cNvPr>
            <p:cNvSpPr/>
            <p:nvPr/>
          </p:nvSpPr>
          <p:spPr>
            <a:xfrm>
              <a:off x="4968766" y="325202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B1EAB45-F225-814F-8CAB-2BCDA5C1DC92}"/>
                </a:ext>
              </a:extLst>
            </p:cNvPr>
            <p:cNvSpPr/>
            <p:nvPr/>
          </p:nvSpPr>
          <p:spPr>
            <a:xfrm>
              <a:off x="6819900" y="325202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 data pointer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F19EC1-2D33-E949-937A-A8E4C81D9DB7}"/>
                </a:ext>
              </a:extLst>
            </p:cNvPr>
            <p:cNvSpPr/>
            <p:nvPr/>
          </p:nvSpPr>
          <p:spPr>
            <a:xfrm>
              <a:off x="4968766" y="3730410"/>
              <a:ext cx="240857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options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18303AE-0852-0849-B979-1A935747B41C}"/>
                </a:ext>
              </a:extLst>
            </p:cNvPr>
            <p:cNvSpPr/>
            <p:nvPr/>
          </p:nvSpPr>
          <p:spPr>
            <a:xfrm>
              <a:off x="7393110" y="3730409"/>
              <a:ext cx="1277924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95071E-0045-6541-B0B6-3A565D28B338}"/>
              </a:ext>
            </a:extLst>
          </p:cNvPr>
          <p:cNvGrpSpPr/>
          <p:nvPr/>
        </p:nvGrpSpPr>
        <p:grpSpPr>
          <a:xfrm>
            <a:off x="413379" y="2373187"/>
            <a:ext cx="4038600" cy="1930369"/>
            <a:chOff x="5064016" y="1317680"/>
            <a:chExt cx="3702268" cy="193036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44CC45-369A-3F47-B1CB-6AFD5908FDC8}"/>
                </a:ext>
              </a:extLst>
            </p:cNvPr>
            <p:cNvSpPr/>
            <p:nvPr/>
          </p:nvSpPr>
          <p:spPr>
            <a:xfrm>
              <a:off x="5064016" y="1806257"/>
              <a:ext cx="3702268" cy="144179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application message (payload)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28D0B47-FDB3-0045-8D4B-6FD611511827}"/>
                </a:ext>
              </a:extLst>
            </p:cNvPr>
            <p:cNvSpPr/>
            <p:nvPr/>
          </p:nvSpPr>
          <p:spPr>
            <a:xfrm>
              <a:off x="5064016" y="131768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Port #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9765F1F-0CBD-4D45-B08D-F2BEF425483E}"/>
                </a:ext>
              </a:extLst>
            </p:cNvPr>
            <p:cNvSpPr/>
            <p:nvPr/>
          </p:nvSpPr>
          <p:spPr>
            <a:xfrm>
              <a:off x="6915150" y="131768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Dest</a:t>
              </a:r>
              <a:r>
                <a:rPr lang="en-US" dirty="0"/>
                <a:t>. Port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4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96FD-00DF-E84A-A0E9-396CA63B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7C9A-4E5A-D94F-9A75-151CB34A22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TCP is connection-oriented</a:t>
            </a:r>
          </a:p>
          <a:p>
            <a:endParaRPr lang="en-US" dirty="0"/>
          </a:p>
          <a:p>
            <a:r>
              <a:rPr lang="en-US" dirty="0"/>
              <a:t>A connection is initiated with a three-way handshake</a:t>
            </a:r>
          </a:p>
          <a:p>
            <a:pPr lvl="1"/>
            <a:r>
              <a:rPr lang="en-US" dirty="0"/>
              <a:t>Recall: server will typically create a new socket to handle the new connection</a:t>
            </a:r>
          </a:p>
          <a:p>
            <a:endParaRPr lang="en-US" dirty="0"/>
          </a:p>
          <a:p>
            <a:r>
              <a:rPr lang="en-US" dirty="0"/>
              <a:t>FIN works (mostly) like SYN but to teardown a connection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E50087-B00B-1947-94F0-F648379AFDB0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58E9C-EA23-B443-8DD6-D08D63C8DFB1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99C7E9-9A3E-E344-AFD6-50190F2BEB7E}"/>
              </a:ext>
            </a:extLst>
          </p:cNvPr>
          <p:cNvGrpSpPr/>
          <p:nvPr/>
        </p:nvGrpSpPr>
        <p:grpSpPr>
          <a:xfrm>
            <a:off x="4953000" y="1672119"/>
            <a:ext cx="3429000" cy="385281"/>
            <a:chOff x="4953000" y="1672119"/>
            <a:chExt cx="3429000" cy="3852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DA6E4A-C76F-1E4A-8E35-B350692D383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8936CF-B9B3-9242-960F-1D47FA193D0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3FC2C4-98E8-0241-A199-158618BEC072}"/>
              </a:ext>
            </a:extLst>
          </p:cNvPr>
          <p:cNvGrpSpPr/>
          <p:nvPr/>
        </p:nvGrpSpPr>
        <p:grpSpPr>
          <a:xfrm>
            <a:off x="4953000" y="2001750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BD26438-5E74-9A48-9CAB-7B6B1D7DC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91A4D1-A25F-E04F-A3C7-85B81EF9BD89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24A5F-1029-8143-917C-B4E4C0F7D241}"/>
              </a:ext>
            </a:extLst>
          </p:cNvPr>
          <p:cNvGrpSpPr/>
          <p:nvPr/>
        </p:nvGrpSpPr>
        <p:grpSpPr>
          <a:xfrm>
            <a:off x="4969862" y="2312345"/>
            <a:ext cx="3429000" cy="369332"/>
            <a:chOff x="4953000" y="1693401"/>
            <a:chExt cx="3429000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6C6BF0-0B5C-2F42-8722-58A4FCD20A8A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27679F-117D-AE44-8A99-DDB95B375E46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0B1D81-746A-5D43-817B-75F3F3E5595C}"/>
              </a:ext>
            </a:extLst>
          </p:cNvPr>
          <p:cNvSpPr txBox="1"/>
          <p:nvPr/>
        </p:nvSpPr>
        <p:spPr>
          <a:xfrm rot="5400000">
            <a:off x="6475735" y="304287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699517-6BE7-5345-8649-FAE04D0A3BDA}"/>
              </a:ext>
            </a:extLst>
          </p:cNvPr>
          <p:cNvGrpSpPr/>
          <p:nvPr/>
        </p:nvGrpSpPr>
        <p:grpSpPr>
          <a:xfrm>
            <a:off x="4969862" y="4026884"/>
            <a:ext cx="3429000" cy="385281"/>
            <a:chOff x="4953000" y="1672119"/>
            <a:chExt cx="3429000" cy="38528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7B94272-1FB8-5B40-9BC4-2B2928E912B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C9B0EA-F309-024E-A73D-046BCEBB9293}"/>
                </a:ext>
              </a:extLst>
            </p:cNvPr>
            <p:cNvSpPr txBox="1"/>
            <p:nvPr/>
          </p:nvSpPr>
          <p:spPr>
            <a:xfrm rot="190422">
              <a:off x="7282499" y="167211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FIN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F2B211-7F0E-8246-AE81-6D36889E657A}"/>
              </a:ext>
            </a:extLst>
          </p:cNvPr>
          <p:cNvGrpSpPr/>
          <p:nvPr/>
        </p:nvGrpSpPr>
        <p:grpSpPr>
          <a:xfrm>
            <a:off x="4969862" y="4356515"/>
            <a:ext cx="3429000" cy="389930"/>
            <a:chOff x="4953000" y="2001750"/>
            <a:chExt cx="3429000" cy="38993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BA4B733-A71E-034F-B0D2-77C4C4852B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C0E77E-FF20-6941-ACE6-9E8D193859A3}"/>
                </a:ext>
              </a:extLst>
            </p:cNvPr>
            <p:cNvSpPr txBox="1"/>
            <p:nvPr/>
          </p:nvSpPr>
          <p:spPr>
            <a:xfrm rot="21397692">
              <a:off x="5667942" y="200175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4CBB-E0E0-F44F-B830-F5BC41B0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DFA3-43E8-D240-AF7E-22041BD73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Each SYN segment will include a randomly chosen sequence number</a:t>
            </a:r>
          </a:p>
          <a:p>
            <a:r>
              <a:rPr lang="en-US" dirty="0"/>
              <a:t>Sequence number of each segment is incremented by data length </a:t>
            </a:r>
          </a:p>
          <a:p>
            <a:r>
              <a:rPr lang="en-US" dirty="0"/>
              <a:t>Receiver sends ACK segments acknowledging latest sequence number received</a:t>
            </a:r>
          </a:p>
          <a:p>
            <a:r>
              <a:rPr lang="en-US" dirty="0"/>
              <a:t>Sender maintains copy of all sent but unacknowledged segments; resends if ACK does not arrive within timeout</a:t>
            </a:r>
          </a:p>
          <a:p>
            <a:r>
              <a:rPr lang="en-US" dirty="0"/>
              <a:t>Timeout is dynamically adjusted to account for round-trip delay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513E7B-1792-6F42-99FC-2381855623EA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F65430-FCF7-6045-A720-4EEAF0021746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0A30F5D-0E2C-2B42-9DDE-73994448B8D7}"/>
              </a:ext>
            </a:extLst>
          </p:cNvPr>
          <p:cNvGrpSpPr/>
          <p:nvPr/>
        </p:nvGrpSpPr>
        <p:grpSpPr>
          <a:xfrm>
            <a:off x="4928222" y="1672119"/>
            <a:ext cx="3429000" cy="398684"/>
            <a:chOff x="4928222" y="1672119"/>
            <a:chExt cx="3429000" cy="39868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D544A2-0A8E-ED4A-8DD7-5BAA061C5DBC}"/>
                </a:ext>
              </a:extLst>
            </p:cNvPr>
            <p:cNvCxnSpPr/>
            <p:nvPr/>
          </p:nvCxnSpPr>
          <p:spPr>
            <a:xfrm>
              <a:off x="4928222" y="1918403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9FCEB4-59C6-B34E-8AC4-1009FF8421C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1B95CF-8346-FF47-AF6E-89406882C969}"/>
              </a:ext>
            </a:extLst>
          </p:cNvPr>
          <p:cNvGrpSpPr/>
          <p:nvPr/>
        </p:nvGrpSpPr>
        <p:grpSpPr>
          <a:xfrm>
            <a:off x="4991077" y="2001802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1D1A18-C997-0349-9164-2F79EC8831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D39273-D91D-E74F-AA65-642877F24684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B17168-672A-D04E-AC2A-2F5D87EF8BF4}"/>
              </a:ext>
            </a:extLst>
          </p:cNvPr>
          <p:cNvGrpSpPr/>
          <p:nvPr/>
        </p:nvGrpSpPr>
        <p:grpSpPr>
          <a:xfrm>
            <a:off x="4914924" y="2324328"/>
            <a:ext cx="3429000" cy="369332"/>
            <a:chOff x="4953000" y="1693401"/>
            <a:chExt cx="3429000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412C10-D83C-6F47-B423-942DA41C0FCC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85B09B-FD0D-C241-B28A-FA59958C0703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D63A04-3AE2-6D49-B9B6-BBE4E5ED0132}"/>
              </a:ext>
            </a:extLst>
          </p:cNvPr>
          <p:cNvGrpSpPr/>
          <p:nvPr/>
        </p:nvGrpSpPr>
        <p:grpSpPr>
          <a:xfrm>
            <a:off x="4940097" y="5605039"/>
            <a:ext cx="3429000" cy="385281"/>
            <a:chOff x="4953000" y="1672119"/>
            <a:chExt cx="3429000" cy="385281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D53BF60-8545-E441-A65E-A182157C8DB8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CD31E6-C668-1F48-A5C6-D2CC405D3B72}"/>
                </a:ext>
              </a:extLst>
            </p:cNvPr>
            <p:cNvSpPr txBox="1"/>
            <p:nvPr/>
          </p:nvSpPr>
          <p:spPr>
            <a:xfrm rot="190422">
              <a:off x="7282499" y="167211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FIN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5FF23D-86A8-6641-9096-F392E182A1BD}"/>
              </a:ext>
            </a:extLst>
          </p:cNvPr>
          <p:cNvGrpSpPr/>
          <p:nvPr/>
        </p:nvGrpSpPr>
        <p:grpSpPr>
          <a:xfrm>
            <a:off x="4991077" y="5934670"/>
            <a:ext cx="3429000" cy="389930"/>
            <a:chOff x="4953000" y="2001750"/>
            <a:chExt cx="3429000" cy="38993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0B6B042-FEA8-714F-9F69-82B92F9B4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7E58C1-38A6-F147-A007-905EAAE478B0}"/>
                </a:ext>
              </a:extLst>
            </p:cNvPr>
            <p:cNvSpPr txBox="1"/>
            <p:nvPr/>
          </p:nvSpPr>
          <p:spPr>
            <a:xfrm rot="21397692">
              <a:off x="5667942" y="200175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BA3D04-26F2-B24C-9CF0-D89FF05EF061}"/>
              </a:ext>
            </a:extLst>
          </p:cNvPr>
          <p:cNvGrpSpPr/>
          <p:nvPr/>
        </p:nvGrpSpPr>
        <p:grpSpPr>
          <a:xfrm>
            <a:off x="4923203" y="2590800"/>
            <a:ext cx="3429000" cy="385315"/>
            <a:chOff x="4953000" y="1672085"/>
            <a:chExt cx="3429000" cy="38531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D62A20E-ECC6-704E-A422-5575ABE5403C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F6F254-8FC1-A342-B1E6-CF43D1FDD2BB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47)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7DA78B-0960-8541-9651-D03191127549}"/>
              </a:ext>
            </a:extLst>
          </p:cNvPr>
          <p:cNvGrpSpPr/>
          <p:nvPr/>
        </p:nvGrpSpPr>
        <p:grpSpPr>
          <a:xfrm>
            <a:off x="4977779" y="2863378"/>
            <a:ext cx="3429000" cy="389930"/>
            <a:chOff x="4953000" y="2001750"/>
            <a:chExt cx="3429000" cy="38993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63265E6-95D2-5043-8E3B-13EF636C40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rgbClr val="696969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052256-B651-8241-94A2-7E9AFE085FDF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90725-641B-474C-BFAF-A33D8F33AE7E}"/>
              </a:ext>
            </a:extLst>
          </p:cNvPr>
          <p:cNvGrpSpPr/>
          <p:nvPr/>
        </p:nvGrpSpPr>
        <p:grpSpPr>
          <a:xfrm>
            <a:off x="4953000" y="3194741"/>
            <a:ext cx="3429000" cy="385315"/>
            <a:chOff x="4953000" y="1672085"/>
            <a:chExt cx="3429000" cy="38531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A88AAA1-EF97-744D-A481-DF5CF6EBB9F7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D7BFEC-2C80-9646-AB09-1580B22D587C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0229B4-83F2-5943-B844-7797FE829DEE}"/>
              </a:ext>
            </a:extLst>
          </p:cNvPr>
          <p:cNvGrpSpPr/>
          <p:nvPr/>
        </p:nvGrpSpPr>
        <p:grpSpPr>
          <a:xfrm>
            <a:off x="4965904" y="3745031"/>
            <a:ext cx="3429000" cy="389930"/>
            <a:chOff x="4953000" y="2001750"/>
            <a:chExt cx="3429000" cy="38993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4981371-71D0-8B41-B6A9-103946EBE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60E0FC-D67F-E84C-90FE-C7D972AF9989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04D494-CB58-1145-8FBD-53A334E305E5}"/>
              </a:ext>
            </a:extLst>
          </p:cNvPr>
          <p:cNvGrpSpPr/>
          <p:nvPr/>
        </p:nvGrpSpPr>
        <p:grpSpPr>
          <a:xfrm>
            <a:off x="4927515" y="3461673"/>
            <a:ext cx="3429000" cy="385315"/>
            <a:chOff x="4953000" y="1672085"/>
            <a:chExt cx="3429000" cy="38531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A611D9D-DA8A-304C-851F-CE914F68FC3F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851796-4AA2-3045-BE46-5C7C96B3C733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49)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E37B2C-7876-5748-8FA8-9BD178B778BD}"/>
              </a:ext>
            </a:extLst>
          </p:cNvPr>
          <p:cNvGrpSpPr/>
          <p:nvPr/>
        </p:nvGrpSpPr>
        <p:grpSpPr>
          <a:xfrm>
            <a:off x="4953000" y="4048213"/>
            <a:ext cx="3429000" cy="385315"/>
            <a:chOff x="4953000" y="1672085"/>
            <a:chExt cx="3429000" cy="38531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8A31F71-A642-6C4B-820D-1466A1F090F5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775B63-5028-0140-9D3C-44C0ED4AF2AE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50)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403C00-D353-AF48-BA7B-14D8C8CA5219}"/>
              </a:ext>
            </a:extLst>
          </p:cNvPr>
          <p:cNvGrpSpPr/>
          <p:nvPr/>
        </p:nvGrpSpPr>
        <p:grpSpPr>
          <a:xfrm>
            <a:off x="4965904" y="5140448"/>
            <a:ext cx="3429000" cy="389930"/>
            <a:chOff x="4953000" y="2001750"/>
            <a:chExt cx="3429000" cy="38993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5F1E6E9-E32E-7942-BFC5-02CCF56430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B5AB74-DA50-F847-B12C-AE8453B2F2C6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49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D26F08-1909-0445-89E4-EEA155678392}"/>
              </a:ext>
            </a:extLst>
          </p:cNvPr>
          <p:cNvGrpSpPr/>
          <p:nvPr/>
        </p:nvGrpSpPr>
        <p:grpSpPr>
          <a:xfrm>
            <a:off x="4927515" y="4857090"/>
            <a:ext cx="3429000" cy="385315"/>
            <a:chOff x="4953000" y="1672085"/>
            <a:chExt cx="3429000" cy="385315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4E5E17F-88E3-1E47-A32F-969C9464753B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6AA0CD-5CEA-DB43-9F93-9919EF8C3A42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50)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386BEF-947D-D44F-9D29-AC9C7FDAAF06}"/>
              </a:ext>
            </a:extLst>
          </p:cNvPr>
          <p:cNvGrpSpPr/>
          <p:nvPr/>
        </p:nvGrpSpPr>
        <p:grpSpPr>
          <a:xfrm>
            <a:off x="4991077" y="4281128"/>
            <a:ext cx="1774059" cy="808877"/>
            <a:chOff x="4991077" y="4465750"/>
            <a:chExt cx="1774059" cy="808877"/>
          </a:xfrm>
        </p:grpSpPr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728DA5D0-138C-3A4B-9DCF-629D2FAA51C6}"/>
                </a:ext>
              </a:extLst>
            </p:cNvPr>
            <p:cNvSpPr/>
            <p:nvPr/>
          </p:nvSpPr>
          <p:spPr>
            <a:xfrm>
              <a:off x="4991077" y="4465750"/>
              <a:ext cx="190523" cy="80887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221B40-A607-7D40-B0DD-B40987E07D8C}"/>
                </a:ext>
              </a:extLst>
            </p:cNvPr>
            <p:cNvSpPr txBox="1"/>
            <p:nvPr/>
          </p:nvSpPr>
          <p:spPr>
            <a:xfrm>
              <a:off x="5156939" y="4675470"/>
              <a:ext cx="1608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Send</a:t>
              </a:r>
              <a:r>
                <a:rPr lang="en-US" dirty="0"/>
                <a:t> Timeout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68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3020-0066-E247-B3E3-B816ADE6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Protocols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9190B-BA17-DE4B-A4C0-A7499A19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allows sender to send multiple "in-flight", yet-to-be-acknowledged packets</a:t>
            </a:r>
          </a:p>
          <a:p>
            <a:pPr lvl="1"/>
            <a:r>
              <a:rPr lang="en-US" dirty="0"/>
              <a:t>increases throughput</a:t>
            </a:r>
          </a:p>
          <a:p>
            <a:pPr lvl="1"/>
            <a:r>
              <a:rPr lang="en-US" dirty="0"/>
              <a:t>needs buffering at sender and receiver</a:t>
            </a:r>
          </a:p>
          <a:p>
            <a:r>
              <a:rPr lang="en-US" dirty="0"/>
              <a:t>how big should the window be?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AEE6C-9FE3-FE4F-B89A-B8A6F7E3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58815" r="74456" b="29118"/>
          <a:stretch/>
        </p:blipFill>
        <p:spPr>
          <a:xfrm>
            <a:off x="6635750" y="5611129"/>
            <a:ext cx="146049" cy="32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F88A7-0435-E847-895D-7C460771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68459" r="66712" b="28375"/>
          <a:stretch/>
        </p:blipFill>
        <p:spPr>
          <a:xfrm>
            <a:off x="6607173" y="5847667"/>
            <a:ext cx="174625" cy="84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81C7C-7169-2B46-B55F-7EAB59FA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" y="4028418"/>
            <a:ext cx="8593585" cy="2763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4A9AD6-5072-AC4B-8805-A0EF525D1C52}"/>
              </a:ext>
            </a:extLst>
          </p:cNvPr>
          <p:cNvSpPr/>
          <p:nvPr/>
        </p:nvSpPr>
        <p:spPr>
          <a:xfrm>
            <a:off x="3505200" y="3657600"/>
            <a:ext cx="5753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what if a packet in the middle goes missing?</a:t>
            </a:r>
          </a:p>
        </p:txBody>
      </p:sp>
    </p:spTree>
    <p:extLst>
      <p:ext uri="{BB962C8B-B14F-4D97-AF65-F5344CB8AC3E}">
        <p14:creationId xmlns:p14="http://schemas.microsoft.com/office/powerpoint/2010/main" val="32747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9531</TotalTime>
  <Words>1723</Words>
  <Application>Microsoft Macintosh PowerPoint</Application>
  <PresentationFormat>On-screen Show (4:3)</PresentationFormat>
  <Paragraphs>525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</vt:lpstr>
      <vt:lpstr>Courier New</vt:lpstr>
      <vt:lpstr>Clarity</vt:lpstr>
      <vt:lpstr>Lecture 19: TCP</vt:lpstr>
      <vt:lpstr>OSI Network Model</vt:lpstr>
      <vt:lpstr>Transport Layer Protocols</vt:lpstr>
      <vt:lpstr>UDP: tradeoffs</vt:lpstr>
      <vt:lpstr>Transport Protocols by Application</vt:lpstr>
      <vt:lpstr>Transport-Layer Segment Formats</vt:lpstr>
      <vt:lpstr>TCP Connections</vt:lpstr>
      <vt:lpstr>Reliable Transport</vt:lpstr>
      <vt:lpstr>Pipelined Protocols</vt:lpstr>
      <vt:lpstr>Example: Window Size = 4</vt:lpstr>
      <vt:lpstr>TCP Fast Retransmit</vt:lpstr>
      <vt:lpstr>TCP Congestion Control</vt:lpstr>
      <vt:lpstr>TCP Fairness</vt:lpstr>
      <vt:lpstr>TCP Slow Start</vt:lpstr>
      <vt:lpstr>TCP Summary</vt:lpstr>
      <vt:lpstr>Sockets Interface</vt:lpstr>
      <vt:lpstr>Sockets Interface</vt:lpstr>
      <vt:lpstr>Host and Service Conversion: getaddrinfo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accept Illustrated</vt:lpstr>
      <vt:lpstr>Connected vs. Listening Descriptors</vt:lpstr>
      <vt:lpstr>Exercise: Concurrent Connections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24: TCP</dc:title>
  <dc:creator>Eleanor Birrell</dc:creator>
  <cp:lastModifiedBy>Eleanor Birrell</cp:lastModifiedBy>
  <cp:revision>53</cp:revision>
  <cp:lastPrinted>2019-11-08T01:12:48Z</cp:lastPrinted>
  <dcterms:created xsi:type="dcterms:W3CDTF">2019-04-18T16:39:04Z</dcterms:created>
  <dcterms:modified xsi:type="dcterms:W3CDTF">2019-11-08T01:21:32Z</dcterms:modified>
</cp:coreProperties>
</file>