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1638" r:id="rId3"/>
    <p:sldId id="1639" r:id="rId4"/>
    <p:sldId id="1530" r:id="rId5"/>
    <p:sldId id="1642" r:id="rId6"/>
    <p:sldId id="1641" r:id="rId7"/>
    <p:sldId id="1643" r:id="rId8"/>
    <p:sldId id="1644" r:id="rId9"/>
    <p:sldId id="1533" r:id="rId10"/>
    <p:sldId id="1645" r:id="rId11"/>
    <p:sldId id="1536" r:id="rId12"/>
    <p:sldId id="1646" r:id="rId13"/>
    <p:sldId id="1580" r:id="rId14"/>
    <p:sldId id="1539" r:id="rId15"/>
    <p:sldId id="1650" r:id="rId16"/>
    <p:sldId id="1648" r:id="rId17"/>
    <p:sldId id="1647" r:id="rId18"/>
    <p:sldId id="1652" r:id="rId19"/>
    <p:sldId id="1591" r:id="rId20"/>
    <p:sldId id="1590" r:id="rId21"/>
    <p:sldId id="1581" r:id="rId22"/>
    <p:sldId id="1649" r:id="rId23"/>
    <p:sldId id="1617" r:id="rId24"/>
    <p:sldId id="1619" r:id="rId25"/>
    <p:sldId id="1621" r:id="rId26"/>
    <p:sldId id="1654" r:id="rId27"/>
    <p:sldId id="1629" r:id="rId28"/>
    <p:sldId id="1651" r:id="rId29"/>
    <p:sldId id="1637" r:id="rId30"/>
    <p:sldId id="1553" r:id="rId31"/>
    <p:sldId id="1571" r:id="rId32"/>
    <p:sldId id="1585" r:id="rId33"/>
    <p:sldId id="1584" r:id="rId34"/>
    <p:sldId id="1653" r:id="rId35"/>
    <p:sldId id="1606" r:id="rId36"/>
    <p:sldId id="1618" r:id="rId37"/>
    <p:sldId id="1588" r:id="rId38"/>
    <p:sldId id="162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2" autoAdjust="0"/>
    <p:restoredTop sz="84148" autoAdjust="0"/>
  </p:normalViewPr>
  <p:slideViewPr>
    <p:cSldViewPr>
      <p:cViewPr>
        <p:scale>
          <a:sx n="84" d="100"/>
          <a:sy n="84" d="100"/>
        </p:scale>
        <p:origin x="1712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Twisted-pair cable is used for wired telephones and Ethernet networks. Pair of wires forms a circuit; twisted to protect against noise from adjacent pairs. Zeros and ones encoded as low/high voltages</a:t>
            </a:r>
          </a:p>
          <a:p>
            <a:endParaRPr lang="en-US" dirty="0"/>
          </a:p>
          <a:p>
            <a:r>
              <a:rPr lang="en-US" dirty="0"/>
              <a:t>I think coax is basically the same thing, but it uses external shielding, and can superimpose </a:t>
            </a:r>
            <a:r>
              <a:rPr lang="en-US" dirty="0" err="1"/>
              <a:t>wasves</a:t>
            </a:r>
            <a:r>
              <a:rPr lang="en-US" dirty="0"/>
              <a:t> of different frequencies to carry multiple signals(?)</a:t>
            </a:r>
          </a:p>
          <a:p>
            <a:endParaRPr lang="en-US" dirty="0"/>
          </a:p>
          <a:p>
            <a:r>
              <a:rPr lang="en-US" dirty="0"/>
              <a:t>Fiberoptic cables use light to transmit bits</a:t>
            </a:r>
          </a:p>
          <a:p>
            <a:endParaRPr lang="en-US" dirty="0"/>
          </a:p>
          <a:p>
            <a:r>
              <a:rPr lang="en-US" dirty="0"/>
              <a:t>Radio waves send bits by alternating the frequency or amplitude of the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6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neither guarantees latency or bandwidth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www.cs.cornell.edu</a:t>
            </a:r>
            <a:r>
              <a:rPr lang="en-US" dirty="0"/>
              <a:t>/courses/cs4410/2018sp/schedule/slides/09-networking.pdf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3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6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4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1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9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4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host has one or more network adapters (aka network interface cards) that translate messages to/from physical network following a particular protocol and export a network abstraction</a:t>
            </a:r>
          </a:p>
        </p:txBody>
      </p:sp>
    </p:spTree>
    <p:extLst>
      <p:ext uri="{BB962C8B-B14F-4D97-AF65-F5344CB8AC3E}">
        <p14:creationId xmlns:p14="http://schemas.microsoft.com/office/powerpoint/2010/main" val="105829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6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6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= version (4 or 6) </a:t>
            </a:r>
          </a:p>
          <a:p>
            <a:r>
              <a:rPr lang="en-US" dirty="0"/>
              <a:t>IHL = header length in 32-bit words (usually 5 unless options present)</a:t>
            </a:r>
          </a:p>
          <a:p>
            <a:r>
              <a:rPr lang="en-US" dirty="0"/>
              <a:t>TOS: type of service (?)</a:t>
            </a:r>
          </a:p>
          <a:p>
            <a:r>
              <a:rPr lang="en-US" dirty="0"/>
              <a:t>total length = total length in bytes</a:t>
            </a:r>
          </a:p>
          <a:p>
            <a:r>
              <a:rPr lang="en-US" dirty="0"/>
              <a:t>id/flags/offset used for fragmentation/reassembly</a:t>
            </a:r>
          </a:p>
          <a:p>
            <a:r>
              <a:rPr lang="en-US" dirty="0"/>
              <a:t>TTL = time to live (</a:t>
            </a:r>
            <a:r>
              <a:rPr lang="en-US" dirty="0" err="1"/>
              <a:t>decrementd</a:t>
            </a:r>
            <a:r>
              <a:rPr lang="en-US" dirty="0"/>
              <a:t> each hop</a:t>
            </a:r>
          </a:p>
          <a:p>
            <a:r>
              <a:rPr lang="en-US" dirty="0"/>
              <a:t>Protocol = TCP, UDP, ICMP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intl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/ipv6/</a:t>
            </a:r>
            <a:r>
              <a:rPr lang="en-US" dirty="0" err="1"/>
              <a:t>statistics.html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1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3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5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8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11/7/19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           November 7,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/>
              <a:t>Lecture 18: </a:t>
            </a:r>
            <a:r>
              <a:rPr lang="en-US" sz="3200" dirty="0"/>
              <a:t>Networking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FAE0-6705-DB4A-B7AC-92777DDA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379A1-C436-9441-BE3C-506E0F494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are lots of lots of local area networks (LANs)</a:t>
            </a:r>
          </a:p>
          <a:p>
            <a:pPr lvl="1"/>
            <a:r>
              <a:rPr lang="en-US" dirty="0"/>
              <a:t>each determines its own protocols, address format, packet format</a:t>
            </a:r>
          </a:p>
          <a:p>
            <a:r>
              <a:rPr lang="en-US" dirty="0"/>
              <a:t>What if we wanted to connect them together?</a:t>
            </a:r>
          </a:p>
          <a:p>
            <a:pPr lvl="1"/>
            <a:r>
              <a:rPr lang="en-US" dirty="0"/>
              <a:t>physically connected by specialized computers called routers</a:t>
            </a:r>
          </a:p>
          <a:p>
            <a:pPr lvl="1"/>
            <a:r>
              <a:rPr lang="en-US" dirty="0"/>
              <a:t>routers with multiple network adapters can translate</a:t>
            </a:r>
          </a:p>
          <a:p>
            <a:pPr lvl="1"/>
            <a:r>
              <a:rPr lang="en-US" dirty="0"/>
              <a:t>standardize address and packet formats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internetwork </a:t>
            </a:r>
          </a:p>
          <a:p>
            <a:pPr lvl="1"/>
            <a:r>
              <a:rPr lang="en-US" dirty="0"/>
              <a:t>aka wide-area network (WAN)</a:t>
            </a:r>
          </a:p>
          <a:p>
            <a:pPr lvl="1"/>
            <a:r>
              <a:rPr lang="en-US" dirty="0"/>
              <a:t>aka internet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0CF22A-A82F-A34C-A6A4-C6DBED0AF131}"/>
              </a:ext>
            </a:extLst>
          </p:cNvPr>
          <p:cNvGrpSpPr/>
          <p:nvPr/>
        </p:nvGrpSpPr>
        <p:grpSpPr>
          <a:xfrm>
            <a:off x="742427" y="3810000"/>
            <a:ext cx="7659145" cy="1537046"/>
            <a:chOff x="841923" y="3034954"/>
            <a:chExt cx="7659145" cy="1537046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432CB6A8-28FA-E74F-8762-21F4ED32A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437" y="3720754"/>
              <a:ext cx="259080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D5822940-9703-C641-BE40-72F8FA667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2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63333358-54B7-6D46-9F9F-713ABE3C7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16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2A1DFBE6-D202-CF4C-A971-7A7D11738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84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901153D6-EFDF-8C4C-A3F5-49ABED999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26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A43E674B-6F57-5C4B-BB51-DDB863E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6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FE5862A9-42E2-0842-8C38-ED74C6B17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14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1" name="Text Box 12">
              <a:extLst>
                <a:ext uri="{FF2B5EF4-FFF2-40B4-BE49-F238E27FC236}">
                  <a16:creationId xmlns:a16="http://schemas.microsoft.com/office/drawing/2014/main" id="{CA37074C-938A-ED49-945B-1FF78CEDE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6437" y="3034954"/>
              <a:ext cx="36740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39E5F88E-658D-024C-9E6D-E81A8A050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80637" y="3720754"/>
              <a:ext cx="2590800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F61399F1-754F-2A49-8C23-AFCF7A666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54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A63DA633-DACC-D24C-939A-9E75CB349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98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583C32DC-664D-5D4E-A593-C86397329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6637" y="34159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0B74DB60-5E1D-E94A-81C2-12298425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46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155B248-71D3-8941-9900-E20976DAF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8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913DBD5C-DF87-5342-BB3B-EBB2953B1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612" y="3111154"/>
              <a:ext cx="60048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host</a:t>
              </a:r>
            </a:p>
          </p:txBody>
        </p:sp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AC3D3C20-C477-F24D-8D35-AC7A358C2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4637" y="3034954"/>
              <a:ext cx="367408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20" name="Line 24">
              <a:extLst>
                <a:ext uri="{FF2B5EF4-FFF2-40B4-BE49-F238E27FC236}">
                  <a16:creationId xmlns:a16="http://schemas.microsoft.com/office/drawing/2014/main" id="{E78B3D57-6BA6-1947-A03D-E2941BB77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237" y="37207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Line 26">
              <a:extLst>
                <a:ext uri="{FF2B5EF4-FFF2-40B4-BE49-F238E27FC236}">
                  <a16:creationId xmlns:a16="http://schemas.microsoft.com/office/drawing/2014/main" id="{EEBFEA8F-08F9-5C4E-B842-74A894805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8837" y="3720754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Line 27">
              <a:extLst>
                <a:ext uri="{FF2B5EF4-FFF2-40B4-BE49-F238E27FC236}">
                  <a16:creationId xmlns:a16="http://schemas.microsoft.com/office/drawing/2014/main" id="{94C6D79A-80E0-2C48-A050-EB0CE43A6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037" y="4202668"/>
              <a:ext cx="1219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FF801BF3-4BC4-2E4E-ABFF-221429C3F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4837" y="4202668"/>
              <a:ext cx="1219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4" name="Text Box 29">
              <a:extLst>
                <a:ext uri="{FF2B5EF4-FFF2-40B4-BE49-F238E27FC236}">
                  <a16:creationId xmlns:a16="http://schemas.microsoft.com/office/drawing/2014/main" id="{AD39A178-AB1D-1B4B-AD8A-3AE2B51D3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850" y="4202668"/>
              <a:ext cx="67557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WAN</a:t>
              </a:r>
            </a:p>
          </p:txBody>
        </p:sp>
        <p:sp>
          <p:nvSpPr>
            <p:cNvPr id="25" name="Text Box 30">
              <a:extLst>
                <a:ext uri="{FF2B5EF4-FFF2-40B4-BE49-F238E27FC236}">
                  <a16:creationId xmlns:a16="http://schemas.microsoft.com/office/drawing/2014/main" id="{B456FAE8-0F32-0644-B04F-A2FD4365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062" y="4202668"/>
              <a:ext cx="675570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WAN</a:t>
              </a:r>
            </a:p>
          </p:txBody>
        </p: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3EBED58F-D831-324D-9D22-A0D15BECF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2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7" name="AutoShape 23">
              <a:extLst>
                <a:ext uri="{FF2B5EF4-FFF2-40B4-BE49-F238E27FC236}">
                  <a16:creationId xmlns:a16="http://schemas.microsoft.com/office/drawing/2014/main" id="{153B583D-4F67-394C-88D1-D7B10FF3B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0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8" name="AutoShape 25">
              <a:extLst>
                <a:ext uri="{FF2B5EF4-FFF2-40B4-BE49-F238E27FC236}">
                  <a16:creationId xmlns:a16="http://schemas.microsoft.com/office/drawing/2014/main" id="{2CC8AE4A-C8E3-894C-968B-4BADE9D64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837" y="4025554"/>
              <a:ext cx="762000" cy="381000"/>
            </a:xfrm>
            <a:prstGeom prst="roundRect">
              <a:avLst>
                <a:gd name="adj" fmla="val 16667"/>
              </a:avLst>
            </a:prstGeom>
            <a:solidFill>
              <a:srgbClr val="F1C7C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router</a:t>
              </a: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FBC7BF3D-1F41-5746-B6B4-E77593722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923" y="3727744"/>
              <a:ext cx="74337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LAN 1</a:t>
              </a:r>
            </a:p>
          </p:txBody>
        </p:sp>
        <p:sp>
          <p:nvSpPr>
            <p:cNvPr id="30" name="Text Box 29">
              <a:extLst>
                <a:ext uri="{FF2B5EF4-FFF2-40B4-BE49-F238E27FC236}">
                  <a16:creationId xmlns:a16="http://schemas.microsoft.com/office/drawing/2014/main" id="{546E7AFB-62EB-0D45-9A12-BCC42003A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849" y="3733800"/>
              <a:ext cx="800219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LAN 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802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Structure of an internet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4008966"/>
            <a:ext cx="8229600" cy="24680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 hoc interconnection of networks</a:t>
            </a:r>
          </a:p>
          <a:p>
            <a:pPr lvl="1"/>
            <a:r>
              <a:rPr lang="en-US" dirty="0"/>
              <a:t>No particular topology</a:t>
            </a:r>
          </a:p>
          <a:p>
            <a:pPr lvl="1"/>
            <a:r>
              <a:rPr lang="en-US" dirty="0"/>
              <a:t>Vastly different router &amp; link capacities</a:t>
            </a:r>
          </a:p>
          <a:p>
            <a:r>
              <a:rPr lang="en-US" dirty="0"/>
              <a:t>Send packets from source to destination by hopping through networks</a:t>
            </a:r>
          </a:p>
          <a:p>
            <a:pPr lvl="1"/>
            <a:r>
              <a:rPr lang="en-US" dirty="0"/>
              <a:t>Router forms bridge from one network to another</a:t>
            </a:r>
          </a:p>
          <a:p>
            <a:pPr lvl="1"/>
            <a:r>
              <a:rPr lang="en-US" dirty="0"/>
              <a:t>Different packets may take different routes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" y="16764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819400"/>
            <a:ext cx="623458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4400" y="13716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90800" y="15240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2286000"/>
            <a:ext cx="1981200" cy="14478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828800"/>
            <a:ext cx="990600" cy="1905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841500" y="23749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273300" y="31369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048000" y="19812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05400" y="18288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273800" y="30480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86500" y="20574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62800" y="1688068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46710" y="1955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1553633" y="2159000"/>
            <a:ext cx="287867" cy="520700"/>
          </a:xfrm>
          <a:custGeom>
            <a:avLst/>
            <a:gdLst>
              <a:gd name="connsiteX0" fmla="*/ 8467 w 275167"/>
              <a:gd name="connsiteY0" fmla="*/ 0 h 520700"/>
              <a:gd name="connsiteX1" fmla="*/ 224367 w 275167"/>
              <a:gd name="connsiteY1" fmla="*/ 38100 h 520700"/>
              <a:gd name="connsiteX2" fmla="*/ 8467 w 275167"/>
              <a:gd name="connsiteY2" fmla="*/ 457200 h 520700"/>
              <a:gd name="connsiteX3" fmla="*/ 275167 w 275167"/>
              <a:gd name="connsiteY3" fmla="*/ 419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1562100" y="1845733"/>
            <a:ext cx="1485900" cy="338667"/>
          </a:xfrm>
          <a:custGeom>
            <a:avLst/>
            <a:gdLst>
              <a:gd name="connsiteX0" fmla="*/ 0 w 1485900"/>
              <a:gd name="connsiteY0" fmla="*/ 313267 h 338667"/>
              <a:gd name="connsiteX1" fmla="*/ 596900 w 1485900"/>
              <a:gd name="connsiteY1" fmla="*/ 8467 h 338667"/>
              <a:gd name="connsiteX2" fmla="*/ 850900 w 1485900"/>
              <a:gd name="connsiteY2" fmla="*/ 262467 h 338667"/>
              <a:gd name="connsiteX3" fmla="*/ 1485900 w 1485900"/>
              <a:gd name="connsiteY3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2146300" y="2743200"/>
            <a:ext cx="444500" cy="406400"/>
          </a:xfrm>
          <a:custGeom>
            <a:avLst/>
            <a:gdLst>
              <a:gd name="connsiteX0" fmla="*/ 0 w 444500"/>
              <a:gd name="connsiteY0" fmla="*/ 0 h 406400"/>
              <a:gd name="connsiteX1" fmla="*/ 190500 w 444500"/>
              <a:gd name="connsiteY1" fmla="*/ 228600 h 406400"/>
              <a:gd name="connsiteX2" fmla="*/ 444500 w 4445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3670300" y="1900767"/>
            <a:ext cx="1435100" cy="463550"/>
          </a:xfrm>
          <a:custGeom>
            <a:avLst/>
            <a:gdLst>
              <a:gd name="connsiteX0" fmla="*/ 0 w 1435100"/>
              <a:gd name="connsiteY0" fmla="*/ 270933 h 463550"/>
              <a:gd name="connsiteX1" fmla="*/ 355600 w 1435100"/>
              <a:gd name="connsiteY1" fmla="*/ 42333 h 463550"/>
              <a:gd name="connsiteX2" fmla="*/ 812800 w 1435100"/>
              <a:gd name="connsiteY2" fmla="*/ 461433 h 463550"/>
              <a:gd name="connsiteX3" fmla="*/ 1193800 w 1435100"/>
              <a:gd name="connsiteY3" fmla="*/ 55033 h 463550"/>
              <a:gd name="connsiteX4" fmla="*/ 1435100 w 1435100"/>
              <a:gd name="connsiteY4" fmla="*/ 13123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1528233"/>
            <a:ext cx="1435100" cy="478367"/>
          </a:xfrm>
          <a:custGeom>
            <a:avLst/>
            <a:gdLst>
              <a:gd name="connsiteX0" fmla="*/ 0 w 1435100"/>
              <a:gd name="connsiteY0" fmla="*/ 478367 h 478367"/>
              <a:gd name="connsiteX1" fmla="*/ 774700 w 1435100"/>
              <a:gd name="connsiteY1" fmla="*/ 21167 h 478367"/>
              <a:gd name="connsiteX2" fmla="*/ 1435100 w 1435100"/>
              <a:gd name="connsiteY2" fmla="*/ 351367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2895600" y="3018367"/>
            <a:ext cx="3378200" cy="728133"/>
          </a:xfrm>
          <a:custGeom>
            <a:avLst/>
            <a:gdLst>
              <a:gd name="connsiteX0" fmla="*/ 0 w 3378200"/>
              <a:gd name="connsiteY0" fmla="*/ 321733 h 728133"/>
              <a:gd name="connsiteX1" fmla="*/ 711200 w 3378200"/>
              <a:gd name="connsiteY1" fmla="*/ 194733 h 728133"/>
              <a:gd name="connsiteX2" fmla="*/ 914400 w 3378200"/>
              <a:gd name="connsiteY2" fmla="*/ 702733 h 728133"/>
              <a:gd name="connsiteX3" fmla="*/ 1638300 w 3378200"/>
              <a:gd name="connsiteY3" fmla="*/ 42333 h 728133"/>
              <a:gd name="connsiteX4" fmla="*/ 1981200 w 3378200"/>
              <a:gd name="connsiteY4" fmla="*/ 448733 h 728133"/>
              <a:gd name="connsiteX5" fmla="*/ 3378200 w 3378200"/>
              <a:gd name="connsiteY5" fmla="*/ 2328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6565900" y="2434166"/>
            <a:ext cx="131233" cy="609600"/>
          </a:xfrm>
          <a:custGeom>
            <a:avLst/>
            <a:gdLst>
              <a:gd name="connsiteX0" fmla="*/ 0 w 131233"/>
              <a:gd name="connsiteY0" fmla="*/ 609600 h 609600"/>
              <a:gd name="connsiteX1" fmla="*/ 127000 w 131233"/>
              <a:gd name="connsiteY1" fmla="*/ 342900 h 609600"/>
              <a:gd name="connsiteX2" fmla="*/ 25400 w 1312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6896100" y="1905000"/>
            <a:ext cx="254000" cy="355600"/>
          </a:xfrm>
          <a:custGeom>
            <a:avLst/>
            <a:gdLst>
              <a:gd name="connsiteX0" fmla="*/ 0 w 254000"/>
              <a:gd name="connsiteY0" fmla="*/ 355600 h 355600"/>
              <a:gd name="connsiteX1" fmla="*/ 152400 w 254000"/>
              <a:gd name="connsiteY1" fmla="*/ 228600 h 355600"/>
              <a:gd name="connsiteX2" fmla="*/ 76200 w 254000"/>
              <a:gd name="connsiteY2" fmla="*/ 38100 h 355600"/>
              <a:gd name="connsiteX3" fmla="*/ 254000 w 2540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636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75A027A-474E-914A-9F50-F95381E0561C}"/>
              </a:ext>
            </a:extLst>
          </p:cNvPr>
          <p:cNvGrpSpPr/>
          <p:nvPr/>
        </p:nvGrpSpPr>
        <p:grpSpPr>
          <a:xfrm>
            <a:off x="4673600" y="1673352"/>
            <a:ext cx="4038600" cy="4718304"/>
            <a:chOff x="4968766" y="1316760"/>
            <a:chExt cx="3702268" cy="471830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0E24F9E-E128-694E-8B19-09E41B35C77A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4718304"/>
              <a:chOff x="5064016" y="1317680"/>
              <a:chExt cx="3702268" cy="4718304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E22BB3F-C30D-3D4E-AA61-F3586725CCB1}"/>
                  </a:ext>
                </a:extLst>
              </p:cNvPr>
              <p:cNvSpPr/>
              <p:nvPr/>
            </p:nvSpPr>
            <p:spPr>
              <a:xfrm>
                <a:off x="5064016" y="4213192"/>
                <a:ext cx="3702268" cy="1822792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1451CB6-CB48-6F49-B687-E6D3A8D21FA5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46569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5EA5E16-0DB6-C04E-A5E5-3EBF4E1EB364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B49259-A086-0040-BD1F-4FB119649A12}"/>
                </a:ext>
              </a:extLst>
            </p:cNvPr>
            <p:cNvSpPr/>
            <p:nvPr/>
          </p:nvSpPr>
          <p:spPr>
            <a:xfrm>
              <a:off x="7343806" y="1801552"/>
              <a:ext cx="1327228" cy="50471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offset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ECF2B2-C4DF-2148-9C47-E57BC7281E90}"/>
                </a:ext>
              </a:extLst>
            </p:cNvPr>
            <p:cNvSpPr/>
            <p:nvPr/>
          </p:nvSpPr>
          <p:spPr>
            <a:xfrm>
              <a:off x="4968766" y="2771132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address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142ABE-AFCD-744C-A4F7-40A97826A4C2}"/>
                </a:ext>
              </a:extLst>
            </p:cNvPr>
            <p:cNvSpPr/>
            <p:nvPr/>
          </p:nvSpPr>
          <p:spPr>
            <a:xfrm>
              <a:off x="6819900" y="2306261"/>
              <a:ext cx="1851133" cy="47127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 checksum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47EEFE8-EB40-B449-A65A-36A1192745F3}"/>
                </a:ext>
              </a:extLst>
            </p:cNvPr>
            <p:cNvSpPr/>
            <p:nvPr/>
          </p:nvSpPr>
          <p:spPr>
            <a:xfrm>
              <a:off x="4968766" y="2295719"/>
              <a:ext cx="954673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TTL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30E03D-7D80-094A-AC73-1582A70B6D62}"/>
                </a:ext>
              </a:extLst>
            </p:cNvPr>
            <p:cNvSpPr/>
            <p:nvPr/>
          </p:nvSpPr>
          <p:spPr>
            <a:xfrm>
              <a:off x="5920493" y="2295719"/>
              <a:ext cx="965221" cy="48478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protocol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057F8F-FC56-FD47-A7DA-8F478BA2876B}"/>
                </a:ext>
              </a:extLst>
            </p:cNvPr>
            <p:cNvSpPr/>
            <p:nvPr/>
          </p:nvSpPr>
          <p:spPr>
            <a:xfrm>
              <a:off x="4968766" y="325202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destination address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20E08D-3726-FC40-B995-D53FADB99564}"/>
                </a:ext>
              </a:extLst>
            </p:cNvPr>
            <p:cNvSpPr/>
            <p:nvPr/>
          </p:nvSpPr>
          <p:spPr>
            <a:xfrm>
              <a:off x="4968766" y="3730410"/>
              <a:ext cx="240857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options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FB4732-2F35-EB4E-97CF-BC7DB3309F57}"/>
                </a:ext>
              </a:extLst>
            </p:cNvPr>
            <p:cNvSpPr/>
            <p:nvPr/>
          </p:nvSpPr>
          <p:spPr>
            <a:xfrm>
              <a:off x="7393110" y="3730409"/>
              <a:ext cx="1277924" cy="484791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AA78A1-BC16-2247-A1F7-3CA5D15B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 (IP)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F1AE4-9C55-F842-802E-E96971655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Initiated by the DoD in 60s-70s</a:t>
            </a:r>
          </a:p>
          <a:p>
            <a:r>
              <a:rPr lang="en-US" dirty="0"/>
              <a:t>Currently transitioning (very slowly) from     IPv4 to IPv6</a:t>
            </a:r>
          </a:p>
          <a:p>
            <a:endParaRPr lang="en-US" dirty="0"/>
          </a:p>
          <a:p>
            <a:r>
              <a:rPr lang="en-US" dirty="0"/>
              <a:t>Example address: 128.84.12.43</a:t>
            </a:r>
          </a:p>
          <a:p>
            <a:endParaRPr lang="en-US" dirty="0"/>
          </a:p>
          <a:p>
            <a:r>
              <a:rPr lang="en-US" dirty="0"/>
              <a:t>interoperable</a:t>
            </a:r>
          </a:p>
          <a:p>
            <a:r>
              <a:rPr lang="en-US" dirty="0"/>
              <a:t>network dynamically routes packets from source to destination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B1D463-E8CB-2847-8C65-391285052254}"/>
              </a:ext>
            </a:extLst>
          </p:cNvPr>
          <p:cNvSpPr/>
          <p:nvPr/>
        </p:nvSpPr>
        <p:spPr>
          <a:xfrm>
            <a:off x="5715000" y="1673351"/>
            <a:ext cx="1041400" cy="4847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77AF3-B592-504F-B273-C00B8BC15934}"/>
              </a:ext>
            </a:extLst>
          </p:cNvPr>
          <p:cNvSpPr/>
          <p:nvPr/>
        </p:nvSpPr>
        <p:spPr>
          <a:xfrm>
            <a:off x="6756400" y="1659934"/>
            <a:ext cx="1955800" cy="498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length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27FCC-1AFD-9642-B29B-7F56C2E697B0}"/>
              </a:ext>
            </a:extLst>
          </p:cNvPr>
          <p:cNvSpPr/>
          <p:nvPr/>
        </p:nvSpPr>
        <p:spPr>
          <a:xfrm>
            <a:off x="5181600" y="1659934"/>
            <a:ext cx="533400" cy="498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IHL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A2B022-38D1-8F41-8C30-14A7E2D0B231}"/>
              </a:ext>
            </a:extLst>
          </p:cNvPr>
          <p:cNvSpPr/>
          <p:nvPr/>
        </p:nvSpPr>
        <p:spPr>
          <a:xfrm>
            <a:off x="4673600" y="2158005"/>
            <a:ext cx="2082800" cy="4982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99810-E025-664F-8399-C53BEAA431E8}"/>
              </a:ext>
            </a:extLst>
          </p:cNvPr>
          <p:cNvSpPr/>
          <p:nvPr/>
        </p:nvSpPr>
        <p:spPr>
          <a:xfrm>
            <a:off x="6756400" y="2151502"/>
            <a:ext cx="508000" cy="5047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fs</a:t>
            </a:r>
          </a:p>
        </p:txBody>
      </p:sp>
    </p:spTree>
    <p:extLst>
      <p:ext uri="{BB962C8B-B14F-4D97-AF65-F5344CB8AC3E}">
        <p14:creationId xmlns:p14="http://schemas.microsoft.com/office/powerpoint/2010/main" val="36050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original Internet Protocol, with its 32-bit addresses, is known as </a:t>
            </a:r>
            <a:r>
              <a:rPr lang="en-US" i="1" dirty="0"/>
              <a:t>Internet Protocol Version 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IPv4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1996: Internet Engineering Task Force (IETF) introduced </a:t>
            </a:r>
            <a:r>
              <a:rPr lang="en-US" i="1" dirty="0"/>
              <a:t>Internet Protocol Version 6 </a:t>
            </a:r>
            <a:r>
              <a:rPr lang="en-US" dirty="0">
                <a:solidFill>
                  <a:srgbClr val="FF0000"/>
                </a:solidFill>
              </a:rPr>
              <a:t>(IPv6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pPr lvl="1"/>
            <a:endParaRPr lang="en-US" dirty="0"/>
          </a:p>
          <a:p>
            <a:r>
              <a:rPr lang="en-US" dirty="0"/>
              <a:t>As of November 2019, majority of Internet traffic still carried by IPv4</a:t>
            </a:r>
          </a:p>
          <a:p>
            <a:pPr lvl="1"/>
            <a:r>
              <a:rPr lang="en-US" dirty="0"/>
              <a:t>24-29% of users access Google services using IPv6.</a:t>
            </a:r>
          </a:p>
          <a:p>
            <a:pPr lvl="1"/>
            <a:endParaRPr lang="en-US" dirty="0"/>
          </a:p>
          <a:p>
            <a:r>
              <a:rPr lang="en-US" dirty="0"/>
              <a:t>We will focus on IPv4, but will show you how to write networking code that is protocol-independent.</a:t>
            </a:r>
          </a:p>
        </p:txBody>
      </p:sp>
    </p:spTree>
    <p:extLst>
      <p:ext uri="{BB962C8B-B14F-4D97-AF65-F5344CB8AC3E}">
        <p14:creationId xmlns:p14="http://schemas.microsoft.com/office/powerpoint/2010/main" val="85713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5913900" y="1396314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8201634" y="1346886"/>
            <a:ext cx="8579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28600" y="1396314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5119" name="Rectangle 63"/>
          <p:cNvSpPr>
            <a:spLocks noChangeArrowheads="1"/>
          </p:cNvSpPr>
          <p:nvPr/>
        </p:nvSpPr>
        <p:spPr bwMode="auto">
          <a:xfrm>
            <a:off x="3581400" y="4191000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>
            <a:off x="4256088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376488" y="2908300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376488" y="1752600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376488" y="40259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2808288" y="46355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368636" y="1434754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>
            <a:off x="1033463" y="5181600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08872" y="1346886"/>
            <a:ext cx="8579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LAN1</a:t>
            </a: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5703888" y="5181600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>
            <a:off x="6389688" y="4635500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9" name="Line 23"/>
          <p:cNvSpPr>
            <a:spLocks noChangeShapeType="1"/>
          </p:cNvSpPr>
          <p:nvPr/>
        </p:nvSpPr>
        <p:spPr bwMode="auto">
          <a:xfrm>
            <a:off x="2808288" y="5105400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80" name="Line 24"/>
          <p:cNvSpPr>
            <a:spLocks noChangeShapeType="1"/>
          </p:cNvSpPr>
          <p:nvPr/>
        </p:nvSpPr>
        <p:spPr bwMode="auto">
          <a:xfrm>
            <a:off x="5703888" y="51054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2451100"/>
            <a:ext cx="1158875" cy="304800"/>
            <a:chOff x="228600" y="2070100"/>
            <a:chExt cx="1158875" cy="304800"/>
          </a:xfrm>
        </p:grpSpPr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38350" y="5715000"/>
            <a:ext cx="2076450" cy="304800"/>
            <a:chOff x="1970088" y="5257800"/>
            <a:chExt cx="2076450" cy="304800"/>
          </a:xfrm>
        </p:grpSpPr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51638" y="4724400"/>
            <a:ext cx="2076450" cy="304800"/>
            <a:chOff x="6751638" y="4343400"/>
            <a:chExt cx="2076450" cy="304800"/>
          </a:xfrm>
        </p:grpSpPr>
        <p:sp>
          <p:nvSpPr>
            <p:cNvPr id="685084" name="Rectangle 28"/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5" name="Rectangle 29"/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6" name="Rectangle 30"/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2" name="Text Box 36"/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1638" y="2471352"/>
            <a:ext cx="1143000" cy="304800"/>
            <a:chOff x="6770688" y="2057400"/>
            <a:chExt cx="1143000" cy="304800"/>
          </a:xfrm>
        </p:grpSpPr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94" name="Text Box 38"/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685103" name="Line 47"/>
          <p:cNvSpPr>
            <a:spLocks noChangeShapeType="1"/>
          </p:cNvSpPr>
          <p:nvPr/>
        </p:nvSpPr>
        <p:spPr bwMode="auto">
          <a:xfrm>
            <a:off x="5322888" y="54102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3274" y="5297272"/>
            <a:ext cx="2076450" cy="722528"/>
            <a:chOff x="5603274" y="4965700"/>
            <a:chExt cx="2076450" cy="722528"/>
          </a:xfrm>
        </p:grpSpPr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1" name="Text Box 35"/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685097" name="AutoShape 41"/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8" name="Text Box 42"/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685099" name="Rectangle 43"/>
          <p:cNvSpPr>
            <a:spLocks noChangeArrowheads="1"/>
          </p:cNvSpPr>
          <p:nvPr/>
        </p:nvSpPr>
        <p:spPr bwMode="auto">
          <a:xfrm>
            <a:off x="3798888" y="6096000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00" name="Rectangle 44"/>
          <p:cNvSpPr>
            <a:spLocks noChangeArrowheads="1"/>
          </p:cNvSpPr>
          <p:nvPr/>
        </p:nvSpPr>
        <p:spPr bwMode="auto">
          <a:xfrm>
            <a:off x="3798888" y="48768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1" name="Rectangle 45"/>
          <p:cNvSpPr>
            <a:spLocks noChangeArrowheads="1"/>
          </p:cNvSpPr>
          <p:nvPr/>
        </p:nvSpPr>
        <p:spPr bwMode="auto">
          <a:xfrm>
            <a:off x="4891088" y="48768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3581400" y="4403124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8600" y="4724400"/>
            <a:ext cx="2068512" cy="304800"/>
            <a:chOff x="230188" y="4343400"/>
            <a:chExt cx="2068512" cy="304800"/>
          </a:xfrm>
        </p:grpSpPr>
        <p:sp>
          <p:nvSpPr>
            <p:cNvPr id="685081" name="Rectangle 25"/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2" name="Rectangle 26"/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9" name="Text Box 33"/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685105" name="Rectangle 49"/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685106" name="Line 50"/>
          <p:cNvSpPr>
            <a:spLocks noChangeShapeType="1"/>
          </p:cNvSpPr>
          <p:nvPr/>
        </p:nvSpPr>
        <p:spPr bwMode="auto">
          <a:xfrm flipH="1">
            <a:off x="2808288" y="35179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7" name="Line 51"/>
          <p:cNvSpPr>
            <a:spLocks noChangeShapeType="1"/>
          </p:cNvSpPr>
          <p:nvPr/>
        </p:nvSpPr>
        <p:spPr bwMode="auto">
          <a:xfrm flipH="1">
            <a:off x="2808288" y="23749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600" y="3175000"/>
            <a:ext cx="2073275" cy="1031677"/>
            <a:chOff x="228600" y="2794000"/>
            <a:chExt cx="2073275" cy="1031677"/>
          </a:xfrm>
        </p:grpSpPr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3" name="Rectangle 27"/>
            <p:cNvSpPr>
              <a:spLocks noChangeArrowheads="1"/>
            </p:cNvSpPr>
            <p:nvPr/>
          </p:nvSpPr>
          <p:spPr bwMode="auto">
            <a:xfrm>
              <a:off x="1844675" y="3224428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88" name="Text Box 32"/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85095" name="AutoShape 39"/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  <p:sp>
          <p:nvSpPr>
            <p:cNvPr id="685108" name="AutoShape 52"/>
            <p:cNvSpPr>
              <a:spLocks/>
            </p:cNvSpPr>
            <p:nvPr/>
          </p:nvSpPr>
          <p:spPr bwMode="auto">
            <a:xfrm rot="5400000" flipH="1" flipV="1">
              <a:off x="1409700" y="27178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109" name="Text Box 53"/>
            <p:cNvSpPr txBox="1">
              <a:spLocks noChangeArrowheads="1"/>
            </p:cNvSpPr>
            <p:nvPr/>
          </p:nvSpPr>
          <p:spPr bwMode="auto">
            <a:xfrm>
              <a:off x="644525" y="35179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LAN1 frame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51638" y="3581400"/>
            <a:ext cx="2057400" cy="304800"/>
            <a:chOff x="6770688" y="3143250"/>
            <a:chExt cx="2057400" cy="304800"/>
          </a:xfrm>
        </p:grpSpPr>
        <p:sp>
          <p:nvSpPr>
            <p:cNvPr id="685093" name="Text Box 37"/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5110" name="Rectangle 54"/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111" name="Rectangle 55"/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112" name="Rectangle 56"/>
            <p:cNvSpPr>
              <a:spLocks noChangeArrowheads="1"/>
            </p:cNvSpPr>
            <p:nvPr/>
          </p:nvSpPr>
          <p:spPr bwMode="auto">
            <a:xfrm>
              <a:off x="8370888" y="318135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</p:grpSp>
      <p:sp>
        <p:nvSpPr>
          <p:cNvPr id="685113" name="Rectangle 57"/>
          <p:cNvSpPr>
            <a:spLocks noChangeArrowheads="1"/>
          </p:cNvSpPr>
          <p:nvPr/>
        </p:nvSpPr>
        <p:spPr bwMode="auto">
          <a:xfrm>
            <a:off x="5980113" y="2908300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14" name="Rectangle 58"/>
          <p:cNvSpPr>
            <a:spLocks noChangeArrowheads="1"/>
          </p:cNvSpPr>
          <p:nvPr/>
        </p:nvSpPr>
        <p:spPr bwMode="auto">
          <a:xfrm>
            <a:off x="5980113" y="1752600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85115" name="Rectangle 59"/>
          <p:cNvSpPr>
            <a:spLocks noChangeArrowheads="1"/>
          </p:cNvSpPr>
          <p:nvPr/>
        </p:nvSpPr>
        <p:spPr bwMode="auto">
          <a:xfrm>
            <a:off x="5980113" y="4025900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5976131" y="1434754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 flipH="1">
            <a:off x="6411913" y="35179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 flipH="1">
            <a:off x="6411913" y="23749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6297939"/>
            <a:ext cx="247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E5C07D-D00D-224B-B76B-3B0FD8B2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Transferring internet Data Via Encapsulation</a:t>
            </a:r>
          </a:p>
        </p:txBody>
      </p:sp>
    </p:spTree>
    <p:extLst>
      <p:ext uri="{BB962C8B-B14F-4D97-AF65-F5344CB8AC3E}">
        <p14:creationId xmlns:p14="http://schemas.microsoft.com/office/powerpoint/2010/main" val="36822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802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E6E7-0DF4-5143-A540-3902166A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AFE19-9A0B-054F-B712-81DF4EB8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4C31F7-AF56-1346-BD53-6682B686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64652"/>
          <a:stretch/>
        </p:blipFill>
        <p:spPr>
          <a:xfrm>
            <a:off x="457200" y="2667000"/>
            <a:ext cx="8229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6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Layer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a </a:t>
            </a:r>
            <a:r>
              <a:rPr lang="en-US" b="1" dirty="0">
                <a:solidFill>
                  <a:schemeClr val="accent1"/>
                </a:solidFill>
              </a:rPr>
              <a:t>connection</a:t>
            </a:r>
            <a:r>
              <a:rPr lang="en-US" dirty="0"/>
              <a:t>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transport layer endpoint is identified by an </a:t>
            </a:r>
            <a:r>
              <a:rPr lang="en-US" b="1" dirty="0">
                <a:solidFill>
                  <a:schemeClr val="accent1"/>
                </a:solidFill>
              </a:rPr>
              <a:t>IP address </a:t>
            </a:r>
            <a:r>
              <a:rPr lang="en-US" dirty="0"/>
              <a:t>and a </a:t>
            </a:r>
            <a:r>
              <a:rPr lang="en-US" b="1" dirty="0">
                <a:solidFill>
                  <a:schemeClr val="accent1"/>
                </a:solidFill>
              </a:rPr>
              <a:t>port</a:t>
            </a:r>
            <a:r>
              <a:rPr lang="en-US" dirty="0"/>
              <a:t>, a 16-bit integer that identifies a 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Ephemeral port: Assigned automatically by  client kernel when client makes a connection request.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Well-known port: Associated with some </a:t>
            </a:r>
            <a:r>
              <a:rPr lang="en-US" dirty="0">
                <a:solidFill>
                  <a:srgbClr val="FF0000"/>
                </a:solidFill>
              </a:rPr>
              <a:t>service</a:t>
            </a:r>
            <a:r>
              <a:rPr lang="en-US" dirty="0"/>
              <a:t> provided by a server (e.g., port 80 is associated with Web servers)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38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Well-known Ports and Service 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b="1" dirty="0">
                <a:solidFill>
                  <a:schemeClr val="accent1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b="1" i="1" dirty="0">
                <a:solidFill>
                  <a:schemeClr val="accent1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server: 7/echo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22/</a:t>
            </a:r>
            <a:r>
              <a:rPr lang="en-US" dirty="0" err="1"/>
              <a:t>ssh</a:t>
            </a:r>
            <a:endParaRPr lang="en-US" dirty="0"/>
          </a:p>
          <a:p>
            <a:pPr lvl="1"/>
            <a:r>
              <a:rPr lang="en-US" dirty="0"/>
              <a:t>email server: 25/</a:t>
            </a:r>
            <a:r>
              <a:rPr lang="en-US" dirty="0" err="1"/>
              <a:t>smtp</a:t>
            </a:r>
            <a:endParaRPr lang="en-US" dirty="0"/>
          </a:p>
          <a:p>
            <a:pPr lvl="1"/>
            <a:r>
              <a:rPr lang="en-US" dirty="0"/>
              <a:t>Web servers: 80/http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3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C633-4A02-2E47-9C10-4031D3E3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2E18-4356-4D4D-BA48-762F33BF7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Twisted Pair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Coaxial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Fiber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Radio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D2B87-9229-194B-88B1-6AACC58C7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202875"/>
            <a:ext cx="2635075" cy="1408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C0469-910E-D642-8225-B1A74AA8E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967">
            <a:off x="3124200" y="2290285"/>
            <a:ext cx="1766850" cy="1766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69E0BC-F93E-EC4E-8E60-E63C28F63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1287075"/>
            <a:ext cx="2635075" cy="1151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304039-4D57-5C46-9EFD-EC409F2456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/>
          <a:stretch/>
        </p:blipFill>
        <p:spPr>
          <a:xfrm>
            <a:off x="2819401" y="3869870"/>
            <a:ext cx="2491780" cy="133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17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938469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4105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A504A1-B5F4-E94C-A094-5FD3765B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Segments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80633E-8237-4641-B54F-E79D37197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114800" cy="47183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Sending application:</a:t>
            </a:r>
          </a:p>
          <a:p>
            <a:pPr lvl="1"/>
            <a:r>
              <a:rPr lang="en-US" dirty="0"/>
              <a:t>specifies IP address and port</a:t>
            </a:r>
          </a:p>
          <a:p>
            <a:pPr lvl="1"/>
            <a:r>
              <a:rPr lang="en-US" dirty="0"/>
              <a:t>uses socket bound to source port</a:t>
            </a:r>
          </a:p>
          <a:p>
            <a:pPr lvl="1"/>
            <a:endParaRPr lang="en-US" dirty="0"/>
          </a:p>
          <a:p>
            <a:r>
              <a:rPr lang="en-US" dirty="0"/>
              <a:t>Transport Layer:</a:t>
            </a:r>
          </a:p>
          <a:p>
            <a:pPr lvl="1"/>
            <a:r>
              <a:rPr lang="en-US" dirty="0"/>
              <a:t>breaks application message into smaller chunks </a:t>
            </a:r>
          </a:p>
          <a:p>
            <a:pPr lvl="1"/>
            <a:r>
              <a:rPr lang="en-US" dirty="0"/>
              <a:t>adds transport-layer header to each message to form a segment</a:t>
            </a:r>
          </a:p>
          <a:p>
            <a:pPr lvl="1"/>
            <a:endParaRPr lang="en-US" dirty="0"/>
          </a:p>
          <a:p>
            <a:r>
              <a:rPr lang="en-US" dirty="0"/>
              <a:t>Network Layer (IP):</a:t>
            </a:r>
          </a:p>
          <a:p>
            <a:pPr lvl="1"/>
            <a:r>
              <a:rPr lang="en-US" dirty="0"/>
              <a:t>adds network-layer header to each datagram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DB757CA-CF91-4041-A62B-752A901BC782}"/>
              </a:ext>
            </a:extLst>
          </p:cNvPr>
          <p:cNvGrpSpPr/>
          <p:nvPr/>
        </p:nvGrpSpPr>
        <p:grpSpPr>
          <a:xfrm>
            <a:off x="4533900" y="3164928"/>
            <a:ext cx="4518134" cy="1828800"/>
            <a:chOff x="4533900" y="3164928"/>
            <a:chExt cx="4518134" cy="1828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AD6166-0A57-6F48-81E7-0EB595DC75EF}"/>
                </a:ext>
              </a:extLst>
            </p:cNvPr>
            <p:cNvSpPr/>
            <p:nvPr/>
          </p:nvSpPr>
          <p:spPr>
            <a:xfrm>
              <a:off x="4533900" y="3164928"/>
              <a:ext cx="1066800" cy="18288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15CA01-DB34-9741-B10C-8AB00F817814}"/>
                </a:ext>
              </a:extLst>
            </p:cNvPr>
            <p:cNvSpPr/>
            <p:nvPr/>
          </p:nvSpPr>
          <p:spPr>
            <a:xfrm>
              <a:off x="6629400" y="3444766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C8855C-DC75-A742-A16A-F32E5165F998}"/>
                </a:ext>
              </a:extLst>
            </p:cNvPr>
            <p:cNvSpPr/>
            <p:nvPr/>
          </p:nvSpPr>
          <p:spPr>
            <a:xfrm>
              <a:off x="6629400" y="3200400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C105D4-D071-8B4A-AA1C-8800A0CFF20A}"/>
                </a:ext>
              </a:extLst>
            </p:cNvPr>
            <p:cNvSpPr/>
            <p:nvPr/>
          </p:nvSpPr>
          <p:spPr>
            <a:xfrm>
              <a:off x="7985234" y="3444766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6AA0EC-7445-614E-9F02-D6D176D91188}"/>
                </a:ext>
              </a:extLst>
            </p:cNvPr>
            <p:cNvSpPr/>
            <p:nvPr/>
          </p:nvSpPr>
          <p:spPr>
            <a:xfrm>
              <a:off x="7985234" y="3200400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775D52-72DD-984A-B903-786943CA5878}"/>
                </a:ext>
              </a:extLst>
            </p:cNvPr>
            <p:cNvSpPr/>
            <p:nvPr/>
          </p:nvSpPr>
          <p:spPr>
            <a:xfrm>
              <a:off x="6629400" y="4430111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E6A186-749D-E34C-81DB-28A9EB2D3BB5}"/>
                </a:ext>
              </a:extLst>
            </p:cNvPr>
            <p:cNvSpPr/>
            <p:nvPr/>
          </p:nvSpPr>
          <p:spPr>
            <a:xfrm>
              <a:off x="6629400" y="4185745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6C82926-6A5D-D343-B067-599D029BCBFD}"/>
                </a:ext>
              </a:extLst>
            </p:cNvPr>
            <p:cNvSpPr/>
            <p:nvPr/>
          </p:nvSpPr>
          <p:spPr>
            <a:xfrm>
              <a:off x="7985234" y="4430111"/>
              <a:ext cx="106680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65B836-A5DB-1445-B764-50B4EC86665F}"/>
                </a:ext>
              </a:extLst>
            </p:cNvPr>
            <p:cNvSpPr/>
            <p:nvPr/>
          </p:nvSpPr>
          <p:spPr>
            <a:xfrm>
              <a:off x="7985234" y="4185745"/>
              <a:ext cx="1066800" cy="2443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3F0CE43E-F00F-A54B-9B6D-E719AE69ADC2}"/>
                </a:ext>
              </a:extLst>
            </p:cNvPr>
            <p:cNvSpPr/>
            <p:nvPr/>
          </p:nvSpPr>
          <p:spPr>
            <a:xfrm>
              <a:off x="5951483" y="3907221"/>
              <a:ext cx="388883" cy="28377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7CF526-2D01-754C-B528-0FF0D2F0B038}"/>
              </a:ext>
            </a:extLst>
          </p:cNvPr>
          <p:cNvGrpSpPr/>
          <p:nvPr/>
        </p:nvGrpSpPr>
        <p:grpSpPr>
          <a:xfrm>
            <a:off x="4968766" y="5101144"/>
            <a:ext cx="3702268" cy="1712662"/>
            <a:chOff x="4778266" y="5078335"/>
            <a:chExt cx="3702268" cy="171266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8EF37C-039F-464F-8694-4DF0C7E3184F}"/>
                </a:ext>
              </a:extLst>
            </p:cNvPr>
            <p:cNvGrpSpPr/>
            <p:nvPr/>
          </p:nvGrpSpPr>
          <p:grpSpPr>
            <a:xfrm>
              <a:off x="4778266" y="5081621"/>
              <a:ext cx="3702268" cy="1709376"/>
              <a:chOff x="5064016" y="1306200"/>
              <a:chExt cx="3702268" cy="1709376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C8BDB5-9FCA-3A41-A218-0BD915D17B1A}"/>
                  </a:ext>
                </a:extLst>
              </p:cNvPr>
              <p:cNvSpPr/>
              <p:nvPr/>
            </p:nvSpPr>
            <p:spPr>
              <a:xfrm>
                <a:off x="5064016" y="2274072"/>
                <a:ext cx="3702268" cy="7415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BE3C4E-9093-304A-BA58-596E8D233DEF}"/>
                  </a:ext>
                </a:extLst>
              </p:cNvPr>
              <p:cNvSpPr/>
              <p:nvPr/>
            </p:nvSpPr>
            <p:spPr>
              <a:xfrm>
                <a:off x="5064016" y="1789282"/>
                <a:ext cx="3702268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transport-layer header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63E0CF1-67ED-B445-9370-4AEF956962D5}"/>
                  </a:ext>
                </a:extLst>
              </p:cNvPr>
              <p:cNvSpPr/>
              <p:nvPr/>
            </p:nvSpPr>
            <p:spPr>
              <a:xfrm>
                <a:off x="5064016" y="1306200"/>
                <a:ext cx="1851134" cy="4815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IP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370F4B-2A13-F945-9E68-0CBEA490AF5F}"/>
                </a:ext>
              </a:extLst>
            </p:cNvPr>
            <p:cNvSpPr/>
            <p:nvPr/>
          </p:nvSpPr>
          <p:spPr>
            <a:xfrm>
              <a:off x="6629400" y="5078335"/>
              <a:ext cx="1851134" cy="4847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Dest</a:t>
              </a:r>
              <a:r>
                <a:rPr lang="en-US" dirty="0"/>
                <a:t>. IP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5A57F3-43AA-9D49-B978-1377679DEC84}"/>
              </a:ext>
            </a:extLst>
          </p:cNvPr>
          <p:cNvGrpSpPr/>
          <p:nvPr/>
        </p:nvGrpSpPr>
        <p:grpSpPr>
          <a:xfrm>
            <a:off x="4968766" y="1316760"/>
            <a:ext cx="3702268" cy="1697896"/>
            <a:chOff x="4968766" y="1316760"/>
            <a:chExt cx="3702268" cy="169789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EE37D82-CA17-0E46-A56D-D215A0B8960D}"/>
                </a:ext>
              </a:extLst>
            </p:cNvPr>
            <p:cNvGrpSpPr/>
            <p:nvPr/>
          </p:nvGrpSpPr>
          <p:grpSpPr>
            <a:xfrm>
              <a:off x="4968766" y="1316760"/>
              <a:ext cx="3702268" cy="1697896"/>
              <a:chOff x="5064016" y="1317680"/>
              <a:chExt cx="3702268" cy="169789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B63F4D-A0F8-9344-B5C6-2DD976C67EA8}"/>
                  </a:ext>
                </a:extLst>
              </p:cNvPr>
              <p:cNvSpPr/>
              <p:nvPr/>
            </p:nvSpPr>
            <p:spPr>
              <a:xfrm>
                <a:off x="5064016" y="2274072"/>
                <a:ext cx="3702268" cy="7415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application message (payload)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14D9C9-47A8-1A4A-A3C3-61735094E38E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Source Port #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476A51C-2B2B-5F40-8A18-B973DC5D0245}"/>
                  </a:ext>
                </a:extLst>
              </p:cNvPr>
              <p:cNvSpPr/>
              <p:nvPr/>
            </p:nvSpPr>
            <p:spPr>
              <a:xfrm>
                <a:off x="6915150" y="1317680"/>
                <a:ext cx="1851134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Dest</a:t>
                </a:r>
                <a:r>
                  <a:rPr lang="en-US" dirty="0"/>
                  <a:t>. Port #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2D024F-E388-2642-8DC9-418B15ABEACC}"/>
                </a:ext>
              </a:extLst>
            </p:cNvPr>
            <p:cNvSpPr/>
            <p:nvPr/>
          </p:nvSpPr>
          <p:spPr>
            <a:xfrm>
              <a:off x="4968766" y="1801551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length of </a:t>
              </a:r>
              <a:r>
                <a:rPr lang="en-US" dirty="0" err="1"/>
                <a:t>seg</a:t>
              </a:r>
              <a:r>
                <a:rPr lang="en-US" dirty="0"/>
                <a:t>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C94BA2D-5035-D847-8E80-116E527AF94E}"/>
                </a:ext>
              </a:extLst>
            </p:cNvPr>
            <p:cNvSpPr/>
            <p:nvPr/>
          </p:nvSpPr>
          <p:spPr>
            <a:xfrm>
              <a:off x="6819900" y="1801550"/>
              <a:ext cx="1851134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17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71F5-2B7F-9C45-8D03-B7F6042B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Should the transport layer guarantee packet delivery?</a:t>
            </a:r>
          </a:p>
        </p:txBody>
      </p:sp>
    </p:spTree>
    <p:extLst>
      <p:ext uri="{BB962C8B-B14F-4D97-AF65-F5344CB8AC3E}">
        <p14:creationId xmlns:p14="http://schemas.microsoft.com/office/powerpoint/2010/main" val="1277326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F56-2B9E-0543-8DCA-C6BF6BB3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Protocols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3C2C-CEBD-D441-A3FD-94629CCC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6B3D2A-3903-CD48-81CD-6CD38CC9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unreliable, unordered delivery</a:t>
            </a:r>
          </a:p>
          <a:p>
            <a:endParaRPr lang="en-US" b="1" dirty="0"/>
          </a:p>
          <a:p>
            <a:r>
              <a:rPr lang="en-US" dirty="0"/>
              <a:t>connectionless</a:t>
            </a:r>
          </a:p>
          <a:p>
            <a:endParaRPr lang="en-US" dirty="0"/>
          </a:p>
          <a:p>
            <a:r>
              <a:rPr lang="en-US" dirty="0"/>
              <a:t>best-effort, segments might be lost, delivered out-of-order, duplicated</a:t>
            </a:r>
          </a:p>
          <a:p>
            <a:endParaRPr lang="en-US" dirty="0"/>
          </a:p>
          <a:p>
            <a:r>
              <a:rPr lang="en-US" dirty="0"/>
              <a:t>reliability (if required) is the responsibility of the app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8FCA5-5E6E-D443-832E-7BD905E2D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Transmission Control Protocol (TCP)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FE8B9F-2135-294E-BCD4-9061867096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reliable, </a:t>
            </a:r>
            <a:r>
              <a:rPr lang="en-US" b="1" dirty="0" err="1"/>
              <a:t>inorder</a:t>
            </a:r>
            <a:r>
              <a:rPr lang="en-US" b="1" dirty="0"/>
              <a:t> delivery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connection setup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flow control</a:t>
            </a:r>
          </a:p>
          <a:p>
            <a:endParaRPr lang="en-US" dirty="0"/>
          </a:p>
          <a:p>
            <a:r>
              <a:rPr lang="en-US" dirty="0"/>
              <a:t>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19848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B698-CFE7-BE43-AB94-53A6C93D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C694-D8B4-204E-A525-6EB96DA0EA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fast: </a:t>
            </a:r>
          </a:p>
          <a:p>
            <a:pPr lvl="1"/>
            <a:r>
              <a:rPr lang="en-US" dirty="0"/>
              <a:t>no connection setup</a:t>
            </a:r>
          </a:p>
          <a:p>
            <a:pPr lvl="1"/>
            <a:r>
              <a:rPr lang="en-US" dirty="0"/>
              <a:t>no rate-limiting</a:t>
            </a:r>
          </a:p>
          <a:p>
            <a:r>
              <a:rPr lang="en-US" dirty="0"/>
              <a:t>simple:</a:t>
            </a:r>
          </a:p>
          <a:p>
            <a:pPr lvl="1"/>
            <a:r>
              <a:rPr lang="en-US" dirty="0"/>
              <a:t>no connection state</a:t>
            </a:r>
          </a:p>
          <a:p>
            <a:pPr lvl="1"/>
            <a:r>
              <a:rPr lang="en-US" dirty="0"/>
              <a:t>small header (8 bytes)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13F89-3533-9E4C-962A-00F10D257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(possibly) extra work for applications</a:t>
            </a:r>
          </a:p>
          <a:p>
            <a:pPr lvl="1"/>
            <a:r>
              <a:rPr lang="en-US" dirty="0"/>
              <a:t>reordering</a:t>
            </a:r>
          </a:p>
          <a:p>
            <a:pPr lvl="1"/>
            <a:r>
              <a:rPr lang="en-US" dirty="0"/>
              <a:t>duplicate suppression</a:t>
            </a:r>
          </a:p>
          <a:p>
            <a:pPr lvl="1"/>
            <a:r>
              <a:rPr lang="en-US" dirty="0"/>
              <a:t>handle missing packets</a:t>
            </a:r>
          </a:p>
        </p:txBody>
      </p:sp>
    </p:spTree>
    <p:extLst>
      <p:ext uri="{BB962C8B-B14F-4D97-AF65-F5344CB8AC3E}">
        <p14:creationId xmlns:p14="http://schemas.microsoft.com/office/powerpoint/2010/main" val="1077899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834735-D154-4D48-AE47-05E7338E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Protocols by Application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5C97A30-A1B7-2A46-94EF-C6D109477D6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55024774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76151181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935592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Application-Level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Transport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632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Translation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49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Routing Protocol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6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Network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SNMP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7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File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19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Streaming multimedia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96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Internet telephony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(proprietary)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UDP or 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41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Remote terminal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Telnet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7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File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(S)FTP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91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9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TCP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7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48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C9FB-6378-B344-9830-73A6C776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and Software Interfaces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DE270E-EA0B-1441-A83C-B9555A01F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2320"/>
            <a:ext cx="8229600" cy="4052559"/>
          </a:xfrm>
        </p:spPr>
      </p:pic>
    </p:spTree>
    <p:extLst>
      <p:ext uri="{BB962C8B-B14F-4D97-AF65-F5344CB8AC3E}">
        <p14:creationId xmlns:p14="http://schemas.microsoft.com/office/powerpoint/2010/main" val="357481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84C31F7-AF56-1346-BD53-6682B686E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 b="64652"/>
          <a:stretch/>
        </p:blipFill>
        <p:spPr>
          <a:xfrm>
            <a:off x="457200" y="2667000"/>
            <a:ext cx="8229600" cy="76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71630C-4A44-9743-9182-2E36667FF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2350D3-4843-0041-89F1-90E29F1A875A}"/>
              </a:ext>
            </a:extLst>
          </p:cNvPr>
          <p:cNvGrpSpPr/>
          <p:nvPr/>
        </p:nvGrpSpPr>
        <p:grpSpPr>
          <a:xfrm>
            <a:off x="457200" y="3124200"/>
            <a:ext cx="8305800" cy="3200400"/>
            <a:chOff x="457200" y="3124200"/>
            <a:chExt cx="8305800" cy="3200400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AB4ADBAF-B065-AD4A-BCDF-DF3CF5C9E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26" t="28022" r="21295" b="60988"/>
            <a:stretch/>
          </p:blipFill>
          <p:spPr>
            <a:xfrm>
              <a:off x="2590800" y="3124200"/>
              <a:ext cx="4343400" cy="457200"/>
            </a:xfrm>
            <a:prstGeom prst="rect">
              <a:avLst/>
            </a:prstGeom>
          </p:spPr>
        </p:pic>
        <p:pic>
          <p:nvPicPr>
            <p:cNvPr id="10" name="Content Placeholder 4">
              <a:extLst>
                <a:ext uri="{FF2B5EF4-FFF2-40B4-BE49-F238E27FC236}">
                  <a16:creationId xmlns:a16="http://schemas.microsoft.com/office/drawing/2014/main" id="{1194D878-FF03-7C49-A558-53292BB961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17"/>
            <a:stretch/>
          </p:blipFill>
          <p:spPr>
            <a:xfrm>
              <a:off x="457200" y="3352800"/>
              <a:ext cx="8229600" cy="276609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65459-77C0-D64B-9CCF-3DF3A2099612}"/>
                </a:ext>
              </a:extLst>
            </p:cNvPr>
            <p:cNvSpPr/>
            <p:nvPr/>
          </p:nvSpPr>
          <p:spPr>
            <a:xfrm>
              <a:off x="8229600" y="5638800"/>
              <a:ext cx="5334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2B4FF074-2D3D-AA42-B892-16FB21093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7"/>
          <a:stretch/>
        </p:blipFill>
        <p:spPr>
          <a:xfrm>
            <a:off x="457200" y="1981200"/>
            <a:ext cx="8229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02BE-FED7-D74B-BC2F-58FB2DBC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Network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F5057-F2E0-A647-83D7-E02753F6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can create "endpoints" to talk to other processes (possibly on other machines)</a:t>
            </a:r>
          </a:p>
          <a:p>
            <a:r>
              <a:rPr lang="en-US" dirty="0"/>
              <a:t>Each endpoint has a unique address</a:t>
            </a:r>
          </a:p>
          <a:p>
            <a:endParaRPr lang="en-US" dirty="0"/>
          </a:p>
          <a:p>
            <a:r>
              <a:rPr lang="en-US" dirty="0"/>
              <a:t>A message is a byte array</a:t>
            </a:r>
          </a:p>
          <a:p>
            <a:r>
              <a:rPr lang="en-US" dirty="0"/>
              <a:t>Processes can:</a:t>
            </a:r>
          </a:p>
          <a:p>
            <a:pPr lvl="1"/>
            <a:r>
              <a:rPr lang="en-US" dirty="0"/>
              <a:t>send messages on endpoints</a:t>
            </a:r>
          </a:p>
          <a:p>
            <a:pPr lvl="1"/>
            <a:r>
              <a:rPr lang="en-US" dirty="0"/>
              <a:t>receive messages on endpoints</a:t>
            </a:r>
          </a:p>
        </p:txBody>
      </p:sp>
    </p:spTree>
    <p:extLst>
      <p:ext uri="{BB962C8B-B14F-4D97-AF65-F5344CB8AC3E}">
        <p14:creationId xmlns:p14="http://schemas.microsoft.com/office/powerpoint/2010/main" val="322410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ABC3-31FE-5640-AB01-06ADDC38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470F-8C5B-0546-86BE-4D8B3369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DSL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Ethernet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3G</a:t>
            </a:r>
          </a:p>
          <a:p>
            <a:r>
              <a:rPr lang="en-US" dirty="0"/>
              <a:t>LTE</a:t>
            </a:r>
          </a:p>
          <a:p>
            <a:r>
              <a:rPr lang="en-US" dirty="0"/>
              <a:t>5G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F365E0-B45C-5842-A94A-804D17655594}"/>
              </a:ext>
            </a:extLst>
          </p:cNvPr>
          <p:cNvSpPr/>
          <p:nvPr/>
        </p:nvSpPr>
        <p:spPr>
          <a:xfrm>
            <a:off x="4125686" y="19812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Twisted Pair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Coaxial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Fiber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Radio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52B571-C748-3344-A106-FB30F1019FC2}"/>
              </a:ext>
            </a:extLst>
          </p:cNvPr>
          <p:cNvCxnSpPr>
            <a:cxnSpLocks/>
          </p:cNvCxnSpPr>
          <p:nvPr/>
        </p:nvCxnSpPr>
        <p:spPr>
          <a:xfrm>
            <a:off x="1600200" y="1752600"/>
            <a:ext cx="2525486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1084CD-F353-204E-8B97-F25FB9BD0A10}"/>
              </a:ext>
            </a:extLst>
          </p:cNvPr>
          <p:cNvCxnSpPr>
            <a:cxnSpLocks/>
          </p:cNvCxnSpPr>
          <p:nvPr/>
        </p:nvCxnSpPr>
        <p:spPr>
          <a:xfrm flipV="1">
            <a:off x="2068286" y="2286000"/>
            <a:ext cx="2057400" cy="685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B1A7C-9515-6349-821B-738672B71B2D}"/>
              </a:ext>
            </a:extLst>
          </p:cNvPr>
          <p:cNvCxnSpPr>
            <a:cxnSpLocks/>
          </p:cNvCxnSpPr>
          <p:nvPr/>
        </p:nvCxnSpPr>
        <p:spPr>
          <a:xfrm>
            <a:off x="2068286" y="2971800"/>
            <a:ext cx="2057400" cy="304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C83FA-23B6-0D47-B347-516DC6CDD2A2}"/>
              </a:ext>
            </a:extLst>
          </p:cNvPr>
          <p:cNvCxnSpPr>
            <a:cxnSpLocks/>
          </p:cNvCxnSpPr>
          <p:nvPr/>
        </p:nvCxnSpPr>
        <p:spPr>
          <a:xfrm>
            <a:off x="2068286" y="2971800"/>
            <a:ext cx="2057400" cy="1447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F546ED-C15E-5649-A2E7-5282C160E5B8}"/>
              </a:ext>
            </a:extLst>
          </p:cNvPr>
          <p:cNvCxnSpPr/>
          <p:nvPr/>
        </p:nvCxnSpPr>
        <p:spPr>
          <a:xfrm>
            <a:off x="1600200" y="1752600"/>
            <a:ext cx="2514600" cy="457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140574-31B1-7640-9F57-EBDFA106A177}"/>
              </a:ext>
            </a:extLst>
          </p:cNvPr>
          <p:cNvCxnSpPr>
            <a:cxnSpLocks/>
          </p:cNvCxnSpPr>
          <p:nvPr/>
        </p:nvCxnSpPr>
        <p:spPr>
          <a:xfrm>
            <a:off x="1295400" y="5361504"/>
            <a:ext cx="2819400" cy="1248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98016B-4F29-F744-9AC1-A696E20FB7F9}"/>
              </a:ext>
            </a:extLst>
          </p:cNvPr>
          <p:cNvCxnSpPr>
            <a:cxnSpLocks/>
          </p:cNvCxnSpPr>
          <p:nvPr/>
        </p:nvCxnSpPr>
        <p:spPr>
          <a:xfrm flipV="1">
            <a:off x="1306286" y="5486400"/>
            <a:ext cx="2819400" cy="3239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3F8477-9677-1D46-BE0B-55CE5ACC79BD}"/>
              </a:ext>
            </a:extLst>
          </p:cNvPr>
          <p:cNvCxnSpPr>
            <a:cxnSpLocks/>
          </p:cNvCxnSpPr>
          <p:nvPr/>
        </p:nvCxnSpPr>
        <p:spPr>
          <a:xfrm flipV="1">
            <a:off x="1295400" y="5486400"/>
            <a:ext cx="2819400" cy="7133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A8AE3C-B68C-C04E-AD12-4D26388DFDEF}"/>
              </a:ext>
            </a:extLst>
          </p:cNvPr>
          <p:cNvCxnSpPr>
            <a:cxnSpLocks/>
          </p:cNvCxnSpPr>
          <p:nvPr/>
        </p:nvCxnSpPr>
        <p:spPr>
          <a:xfrm>
            <a:off x="2590800" y="4191000"/>
            <a:ext cx="1534886" cy="12954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DD98B87-C1C0-004B-8CAF-C80E2197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5967">
            <a:off x="6432727" y="2461092"/>
            <a:ext cx="1766850" cy="17668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436A92-5BA5-454E-968C-C6820E5F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6" y="1589314"/>
            <a:ext cx="2635075" cy="1151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73DC3CC-94C8-5741-9249-EF490E17F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/>
          <a:stretch/>
        </p:blipFill>
        <p:spPr>
          <a:xfrm>
            <a:off x="6183057" y="3806761"/>
            <a:ext cx="2427543" cy="12986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181247-FF82-4F4F-8767-CC2BCACDE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27" y="5105400"/>
            <a:ext cx="2635075" cy="140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51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(1) IP Addresses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32-bit IP addresses are stored in an </a:t>
            </a:r>
            <a:r>
              <a:rPr lang="en-US" i="1" dirty="0">
                <a:solidFill>
                  <a:srgbClr val="FF0000"/>
                </a:solidFill>
              </a:rPr>
              <a:t>IP address </a:t>
            </a:r>
            <a:r>
              <a:rPr lang="en-US" i="1" dirty="0" err="1">
                <a:solidFill>
                  <a:srgbClr val="FF0000"/>
                </a:solidFill>
              </a:rPr>
              <a:t>struct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>
                <a:solidFill>
                  <a:srgbClr val="FF0000"/>
                </a:solidFill>
              </a:rPr>
              <a:t>network byte order </a:t>
            </a:r>
            <a:br>
              <a:rPr lang="en-US" dirty="0"/>
            </a:br>
            <a:r>
              <a:rPr lang="en-US" dirty="0"/>
              <a:t>(big-endian byte order)</a:t>
            </a:r>
          </a:p>
          <a:p>
            <a:pPr lvl="1"/>
            <a:r>
              <a:rPr lang="en-US" dirty="0"/>
              <a:t>True in general for any integer transferred in a packet header from one machine to another.</a:t>
            </a:r>
          </a:p>
          <a:p>
            <a:pPr lvl="2"/>
            <a:r>
              <a:rPr lang="en-US" dirty="0"/>
              <a:t>E.g., the port number used to identify an Internet connection.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847312" y="4180582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A5E99-B74C-9744-A4C5-8DC63531FDCB}"/>
              </a:ext>
            </a:extLst>
          </p:cNvPr>
          <p:cNvSpPr txBox="1"/>
          <p:nvPr/>
        </p:nvSpPr>
        <p:spPr>
          <a:xfrm>
            <a:off x="685800" y="5715000"/>
            <a:ext cx="809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Warning! TCP/IP uses big-endian byte order for any integer data item</a:t>
            </a:r>
          </a:p>
          <a:p>
            <a:pPr algn="ctr"/>
            <a:r>
              <a:rPr lang="en-US" dirty="0"/>
              <a:t>use </a:t>
            </a:r>
            <a:r>
              <a:rPr lang="en-US" dirty="0" err="1"/>
              <a:t>ntohl</a:t>
            </a:r>
            <a:r>
              <a:rPr lang="en-US" dirty="0"/>
              <a:t> and </a:t>
            </a:r>
            <a:r>
              <a:rPr lang="en-US" dirty="0" err="1"/>
              <a:t>htonl</a:t>
            </a:r>
            <a:r>
              <a:rPr lang="en-US" dirty="0"/>
              <a:t> to convert between network byte order and host byte order</a:t>
            </a:r>
          </a:p>
        </p:txBody>
      </p:sp>
    </p:spTree>
    <p:extLst>
      <p:ext uri="{BB962C8B-B14F-4D97-AF65-F5344CB8AC3E}">
        <p14:creationId xmlns:p14="http://schemas.microsoft.com/office/powerpoint/2010/main" val="26530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Dotted Decimal Notation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80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02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C2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F2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128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194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242</a:t>
            </a:r>
            <a:endParaRPr lang="en-US" b="1" dirty="0">
              <a:solidFill>
                <a:srgbClr val="D09E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functions to convert between IP addresses and dotted decimal format.</a:t>
            </a:r>
          </a:p>
        </p:txBody>
      </p:sp>
    </p:spTree>
    <p:extLst>
      <p:ext uri="{BB962C8B-B14F-4D97-AF65-F5344CB8AC3E}">
        <p14:creationId xmlns:p14="http://schemas.microsoft.com/office/powerpoint/2010/main" val="91885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IP address  + port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Note: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127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14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Stop </a:t>
            </a:r>
          </a:p>
          <a:p>
            <a:pPr algn="r"/>
            <a:r>
              <a:rPr lang="en-US" sz="1800" i="1" dirty="0"/>
              <a:t>accepting </a:t>
            </a:r>
          </a:p>
          <a:p>
            <a:pPr algn="r"/>
            <a:r>
              <a:rPr lang="en-US" sz="1800" i="1" dirty="0"/>
              <a:t>messages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Stop sending messages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104542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2459772"/>
            <a:ext cx="2057400" cy="18074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814960"/>
            <a:ext cx="2057400" cy="2452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216371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62027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Sockets Interface (UDP)</a:t>
            </a: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33210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3657600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29829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365760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61678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>
              <a:off x="2256" y="2832"/>
              <a:ext cx="1296" cy="2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recvfrom</a:t>
              </a:r>
              <a:r>
                <a:rPr lang="en-US" sz="1400" dirty="0">
                  <a:latin typeface="Courier New" pitchFamily="49" charset="0"/>
                </a:rPr>
                <a:t>()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sendto</a:t>
              </a:r>
              <a:r>
                <a:rPr lang="en-US" sz="1400" dirty="0">
                  <a:latin typeface="Courier New" pitchFamily="49" charset="0"/>
                </a:rPr>
                <a:t>()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recvfrom</a:t>
              </a:r>
              <a:r>
                <a:rPr lang="en-US" sz="1400" dirty="0">
                  <a:latin typeface="Courier New" pitchFamily="49" charset="0"/>
                </a:rPr>
                <a:t>()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sendto</a:t>
              </a:r>
              <a:r>
                <a:rPr lang="en-US" sz="1400" dirty="0">
                  <a:latin typeface="Courier New" pitchFamily="49" charset="0"/>
                </a:rPr>
                <a:t>()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5410200"/>
            <a:ext cx="4267200" cy="1371600"/>
            <a:chOff x="1296" y="3370"/>
            <a:chExt cx="2688" cy="86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398"/>
              <a:ext cx="0" cy="5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</p:grp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5638800" y="264345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2305320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2819401" y="33181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2980007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getaddrinfo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20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991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4064385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Clients and servers use the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 to create a </a:t>
            </a:r>
            <a:r>
              <a:rPr lang="en-US" i="1" dirty="0"/>
              <a:t>socket descriptor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Protocol specific! Best practice is to </a:t>
            </a:r>
            <a:r>
              <a:rPr lang="en-US" dirty="0">
                <a:solidFill>
                  <a:srgbClr val="FF0000"/>
                </a:solidFill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rgbClr val="FF0000"/>
                </a:solidFill>
              </a:rPr>
              <a:t> to generate the parameters automatically</a:t>
            </a:r>
            <a:r>
              <a:rPr lang="en-US" dirty="0"/>
              <a:t>, so that code is protocol independent.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28323" y="2326957"/>
            <a:ext cx="584867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socket(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domain,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type,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protocol)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323" y="3191470"/>
            <a:ext cx="5971807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clientfd</a:t>
            </a:r>
            <a:r>
              <a:rPr lang="en-US" sz="1600" dirty="0">
                <a:latin typeface="Courier New" pitchFamily="49" charset="0"/>
              </a:rPr>
              <a:t> = Socket(AF_INET, SOCK_STREAM, 0);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1" y="3953470"/>
            <a:ext cx="281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we are using 32-bit IPV4 addresses</a:t>
            </a: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 bwMode="auto">
          <a:xfrm flipV="1">
            <a:off x="2400301" y="3530024"/>
            <a:ext cx="1213926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953470"/>
            <a:ext cx="2819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Indicates that the socket will be the end point of a connection</a:t>
            </a: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 bwMode="auto">
          <a:xfrm flipH="1" flipV="1">
            <a:off x="5257800" y="3530024"/>
            <a:ext cx="876300" cy="42344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58478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Internet-specific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 pitchFamily="49" charset="0"/>
              </a:rPr>
              <a:t>sockaddr_in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dirty="0" err="1">
                <a:latin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5842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Interface: </a:t>
            </a:r>
            <a:r>
              <a:rPr lang="en-US" dirty="0">
                <a:latin typeface="Courier New"/>
                <a:cs typeface="Courier New"/>
              </a:rPr>
              <a:t>bind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server uses 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to ask the kernel to associate the server’s socket address with a socket descriptor: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process can read bytes that arrive on the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by reading from descriptor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.</a:t>
            </a:r>
          </a:p>
          <a:p>
            <a:r>
              <a:rPr lang="en-US" dirty="0"/>
              <a:t>Similarly, writes to </a:t>
            </a:r>
            <a:r>
              <a:rPr lang="en-US" dirty="0" err="1">
                <a:latin typeface="Courier New"/>
                <a:cs typeface="Courier New"/>
              </a:rPr>
              <a:t>sockfd</a:t>
            </a:r>
            <a:r>
              <a:rPr lang="en-US" dirty="0"/>
              <a:t> are transferred along connection whose endpoint is </a:t>
            </a:r>
            <a:r>
              <a:rPr lang="en-US" dirty="0" err="1">
                <a:latin typeface="Courier New"/>
                <a:cs typeface="Courier New"/>
              </a:rPr>
              <a:t>addr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+mn-lt"/>
                <a:cs typeface="Courier New"/>
              </a:rPr>
              <a:t>Best practice is to 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use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getaddrinfo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to supply the arguments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</a:t>
            </a:r>
            <a:r>
              <a:rPr lang="en-US" dirty="0">
                <a:solidFill>
                  <a:srgbClr val="FF0000"/>
                </a:solidFill>
                <a:latin typeface="+mn-lt"/>
                <a:cs typeface="Courier New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addrlen</a:t>
            </a:r>
            <a:r>
              <a:rPr lang="en-US" dirty="0">
                <a:latin typeface="+mn-lt"/>
                <a:cs typeface="Courier New"/>
              </a:rPr>
              <a:t>. 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09600" y="2514600"/>
            <a:ext cx="6341199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bind(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sockfd</a:t>
            </a:r>
            <a:r>
              <a:rPr lang="en-US" sz="1600" dirty="0">
                <a:latin typeface="Courier New" pitchFamily="49" charset="0"/>
              </a:rPr>
              <a:t>, SA *</a:t>
            </a:r>
            <a:r>
              <a:rPr lang="en-US" sz="1600" dirty="0" err="1">
                <a:latin typeface="Courier New" pitchFamily="49" charset="0"/>
              </a:rPr>
              <a:t>addr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addrlen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5994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9" name="Rectangle 19"/>
          <p:cNvSpPr>
            <a:spLocks noChangeArrowheads="1"/>
          </p:cNvSpPr>
          <p:nvPr/>
        </p:nvSpPr>
        <p:spPr bwMode="auto">
          <a:xfrm>
            <a:off x="1066800" y="1295400"/>
            <a:ext cx="2971800" cy="243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2" name="AutoShape 2"/>
          <p:cNvSpPr>
            <a:spLocks noChangeArrowheads="1"/>
          </p:cNvSpPr>
          <p:nvPr/>
        </p:nvSpPr>
        <p:spPr bwMode="auto">
          <a:xfrm flipV="1">
            <a:off x="577850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7015163" y="2819400"/>
            <a:ext cx="90963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main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memory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>
            <a:off x="5491163" y="302122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4576763" y="3003550"/>
            <a:ext cx="909637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I/O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706567" name="AutoShape 7"/>
          <p:cNvSpPr>
            <a:spLocks noChangeArrowheads="1"/>
          </p:cNvSpPr>
          <p:nvPr/>
        </p:nvSpPr>
        <p:spPr bwMode="auto">
          <a:xfrm>
            <a:off x="3092450" y="3021228"/>
            <a:ext cx="1479550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8" name="Rectangle 8"/>
          <p:cNvSpPr>
            <a:spLocks noChangeArrowheads="1"/>
          </p:cNvSpPr>
          <p:nvPr/>
        </p:nvSpPr>
        <p:spPr bwMode="auto">
          <a:xfrm>
            <a:off x="1219200" y="3003550"/>
            <a:ext cx="1873250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MI</a:t>
            </a:r>
          </a:p>
        </p:txBody>
      </p:sp>
      <p:sp>
        <p:nvSpPr>
          <p:cNvPr id="706569" name="Rectangle 9"/>
          <p:cNvSpPr>
            <a:spLocks noChangeArrowheads="1"/>
          </p:cNvSpPr>
          <p:nvPr/>
        </p:nvSpPr>
        <p:spPr bwMode="auto">
          <a:xfrm>
            <a:off x="2135188" y="16764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2135188" y="18288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1" name="Rectangle 11"/>
          <p:cNvSpPr>
            <a:spLocks noChangeArrowheads="1"/>
          </p:cNvSpPr>
          <p:nvPr/>
        </p:nvSpPr>
        <p:spPr bwMode="auto">
          <a:xfrm>
            <a:off x="2135188" y="19812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2" name="Rectangle 12"/>
          <p:cNvSpPr>
            <a:spLocks noChangeArrowheads="1"/>
          </p:cNvSpPr>
          <p:nvPr/>
        </p:nvSpPr>
        <p:spPr bwMode="auto">
          <a:xfrm>
            <a:off x="2135188" y="21336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3" name="Rectangle 13"/>
          <p:cNvSpPr>
            <a:spLocks noChangeArrowheads="1"/>
          </p:cNvSpPr>
          <p:nvPr/>
        </p:nvSpPr>
        <p:spPr bwMode="auto">
          <a:xfrm>
            <a:off x="2135188" y="22860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4" name="AutoShape 14"/>
          <p:cNvSpPr>
            <a:spLocks noChangeArrowheads="1"/>
          </p:cNvSpPr>
          <p:nvPr/>
        </p:nvSpPr>
        <p:spPr bwMode="auto">
          <a:xfrm>
            <a:off x="2863850" y="1676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5" name="AutoShape 15"/>
          <p:cNvSpPr>
            <a:spLocks noChangeArrowheads="1"/>
          </p:cNvSpPr>
          <p:nvPr/>
        </p:nvSpPr>
        <p:spPr bwMode="auto">
          <a:xfrm flipH="1">
            <a:off x="2863850" y="2057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6" name="Rectangle 16"/>
          <p:cNvSpPr>
            <a:spLocks noChangeArrowheads="1"/>
          </p:cNvSpPr>
          <p:nvPr/>
        </p:nvSpPr>
        <p:spPr bwMode="auto">
          <a:xfrm>
            <a:off x="3352800" y="1524000"/>
            <a:ext cx="533400" cy="106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ALU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852613" y="1355725"/>
            <a:ext cx="12619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file</a:t>
            </a:r>
          </a:p>
        </p:txBody>
      </p:sp>
      <p:sp>
        <p:nvSpPr>
          <p:cNvPr id="706578" name="AutoShape 18"/>
          <p:cNvSpPr>
            <a:spLocks noChangeArrowheads="1"/>
          </p:cNvSpPr>
          <p:nvPr/>
        </p:nvSpPr>
        <p:spPr bwMode="auto">
          <a:xfrm>
            <a:off x="2166552" y="2489886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1066800" y="1307068"/>
            <a:ext cx="57419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CPU</a:t>
            </a:r>
          </a:p>
        </p:txBody>
      </p:sp>
      <p:sp>
        <p:nvSpPr>
          <p:cNvPr id="706581" name="Text Box 21"/>
          <p:cNvSpPr txBox="1">
            <a:spLocks noChangeArrowheads="1"/>
          </p:cNvSpPr>
          <p:nvPr/>
        </p:nvSpPr>
        <p:spPr bwMode="auto">
          <a:xfrm>
            <a:off x="4000500" y="2286000"/>
            <a:ext cx="12403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system bus</a:t>
            </a:r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 flipH="1">
            <a:off x="3886200" y="25908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5521325" y="2286000"/>
            <a:ext cx="1381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memory bus</a:t>
            </a:r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61722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>
            <a:off x="4800600" y="3581400"/>
            <a:ext cx="495300" cy="762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6" name="Rectangle 26"/>
          <p:cNvSpPr>
            <a:spLocks noChangeArrowheads="1"/>
          </p:cNvSpPr>
          <p:nvPr/>
        </p:nvSpPr>
        <p:spPr bwMode="auto">
          <a:xfrm>
            <a:off x="535940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V="1">
            <a:off x="357505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8" name="Rectangle 28"/>
          <p:cNvSpPr>
            <a:spLocks noChangeArrowheads="1"/>
          </p:cNvSpPr>
          <p:nvPr/>
        </p:nvSpPr>
        <p:spPr bwMode="auto">
          <a:xfrm>
            <a:off x="315595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graphics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flipV="1">
            <a:off x="1898650" y="4377724"/>
            <a:ext cx="495300" cy="719438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0" name="Rectangle 30"/>
          <p:cNvSpPr>
            <a:spLocks noChangeArrowheads="1"/>
          </p:cNvSpPr>
          <p:nvPr/>
        </p:nvSpPr>
        <p:spPr bwMode="auto">
          <a:xfrm>
            <a:off x="1555750" y="5105400"/>
            <a:ext cx="11430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USB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1784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>
            <a:off x="2546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1349375" y="58674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mouse</a:t>
            </a:r>
          </a:p>
        </p:txBody>
      </p:sp>
      <p:sp>
        <p:nvSpPr>
          <p:cNvPr id="706594" name="Text Box 34"/>
          <p:cNvSpPr txBox="1">
            <a:spLocks noChangeArrowheads="1"/>
          </p:cNvSpPr>
          <p:nvPr/>
        </p:nvSpPr>
        <p:spPr bwMode="auto">
          <a:xfrm>
            <a:off x="2027238" y="5867400"/>
            <a:ext cx="10743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keyboard</a:t>
            </a:r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>
            <a:off x="38417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6" name="Text Box 36"/>
          <p:cNvSpPr txBox="1">
            <a:spLocks noChangeArrowheads="1"/>
          </p:cNvSpPr>
          <p:nvPr/>
        </p:nvSpPr>
        <p:spPr bwMode="auto">
          <a:xfrm>
            <a:off x="3344863" y="5867400"/>
            <a:ext cx="958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monitor</a:t>
            </a:r>
          </a:p>
        </p:txBody>
      </p:sp>
      <p:sp>
        <p:nvSpPr>
          <p:cNvPr id="706597" name="Line 37"/>
          <p:cNvSpPr>
            <a:spLocks noChangeShapeType="1"/>
          </p:cNvSpPr>
          <p:nvPr/>
        </p:nvSpPr>
        <p:spPr bwMode="auto">
          <a:xfrm>
            <a:off x="6019800" y="5638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8" name="AutoShape 38"/>
          <p:cNvSpPr>
            <a:spLocks noChangeArrowheads="1"/>
          </p:cNvSpPr>
          <p:nvPr/>
        </p:nvSpPr>
        <p:spPr bwMode="auto">
          <a:xfrm>
            <a:off x="5715000" y="6019800"/>
            <a:ext cx="609600" cy="609600"/>
          </a:xfrm>
          <a:prstGeom prst="can">
            <a:avLst>
              <a:gd name="adj" fmla="val 25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</a:t>
            </a:r>
          </a:p>
        </p:txBody>
      </p:sp>
      <p:sp>
        <p:nvSpPr>
          <p:cNvPr id="706599" name="AutoShape 39"/>
          <p:cNvSpPr>
            <a:spLocks noChangeArrowheads="1"/>
          </p:cNvSpPr>
          <p:nvPr/>
        </p:nvSpPr>
        <p:spPr bwMode="auto">
          <a:xfrm>
            <a:off x="990600" y="417830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0" name="Rectangle 40"/>
          <p:cNvSpPr>
            <a:spLocks noChangeArrowheads="1"/>
          </p:cNvSpPr>
          <p:nvPr/>
        </p:nvSpPr>
        <p:spPr bwMode="auto">
          <a:xfrm>
            <a:off x="2066925" y="4348163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1" name="Rectangle 41"/>
          <p:cNvSpPr>
            <a:spLocks noChangeArrowheads="1"/>
          </p:cNvSpPr>
          <p:nvPr/>
        </p:nvSpPr>
        <p:spPr bwMode="auto">
          <a:xfrm>
            <a:off x="3743325" y="4338638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2" name="Rectangle 42"/>
          <p:cNvSpPr>
            <a:spLocks noChangeArrowheads="1"/>
          </p:cNvSpPr>
          <p:nvPr/>
        </p:nvSpPr>
        <p:spPr bwMode="auto">
          <a:xfrm>
            <a:off x="5949950" y="4329113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3" name="Text Box 43"/>
          <p:cNvSpPr txBox="1">
            <a:spLocks noChangeArrowheads="1"/>
          </p:cNvSpPr>
          <p:nvPr/>
        </p:nvSpPr>
        <p:spPr bwMode="auto">
          <a:xfrm>
            <a:off x="4664075" y="4483100"/>
            <a:ext cx="8915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I/O bus</a:t>
            </a:r>
          </a:p>
        </p:txBody>
      </p:sp>
      <p:sp>
        <p:nvSpPr>
          <p:cNvPr id="706604" name="Rectangle 44"/>
          <p:cNvSpPr>
            <a:spLocks noChangeArrowheads="1"/>
          </p:cNvSpPr>
          <p:nvPr/>
        </p:nvSpPr>
        <p:spPr bwMode="auto">
          <a:xfrm>
            <a:off x="4967288" y="4267200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5" name="Rectangle 45"/>
          <p:cNvSpPr>
            <a:spLocks noChangeArrowheads="1"/>
          </p:cNvSpPr>
          <p:nvPr/>
        </p:nvSpPr>
        <p:spPr bwMode="auto">
          <a:xfrm>
            <a:off x="68580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6" name="Rectangle 46"/>
          <p:cNvSpPr>
            <a:spLocks noChangeArrowheads="1"/>
          </p:cNvSpPr>
          <p:nvPr/>
        </p:nvSpPr>
        <p:spPr bwMode="auto">
          <a:xfrm>
            <a:off x="71628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7" name="AutoShape 47"/>
          <p:cNvSpPr>
            <a:spLocks noChangeArrowheads="1"/>
          </p:cNvSpPr>
          <p:nvPr/>
        </p:nvSpPr>
        <p:spPr bwMode="auto">
          <a:xfrm>
            <a:off x="7454900" y="4191000"/>
            <a:ext cx="279400" cy="91440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8" name="Text Box 48"/>
          <p:cNvSpPr txBox="1">
            <a:spLocks noChangeArrowheads="1"/>
          </p:cNvSpPr>
          <p:nvPr/>
        </p:nvSpPr>
        <p:spPr bwMode="auto">
          <a:xfrm>
            <a:off x="6332538" y="3870325"/>
            <a:ext cx="1653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Expansion slots</a:t>
            </a:r>
          </a:p>
        </p:txBody>
      </p:sp>
      <p:sp>
        <p:nvSpPr>
          <p:cNvPr id="706609" name="Rectangle 49"/>
          <p:cNvSpPr>
            <a:spLocks noChangeArrowheads="1"/>
          </p:cNvSpPr>
          <p:nvPr/>
        </p:nvSpPr>
        <p:spPr bwMode="auto">
          <a:xfrm>
            <a:off x="6953250" y="5113638"/>
            <a:ext cx="12954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610" name="Line 50"/>
          <p:cNvSpPr>
            <a:spLocks noChangeShapeType="1"/>
          </p:cNvSpPr>
          <p:nvPr/>
        </p:nvSpPr>
        <p:spPr bwMode="auto">
          <a:xfrm>
            <a:off x="7600950" y="5647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1" name="AutoShape 51"/>
          <p:cNvSpPr>
            <a:spLocks noChangeArrowheads="1"/>
          </p:cNvSpPr>
          <p:nvPr/>
        </p:nvSpPr>
        <p:spPr bwMode="auto">
          <a:xfrm>
            <a:off x="6819900" y="6053438"/>
            <a:ext cx="1562100" cy="5715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01504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5A4C-A020-7349-B7BC-5FB2B118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B395F-02FF-8B48-9039-8346E264B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host has one or more network adapter (aka NIC)</a:t>
            </a:r>
          </a:p>
          <a:p>
            <a:pPr lvl="1"/>
            <a:r>
              <a:rPr lang="en-US" dirty="0"/>
              <a:t>handles particular physical layer and protocol</a:t>
            </a:r>
          </a:p>
          <a:p>
            <a:r>
              <a:rPr lang="en-US" dirty="0"/>
              <a:t>Each network adapter has a media access control (MAC) address</a:t>
            </a:r>
          </a:p>
          <a:p>
            <a:pPr lvl="1"/>
            <a:r>
              <a:rPr lang="en-US" dirty="0"/>
              <a:t>unique to that </a:t>
            </a:r>
            <a:r>
              <a:rPr lang="en-US" dirty="0" err="1"/>
              <a:t>networ</a:t>
            </a:r>
            <a:r>
              <a:rPr lang="en-US" dirty="0"/>
              <a:t> instance</a:t>
            </a:r>
          </a:p>
          <a:p>
            <a:r>
              <a:rPr lang="en-US" dirty="0"/>
              <a:t>Messages are organized as packets</a:t>
            </a:r>
          </a:p>
        </p:txBody>
      </p:sp>
    </p:spTree>
    <p:extLst>
      <p:ext uri="{BB962C8B-B14F-4D97-AF65-F5344CB8AC3E}">
        <p14:creationId xmlns:p14="http://schemas.microsoft.com/office/powerpoint/2010/main" val="339322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78A1-BC16-2247-A1F7-3CA5D15B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CF1AE4-9C55-F842-802E-E96971655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Developed 1976 at Xerox</a:t>
            </a:r>
          </a:p>
          <a:p>
            <a:r>
              <a:rPr lang="en-US" dirty="0"/>
              <a:t>Simple, scales pretty well</a:t>
            </a:r>
          </a:p>
          <a:p>
            <a:r>
              <a:rPr lang="en-US" dirty="0"/>
              <a:t>Very successful, still in widespread use</a:t>
            </a:r>
          </a:p>
          <a:p>
            <a:endParaRPr lang="en-US" dirty="0"/>
          </a:p>
          <a:p>
            <a:r>
              <a:rPr lang="en-US" dirty="0"/>
              <a:t>Example address: b8:e3:56:15:6a:72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Carrier sense: </a:t>
            </a:r>
            <a:r>
              <a:rPr lang="en-US" dirty="0"/>
              <a:t>listen before you speak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Multiple access: </a:t>
            </a:r>
            <a:r>
              <a:rPr lang="en-US" dirty="0"/>
              <a:t>multiple hosts on network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Collision detection: </a:t>
            </a:r>
            <a:r>
              <a:rPr lang="en-US" dirty="0"/>
              <a:t>detect and respond to cases where two messages collide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B75FB8-BB1E-C246-929D-4373AED15A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22ABF5-3627-1C40-9FC6-5FC594755F1E}"/>
              </a:ext>
            </a:extLst>
          </p:cNvPr>
          <p:cNvGrpSpPr/>
          <p:nvPr/>
        </p:nvGrpSpPr>
        <p:grpSpPr>
          <a:xfrm>
            <a:off x="4673600" y="1673353"/>
            <a:ext cx="4038600" cy="4718303"/>
            <a:chOff x="4968766" y="1316761"/>
            <a:chExt cx="3702268" cy="47183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52142F-7905-624A-834B-3AE0A35D4BEB}"/>
                </a:ext>
              </a:extLst>
            </p:cNvPr>
            <p:cNvGrpSpPr/>
            <p:nvPr/>
          </p:nvGrpSpPr>
          <p:grpSpPr>
            <a:xfrm>
              <a:off x="4968766" y="1316761"/>
              <a:ext cx="3702268" cy="4233511"/>
              <a:chOff x="5064016" y="1317681"/>
              <a:chExt cx="3702268" cy="423351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462C573-1FE2-234E-B716-F76557B29C14}"/>
                  </a:ext>
                </a:extLst>
              </p:cNvPr>
              <p:cNvSpPr/>
              <p:nvPr/>
            </p:nvSpPr>
            <p:spPr>
              <a:xfrm>
                <a:off x="5064016" y="2772052"/>
                <a:ext cx="3702268" cy="27791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payload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4361366-6269-DD45-9BF4-5342DE22A918}"/>
                  </a:ext>
                </a:extLst>
              </p:cNvPr>
              <p:cNvSpPr/>
              <p:nvPr/>
            </p:nvSpPr>
            <p:spPr>
              <a:xfrm>
                <a:off x="5064016" y="1317681"/>
                <a:ext cx="3702268" cy="48479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destination address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3C137F-07C9-224C-B7BA-18D7476E23E5}"/>
                </a:ext>
              </a:extLst>
            </p:cNvPr>
            <p:cNvSpPr/>
            <p:nvPr/>
          </p:nvSpPr>
          <p:spPr>
            <a:xfrm>
              <a:off x="4968766" y="180155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source address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C7F97A-C817-9E49-AEB7-1647EB6DC521}"/>
                </a:ext>
              </a:extLst>
            </p:cNvPr>
            <p:cNvSpPr/>
            <p:nvPr/>
          </p:nvSpPr>
          <p:spPr>
            <a:xfrm>
              <a:off x="4968766" y="2286341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type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E4175C-DA5A-EF42-96EB-2EA19B91E7D2}"/>
                </a:ext>
              </a:extLst>
            </p:cNvPr>
            <p:cNvSpPr/>
            <p:nvPr/>
          </p:nvSpPr>
          <p:spPr>
            <a:xfrm>
              <a:off x="4968766" y="5550273"/>
              <a:ext cx="3702268" cy="48479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checksum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0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E765-B826-664C-93DA-63BE6759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3F7641B-A959-144F-BD98-D085A548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r>
              <a:rPr lang="en-US" dirty="0"/>
              <a:t>Carrier sense: broadcast if wire is available</a:t>
            </a:r>
          </a:p>
          <a:p>
            <a:r>
              <a:rPr lang="en-US" dirty="0"/>
              <a:t>In case of collision: stop, sleep, retry</a:t>
            </a:r>
          </a:p>
          <a:p>
            <a:pPr lvl="1"/>
            <a:r>
              <a:rPr lang="en-US" dirty="0"/>
              <a:t>sleep time is determined by collision number</a:t>
            </a:r>
          </a:p>
          <a:p>
            <a:pPr lvl="1"/>
            <a:r>
              <a:rPr lang="en-US" dirty="0"/>
              <a:t>abort after 16 attempts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2592FB6D-FF1F-6643-A1E4-83D08E2C7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8518"/>
            <a:ext cx="8229600" cy="18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3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DC3B-D227-0F47-80E1-25BCF193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Ethernet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7FD5B-0C76-D547-80A6-AB2AB9D2B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A54880-98FD-2848-9ABD-B8E3CF8CF6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completely decentralized</a:t>
            </a:r>
          </a:p>
          <a:p>
            <a:r>
              <a:rPr lang="en-US" dirty="0"/>
              <a:t>inexpensive</a:t>
            </a:r>
          </a:p>
          <a:p>
            <a:pPr lvl="1"/>
            <a:r>
              <a:rPr lang="en-US" dirty="0"/>
              <a:t>no state in the network</a:t>
            </a:r>
          </a:p>
          <a:p>
            <a:pPr lvl="1"/>
            <a:r>
              <a:rPr lang="en-US" dirty="0"/>
              <a:t>no arbiter</a:t>
            </a:r>
          </a:p>
          <a:p>
            <a:pPr lvl="1"/>
            <a:r>
              <a:rPr lang="en-US" dirty="0"/>
              <a:t>cheap physical links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F64CEB-E1CB-0C4B-AEFC-BD2641342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25486F-2A49-5143-B5D3-1103D0E3A7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endpoints must be trusted</a:t>
            </a:r>
          </a:p>
          <a:p>
            <a:r>
              <a:rPr lang="en-US" dirty="0"/>
              <a:t>data is available for all to see</a:t>
            </a:r>
          </a:p>
          <a:p>
            <a:pPr lvl="1"/>
            <a:r>
              <a:rPr lang="en-US" dirty="0"/>
              <a:t>can place ethernet card in promiscuous mode and listen to all messages</a:t>
            </a:r>
          </a:p>
        </p:txBody>
      </p:sp>
    </p:spTree>
    <p:extLst>
      <p:ext uri="{BB962C8B-B14F-4D97-AF65-F5344CB8AC3E}">
        <p14:creationId xmlns:p14="http://schemas.microsoft.com/office/powerpoint/2010/main" val="2091431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4639122" y="2704414"/>
            <a:ext cx="0" cy="1097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Bridged Ethernet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31184"/>
            <a:ext cx="8229600" cy="1445816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Spans building or campus</a:t>
            </a:r>
          </a:p>
          <a:p>
            <a:pPr>
              <a:spcBef>
                <a:spcPts val="1200"/>
              </a:spcBef>
            </a:pPr>
            <a:r>
              <a:rPr lang="en-US" dirty="0"/>
              <a:t>Bridges cleverly learn which hosts are reachable from which ports and then selectively copy frames from port to port</a:t>
            </a: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1752600" y="19939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27432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 flipH="1">
            <a:off x="29718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444625" y="17081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24257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4067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64770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7" name="Line 11"/>
          <p:cNvSpPr>
            <a:spLocks noChangeShapeType="1"/>
          </p:cNvSpPr>
          <p:nvPr/>
        </p:nvSpPr>
        <p:spPr bwMode="auto">
          <a:xfrm flipH="1">
            <a:off x="67056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61595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>
            <a:off x="71405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50" name="Line 14"/>
          <p:cNvSpPr>
            <a:spLocks noChangeShapeType="1"/>
          </p:cNvSpPr>
          <p:nvPr/>
        </p:nvSpPr>
        <p:spPr bwMode="auto">
          <a:xfrm>
            <a:off x="30194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1" name="Line 15"/>
          <p:cNvSpPr>
            <a:spLocks noChangeShapeType="1"/>
          </p:cNvSpPr>
          <p:nvPr/>
        </p:nvSpPr>
        <p:spPr bwMode="auto">
          <a:xfrm>
            <a:off x="50006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2" name="AutoShape 16"/>
          <p:cNvSpPr>
            <a:spLocks noChangeArrowheads="1"/>
          </p:cNvSpPr>
          <p:nvPr/>
        </p:nvSpPr>
        <p:spPr bwMode="auto">
          <a:xfrm>
            <a:off x="24717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3" name="AutoShape 17"/>
          <p:cNvSpPr>
            <a:spLocks noChangeArrowheads="1"/>
          </p:cNvSpPr>
          <p:nvPr/>
        </p:nvSpPr>
        <p:spPr bwMode="auto">
          <a:xfrm>
            <a:off x="62055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4" name="AutoShape 18"/>
          <p:cNvSpPr>
            <a:spLocks noChangeArrowheads="1"/>
          </p:cNvSpPr>
          <p:nvPr/>
        </p:nvSpPr>
        <p:spPr bwMode="auto">
          <a:xfrm>
            <a:off x="4224337" y="229870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111500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095875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 flipH="1">
            <a:off x="178117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8" name="Line 22"/>
          <p:cNvSpPr>
            <a:spLocks noChangeShapeType="1"/>
          </p:cNvSpPr>
          <p:nvPr/>
        </p:nvSpPr>
        <p:spPr bwMode="auto">
          <a:xfrm flipH="1">
            <a:off x="277177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14732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24542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1" name="Line 25"/>
          <p:cNvSpPr>
            <a:spLocks noChangeShapeType="1"/>
          </p:cNvSpPr>
          <p:nvPr/>
        </p:nvSpPr>
        <p:spPr bwMode="auto">
          <a:xfrm>
            <a:off x="30480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2" name="Line 26"/>
          <p:cNvSpPr>
            <a:spLocks noChangeShapeType="1"/>
          </p:cNvSpPr>
          <p:nvPr/>
        </p:nvSpPr>
        <p:spPr bwMode="auto">
          <a:xfrm>
            <a:off x="50292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3" name="AutoShape 27"/>
          <p:cNvSpPr>
            <a:spLocks noChangeArrowheads="1"/>
          </p:cNvSpPr>
          <p:nvPr/>
        </p:nvSpPr>
        <p:spPr bwMode="auto">
          <a:xfrm>
            <a:off x="25003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140075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5124450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4613060" y="3039762"/>
            <a:ext cx="8100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Gb</a:t>
            </a:r>
            <a:r>
              <a:rPr lang="en-US" sz="1800" dirty="0">
                <a:latin typeface="Calibri" pitchFamily="34" charset="0"/>
              </a:rPr>
              <a:t>/s</a:t>
            </a:r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 flipH="1">
            <a:off x="553402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 flipH="1">
            <a:off x="652462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6753225" y="41275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1" name="Rectangle 35"/>
          <p:cNvSpPr>
            <a:spLocks noChangeArrowheads="1"/>
          </p:cNvSpPr>
          <p:nvPr/>
        </p:nvSpPr>
        <p:spPr bwMode="auto">
          <a:xfrm>
            <a:off x="52070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2" name="Rectangle 36"/>
          <p:cNvSpPr>
            <a:spLocks noChangeArrowheads="1"/>
          </p:cNvSpPr>
          <p:nvPr/>
        </p:nvSpPr>
        <p:spPr bwMode="auto">
          <a:xfrm>
            <a:off x="61880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3" name="Rectangle 37"/>
          <p:cNvSpPr>
            <a:spLocks noChangeArrowheads="1"/>
          </p:cNvSpPr>
          <p:nvPr/>
        </p:nvSpPr>
        <p:spPr bwMode="auto">
          <a:xfrm>
            <a:off x="7169150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4" name="AutoShape 38"/>
          <p:cNvSpPr>
            <a:spLocks noChangeArrowheads="1"/>
          </p:cNvSpPr>
          <p:nvPr/>
        </p:nvSpPr>
        <p:spPr bwMode="auto">
          <a:xfrm>
            <a:off x="4224337" y="379095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 flipH="1">
            <a:off x="6705600" y="3517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6" name="Rectangle 40"/>
          <p:cNvSpPr>
            <a:spLocks noChangeArrowheads="1"/>
          </p:cNvSpPr>
          <p:nvPr/>
        </p:nvSpPr>
        <p:spPr bwMode="auto">
          <a:xfrm>
            <a:off x="7140575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515100" y="3517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6197600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9" name="AutoShape 43"/>
          <p:cNvSpPr>
            <a:spLocks noChangeArrowheads="1"/>
          </p:cNvSpPr>
          <p:nvPr/>
        </p:nvSpPr>
        <p:spPr bwMode="auto">
          <a:xfrm>
            <a:off x="62341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1589088" y="1371600"/>
            <a:ext cx="324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3576638" y="1371600"/>
            <a:ext cx="314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7315200" y="4768850"/>
            <a:ext cx="3064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4483470" y="1981200"/>
            <a:ext cx="3113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X</a:t>
            </a: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4486677" y="4155990"/>
            <a:ext cx="3048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96801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3570</TotalTime>
  <Words>2181</Words>
  <Application>Microsoft Macintosh PowerPoint</Application>
  <PresentationFormat>On-screen Show (4:3)</PresentationFormat>
  <Paragraphs>566</Paragraphs>
  <Slides>38</Slides>
  <Notes>17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Courier New</vt:lpstr>
      <vt:lpstr>Times</vt:lpstr>
      <vt:lpstr>Clarity</vt:lpstr>
      <vt:lpstr>Lecture 18: Networking </vt:lpstr>
      <vt:lpstr>Physical Layer</vt:lpstr>
      <vt:lpstr>Data Link Layer</vt:lpstr>
      <vt:lpstr>PowerPoint Presentation</vt:lpstr>
      <vt:lpstr>Data Link Layer</vt:lpstr>
      <vt:lpstr>Example: Ethernet</vt:lpstr>
      <vt:lpstr>Example: Ethernet</vt:lpstr>
      <vt:lpstr>Example: Ethernet</vt:lpstr>
      <vt:lpstr>Bridged Ethernet</vt:lpstr>
      <vt:lpstr>Network Layer</vt:lpstr>
      <vt:lpstr>Logical Structure of an internet</vt:lpstr>
      <vt:lpstr>Internet Protocol (IP)</vt:lpstr>
      <vt:lpstr>Aside: IPv4 and IPv6</vt:lpstr>
      <vt:lpstr>Transferring internet Data Via Encapsulation</vt:lpstr>
      <vt:lpstr>Routing</vt:lpstr>
      <vt:lpstr>Routing</vt:lpstr>
      <vt:lpstr>Transport Layer</vt:lpstr>
      <vt:lpstr>Transport Layer</vt:lpstr>
      <vt:lpstr>Well-known Ports and Service Names </vt:lpstr>
      <vt:lpstr>Anatomy of a Connection</vt:lpstr>
      <vt:lpstr>Using Ports to Identify Services</vt:lpstr>
      <vt:lpstr>Transport Layer Segments</vt:lpstr>
      <vt:lpstr>Should the transport layer guarantee packet delivery?</vt:lpstr>
      <vt:lpstr>Transport Layer Protocols</vt:lpstr>
      <vt:lpstr>UDP: tradeoffs</vt:lpstr>
      <vt:lpstr>Transport Protocols by Application</vt:lpstr>
      <vt:lpstr>Hardware and Software Interfaces</vt:lpstr>
      <vt:lpstr>The Big Picture</vt:lpstr>
      <vt:lpstr>Basic Network Abstraction</vt:lpstr>
      <vt:lpstr>(1) IP Addresses</vt:lpstr>
      <vt:lpstr>Dotted Decimal Notation</vt:lpstr>
      <vt:lpstr>Sockets</vt:lpstr>
      <vt:lpstr>Sockets Interface</vt:lpstr>
      <vt:lpstr>Sockets Interface (UDP)</vt:lpstr>
      <vt:lpstr>Host and Service Conversion: getaddrinfo</vt:lpstr>
      <vt:lpstr>Sockets Interface: socket</vt:lpstr>
      <vt:lpstr>Socket Address Structures</vt:lpstr>
      <vt:lpstr>Sockets Interface: bind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23: Networking</dc:title>
  <dc:creator>Eleanor Birrell</dc:creator>
  <cp:lastModifiedBy>Eleanor Birrell</cp:lastModifiedBy>
  <cp:revision>62</cp:revision>
  <cp:lastPrinted>2019-11-08T19:33:01Z</cp:lastPrinted>
  <dcterms:created xsi:type="dcterms:W3CDTF">2019-04-17T17:30:58Z</dcterms:created>
  <dcterms:modified xsi:type="dcterms:W3CDTF">2019-11-08T19:48:13Z</dcterms:modified>
</cp:coreProperties>
</file>