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1275" r:id="rId3"/>
    <p:sldId id="1276" r:id="rId4"/>
    <p:sldId id="258" r:id="rId5"/>
    <p:sldId id="1277" r:id="rId6"/>
    <p:sldId id="259" r:id="rId7"/>
    <p:sldId id="260" r:id="rId8"/>
    <p:sldId id="576" r:id="rId9"/>
    <p:sldId id="1280" r:id="rId10"/>
    <p:sldId id="305" r:id="rId11"/>
    <p:sldId id="294" r:id="rId12"/>
    <p:sldId id="304" r:id="rId13"/>
    <p:sldId id="275" r:id="rId14"/>
    <p:sldId id="1281" r:id="rId15"/>
    <p:sldId id="1282" r:id="rId16"/>
    <p:sldId id="306" r:id="rId17"/>
    <p:sldId id="307" r:id="rId18"/>
    <p:sldId id="309" r:id="rId19"/>
    <p:sldId id="310" r:id="rId20"/>
    <p:sldId id="1279" r:id="rId21"/>
    <p:sldId id="1283" r:id="rId22"/>
    <p:sldId id="311" r:id="rId23"/>
    <p:sldId id="553" r:id="rId24"/>
    <p:sldId id="5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00"/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37" autoAdjust="0"/>
    <p:restoredTop sz="88448" autoAdjust="0"/>
  </p:normalViewPr>
  <p:slideViewPr>
    <p:cSldViewPr>
      <p:cViewPr varScale="1">
        <p:scale>
          <a:sx n="73" d="100"/>
          <a:sy n="73" d="100"/>
        </p:scale>
        <p:origin x="184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+mn-cs"/>
              </a:rPr>
              <a:t>Initialization: how many available?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6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9pPr>
          </a:lstStyle>
          <a:p>
            <a:pPr eaLnBrk="1" hangingPunct="1"/>
            <a:fld id="{435A1A23-0813-1D46-BDB4-675825C2C4B1}" type="slidenum">
              <a:rPr lang="fr-BE" altLang="en-US" sz="1300">
                <a:solidFill>
                  <a:srgbClr val="000000"/>
                </a:solidFill>
                <a:latin typeface="Times New Roman" charset="0"/>
              </a:rPr>
              <a:pPr eaLnBrk="1" hangingPunct="1"/>
              <a:t>13</a:t>
            </a:fld>
            <a:endParaRPr lang="fr-BE" alt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Discussion: what can go wrong (3 problems)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Fix code w/ semaphores</a:t>
            </a:r>
          </a:p>
          <a:p>
            <a:pPr>
              <a:defRPr/>
            </a:pPr>
            <a:r>
              <a:rPr lang="en-US" dirty="0">
                <a:cs typeface="+mn-cs"/>
              </a:rPr>
              <a:t>Initialization: how many available?</a:t>
            </a:r>
          </a:p>
        </p:txBody>
      </p:sp>
    </p:spTree>
    <p:extLst>
      <p:ext uri="{BB962C8B-B14F-4D97-AF65-F5344CB8AC3E}">
        <p14:creationId xmlns:p14="http://schemas.microsoft.com/office/powerpoint/2010/main" val="159851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9pPr>
          </a:lstStyle>
          <a:p>
            <a:pPr eaLnBrk="1" hangingPunct="1"/>
            <a:fld id="{435A1A23-0813-1D46-BDB4-675825C2C4B1}" type="slidenum">
              <a:rPr lang="fr-BE" altLang="en-US" sz="1300">
                <a:solidFill>
                  <a:srgbClr val="000000"/>
                </a:solidFill>
                <a:latin typeface="Times New Roman" charset="0"/>
              </a:rPr>
              <a:pPr eaLnBrk="1" hangingPunct="1"/>
              <a:t>14</a:t>
            </a:fld>
            <a:endParaRPr lang="fr-BE" alt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Discussion: what can go wrong (3 problems)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Fix code w/ semaphores</a:t>
            </a:r>
          </a:p>
          <a:p>
            <a:pPr>
              <a:defRPr/>
            </a:pPr>
            <a:r>
              <a:rPr lang="en-US" dirty="0">
                <a:cs typeface="+mn-cs"/>
              </a:rPr>
              <a:t>Initialization: how many available?</a:t>
            </a:r>
          </a:p>
        </p:txBody>
      </p:sp>
    </p:spTree>
    <p:extLst>
      <p:ext uri="{BB962C8B-B14F-4D97-AF65-F5344CB8AC3E}">
        <p14:creationId xmlns:p14="http://schemas.microsoft.com/office/powerpoint/2010/main" val="1857714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1pPr>
            <a:lvl2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2pPr>
            <a:lvl3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3pPr>
            <a:lvl4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4pPr>
            <a:lvl5pPr eaLnBrk="0" hangingPunc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chemeClr val="bg1"/>
                </a:solidFill>
                <a:latin typeface="Arial" charset="0"/>
                <a:ea typeface="ヒラギノ角ゴ ProN W3" charset="-128"/>
              </a:defRPr>
            </a:lvl9pPr>
          </a:lstStyle>
          <a:p>
            <a:pPr eaLnBrk="1" hangingPunct="1"/>
            <a:fld id="{435A1A23-0813-1D46-BDB4-675825C2C4B1}" type="slidenum">
              <a:rPr lang="fr-BE" altLang="en-US" sz="1300">
                <a:solidFill>
                  <a:srgbClr val="000000"/>
                </a:solidFill>
                <a:latin typeface="Times New Roman" charset="0"/>
              </a:rPr>
              <a:pPr eaLnBrk="1" hangingPunct="1"/>
              <a:t>15</a:t>
            </a:fld>
            <a:endParaRPr lang="fr-BE" altLang="en-US" sz="13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Discussion: what can go wrong (3 problems)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Fix code w/ semaphores</a:t>
            </a:r>
          </a:p>
          <a:p>
            <a:pPr>
              <a:defRPr/>
            </a:pPr>
            <a:r>
              <a:rPr lang="en-US" dirty="0">
                <a:cs typeface="+mn-cs"/>
              </a:rPr>
              <a:t>Initialization: how many available?</a:t>
            </a:r>
          </a:p>
        </p:txBody>
      </p:sp>
    </p:spTree>
    <p:extLst>
      <p:ext uri="{BB962C8B-B14F-4D97-AF65-F5344CB8AC3E}">
        <p14:creationId xmlns:p14="http://schemas.microsoft.com/office/powerpoint/2010/main" val="311723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7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November 5,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229600" cy="631825"/>
          </a:xfrm>
        </p:spPr>
        <p:txBody>
          <a:bodyPr>
            <a:noAutofit/>
          </a:bodyPr>
          <a:lstStyle/>
          <a:p>
            <a:r>
              <a:rPr lang="en-US" sz="3000" dirty="0"/>
              <a:t>Lecture 17: Semaphores and Conditional Variables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7424-D6DA-5F46-845F-C472F03F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Semaphores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51C409-FA38-5446-8762-CA58F47DC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semaphore that is initialize with a value greater than 1 is called a counting semaphore,</a:t>
            </a:r>
          </a:p>
          <a:p>
            <a:r>
              <a:rPr lang="en-US" dirty="0"/>
              <a:t>Provide a more flexible primitive for mediating access to shared resources</a:t>
            </a:r>
          </a:p>
        </p:txBody>
      </p:sp>
    </p:spTree>
    <p:extLst>
      <p:ext uri="{BB962C8B-B14F-4D97-AF65-F5344CB8AC3E}">
        <p14:creationId xmlns:p14="http://schemas.microsoft.com/office/powerpoint/2010/main" val="618020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Bounded Buffers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93973" y="3456574"/>
            <a:ext cx="3998913" cy="457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finite capacity (e.g. 20 loaves)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implemented as a queue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7" name="Picture 1" descr="breadShel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968" y="1573799"/>
            <a:ext cx="282892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923" y="4225995"/>
            <a:ext cx="1600200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93628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Threads A: </a:t>
            </a:r>
            <a:r>
              <a:rPr lang="en-US" dirty="0">
                <a:solidFill>
                  <a:schemeClr val="accent2"/>
                </a:solidFill>
                <a:latin typeface="Tw Cen MT" charset="0"/>
                <a:ea typeface="ＭＳ Ｐゴシック" charset="0"/>
                <a:cs typeface="ＭＳ Ｐゴシック" charset="0"/>
              </a:rPr>
              <a:t>produce</a:t>
            </a: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 loaves of bread and put them in the queue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25995"/>
            <a:ext cx="153035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76800" y="60230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Threads B: </a:t>
            </a:r>
            <a:r>
              <a:rPr lang="en-US" dirty="0">
                <a:solidFill>
                  <a:schemeClr val="accent2"/>
                </a:solidFill>
                <a:latin typeface="Tw Cen MT" charset="0"/>
                <a:ea typeface="ＭＳ Ｐゴシック" charset="0"/>
                <a:cs typeface="ＭＳ Ｐゴシック" charset="0"/>
              </a:rPr>
              <a:t>consume</a:t>
            </a: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 loaves by taking them off the queue</a:t>
            </a:r>
          </a:p>
        </p:txBody>
      </p:sp>
    </p:spTree>
    <p:extLst>
      <p:ext uri="{BB962C8B-B14F-4D97-AF65-F5344CB8AC3E}">
        <p14:creationId xmlns:p14="http://schemas.microsoft.com/office/powerpoint/2010/main" val="38232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Bounded Buffers</a:t>
            </a:r>
          </a:p>
        </p:txBody>
      </p:sp>
      <p:pic>
        <p:nvPicPr>
          <p:cNvPr id="7" name="Picture 1" descr="breadShel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968" y="1573799"/>
            <a:ext cx="282892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923" y="4225995"/>
            <a:ext cx="1600200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93628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Threads A: </a:t>
            </a:r>
            <a:r>
              <a:rPr lang="en-US" dirty="0">
                <a:solidFill>
                  <a:schemeClr val="accent2"/>
                </a:solidFill>
                <a:latin typeface="Tw Cen MT" charset="0"/>
                <a:ea typeface="ＭＳ Ｐゴシック" charset="0"/>
                <a:cs typeface="ＭＳ Ｐゴシック" charset="0"/>
              </a:rPr>
              <a:t>produce</a:t>
            </a: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 loaves of bread and put them in the queue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25995"/>
            <a:ext cx="153035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76800" y="60230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Threads B: </a:t>
            </a:r>
            <a:r>
              <a:rPr lang="en-US" dirty="0">
                <a:solidFill>
                  <a:schemeClr val="accent2"/>
                </a:solidFill>
                <a:latin typeface="Tw Cen MT" charset="0"/>
                <a:ea typeface="ＭＳ Ｐゴシック" charset="0"/>
                <a:cs typeface="ＭＳ Ｐゴシック" charset="0"/>
              </a:rPr>
              <a:t>consume</a:t>
            </a:r>
            <a:r>
              <a:rPr lang="en-US" dirty="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rPr>
              <a:t> loaves by taking them off the queue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59630" y="3953312"/>
            <a:ext cx="7467600" cy="1922463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/>
              <a:t>Separation of concerns:</a:t>
            </a:r>
          </a:p>
          <a:p>
            <a:pPr>
              <a:buFont typeface="Times New Roman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 How do you implement a queue in an array?</a:t>
            </a:r>
          </a:p>
          <a:p>
            <a:pPr>
              <a:buFont typeface="Times New Roman" charset="0"/>
              <a:buAutoNum type="arabicPeriod"/>
              <a:defRPr/>
            </a:pPr>
            <a:r>
              <a:rPr lang="en-US" dirty="0"/>
              <a:t> How do you implement a bounded buffer, which allows producers to add to it and consumers to take things from it, all in parallel?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E2185DE-46E6-FD4E-A8B5-F0353C52D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3973" y="3456574"/>
            <a:ext cx="3998913" cy="457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finite capacity (e.g. 20 loaves)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implemented as a queue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5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TextBox 1"/>
          <p:cNvSpPr txBox="1">
            <a:spLocks noChangeArrowheads="1"/>
          </p:cNvSpPr>
          <p:nvPr/>
        </p:nvSpPr>
        <p:spPr bwMode="auto">
          <a:xfrm>
            <a:off x="903288" y="3244528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19826" name="Rectangle 2"/>
          <p:cNvSpPr>
            <a:spLocks noChangeArrowheads="1"/>
          </p:cNvSpPr>
          <p:nvPr/>
        </p:nvSpPr>
        <p:spPr bwMode="auto">
          <a:xfrm>
            <a:off x="354944" y="2603718"/>
            <a:ext cx="878905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typedef struct {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*b;       //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to buffer containing the queue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length of array (max # slots) 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front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index of first element,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&lt;=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front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n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rear;     // index of last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elem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, 0 &lt;= rear &lt; n, front==rear if empty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bbuf_t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endParaRPr lang="mr-IN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9827" name="TextBox 3"/>
          <p:cNvSpPr txBox="1">
            <a:spLocks noChangeArrowheads="1"/>
          </p:cNvSpPr>
          <p:nvPr/>
        </p:nvSpPr>
        <p:spPr bwMode="auto">
          <a:xfrm>
            <a:off x="2372410" y="2286488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front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033"/>
            <a:ext cx="8229600" cy="990600"/>
          </a:xfrm>
        </p:spPr>
        <p:txBody>
          <a:bodyPr/>
          <a:lstStyle/>
          <a:p>
            <a:r>
              <a:rPr lang="en-US" dirty="0"/>
              <a:t>Example: Bounded Buffers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74738" y="1630850"/>
            <a:ext cx="2735262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15240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19812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143000" y="1313118"/>
            <a:ext cx="533400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1600" dirty="0">
                <a:latin typeface="Times New Roman" charset="0"/>
                <a:cs typeface="Times New Roman" charset="0"/>
              </a:rPr>
              <a:t> 0       1       2       3       4       5     (n = 6)</a:t>
            </a: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24384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28956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33528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5177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2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30003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4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34321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1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1461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3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818063" y="1630850"/>
            <a:ext cx="3035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Values wrap around!!</a:t>
            </a: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6635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b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68FC84A-AB13-3D4F-8558-617D63DF7D7D}"/>
              </a:ext>
            </a:extLst>
          </p:cNvPr>
          <p:cNvCxnSpPr>
            <a:stCxn id="119827" idx="0"/>
            <a:endCxn id="31" idx="2"/>
          </p:cNvCxnSpPr>
          <p:nvPr/>
        </p:nvCxnSpPr>
        <p:spPr>
          <a:xfrm flipH="1" flipV="1">
            <a:off x="2692400" y="2091225"/>
            <a:ext cx="3176" cy="195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">
            <a:extLst>
              <a:ext uri="{FF2B5EF4-FFF2-40B4-BE49-F238E27FC236}">
                <a16:creationId xmlns:a16="http://schemas.microsoft.com/office/drawing/2014/main" id="{9F898D97-5E1D-FB45-9DB6-DEE0357A7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365" y="2279036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rear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1F3C8B6-D05E-1542-A085-FE1804B362EA}"/>
              </a:ext>
            </a:extLst>
          </p:cNvPr>
          <p:cNvCxnSpPr>
            <a:stCxn id="38" idx="0"/>
          </p:cNvCxnSpPr>
          <p:nvPr/>
        </p:nvCxnSpPr>
        <p:spPr>
          <a:xfrm flipH="1" flipV="1">
            <a:off x="1375708" y="2083774"/>
            <a:ext cx="3175" cy="1952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5B081FAE-8FC7-BC43-B6E4-0E8C4694977C}"/>
              </a:ext>
            </a:extLst>
          </p:cNvPr>
          <p:cNvGrpSpPr/>
          <p:nvPr/>
        </p:nvGrpSpPr>
        <p:grpSpPr>
          <a:xfrm>
            <a:off x="352563" y="4356199"/>
            <a:ext cx="3887603" cy="1569660"/>
            <a:chOff x="352563" y="4356199"/>
            <a:chExt cx="3887603" cy="156966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874DB6-B146-F542-A09A-8A7FDC194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563" y="4356199"/>
              <a:ext cx="3887603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init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bbuf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n){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 = malloc(n*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sizeof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));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 = n;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-&gt;front = 0;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 = 0;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0" name="Picture 39" descr="breadShelf.jpg">
              <a:extLst>
                <a:ext uri="{FF2B5EF4-FFF2-40B4-BE49-F238E27FC236}">
                  <a16:creationId xmlns:a16="http://schemas.microsoft.com/office/drawing/2014/main" id="{699477DE-A1F1-AE43-80A1-0FACAED2F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3642" y="5022347"/>
              <a:ext cx="1186358" cy="789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C71B170-C880-EF4C-819F-4B9EF0FD35E7}"/>
              </a:ext>
            </a:extLst>
          </p:cNvPr>
          <p:cNvGrpSpPr/>
          <p:nvPr/>
        </p:nvGrpSpPr>
        <p:grpSpPr>
          <a:xfrm>
            <a:off x="4490332" y="3901924"/>
            <a:ext cx="4560864" cy="1531493"/>
            <a:chOff x="4490332" y="3901924"/>
            <a:chExt cx="4560864" cy="1531493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490332" y="4356199"/>
              <a:ext cx="4560864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put(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 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-&gt;rear]=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endParaRPr lang="en-US" altLang="en-US" sz="16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1" name="Picture 5">
              <a:extLst>
                <a:ext uri="{FF2B5EF4-FFF2-40B4-BE49-F238E27FC236}">
                  <a16:creationId xmlns:a16="http://schemas.microsoft.com/office/drawing/2014/main" id="{E0ACC126-F348-B247-9318-54E332E584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2135" y="3901924"/>
              <a:ext cx="689465" cy="78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973F536-6300-6142-A2AD-39DEE8E26175}"/>
              </a:ext>
            </a:extLst>
          </p:cNvPr>
          <p:cNvGrpSpPr/>
          <p:nvPr/>
        </p:nvGrpSpPr>
        <p:grpSpPr>
          <a:xfrm>
            <a:off x="4490332" y="5271117"/>
            <a:ext cx="4673074" cy="1586883"/>
            <a:chOff x="4490332" y="5271117"/>
            <a:chExt cx="4673074" cy="1586883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490332" y="5534561"/>
              <a:ext cx="467307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get(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=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-&gt;front];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  <a:endParaRPr lang="en-US" altLang="en-US" sz="16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  return </a:t>
              </a:r>
              <a:r>
                <a:rPr lang="en-US" altLang="en-US" sz="1600" dirty="0" err="1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2" name="Picture 7">
              <a:extLst>
                <a:ext uri="{FF2B5EF4-FFF2-40B4-BE49-F238E27FC236}">
                  <a16:creationId xmlns:a16="http://schemas.microsoft.com/office/drawing/2014/main" id="{031A487A-D6D9-FB4F-848D-332BE995AC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2135" y="5271117"/>
              <a:ext cx="689465" cy="809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7358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6" grpId="0"/>
      <p:bldP spid="119827" grpId="0"/>
      <p:bldP spid="36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TextBox 1"/>
          <p:cNvSpPr txBox="1">
            <a:spLocks noChangeArrowheads="1"/>
          </p:cNvSpPr>
          <p:nvPr/>
        </p:nvSpPr>
        <p:spPr bwMode="auto">
          <a:xfrm>
            <a:off x="903288" y="3244528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19826" name="Rectangle 2"/>
          <p:cNvSpPr>
            <a:spLocks noChangeArrowheads="1"/>
          </p:cNvSpPr>
          <p:nvPr/>
        </p:nvSpPr>
        <p:spPr bwMode="auto">
          <a:xfrm>
            <a:off x="354944" y="2603718"/>
            <a:ext cx="863044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typedef struct {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*b;       //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to buffer containing the queue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length of array (max # slots) 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front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index of first element,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&lt;=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front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n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rear;     // (index of last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elem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)+1 % n, 0 &lt;= rear &lt; n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bbuf_t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endParaRPr lang="mr-IN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9827" name="TextBox 3"/>
          <p:cNvSpPr txBox="1">
            <a:spLocks noChangeArrowheads="1"/>
          </p:cNvSpPr>
          <p:nvPr/>
        </p:nvSpPr>
        <p:spPr bwMode="auto">
          <a:xfrm>
            <a:off x="2372410" y="2286488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front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033"/>
            <a:ext cx="8229600" cy="990600"/>
          </a:xfrm>
        </p:spPr>
        <p:txBody>
          <a:bodyPr/>
          <a:lstStyle/>
          <a:p>
            <a:r>
              <a:rPr lang="en-US" dirty="0"/>
              <a:t>Example: Bounded Buffers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74738" y="1630850"/>
            <a:ext cx="2735262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15240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19812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143000" y="1313118"/>
            <a:ext cx="533400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1600" dirty="0">
                <a:latin typeface="Times New Roman" charset="0"/>
                <a:cs typeface="Times New Roman" charset="0"/>
              </a:rPr>
              <a:t> 0       1       2       3       4       5     (n = 6)</a:t>
            </a: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24384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28956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33528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5177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2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30003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4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34321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1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1461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3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4818063" y="1630850"/>
            <a:ext cx="3035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Values wrap around!!</a:t>
            </a: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6635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b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68FC84A-AB13-3D4F-8558-617D63DF7D7D}"/>
              </a:ext>
            </a:extLst>
          </p:cNvPr>
          <p:cNvCxnSpPr>
            <a:stCxn id="119827" idx="0"/>
            <a:endCxn id="31" idx="2"/>
          </p:cNvCxnSpPr>
          <p:nvPr/>
        </p:nvCxnSpPr>
        <p:spPr>
          <a:xfrm flipH="1" flipV="1">
            <a:off x="2692400" y="2091225"/>
            <a:ext cx="3176" cy="195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">
            <a:extLst>
              <a:ext uri="{FF2B5EF4-FFF2-40B4-BE49-F238E27FC236}">
                <a16:creationId xmlns:a16="http://schemas.microsoft.com/office/drawing/2014/main" id="{9F898D97-5E1D-FB45-9DB6-DEE0357A7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79036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rear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1F3C8B6-D05E-1542-A085-FE1804B362EA}"/>
              </a:ext>
            </a:extLst>
          </p:cNvPr>
          <p:cNvCxnSpPr>
            <a:stCxn id="38" idx="0"/>
          </p:cNvCxnSpPr>
          <p:nvPr/>
        </p:nvCxnSpPr>
        <p:spPr>
          <a:xfrm flipH="1" flipV="1">
            <a:off x="1361143" y="2083774"/>
            <a:ext cx="3175" cy="1952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5B081FAE-8FC7-BC43-B6E4-0E8C4694977C}"/>
              </a:ext>
            </a:extLst>
          </p:cNvPr>
          <p:cNvGrpSpPr/>
          <p:nvPr/>
        </p:nvGrpSpPr>
        <p:grpSpPr>
          <a:xfrm>
            <a:off x="352563" y="4356199"/>
            <a:ext cx="3887603" cy="1569660"/>
            <a:chOff x="352563" y="4356199"/>
            <a:chExt cx="3887603" cy="156966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874DB6-B146-F542-A09A-8A7FDC194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563" y="4356199"/>
              <a:ext cx="3887603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init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bbuf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n){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 = malloc(n*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sizeof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));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 = n;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-&gt;front = 0;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 = 0;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0" name="Picture 39" descr="breadShelf.jpg">
              <a:extLst>
                <a:ext uri="{FF2B5EF4-FFF2-40B4-BE49-F238E27FC236}">
                  <a16:creationId xmlns:a16="http://schemas.microsoft.com/office/drawing/2014/main" id="{699477DE-A1F1-AE43-80A1-0FACAED2F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3642" y="5022347"/>
              <a:ext cx="1186358" cy="789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C71B170-C880-EF4C-819F-4B9EF0FD35E7}"/>
              </a:ext>
            </a:extLst>
          </p:cNvPr>
          <p:cNvGrpSpPr/>
          <p:nvPr/>
        </p:nvGrpSpPr>
        <p:grpSpPr>
          <a:xfrm>
            <a:off x="4490332" y="4113688"/>
            <a:ext cx="4495056" cy="1319729"/>
            <a:chOff x="4490332" y="4113688"/>
            <a:chExt cx="4495056" cy="1319729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490332" y="4356199"/>
              <a:ext cx="4448654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put(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-&gt;rear]=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  <a:endParaRPr lang="en-US" altLang="en-US" sz="16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1" name="Picture 5">
              <a:extLst>
                <a:ext uri="{FF2B5EF4-FFF2-40B4-BE49-F238E27FC236}">
                  <a16:creationId xmlns:a16="http://schemas.microsoft.com/office/drawing/2014/main" id="{E0ACC126-F348-B247-9318-54E332E584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5923" y="4113688"/>
              <a:ext cx="689465" cy="78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973F536-6300-6142-A2AD-39DEE8E26175}"/>
              </a:ext>
            </a:extLst>
          </p:cNvPr>
          <p:cNvGrpSpPr/>
          <p:nvPr/>
        </p:nvGrpSpPr>
        <p:grpSpPr>
          <a:xfrm>
            <a:off x="4490332" y="5271117"/>
            <a:ext cx="4673074" cy="1586883"/>
            <a:chOff x="4490332" y="5271117"/>
            <a:chExt cx="4673074" cy="1586883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490332" y="5534561"/>
              <a:ext cx="467307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get(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=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-&gt;front];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  <a:endParaRPr lang="en-US" altLang="en-US" sz="16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  return </a:t>
              </a:r>
              <a:r>
                <a:rPr lang="en-US" altLang="en-US" sz="1600" dirty="0" err="1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2" name="Picture 7">
              <a:extLst>
                <a:ext uri="{FF2B5EF4-FFF2-40B4-BE49-F238E27FC236}">
                  <a16:creationId xmlns:a16="http://schemas.microsoft.com/office/drawing/2014/main" id="{031A487A-D6D9-FB4F-848D-332BE995AC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2135" y="5271117"/>
              <a:ext cx="689465" cy="809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76938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6" grpId="0"/>
      <p:bldP spid="119827" grpId="0"/>
      <p:bldP spid="36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5" name="TextBox 1"/>
          <p:cNvSpPr txBox="1">
            <a:spLocks noChangeArrowheads="1"/>
          </p:cNvSpPr>
          <p:nvPr/>
        </p:nvSpPr>
        <p:spPr bwMode="auto">
          <a:xfrm>
            <a:off x="903288" y="3244528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19826" name="Rectangle 2"/>
          <p:cNvSpPr>
            <a:spLocks noChangeArrowheads="1"/>
          </p:cNvSpPr>
          <p:nvPr/>
        </p:nvSpPr>
        <p:spPr bwMode="auto">
          <a:xfrm>
            <a:off x="74991" y="2602212"/>
            <a:ext cx="863044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typedef struct {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*b;       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front</a:t>
            </a:r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endParaRPr lang="en-US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rear;     </a:t>
            </a:r>
          </a:p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sem_t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mutex;</a:t>
            </a:r>
          </a:p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sem_t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slots;</a:t>
            </a:r>
          </a:p>
          <a:p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sem_t</a:t>
            </a:r>
            <a:r>
              <a:rPr lang="en-US" altLang="en-US" sz="16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 items;</a:t>
            </a:r>
          </a:p>
          <a:p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en-US" altLang="en-US" sz="1600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bbuf_t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mr-IN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endParaRPr lang="mr-IN" altLang="en-US" sz="1600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9827" name="TextBox 3"/>
          <p:cNvSpPr txBox="1">
            <a:spLocks noChangeArrowheads="1"/>
          </p:cNvSpPr>
          <p:nvPr/>
        </p:nvSpPr>
        <p:spPr bwMode="auto">
          <a:xfrm>
            <a:off x="2372410" y="2286488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front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033"/>
            <a:ext cx="8229600" cy="990600"/>
          </a:xfrm>
        </p:spPr>
        <p:txBody>
          <a:bodyPr/>
          <a:lstStyle/>
          <a:p>
            <a:r>
              <a:rPr lang="en-US" dirty="0"/>
              <a:t>Example: Bounded Buffers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74738" y="1630850"/>
            <a:ext cx="2735262" cy="460375"/>
          </a:xfrm>
          <a:prstGeom prst="rect">
            <a:avLst/>
          </a:prstGeom>
          <a:noFill/>
          <a:ln w="936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   </a:t>
            </a: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15240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19812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143000" y="1313118"/>
            <a:ext cx="533400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sz="1600" dirty="0">
                <a:latin typeface="Times New Roman" charset="0"/>
                <a:cs typeface="Times New Roman" charset="0"/>
              </a:rPr>
              <a:t> 0       1       2       3       4       5     (n = 6)</a:t>
            </a: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24384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>
            <a:off x="28956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3352800" y="1630850"/>
            <a:ext cx="1588" cy="457200"/>
          </a:xfrm>
          <a:prstGeom prst="line">
            <a:avLst/>
          </a:prstGeom>
          <a:noFill/>
          <a:ln w="19080" cap="sq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5177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2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30003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4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34321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1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1461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3</a:t>
            </a: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663575" y="1630850"/>
            <a:ext cx="3492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/>
              <a:t>b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68FC84A-AB13-3D4F-8558-617D63DF7D7D}"/>
              </a:ext>
            </a:extLst>
          </p:cNvPr>
          <p:cNvCxnSpPr>
            <a:stCxn id="119827" idx="0"/>
            <a:endCxn id="31" idx="2"/>
          </p:cNvCxnSpPr>
          <p:nvPr/>
        </p:nvCxnSpPr>
        <p:spPr>
          <a:xfrm flipH="1" flipV="1">
            <a:off x="2692400" y="2091225"/>
            <a:ext cx="3176" cy="195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">
            <a:extLst>
              <a:ext uri="{FF2B5EF4-FFF2-40B4-BE49-F238E27FC236}">
                <a16:creationId xmlns:a16="http://schemas.microsoft.com/office/drawing/2014/main" id="{9F898D97-5E1D-FB45-9DB6-DEE0357A7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79036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rear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1F3C8B6-D05E-1542-A085-FE1804B362EA}"/>
              </a:ext>
            </a:extLst>
          </p:cNvPr>
          <p:cNvCxnSpPr>
            <a:stCxn id="38" idx="0"/>
          </p:cNvCxnSpPr>
          <p:nvPr/>
        </p:nvCxnSpPr>
        <p:spPr>
          <a:xfrm flipH="1" flipV="1">
            <a:off x="1361143" y="2083774"/>
            <a:ext cx="3175" cy="1952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5B081FAE-8FC7-BC43-B6E4-0E8C4694977C}"/>
              </a:ext>
            </a:extLst>
          </p:cNvPr>
          <p:cNvGrpSpPr/>
          <p:nvPr/>
        </p:nvGrpSpPr>
        <p:grpSpPr>
          <a:xfrm>
            <a:off x="4493043" y="2118480"/>
            <a:ext cx="4741207" cy="2788229"/>
            <a:chOff x="352563" y="3876294"/>
            <a:chExt cx="4741207" cy="278822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874DB6-B146-F542-A09A-8A7FDC194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563" y="4356199"/>
              <a:ext cx="3887603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init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bbuf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n){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 = malloc(n*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sizeof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));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 = n;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-&gt;front = 0;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 = 0;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sem_init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(&amp;mutex, FALSE, 1)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sem_init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(&amp;slots, FALSE, n)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sem_init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(&amp;items, FALSE, 0)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0" name="Picture 39" descr="breadShelf.jpg">
              <a:extLst>
                <a:ext uri="{FF2B5EF4-FFF2-40B4-BE49-F238E27FC236}">
                  <a16:creationId xmlns:a16="http://schemas.microsoft.com/office/drawing/2014/main" id="{699477DE-A1F1-AE43-80A1-0FACAED2F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412" y="3876294"/>
              <a:ext cx="1186358" cy="789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C71B170-C880-EF4C-819F-4B9EF0FD35E7}"/>
              </a:ext>
            </a:extLst>
          </p:cNvPr>
          <p:cNvGrpSpPr/>
          <p:nvPr/>
        </p:nvGrpSpPr>
        <p:grpSpPr>
          <a:xfrm>
            <a:off x="69129" y="4572000"/>
            <a:ext cx="4448654" cy="2304614"/>
            <a:chOff x="4490332" y="4113688"/>
            <a:chExt cx="4448654" cy="2304614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490332" y="4356199"/>
              <a:ext cx="4448654" cy="206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void put(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P(&amp;(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-&gt;slots))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P(&amp;(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-&gt;mutex))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-&gt;rear]=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-&gt;rear)+1)%(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V(&amp;(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-&gt;mutex))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V(&amp;(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-&gt;items))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1" name="Picture 5">
              <a:extLst>
                <a:ext uri="{FF2B5EF4-FFF2-40B4-BE49-F238E27FC236}">
                  <a16:creationId xmlns:a16="http://schemas.microsoft.com/office/drawing/2014/main" id="{E0ACC126-F348-B247-9318-54E332E584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7538" y="4113688"/>
              <a:ext cx="689465" cy="78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973F536-6300-6142-A2AD-39DEE8E26175}"/>
              </a:ext>
            </a:extLst>
          </p:cNvPr>
          <p:cNvGrpSpPr/>
          <p:nvPr/>
        </p:nvGrpSpPr>
        <p:grpSpPr>
          <a:xfrm>
            <a:off x="4493043" y="4572000"/>
            <a:ext cx="4673074" cy="2480522"/>
            <a:chOff x="4490332" y="5362363"/>
            <a:chExt cx="4673074" cy="2480522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490332" y="5534561"/>
              <a:ext cx="46730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get(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bbuf_t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*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){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P(&amp;(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-&gt;items))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P(&amp;(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-&gt;mutex))</a:t>
              </a:r>
            </a:p>
            <a:p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= 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-&gt;b[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-&gt;front];</a:t>
              </a:r>
            </a:p>
            <a:p>
              <a:r>
                <a:rPr lang="en-US" altLang="en-US" sz="16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  </a:t>
              </a:r>
              <a:r>
                <a:rPr lang="en-US" altLang="en-US" sz="1600" dirty="0" err="1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-&gt;front= ((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-&gt;front)+1)%(</a:t>
              </a:r>
              <a:r>
                <a:rPr lang="en-US" altLang="en-US" sz="1600" dirty="0" err="1"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latin typeface="Consolas" charset="0"/>
                  <a:ea typeface="Consolas" charset="0"/>
                  <a:cs typeface="Consolas" charset="0"/>
                </a:rPr>
                <a:t>-&gt;n);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V(&amp;(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-&gt;mutex))</a:t>
              </a:r>
            </a:p>
            <a:p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  V(&amp;(</a:t>
              </a:r>
              <a:r>
                <a:rPr lang="en-US" altLang="en-US" sz="1600" dirty="0" err="1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ptr</a:t>
              </a:r>
              <a:r>
                <a:rPr lang="en-US" altLang="en-US" sz="1600" dirty="0">
                  <a:solidFill>
                    <a:schemeClr val="accent1"/>
                  </a:solidFill>
                  <a:latin typeface="Consolas" charset="0"/>
                  <a:ea typeface="Consolas" charset="0"/>
                  <a:cs typeface="Consolas" charset="0"/>
                </a:rPr>
                <a:t>-&gt;slots))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  return </a:t>
              </a:r>
              <a:r>
                <a:rPr lang="en-US" altLang="en-US" sz="1600" dirty="0" err="1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val</a:t>
              </a:r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altLang="en-US" sz="1600" dirty="0">
                  <a:solidFill>
                    <a:srgbClr val="8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pic>
          <p:nvPicPr>
            <p:cNvPr id="42" name="Picture 7">
              <a:extLst>
                <a:ext uri="{FF2B5EF4-FFF2-40B4-BE49-F238E27FC236}">
                  <a16:creationId xmlns:a16="http://schemas.microsoft.com/office/drawing/2014/main" id="{031A487A-D6D9-FB4F-848D-332BE995AC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356" y="5362363"/>
              <a:ext cx="689465" cy="809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 xmlns:r="http://schemas.openxmlformats.org/officeDocument/2006/relationships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6810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6" grpId="0"/>
      <p:bldP spid="11982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FDB2-398B-9542-9FFD-1FB64107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Readers/Writers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EAD36-377F-2244-8B4D-22251E59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 dirty="0"/>
              <a:t>Consider a collection of concurrent threads that have access to a shared object</a:t>
            </a:r>
          </a:p>
          <a:p>
            <a:r>
              <a:rPr lang="en-US" dirty="0"/>
              <a:t>Some threads are readers, some threads are writers</a:t>
            </a:r>
          </a:p>
          <a:p>
            <a:pPr lvl="1"/>
            <a:r>
              <a:rPr lang="en-US" dirty="0"/>
              <a:t>a unlimited number of readers can access the object at the same time</a:t>
            </a:r>
          </a:p>
          <a:p>
            <a:pPr lvl="1"/>
            <a:r>
              <a:rPr lang="en-US" dirty="0"/>
              <a:t>a writer must have exclusive access to the object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986A55-64BC-794D-BDFB-AC5B4C7EC161}"/>
              </a:ext>
            </a:extLst>
          </p:cNvPr>
          <p:cNvSpPr txBox="1"/>
          <p:nvPr/>
        </p:nvSpPr>
        <p:spPr>
          <a:xfrm>
            <a:off x="32691" y="4390360"/>
            <a:ext cx="4504759" cy="10772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reader(void *shared){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x =  read(shared);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   return x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5C185-ECCC-5546-BA77-BE61C11B3524}"/>
              </a:ext>
            </a:extLst>
          </p:cNvPr>
          <p:cNvSpPr txBox="1"/>
          <p:nvPr/>
        </p:nvSpPr>
        <p:spPr>
          <a:xfrm>
            <a:off x="4609424" y="4390359"/>
            <a:ext cx="4504759" cy="10772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void writer(void *shared, </a:t>
            </a:r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){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   write(shared, </a:t>
            </a:r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);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  <a:p>
            <a:endParaRPr lang="en-US" sz="1600" dirty="0">
              <a:solidFill>
                <a:schemeClr val="tx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03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7E0EF-CD2F-314F-83F7-6922F22B1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DC807-3586-A840-A1B3-6DF6AABE1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 are a very spartan mechanism </a:t>
            </a:r>
          </a:p>
          <a:p>
            <a:pPr lvl="1"/>
            <a:r>
              <a:rPr lang="en-US" dirty="0"/>
              <a:t>they are simple, and have few features</a:t>
            </a:r>
          </a:p>
          <a:p>
            <a:pPr lvl="1"/>
            <a:r>
              <a:rPr lang="en-US" dirty="0"/>
              <a:t>more designed for proofs than synchronization </a:t>
            </a:r>
          </a:p>
          <a:p>
            <a:pPr lvl="1"/>
            <a:endParaRPr lang="en-US" dirty="0"/>
          </a:p>
          <a:p>
            <a:r>
              <a:rPr lang="en-US" dirty="0"/>
              <a:t>they lack many practical synchronization features </a:t>
            </a:r>
          </a:p>
          <a:p>
            <a:pPr lvl="1"/>
            <a:r>
              <a:rPr lang="en-US" dirty="0"/>
              <a:t>it is easy to deadlock with semaphores</a:t>
            </a:r>
          </a:p>
          <a:p>
            <a:pPr lvl="1"/>
            <a:r>
              <a:rPr lang="en-US" dirty="0"/>
              <a:t>one cannot check the lock without blocking</a:t>
            </a:r>
          </a:p>
          <a:p>
            <a:endParaRPr lang="en-US" dirty="0"/>
          </a:p>
          <a:p>
            <a:r>
              <a:rPr lang="en-US" dirty="0"/>
              <a:t>strange interactions with OS scheduling (priority inheritance)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58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BB64-40C8-9D4F-B15E-A6B156AB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D8655-34A8-EF43-922A-E16EAA43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condition variable cv is a stateless synchronization primitive that is used in combination with locks (mutexes) a value (non-negative integer)</a:t>
            </a:r>
          </a:p>
          <a:p>
            <a:pPr lvl="1"/>
            <a:r>
              <a:rPr lang="en-US" dirty="0"/>
              <a:t>condition variables allow threads to efficiently wait for a change to the shared state protected by the lock</a:t>
            </a:r>
          </a:p>
          <a:p>
            <a:pPr lvl="1"/>
            <a:r>
              <a:rPr lang="en-US" dirty="0"/>
              <a:t>a condition variable is comprised of a waitlist</a:t>
            </a:r>
          </a:p>
          <a:p>
            <a:pPr lvl="1"/>
            <a:endParaRPr lang="en-US" dirty="0"/>
          </a:p>
          <a:p>
            <a:r>
              <a:rPr lang="en-US" dirty="0"/>
              <a:t>Interface: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wait(CV * cv, Lock * lock): </a:t>
            </a:r>
            <a:r>
              <a:rPr lang="en-US" dirty="0"/>
              <a:t>Atomically releases the lock, suspends execution of the calling thread, and places that thread on </a:t>
            </a:r>
            <a:r>
              <a:rPr lang="en-US" dirty="0" err="1"/>
              <a:t>cv's</a:t>
            </a:r>
            <a:r>
              <a:rPr lang="en-US" dirty="0"/>
              <a:t> waitlist; after the thread is awoken, it re-acquires the lock before wait returns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signal(CV * cv): </a:t>
            </a:r>
            <a:r>
              <a:rPr lang="en-US" dirty="0"/>
              <a:t>takes one thread off of </a:t>
            </a:r>
            <a:r>
              <a:rPr lang="en-US" dirty="0" err="1"/>
              <a:t>cv's</a:t>
            </a:r>
            <a:r>
              <a:rPr lang="en-US" dirty="0"/>
              <a:t> waitlist and marks it as eligible to run. (No-op if waitlist is empty.)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broadcast(CV * cv): </a:t>
            </a:r>
            <a:r>
              <a:rPr lang="en-US" dirty="0"/>
              <a:t>takes all threads off </a:t>
            </a:r>
            <a:r>
              <a:rPr lang="en-US" dirty="0" err="1"/>
              <a:t>cv's</a:t>
            </a:r>
            <a:r>
              <a:rPr lang="en-US" dirty="0"/>
              <a:t> waitlist and marks them as eligible to run. (No-op if waitlist is empty.)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35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BF4E-188D-D24B-9A15-5313CFA6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Condition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304B2-3796-BD46-9B07-B81283392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Add a lock. Each shared value needs a lock to enforce mutually exclusive access to the shared value.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code to acquire and release the lock. All code access the shared value must hold the objects lock.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and add condition variables. A good rule of thumb is to add a condition variable for each situation in which a function must wait.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loops to wait. Threads might not be scheduled immediately after they are eligible to run. Even if a condition was true when signal/broadcast was called, it might not be true when a thread resumes execution.</a:t>
            </a:r>
          </a:p>
        </p:txBody>
      </p:sp>
    </p:spTree>
    <p:extLst>
      <p:ext uri="{BB962C8B-B14F-4D97-AF65-F5344CB8AC3E}">
        <p14:creationId xmlns:p14="http://schemas.microsoft.com/office/powerpoint/2010/main" val="196523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EC6F-94CA-DD49-92E0-F7B71699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872E2-7CF8-4741-AD40-73E6E7D4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semaphore s is a stateful synchronization primitive comprised of:</a:t>
            </a:r>
          </a:p>
          <a:p>
            <a:pPr lvl="1"/>
            <a:r>
              <a:rPr lang="en-US" dirty="0"/>
              <a:t>a value n (non-negative integer)</a:t>
            </a:r>
          </a:p>
          <a:p>
            <a:pPr lvl="1"/>
            <a:r>
              <a:rPr lang="en-US" dirty="0"/>
              <a:t>a lock</a:t>
            </a:r>
          </a:p>
          <a:p>
            <a:pPr lvl="1"/>
            <a:r>
              <a:rPr lang="en-US" dirty="0"/>
              <a:t>a queue</a:t>
            </a:r>
          </a:p>
          <a:p>
            <a:pPr lvl="1"/>
            <a:endParaRPr lang="en-US" dirty="0"/>
          </a:p>
          <a:p>
            <a:r>
              <a:rPr lang="en-US" dirty="0"/>
              <a:t>Interface:</a:t>
            </a:r>
          </a:p>
          <a:p>
            <a:pPr lvl="1"/>
            <a:r>
              <a:rPr lang="en-US" b="1" dirty="0" err="1">
                <a:solidFill>
                  <a:schemeClr val="accent1"/>
                </a:solidFill>
              </a:rPr>
              <a:t>init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err="1">
                <a:solidFill>
                  <a:schemeClr val="accent1"/>
                </a:solidFill>
              </a:rPr>
              <a:t>sem_t</a:t>
            </a:r>
            <a:r>
              <a:rPr lang="en-US" b="1" dirty="0">
                <a:solidFill>
                  <a:schemeClr val="accent1"/>
                </a:solidFill>
              </a:rPr>
              <a:t> *s, </a:t>
            </a:r>
            <a:r>
              <a:rPr lang="en-US" b="1" dirty="0" err="1">
                <a:solidFill>
                  <a:schemeClr val="accent1"/>
                </a:solidFill>
              </a:rPr>
              <a:t>int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process_shared</a:t>
            </a:r>
            <a:r>
              <a:rPr lang="en-US" b="1" dirty="0">
                <a:solidFill>
                  <a:schemeClr val="accent1"/>
                </a:solidFill>
              </a:rPr>
              <a:t>, unsigned </a:t>
            </a:r>
            <a:r>
              <a:rPr lang="en-US" b="1" dirty="0" err="1">
                <a:solidFill>
                  <a:schemeClr val="accent1"/>
                </a:solidFill>
              </a:rPr>
              <a:t>int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val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P(</a:t>
            </a:r>
            <a:r>
              <a:rPr lang="en-US" b="1" dirty="0" err="1">
                <a:solidFill>
                  <a:schemeClr val="accent1"/>
                </a:solidFill>
              </a:rPr>
              <a:t>sem_t</a:t>
            </a:r>
            <a:r>
              <a:rPr lang="en-US" b="1" dirty="0">
                <a:solidFill>
                  <a:schemeClr val="accent1"/>
                </a:solidFill>
              </a:rPr>
              <a:t> * s): </a:t>
            </a:r>
            <a:r>
              <a:rPr lang="en-US" dirty="0"/>
              <a:t>If s is nonzero, the P decrements s and returns immediately. If s is zero, then adds the thread to queue(s); after restarting, the P operation decrements s and returns.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V(</a:t>
            </a:r>
            <a:r>
              <a:rPr lang="en-US" b="1" dirty="0" err="1">
                <a:solidFill>
                  <a:schemeClr val="accent1"/>
                </a:solidFill>
              </a:rPr>
              <a:t>sem_t</a:t>
            </a:r>
            <a:r>
              <a:rPr lang="en-US" b="1" dirty="0">
                <a:solidFill>
                  <a:schemeClr val="accent1"/>
                </a:solidFill>
              </a:rPr>
              <a:t> * s): </a:t>
            </a:r>
            <a:r>
              <a:rPr lang="en-US" dirty="0"/>
              <a:t>Increments s by 1. If there are any threads in queue(s), then V restarts exactly one of these threads, which then completes the P operation.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8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ABFB-A1C5-F14C-817A-08FAF061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Synchronization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780A-F047-1242-BB9C-7E36C2AAD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73352"/>
            <a:ext cx="4343400" cy="4718304"/>
          </a:xfrm>
        </p:spPr>
        <p:txBody>
          <a:bodyPr>
            <a:normAutofit/>
          </a:bodyPr>
          <a:lstStyle/>
          <a:p>
            <a:r>
              <a:rPr lang="en-US" sz="2200" dirty="0"/>
              <a:t>With data parallel programming, a computation proceeds in parallel, with each thread operating on a different section of the data. Once all threads have completed, they can safely use each others results.</a:t>
            </a:r>
          </a:p>
          <a:p>
            <a:pPr lvl="1"/>
            <a:r>
              <a:rPr lang="en-US" sz="2000" dirty="0"/>
              <a:t>MapReduce is an example of this!</a:t>
            </a:r>
          </a:p>
          <a:p>
            <a:pPr lvl="1"/>
            <a:endParaRPr lang="en-US" sz="2000" dirty="0"/>
          </a:p>
          <a:p>
            <a:r>
              <a:rPr lang="en-US" sz="2200" dirty="0"/>
              <a:t>To do this safely, we need a way to check whether all n threads have completed.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BB3F0E-B2C6-0344-91D2-95DB9F6F0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6A880-949B-734A-BA10-010818A12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18570"/>
            <a:ext cx="4234949" cy="3046988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parallel_computation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use_results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6E717E-333E-1645-A590-A1D348BB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3352"/>
            <a:ext cx="4234949" cy="1077218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results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88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ABFB-A1C5-F14C-817A-08FAF061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Synchronization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780A-F047-1242-BB9C-7E36C2AAD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73352"/>
            <a:ext cx="4343400" cy="4718304"/>
          </a:xfrm>
        </p:spPr>
        <p:txBody>
          <a:bodyPr>
            <a:normAutofit/>
          </a:bodyPr>
          <a:lstStyle/>
          <a:p>
            <a:r>
              <a:rPr lang="en-US" sz="2200" dirty="0"/>
              <a:t>With data parallel programming, a computation proceeds in parallel, with each thread operating on a different section of the data. Once all threads have completed, they can safely use each others results.</a:t>
            </a:r>
          </a:p>
          <a:p>
            <a:pPr lvl="1"/>
            <a:r>
              <a:rPr lang="en-US" sz="2000" dirty="0"/>
              <a:t>MapReduce is an example of this!</a:t>
            </a:r>
          </a:p>
          <a:p>
            <a:pPr lvl="1"/>
            <a:endParaRPr lang="en-US" sz="2000" dirty="0"/>
          </a:p>
          <a:p>
            <a:r>
              <a:rPr lang="en-US" sz="2200" dirty="0"/>
              <a:t>To do this safely, we need a way to check whether all n threads have completed.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BB3F0E-B2C6-0344-91D2-95DB9F6F0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6A880-949B-734A-BA10-010818A12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072350"/>
            <a:ext cx="4234949" cy="353943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parallel_computation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acquire(&amp;lock);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wait(&amp;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all_there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&amp;lock);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broadcast(&amp;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all_there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release(&amp;lock);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use_results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6E717E-333E-1645-A590-A1D348BB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534852"/>
            <a:ext cx="4234949" cy="1354217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results = 0;</a:t>
            </a:r>
          </a:p>
          <a:p>
            <a:r>
              <a:rPr lang="en-US" sz="1600" b="1" dirty="0" err="1">
                <a:latin typeface="Courier New"/>
                <a:cs typeface="Courier New"/>
              </a:rPr>
              <a:t>pthread_mutex_t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lock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r>
              <a:rPr lang="en-US" sz="1600" b="1" dirty="0" err="1">
                <a:latin typeface="Courier New"/>
                <a:cs typeface="Courier New"/>
              </a:rPr>
              <a:t>pthread_cond_t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all_there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683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FDB2-398B-9542-9FFD-1FB64107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Readers/Writers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EAD36-377F-2244-8B4D-22251E59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 dirty="0"/>
              <a:t>Consider a collection of concurrent threads that have access to a shared object</a:t>
            </a:r>
          </a:p>
          <a:p>
            <a:r>
              <a:rPr lang="en-US" dirty="0"/>
              <a:t>Some threads are readers, some threads are writers</a:t>
            </a:r>
          </a:p>
          <a:p>
            <a:pPr lvl="1"/>
            <a:r>
              <a:rPr lang="en-US" dirty="0"/>
              <a:t>a unlimited number of readers can access the object at the same time</a:t>
            </a:r>
          </a:p>
          <a:p>
            <a:pPr lvl="1"/>
            <a:r>
              <a:rPr lang="en-US" dirty="0"/>
              <a:t>a writer must have exclusive access to the object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986A55-64BC-794D-BDFB-AC5B4C7EC161}"/>
              </a:ext>
            </a:extLst>
          </p:cNvPr>
          <p:cNvSpPr txBox="1"/>
          <p:nvPr/>
        </p:nvSpPr>
        <p:spPr>
          <a:xfrm>
            <a:off x="32691" y="4390360"/>
            <a:ext cx="4504759" cy="10772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reader(void *shared){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x =  read(shared);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   return x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5C185-ECCC-5546-BA77-BE61C11B3524}"/>
              </a:ext>
            </a:extLst>
          </p:cNvPr>
          <p:cNvSpPr txBox="1"/>
          <p:nvPr/>
        </p:nvSpPr>
        <p:spPr>
          <a:xfrm>
            <a:off x="4609424" y="4390359"/>
            <a:ext cx="4504759" cy="10772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void writer(void *shared, </a:t>
            </a:r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){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    write(shared, </a:t>
            </a:r>
            <a:r>
              <a:rPr lang="en-US" sz="1600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);</a:t>
            </a:r>
          </a:p>
          <a:p>
            <a:r>
              <a:rPr lang="en-US" sz="16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  <a:p>
            <a:endParaRPr lang="en-US" sz="1600" dirty="0">
              <a:solidFill>
                <a:schemeClr val="tx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20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Condition Variables in 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07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39512"/>
          </a:xfrm>
        </p:spPr>
        <p:txBody>
          <a:bodyPr>
            <a:normAutofit fontScale="92500" lnSpcReduction="10000"/>
          </a:bodyPr>
          <a:lstStyle/>
          <a:p>
            <a:r>
              <a:rPr lang="en-US" sz="2400" i="1" dirty="0" err="1"/>
              <a:t>Pthreads</a:t>
            </a:r>
            <a:r>
              <a:rPr lang="en-US" sz="2400" i="1" dirty="0"/>
              <a:t>:</a:t>
            </a:r>
            <a:r>
              <a:rPr lang="en-US" sz="2400" dirty="0"/>
              <a:t> Standard interface for ~60 functions that manipulate threads from C programs</a:t>
            </a:r>
          </a:p>
          <a:p>
            <a:pPr lvl="1"/>
            <a:r>
              <a:rPr lang="en-US" sz="2000" dirty="0"/>
              <a:t>Creating and reaping threads</a:t>
            </a: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pthread_create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pthread_join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/>
            <a:r>
              <a:rPr lang="en-US" sz="2000" dirty="0"/>
              <a:t>Determining your thread ID</a:t>
            </a: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pthread_self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pthread_cancel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pthread_exit</a:t>
            </a:r>
            <a:r>
              <a:rPr lang="en-US" sz="1800" b="1" dirty="0">
                <a:latin typeface="Courier New" pitchFamily="49" charset="0"/>
              </a:rPr>
              <a:t>()</a:t>
            </a:r>
            <a:endParaRPr lang="en-US" sz="1800" b="1" dirty="0"/>
          </a:p>
          <a:p>
            <a:pPr lvl="2"/>
            <a:r>
              <a:rPr lang="en-US" sz="1800" b="1" dirty="0">
                <a:latin typeface="Courier New" pitchFamily="49" charset="0"/>
              </a:rPr>
              <a:t>exit()</a:t>
            </a:r>
            <a:r>
              <a:rPr lang="en-US" sz="1800" b="1" dirty="0"/>
              <a:t> </a:t>
            </a:r>
            <a:r>
              <a:rPr lang="en-US" sz="1800" dirty="0"/>
              <a:t>[terminates all threads] ,  </a:t>
            </a:r>
            <a:r>
              <a:rPr lang="en-US" sz="1800" b="1" dirty="0">
                <a:latin typeface="Courier New" pitchFamily="49" charset="0"/>
              </a:rPr>
              <a:t>RET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/>
              <a:t>[terminates current thread]</a:t>
            </a:r>
          </a:p>
          <a:p>
            <a:pPr lvl="1"/>
            <a:r>
              <a:rPr lang="en-US" sz="2000" dirty="0"/>
              <a:t>Synchronizing access to shared variables</a:t>
            </a: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pthread_mutex_init</a:t>
            </a:r>
            <a:endParaRPr lang="en-US" sz="1800" b="1" dirty="0">
              <a:latin typeface="Courier New" pitchFamily="49" charset="0"/>
            </a:endParaRP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pthread_mutex</a:t>
            </a:r>
            <a:r>
              <a:rPr lang="en-US" sz="1800" b="1" dirty="0">
                <a:latin typeface="Courier New" pitchFamily="49" charset="0"/>
              </a:rPr>
              <a:t>_[un]lock</a:t>
            </a: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pthread_cond_wait</a:t>
            </a:r>
            <a:endParaRPr lang="en-US" sz="1800" b="1" dirty="0">
              <a:latin typeface="Courier New" pitchFamily="49" charset="0"/>
            </a:endParaRPr>
          </a:p>
          <a:p>
            <a:pPr lvl="2"/>
            <a:r>
              <a:rPr lang="en-US" sz="1800" b="1" dirty="0" err="1">
                <a:latin typeface="Courier New" pitchFamily="49" charset="0"/>
              </a:rPr>
              <a:t>pthread_cond_signal</a:t>
            </a:r>
            <a:endParaRPr lang="en-US" sz="1800" b="1" dirty="0">
              <a:latin typeface="Courier New" pitchFamily="49" charset="0"/>
            </a:endParaRPr>
          </a:p>
          <a:p>
            <a:pPr lvl="2"/>
            <a:r>
              <a:rPr lang="en-US" b="1" dirty="0" err="1">
                <a:latin typeface="Courier New" pitchFamily="49" charset="0"/>
              </a:rPr>
              <a:t>pthread_cond_broadcast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23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32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Variables in 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24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0705" y="3448349"/>
            <a:ext cx="5836854" cy="2585323"/>
          </a:xfrm>
          <a:prstGeom prst="rect">
            <a:avLst/>
          </a:prstGeom>
          <a:solidFill>
            <a:srgbClr val="ACCBF9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// inside </a:t>
            </a:r>
            <a:r>
              <a:rPr lang="en-US" b="1" dirty="0" err="1">
                <a:latin typeface="Courier New"/>
                <a:cs typeface="Courier New"/>
              </a:rPr>
              <a:t>enqueue</a:t>
            </a:r>
            <a:r>
              <a:rPr lang="en-US" b="1" dirty="0">
                <a:latin typeface="Courier New"/>
                <a:cs typeface="Courier New"/>
              </a:rPr>
              <a:t> function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pthread_mutex_lock</a:t>
            </a:r>
            <a:r>
              <a:rPr lang="en-US" b="1" dirty="0">
                <a:latin typeface="Courier New"/>
                <a:cs typeface="Courier New"/>
              </a:rPr>
              <a:t>(&amp;lock);</a:t>
            </a:r>
          </a:p>
          <a:p>
            <a:r>
              <a:rPr lang="en-US" b="1" dirty="0">
                <a:latin typeface="Courier New"/>
                <a:cs typeface="Courier New"/>
              </a:rPr>
              <a:t>while (“no space”)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pthread_cond_wait</a:t>
            </a:r>
            <a:r>
              <a:rPr lang="en-US" b="1" dirty="0">
                <a:latin typeface="Courier New"/>
                <a:cs typeface="Courier New"/>
              </a:rPr>
              <a:t>(&amp;</a:t>
            </a:r>
            <a:r>
              <a:rPr lang="en-US" b="1" dirty="0" err="1">
                <a:latin typeface="Courier New"/>
                <a:cs typeface="Courier New"/>
              </a:rPr>
              <a:t>has_space</a:t>
            </a:r>
            <a:r>
              <a:rPr lang="en-US" b="1" dirty="0">
                <a:latin typeface="Courier New"/>
                <a:cs typeface="Courier New"/>
              </a:rPr>
              <a:t>, &amp;lock);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cs typeface="Courier New"/>
              </a:rPr>
              <a:t>     </a:t>
            </a:r>
            <a:r>
              <a:rPr lang="en-US" b="1" dirty="0">
                <a:solidFill>
                  <a:srgbClr val="FF0000"/>
                </a:solidFill>
                <a:cs typeface="Courier New"/>
              </a:rPr>
              <a:t>critical section:    </a:t>
            </a:r>
            <a:r>
              <a:rPr lang="en-US" b="1" dirty="0">
                <a:cs typeface="Courier New"/>
              </a:rPr>
              <a:t>… do useful work …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pthread_mutex_unlock</a:t>
            </a:r>
            <a:r>
              <a:rPr lang="en-US" b="1" dirty="0">
                <a:latin typeface="Courier New"/>
                <a:cs typeface="Courier New"/>
              </a:rPr>
              <a:t>(&amp;lock);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pthread_cond_signal</a:t>
            </a:r>
            <a:r>
              <a:rPr lang="en-US" b="1" dirty="0">
                <a:latin typeface="Courier New"/>
                <a:cs typeface="Courier New"/>
              </a:rPr>
              <a:t>(&amp;</a:t>
            </a:r>
            <a:r>
              <a:rPr lang="en-US" b="1" dirty="0" err="1">
                <a:latin typeface="Courier New"/>
                <a:cs typeface="Courier New"/>
              </a:rPr>
              <a:t>has_value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195" y="1507145"/>
            <a:ext cx="7467600" cy="1477328"/>
          </a:xfrm>
          <a:prstGeom prst="rect">
            <a:avLst/>
          </a:prstGeom>
          <a:solidFill>
            <a:srgbClr val="ACCBF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// global declarations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pthread_mutex_t</a:t>
            </a:r>
            <a:r>
              <a:rPr lang="en-US" b="1" dirty="0">
                <a:latin typeface="Courier New"/>
                <a:cs typeface="Courier New"/>
              </a:rPr>
              <a:t> lock = PTHREAD_MUTEX_INITIALIZER;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pthread_cond_t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has_value</a:t>
            </a:r>
            <a:r>
              <a:rPr lang="en-US" b="1" dirty="0">
                <a:latin typeface="Courier New"/>
                <a:cs typeface="Courier New"/>
              </a:rPr>
              <a:t> = PTHREAD_COND_INITIALIZER;</a:t>
            </a:r>
          </a:p>
          <a:p>
            <a:r>
              <a:rPr lang="en-US" b="1" dirty="0" err="1">
                <a:latin typeface="Courier New"/>
                <a:cs typeface="Courier New"/>
              </a:rPr>
              <a:t>pthread_cond_t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has_space</a:t>
            </a:r>
            <a:r>
              <a:rPr lang="en-US" b="1" dirty="0">
                <a:latin typeface="Courier New"/>
                <a:cs typeface="Courier New"/>
              </a:rPr>
              <a:t> = PTHREAD_COND_INITIALIZER;</a:t>
            </a:r>
          </a:p>
        </p:txBody>
      </p:sp>
    </p:spTree>
    <p:extLst>
      <p:ext uri="{BB962C8B-B14F-4D97-AF65-F5344CB8AC3E}">
        <p14:creationId xmlns:p14="http://schemas.microsoft.com/office/powerpoint/2010/main" val="216987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7A1E7-6E8E-7149-81AB-E8A2BCA0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 of P and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A38F8-1567-BC43-A0CB-F43F32D58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sem_t</a:t>
            </a:r>
            <a:r>
              <a:rPr lang="en-US" dirty="0"/>
              <a:t> * s)</a:t>
            </a:r>
          </a:p>
          <a:p>
            <a:pPr lvl="1"/>
            <a:r>
              <a:rPr lang="en-US" dirty="0"/>
              <a:t>block (</a:t>
            </a:r>
            <a:r>
              <a:rPr lang="en-US" b="1" dirty="0">
                <a:solidFill>
                  <a:schemeClr val="accent1"/>
                </a:solidFill>
              </a:rPr>
              <a:t>suspend thread</a:t>
            </a:r>
            <a:r>
              <a:rPr lang="en-US" dirty="0"/>
              <a:t>) until value n &gt; 0</a:t>
            </a:r>
          </a:p>
          <a:p>
            <a:pPr lvl="1"/>
            <a:r>
              <a:rPr lang="en-US" dirty="0"/>
              <a:t>when n &gt; 0, decrement n by one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V(</a:t>
            </a:r>
            <a:r>
              <a:rPr lang="en-US" dirty="0" err="1"/>
              <a:t>sem_t</a:t>
            </a:r>
            <a:r>
              <a:rPr lang="en-US" dirty="0"/>
              <a:t> * s)</a:t>
            </a:r>
          </a:p>
          <a:p>
            <a:pPr lvl="1"/>
            <a:r>
              <a:rPr lang="en-US" dirty="0"/>
              <a:t>increment value n b 1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resume a thread waiting on s (if any)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F7D2B-1A29-8C4D-9E94-5600577C293F}"/>
              </a:ext>
            </a:extLst>
          </p:cNvPr>
          <p:cNvSpPr txBox="1"/>
          <p:nvPr/>
        </p:nvSpPr>
        <p:spPr>
          <a:xfrm>
            <a:off x="5791200" y="1676400"/>
            <a:ext cx="3108543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P(</a:t>
            </a:r>
            <a:r>
              <a:rPr lang="en-US" sz="2000" dirty="0" err="1">
                <a:latin typeface="Courier" pitchFamily="2" charset="0"/>
              </a:rPr>
              <a:t>sem_t</a:t>
            </a:r>
            <a:r>
              <a:rPr lang="en-US" sz="2000" dirty="0">
                <a:latin typeface="Courier" pitchFamily="2" charset="0"/>
              </a:rPr>
              <a:t> * s){</a:t>
            </a:r>
          </a:p>
          <a:p>
            <a:r>
              <a:rPr lang="en-US" sz="2000" dirty="0">
                <a:latin typeface="Courier" pitchFamily="2" charset="0"/>
              </a:rPr>
              <a:t>  while(s-&gt;n == 0){</a:t>
            </a:r>
          </a:p>
          <a:p>
            <a:r>
              <a:rPr lang="en-US" sz="2000" dirty="0">
                <a:latin typeface="Courier" pitchFamily="2" charset="0"/>
              </a:rPr>
              <a:t>    ;</a:t>
            </a:r>
          </a:p>
          <a:p>
            <a:r>
              <a:rPr lang="en-US" sz="2000" dirty="0">
                <a:latin typeface="Courier" pitchFamily="2" charset="0"/>
              </a:rPr>
              <a:t>  }</a:t>
            </a:r>
          </a:p>
          <a:p>
            <a:r>
              <a:rPr lang="en-US" sz="2000" dirty="0">
                <a:latin typeface="Courier" pitchFamily="2" charset="0"/>
              </a:rPr>
              <a:t>  s-&gt;n -= 1</a:t>
            </a:r>
          </a:p>
          <a:p>
            <a:r>
              <a:rPr lang="en-US" sz="2000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056E67-8CEF-C140-A680-B407502EF574}"/>
              </a:ext>
            </a:extLst>
          </p:cNvPr>
          <p:cNvSpPr txBox="1"/>
          <p:nvPr/>
        </p:nvSpPr>
        <p:spPr>
          <a:xfrm>
            <a:off x="5791200" y="4038600"/>
            <a:ext cx="3108543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V(</a:t>
            </a:r>
            <a:r>
              <a:rPr lang="en-US" sz="2000" dirty="0" err="1">
                <a:latin typeface="Courier" pitchFamily="2" charset="0"/>
              </a:rPr>
              <a:t>sem_t</a:t>
            </a:r>
            <a:r>
              <a:rPr lang="en-US" sz="2000" dirty="0">
                <a:latin typeface="Courier" pitchFamily="2" charset="0"/>
              </a:rPr>
              <a:t> * s){</a:t>
            </a:r>
          </a:p>
          <a:p>
            <a:r>
              <a:rPr lang="en-US" sz="2000" dirty="0">
                <a:latin typeface="Courier" pitchFamily="2" charset="0"/>
              </a:rPr>
              <a:t>  s-&gt;n += 1</a:t>
            </a:r>
          </a:p>
          <a:p>
            <a:r>
              <a:rPr lang="en-US" sz="20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398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CB561-3FFF-C74C-A4AC-510489557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 and V?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1A90-3B2A-2443-B524-AADFDA470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876800"/>
          </a:xfrm>
        </p:spPr>
        <p:txBody>
          <a:bodyPr/>
          <a:lstStyle/>
          <a:p>
            <a:r>
              <a:rPr lang="en-US" dirty="0" err="1"/>
              <a:t>Edsger</a:t>
            </a:r>
            <a:r>
              <a:rPr lang="en-US" dirty="0"/>
              <a:t> Dijkstra was from the Netherlands</a:t>
            </a:r>
          </a:p>
          <a:p>
            <a:pPr lvl="1"/>
            <a:r>
              <a:rPr lang="en-US" dirty="0"/>
              <a:t>P comes from the Dutch word </a:t>
            </a:r>
            <a:r>
              <a:rPr lang="en-US" dirty="0" err="1"/>
              <a:t>proberen</a:t>
            </a:r>
            <a:r>
              <a:rPr lang="en-US" dirty="0"/>
              <a:t> (to test)</a:t>
            </a:r>
          </a:p>
          <a:p>
            <a:pPr lvl="1"/>
            <a:r>
              <a:rPr lang="en-US" dirty="0"/>
              <a:t>V comes from the Dutch word </a:t>
            </a:r>
            <a:r>
              <a:rPr lang="en-US" dirty="0" err="1"/>
              <a:t>verhogen</a:t>
            </a:r>
            <a:r>
              <a:rPr lang="en-US" dirty="0"/>
              <a:t> (to increment)</a:t>
            </a:r>
          </a:p>
          <a:p>
            <a:endParaRPr lang="en-US" dirty="0"/>
          </a:p>
          <a:p>
            <a:r>
              <a:rPr lang="en-US" dirty="0"/>
              <a:t>Better names than the alternatives</a:t>
            </a:r>
          </a:p>
          <a:p>
            <a:pPr lvl="1"/>
            <a:r>
              <a:rPr lang="en-US" dirty="0" err="1"/>
              <a:t>decrement_or_if_value_is_zero_block_then_decrement_after_waking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increment_and_wake_a_waiting_process_if_any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8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8787C-087F-414D-94EC-EA25CC7E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Semaphore (aka mutex)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DD526-5673-FA44-96DE-BB1ED937E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/>
              <a:t>A binary semaphore is a semaphore initialized with value 1.</a:t>
            </a:r>
          </a:p>
          <a:p>
            <a:pPr lvl="1"/>
            <a:r>
              <a:rPr lang="en-US" dirty="0"/>
              <a:t>the value is always 0 or 1</a:t>
            </a:r>
          </a:p>
          <a:p>
            <a:r>
              <a:rPr lang="en-US" dirty="0"/>
              <a:t>Used for mutual exclusion---it's a more efficient lock!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787245-E0FB-354F-A507-327EB171DD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0" t="31265" r="42051" b="6512"/>
          <a:stretch/>
        </p:blipFill>
        <p:spPr>
          <a:xfrm>
            <a:off x="4859214" y="4331677"/>
            <a:ext cx="398585" cy="20163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0152B5-F615-D942-ADF1-8ED7443A43E3}"/>
              </a:ext>
            </a:extLst>
          </p:cNvPr>
          <p:cNvSpPr txBox="1"/>
          <p:nvPr/>
        </p:nvSpPr>
        <p:spPr>
          <a:xfrm>
            <a:off x="2694563" y="3423138"/>
            <a:ext cx="423963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sem_t</a:t>
            </a:r>
            <a:r>
              <a:rPr lang="en-US" sz="2000" dirty="0">
                <a:latin typeface="Courier" pitchFamily="2" charset="0"/>
              </a:rPr>
              <a:t> s</a:t>
            </a:r>
          </a:p>
          <a:p>
            <a:r>
              <a:rPr lang="en-US" sz="2000" dirty="0" err="1">
                <a:latin typeface="Courier" pitchFamily="2" charset="0"/>
              </a:rPr>
              <a:t>init</a:t>
            </a:r>
            <a:r>
              <a:rPr lang="en-US" sz="2000" dirty="0">
                <a:latin typeface="Courier" pitchFamily="2" charset="0"/>
              </a:rPr>
              <a:t>(&amp;s, 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8E260B-7C70-CB42-A3FA-B67342454612}"/>
              </a:ext>
            </a:extLst>
          </p:cNvPr>
          <p:cNvSpPr txBox="1"/>
          <p:nvPr/>
        </p:nvSpPr>
        <p:spPr>
          <a:xfrm>
            <a:off x="1066800" y="4832031"/>
            <a:ext cx="3505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P(&amp;s)</a:t>
            </a:r>
          </a:p>
          <a:p>
            <a:r>
              <a:rPr lang="en-US" sz="2000" dirty="0" err="1">
                <a:latin typeface="Courier" pitchFamily="2" charset="0"/>
              </a:rPr>
              <a:t>CriticalSection</a:t>
            </a:r>
            <a:r>
              <a:rPr lang="en-US" sz="2000" dirty="0">
                <a:latin typeface="Courier" pitchFamily="2" charset="0"/>
              </a:rPr>
              <a:t>()</a:t>
            </a:r>
          </a:p>
          <a:p>
            <a:r>
              <a:rPr lang="en-US" sz="2000" dirty="0">
                <a:latin typeface="Courier" pitchFamily="2" charset="0"/>
              </a:rPr>
              <a:t>V(&amp;s)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9B6258-ADA2-3748-BB7D-6641B1CE03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33073" r="92308" b="4704"/>
          <a:stretch/>
        </p:blipFill>
        <p:spPr>
          <a:xfrm>
            <a:off x="515814" y="4306961"/>
            <a:ext cx="398585" cy="20163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6E6C2E-2F53-6C4C-B060-F32A93326795}"/>
              </a:ext>
            </a:extLst>
          </p:cNvPr>
          <p:cNvSpPr txBox="1"/>
          <p:nvPr/>
        </p:nvSpPr>
        <p:spPr>
          <a:xfrm>
            <a:off x="5328138" y="4832031"/>
            <a:ext cx="3505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P(&amp;s)</a:t>
            </a:r>
          </a:p>
          <a:p>
            <a:r>
              <a:rPr lang="en-US" sz="2000" dirty="0" err="1">
                <a:latin typeface="Courier" pitchFamily="2" charset="0"/>
              </a:rPr>
              <a:t>CriticalSection</a:t>
            </a:r>
            <a:r>
              <a:rPr lang="en-US" sz="2000" dirty="0">
                <a:latin typeface="Courier" pitchFamily="2" charset="0"/>
              </a:rPr>
              <a:t>()</a:t>
            </a:r>
          </a:p>
          <a:p>
            <a:r>
              <a:rPr lang="en-US" sz="2000" dirty="0">
                <a:latin typeface="Courier" pitchFamily="2" charset="0"/>
              </a:rPr>
              <a:t>V(&amp;s)</a:t>
            </a:r>
          </a:p>
        </p:txBody>
      </p:sp>
    </p:spTree>
    <p:extLst>
      <p:ext uri="{BB962C8B-B14F-4D97-AF65-F5344CB8AC3E}">
        <p14:creationId xmlns:p14="http://schemas.microsoft.com/office/powerpoint/2010/main" val="423266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>
            <a:extLst>
              <a:ext uri="{FF2B5EF4-FFF2-40B4-BE49-F238E27FC236}">
                <a16:creationId xmlns:a16="http://schemas.microsoft.com/office/drawing/2014/main" id="{B0237135-112E-FD47-96D0-4E8987EB2541}"/>
              </a:ext>
            </a:extLst>
          </p:cNvPr>
          <p:cNvGrpSpPr/>
          <p:nvPr/>
        </p:nvGrpSpPr>
        <p:grpSpPr>
          <a:xfrm>
            <a:off x="4495800" y="2618098"/>
            <a:ext cx="3491164" cy="2879162"/>
            <a:chOff x="4495800" y="2618098"/>
            <a:chExt cx="3491164" cy="2879162"/>
          </a:xfrm>
        </p:grpSpPr>
        <p:sp>
          <p:nvSpPr>
            <p:cNvPr id="7" name="Rectangle 456">
              <a:extLst>
                <a:ext uri="{FF2B5EF4-FFF2-40B4-BE49-F238E27FC236}">
                  <a16:creationId xmlns:a16="http://schemas.microsoft.com/office/drawing/2014/main" id="{E199C95C-C78C-CB4B-BFF9-2F2050C6F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9691" y="2702336"/>
              <a:ext cx="1422422" cy="133774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Text Box 457">
              <a:extLst>
                <a:ext uri="{FF2B5EF4-FFF2-40B4-BE49-F238E27FC236}">
                  <a16:creationId xmlns:a16="http://schemas.microsoft.com/office/drawing/2014/main" id="{7E4468C2-4DFF-0E4E-A2D6-644E261D4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3077" y="2718680"/>
              <a:ext cx="1063212" cy="241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400" dirty="0"/>
                <a:t>Unsafe region</a:t>
              </a:r>
            </a:p>
          </p:txBody>
        </p:sp>
        <p:sp>
          <p:nvSpPr>
            <p:cNvPr id="75" name="AutoShape 486">
              <a:extLst>
                <a:ext uri="{FF2B5EF4-FFF2-40B4-BE49-F238E27FC236}">
                  <a16:creationId xmlns:a16="http://schemas.microsoft.com/office/drawing/2014/main" id="{626B7461-6FCC-AE4C-ABB4-4530E01A9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466" y="2618098"/>
              <a:ext cx="199270" cy="1639488"/>
            </a:xfrm>
            <a:prstGeom prst="leftBrace">
              <a:avLst>
                <a:gd name="adj1" fmla="val 7149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AutoShape 487">
              <a:extLst>
                <a:ext uri="{FF2B5EF4-FFF2-40B4-BE49-F238E27FC236}">
                  <a16:creationId xmlns:a16="http://schemas.microsoft.com/office/drawing/2014/main" id="{77F6B5D0-BD0D-C14E-B61C-D09D004BA13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954053" y="4303031"/>
              <a:ext cx="191106" cy="1709530"/>
            </a:xfrm>
            <a:prstGeom prst="leftBrace">
              <a:avLst>
                <a:gd name="adj1" fmla="val 7149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488">
              <a:extLst>
                <a:ext uri="{FF2B5EF4-FFF2-40B4-BE49-F238E27FC236}">
                  <a16:creationId xmlns:a16="http://schemas.microsoft.com/office/drawing/2014/main" id="{8199FFE6-F55F-2046-A5FE-8F9BCAFC8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4048" y="5230718"/>
              <a:ext cx="1862916" cy="266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/>
                <a:t>Critical section wrt </a:t>
              </a:r>
              <a:r>
                <a:rPr lang="en-US">
                  <a:latin typeface="Courier New" charset="0"/>
                </a:rPr>
                <a:t>cnt</a:t>
              </a:r>
              <a:endParaRPr lang="en-US"/>
            </a:p>
          </p:txBody>
        </p:sp>
        <p:sp>
          <p:nvSpPr>
            <p:cNvPr id="78" name="Text Box 489">
              <a:extLst>
                <a:ext uri="{FF2B5EF4-FFF2-40B4-BE49-F238E27FC236}">
                  <a16:creationId xmlns:a16="http://schemas.microsoft.com/office/drawing/2014/main" id="{9B44D12B-158D-6140-8312-7FEBCDB98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2842707"/>
              <a:ext cx="922936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dirty="0"/>
                <a:t>Critical section </a:t>
              </a:r>
              <a:r>
                <a:rPr lang="en-US" dirty="0" err="1"/>
                <a:t>wrt</a:t>
              </a:r>
              <a:r>
                <a:rPr lang="en-US" dirty="0"/>
                <a:t> </a:t>
              </a:r>
              <a:r>
                <a:rPr lang="en-US" dirty="0" err="1">
                  <a:latin typeface="Courier New" charset="0"/>
                </a:rPr>
                <a:t>cnt</a:t>
              </a:r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2A0F2D-5C6D-9D40-9963-6582AE40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counter</a:t>
            </a:r>
          </a:p>
        </p:txBody>
      </p:sp>
      <p:sp>
        <p:nvSpPr>
          <p:cNvPr id="8" name="Line 380">
            <a:extLst>
              <a:ext uri="{FF2B5EF4-FFF2-40B4-BE49-F238E27FC236}">
                <a16:creationId xmlns:a16="http://schemas.microsoft.com/office/drawing/2014/main" id="{C71E6325-5ED5-B54F-918E-F66B53802D4B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648160" y="4823360"/>
            <a:ext cx="3146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381">
            <a:extLst>
              <a:ext uri="{FF2B5EF4-FFF2-40B4-BE49-F238E27FC236}">
                <a16:creationId xmlns:a16="http://schemas.microsoft.com/office/drawing/2014/main" id="{0363755B-7D91-4048-8055-39BB9433663C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5648160" y="1782010"/>
            <a:ext cx="0" cy="30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Text Box 388">
            <a:extLst>
              <a:ext uri="{FF2B5EF4-FFF2-40B4-BE49-F238E27FC236}">
                <a16:creationId xmlns:a16="http://schemas.microsoft.com/office/drawing/2014/main" id="{555F14F7-6702-CD4A-9B17-A2C5B15A39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754349" y="4825875"/>
            <a:ext cx="336925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1" name="Text Box 389">
            <a:extLst>
              <a:ext uri="{FF2B5EF4-FFF2-40B4-BE49-F238E27FC236}">
                <a16:creationId xmlns:a16="http://schemas.microsoft.com/office/drawing/2014/main" id="{3C624350-7637-5E46-A07F-99EEB18B542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407222" y="4825875"/>
            <a:ext cx="309393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2" name="Text Box 390">
            <a:extLst>
              <a:ext uri="{FF2B5EF4-FFF2-40B4-BE49-F238E27FC236}">
                <a16:creationId xmlns:a16="http://schemas.microsoft.com/office/drawing/2014/main" id="{6B1517FA-DCBE-CA43-9BF4-46638A898F6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928995" y="4825875"/>
            <a:ext cx="336925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3" name="Text Box 391">
            <a:extLst>
              <a:ext uri="{FF2B5EF4-FFF2-40B4-BE49-F238E27FC236}">
                <a16:creationId xmlns:a16="http://schemas.microsoft.com/office/drawing/2014/main" id="{55BCEF75-6FFD-004C-BD2B-D157ED5E458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521562" y="4825875"/>
            <a:ext cx="327747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4" name="Text Box 392">
            <a:extLst>
              <a:ext uri="{FF2B5EF4-FFF2-40B4-BE49-F238E27FC236}">
                <a16:creationId xmlns:a16="http://schemas.microsoft.com/office/drawing/2014/main" id="{0052371C-28B2-7B48-AE79-ED27A452DD4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20685" y="4825875"/>
            <a:ext cx="318570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5" name="Text Box 400">
            <a:extLst>
              <a:ext uri="{FF2B5EF4-FFF2-40B4-BE49-F238E27FC236}">
                <a16:creationId xmlns:a16="http://schemas.microsoft.com/office/drawing/2014/main" id="{11D3CC20-1508-D346-893D-6D8CFBF1515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33522" y="4393372"/>
            <a:ext cx="336924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6" name="Text Box 401">
            <a:extLst>
              <a:ext uri="{FF2B5EF4-FFF2-40B4-BE49-F238E27FC236}">
                <a16:creationId xmlns:a16="http://schemas.microsoft.com/office/drawing/2014/main" id="{ED0B9ACA-325E-9148-A0C6-7F141C6AA1F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61053" y="3842685"/>
            <a:ext cx="309393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7" name="Text Box 402">
            <a:extLst>
              <a:ext uri="{FF2B5EF4-FFF2-40B4-BE49-F238E27FC236}">
                <a16:creationId xmlns:a16="http://schemas.microsoft.com/office/drawing/2014/main" id="{D2913F0A-E0C7-F548-A53E-FB6F8DE4A68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33522" y="3281940"/>
            <a:ext cx="336924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8" name="Text Box 403">
            <a:extLst>
              <a:ext uri="{FF2B5EF4-FFF2-40B4-BE49-F238E27FC236}">
                <a16:creationId xmlns:a16="http://schemas.microsoft.com/office/drawing/2014/main" id="{A78CEC3D-37B9-A346-A5B0-30A9C81DE04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42699" y="2702336"/>
            <a:ext cx="327747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9" name="Text Box 404">
            <a:extLst>
              <a:ext uri="{FF2B5EF4-FFF2-40B4-BE49-F238E27FC236}">
                <a16:creationId xmlns:a16="http://schemas.microsoft.com/office/drawing/2014/main" id="{7644DEC1-BCA3-F14D-A50E-C38C231A9A7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51876" y="2173023"/>
            <a:ext cx="318570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0" name="Oval 405">
            <a:extLst>
              <a:ext uri="{FF2B5EF4-FFF2-40B4-BE49-F238E27FC236}">
                <a16:creationId xmlns:a16="http://schemas.microsoft.com/office/drawing/2014/main" id="{71D4A464-94C8-9F4C-97CC-880283F3BA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4237470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406">
            <a:extLst>
              <a:ext uri="{FF2B5EF4-FFF2-40B4-BE49-F238E27FC236}">
                <a16:creationId xmlns:a16="http://schemas.microsoft.com/office/drawing/2014/main" id="{3EBA7C03-5A08-2E44-93D6-B609142565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4237470"/>
            <a:ext cx="31464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Oval 407">
            <a:extLst>
              <a:ext uri="{FF2B5EF4-FFF2-40B4-BE49-F238E27FC236}">
                <a16:creationId xmlns:a16="http://schemas.microsoft.com/office/drawing/2014/main" id="{225F8EF8-2744-E54E-98B4-2F24165085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4237470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Oval 408">
            <a:extLst>
              <a:ext uri="{FF2B5EF4-FFF2-40B4-BE49-F238E27FC236}">
                <a16:creationId xmlns:a16="http://schemas.microsoft.com/office/drawing/2014/main" id="{9488163B-343D-114E-B9A1-76A73B9C29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4237470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Oval 409">
            <a:extLst>
              <a:ext uri="{FF2B5EF4-FFF2-40B4-BE49-F238E27FC236}">
                <a16:creationId xmlns:a16="http://schemas.microsoft.com/office/drawing/2014/main" id="{6A326898-8259-E94E-9936-933B34B2A7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4245013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Oval 410">
            <a:extLst>
              <a:ext uri="{FF2B5EF4-FFF2-40B4-BE49-F238E27FC236}">
                <a16:creationId xmlns:a16="http://schemas.microsoft.com/office/drawing/2014/main" id="{16D5CEAC-54ED-7E45-9C2E-A1DFB4C6B7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3700613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Oval 411">
            <a:extLst>
              <a:ext uri="{FF2B5EF4-FFF2-40B4-BE49-F238E27FC236}">
                <a16:creationId xmlns:a16="http://schemas.microsoft.com/office/drawing/2014/main" id="{1502A07E-B2A2-9045-A10B-8F6E81DA6E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3690555"/>
            <a:ext cx="31464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Oval 412">
            <a:extLst>
              <a:ext uri="{FF2B5EF4-FFF2-40B4-BE49-F238E27FC236}">
                <a16:creationId xmlns:a16="http://schemas.microsoft.com/office/drawing/2014/main" id="{43A7B9CF-D9FC-DE46-9993-77D8AF814E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3690555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Oval 413">
            <a:extLst>
              <a:ext uri="{FF2B5EF4-FFF2-40B4-BE49-F238E27FC236}">
                <a16:creationId xmlns:a16="http://schemas.microsoft.com/office/drawing/2014/main" id="{EDF27837-A262-F546-9CFE-D005A6C443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3690555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Oval 414">
            <a:extLst>
              <a:ext uri="{FF2B5EF4-FFF2-40B4-BE49-F238E27FC236}">
                <a16:creationId xmlns:a16="http://schemas.microsoft.com/office/drawing/2014/main" id="{4A072A45-C07E-8543-B35D-D4E64E531E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3690555"/>
            <a:ext cx="30153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Oval 415">
            <a:extLst>
              <a:ext uri="{FF2B5EF4-FFF2-40B4-BE49-F238E27FC236}">
                <a16:creationId xmlns:a16="http://schemas.microsoft.com/office/drawing/2014/main" id="{17706571-64A6-D045-9336-884F7BBB96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313358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Oval 416">
            <a:extLst>
              <a:ext uri="{FF2B5EF4-FFF2-40B4-BE49-F238E27FC236}">
                <a16:creationId xmlns:a16="http://schemas.microsoft.com/office/drawing/2014/main" id="{0A199A46-9F9B-694E-B473-76F24B129E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3133581"/>
            <a:ext cx="31464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Oval 417">
            <a:extLst>
              <a:ext uri="{FF2B5EF4-FFF2-40B4-BE49-F238E27FC236}">
                <a16:creationId xmlns:a16="http://schemas.microsoft.com/office/drawing/2014/main" id="{C531EE2F-06F6-AF44-A72E-27D86BB226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313358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Oval 418">
            <a:extLst>
              <a:ext uri="{FF2B5EF4-FFF2-40B4-BE49-F238E27FC236}">
                <a16:creationId xmlns:a16="http://schemas.microsoft.com/office/drawing/2014/main" id="{B937A39C-70BB-C74F-A771-E655428369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313358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" name="Oval 419">
            <a:extLst>
              <a:ext uri="{FF2B5EF4-FFF2-40B4-BE49-F238E27FC236}">
                <a16:creationId xmlns:a16="http://schemas.microsoft.com/office/drawing/2014/main" id="{995CB5A8-8F54-DE4C-BC5A-69BFF91C3F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3133581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Oval 420">
            <a:extLst>
              <a:ext uri="{FF2B5EF4-FFF2-40B4-BE49-F238E27FC236}">
                <a16:creationId xmlns:a16="http://schemas.microsoft.com/office/drawing/2014/main" id="{34AE6C45-622C-8B4D-8AC0-27B6C37FEE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257535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Oval 421">
            <a:extLst>
              <a:ext uri="{FF2B5EF4-FFF2-40B4-BE49-F238E27FC236}">
                <a16:creationId xmlns:a16="http://schemas.microsoft.com/office/drawing/2014/main" id="{B1F98F7B-B374-DF4A-A1D3-288E943D30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2575351"/>
            <a:ext cx="31464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" name="Oval 422">
            <a:extLst>
              <a:ext uri="{FF2B5EF4-FFF2-40B4-BE49-F238E27FC236}">
                <a16:creationId xmlns:a16="http://schemas.microsoft.com/office/drawing/2014/main" id="{619D41DA-DF26-0643-B4E4-0D0B386FE3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257535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" name="Oval 423">
            <a:extLst>
              <a:ext uri="{FF2B5EF4-FFF2-40B4-BE49-F238E27FC236}">
                <a16:creationId xmlns:a16="http://schemas.microsoft.com/office/drawing/2014/main" id="{619C0913-F885-CB45-A596-AC265908B5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2575351"/>
            <a:ext cx="30152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Oval 424">
            <a:extLst>
              <a:ext uri="{FF2B5EF4-FFF2-40B4-BE49-F238E27FC236}">
                <a16:creationId xmlns:a16="http://schemas.microsoft.com/office/drawing/2014/main" id="{FEFA28FB-9B54-9C41-ACB7-150C99FBDE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2575351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Oval 425">
            <a:extLst>
              <a:ext uri="{FF2B5EF4-FFF2-40B4-BE49-F238E27FC236}">
                <a16:creationId xmlns:a16="http://schemas.microsoft.com/office/drawing/2014/main" id="{092AE9C8-C9E4-724A-A526-9B46BE7BCF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1579" y="2030951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" name="Oval 426">
            <a:extLst>
              <a:ext uri="{FF2B5EF4-FFF2-40B4-BE49-F238E27FC236}">
                <a16:creationId xmlns:a16="http://schemas.microsoft.com/office/drawing/2014/main" id="{41BD9F24-B6FA-D245-9FAC-1BE8BF35AF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83476" y="2020893"/>
            <a:ext cx="31464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Oval 427">
            <a:extLst>
              <a:ext uri="{FF2B5EF4-FFF2-40B4-BE49-F238E27FC236}">
                <a16:creationId xmlns:a16="http://schemas.microsoft.com/office/drawing/2014/main" id="{00CBCEE8-20C8-514E-A039-E321C7169C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0311" y="2020893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Oval 428">
            <a:extLst>
              <a:ext uri="{FF2B5EF4-FFF2-40B4-BE49-F238E27FC236}">
                <a16:creationId xmlns:a16="http://schemas.microsoft.com/office/drawing/2014/main" id="{3E012361-7E87-8B47-AAAF-8A33E0A625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2390" y="2020893"/>
            <a:ext cx="30152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Oval 429">
            <a:extLst>
              <a:ext uri="{FF2B5EF4-FFF2-40B4-BE49-F238E27FC236}">
                <a16:creationId xmlns:a16="http://schemas.microsoft.com/office/drawing/2014/main" id="{8F58AE4B-5994-3F41-93ED-76D35ADECC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2020893"/>
            <a:ext cx="30153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Text Box 430">
            <a:extLst>
              <a:ext uri="{FF2B5EF4-FFF2-40B4-BE49-F238E27FC236}">
                <a16:creationId xmlns:a16="http://schemas.microsoft.com/office/drawing/2014/main" id="{A38DD5F1-3619-2147-B23A-1BC985B912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092099" y="4541130"/>
            <a:ext cx="823301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Thread 1</a:t>
            </a:r>
          </a:p>
        </p:txBody>
      </p:sp>
      <p:sp>
        <p:nvSpPr>
          <p:cNvPr id="46" name="Text Box 431">
            <a:extLst>
              <a:ext uri="{FF2B5EF4-FFF2-40B4-BE49-F238E27FC236}">
                <a16:creationId xmlns:a16="http://schemas.microsoft.com/office/drawing/2014/main" id="{E3E9EF33-C487-394F-944A-7647D7805B1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208978" y="1531812"/>
            <a:ext cx="823301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47" name="Oval 433">
            <a:extLst>
              <a:ext uri="{FF2B5EF4-FFF2-40B4-BE49-F238E27FC236}">
                <a16:creationId xmlns:a16="http://schemas.microsoft.com/office/drawing/2014/main" id="{CA2763E4-0002-2C4E-9587-DE2F159ADD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2890" y="4805758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Oval 434">
            <a:extLst>
              <a:ext uri="{FF2B5EF4-FFF2-40B4-BE49-F238E27FC236}">
                <a16:creationId xmlns:a16="http://schemas.microsoft.com/office/drawing/2014/main" id="{A73D60B6-B6B6-B040-BB9F-00878F8DAC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3964" y="4803244"/>
            <a:ext cx="31464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" name="Oval 435">
            <a:extLst>
              <a:ext uri="{FF2B5EF4-FFF2-40B4-BE49-F238E27FC236}">
                <a16:creationId xmlns:a16="http://schemas.microsoft.com/office/drawing/2014/main" id="{2B63AC69-E291-1644-87D2-19229BBD65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7689" y="4803244"/>
            <a:ext cx="30152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" name="Oval 436">
            <a:extLst>
              <a:ext uri="{FF2B5EF4-FFF2-40B4-BE49-F238E27FC236}">
                <a16:creationId xmlns:a16="http://schemas.microsoft.com/office/drawing/2014/main" id="{82F80F37-688F-8749-B581-873F9883E8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5500" y="4803244"/>
            <a:ext cx="30152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Oval 437">
            <a:extLst>
              <a:ext uri="{FF2B5EF4-FFF2-40B4-BE49-F238E27FC236}">
                <a16:creationId xmlns:a16="http://schemas.microsoft.com/office/drawing/2014/main" id="{BB38C6FB-9781-7C47-813D-2C02B5BC52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7914" y="4803244"/>
            <a:ext cx="31464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" name="Oval 438">
            <a:extLst>
              <a:ext uri="{FF2B5EF4-FFF2-40B4-BE49-F238E27FC236}">
                <a16:creationId xmlns:a16="http://schemas.microsoft.com/office/drawing/2014/main" id="{67840BEE-23AF-0941-A2BE-B33EAE50F2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6360" y="4245013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439">
            <a:extLst>
              <a:ext uri="{FF2B5EF4-FFF2-40B4-BE49-F238E27FC236}">
                <a16:creationId xmlns:a16="http://schemas.microsoft.com/office/drawing/2014/main" id="{2AF7BA57-0D19-DA45-8A3F-CB6B5EC92F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1116" y="3690555"/>
            <a:ext cx="30153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440">
            <a:extLst>
              <a:ext uri="{FF2B5EF4-FFF2-40B4-BE49-F238E27FC236}">
                <a16:creationId xmlns:a16="http://schemas.microsoft.com/office/drawing/2014/main" id="{095C7A8F-0432-2340-BE3B-167368167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1116" y="3136096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Oval 441">
            <a:extLst>
              <a:ext uri="{FF2B5EF4-FFF2-40B4-BE49-F238E27FC236}">
                <a16:creationId xmlns:a16="http://schemas.microsoft.com/office/drawing/2014/main" id="{F99BAB44-6068-8A48-9889-7C378D0349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1116" y="2567807"/>
            <a:ext cx="30153" cy="2891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" name="Oval 442">
            <a:extLst>
              <a:ext uri="{FF2B5EF4-FFF2-40B4-BE49-F238E27FC236}">
                <a16:creationId xmlns:a16="http://schemas.microsoft.com/office/drawing/2014/main" id="{31893D94-F9EE-944D-91ED-7A161C6DEA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6360" y="2015864"/>
            <a:ext cx="30153" cy="2891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Oval 444">
            <a:extLst>
              <a:ext uri="{FF2B5EF4-FFF2-40B4-BE49-F238E27FC236}">
                <a16:creationId xmlns:a16="http://schemas.microsoft.com/office/drawing/2014/main" id="{DC5783DE-4195-4142-ADDB-82FBD0241F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31116" y="4803244"/>
            <a:ext cx="30153" cy="3017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" name="Text Box 484">
            <a:extLst>
              <a:ext uri="{FF2B5EF4-FFF2-40B4-BE49-F238E27FC236}">
                <a16:creationId xmlns:a16="http://schemas.microsoft.com/office/drawing/2014/main" id="{21DA8634-4F6F-734D-B080-472F45C7E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771" y="3733800"/>
            <a:ext cx="842966" cy="46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Unsafe</a:t>
            </a:r>
          </a:p>
          <a:p>
            <a:pPr algn="l"/>
            <a:r>
              <a:rPr lang="en-US" dirty="0"/>
              <a:t>trajectory</a:t>
            </a:r>
          </a:p>
        </p:txBody>
      </p:sp>
      <p:sp>
        <p:nvSpPr>
          <p:cNvPr id="74" name="Text Box 485">
            <a:extLst>
              <a:ext uri="{FF2B5EF4-FFF2-40B4-BE49-F238E27FC236}">
                <a16:creationId xmlns:a16="http://schemas.microsoft.com/office/drawing/2014/main" id="{180336A8-B9F3-8543-AC7C-9088C8BD3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448" y="2112673"/>
            <a:ext cx="1234952" cy="26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Safe trajectory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9A360D4-3C67-6B4E-817A-4B5FC9618688}"/>
              </a:ext>
            </a:extLst>
          </p:cNvPr>
          <p:cNvGrpSpPr/>
          <p:nvPr/>
        </p:nvGrpSpPr>
        <p:grpSpPr>
          <a:xfrm>
            <a:off x="5663892" y="2037237"/>
            <a:ext cx="2872376" cy="2777323"/>
            <a:chOff x="5663892" y="2037237"/>
            <a:chExt cx="2872376" cy="2777323"/>
          </a:xfrm>
        </p:grpSpPr>
        <p:sp>
          <p:nvSpPr>
            <p:cNvPr id="59" name="Line 464">
              <a:extLst>
                <a:ext uri="{FF2B5EF4-FFF2-40B4-BE49-F238E27FC236}">
                  <a16:creationId xmlns:a16="http://schemas.microsoft.com/office/drawing/2014/main" id="{849358E0-6D4C-4D40-990B-F07EB3F188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3892" y="4814560"/>
              <a:ext cx="4863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65">
              <a:extLst>
                <a:ext uri="{FF2B5EF4-FFF2-40B4-BE49-F238E27FC236}">
                  <a16:creationId xmlns:a16="http://schemas.microsoft.com/office/drawing/2014/main" id="{9BB51600-EBB1-E143-9A23-8158A3C08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8775" y="4814560"/>
              <a:ext cx="5886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466">
              <a:extLst>
                <a:ext uri="{FF2B5EF4-FFF2-40B4-BE49-F238E27FC236}">
                  <a16:creationId xmlns:a16="http://schemas.microsoft.com/office/drawing/2014/main" id="{186B2993-B8D3-554E-BAEF-F8D8FC23BD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1006" y="4814560"/>
              <a:ext cx="53619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467">
              <a:extLst>
                <a:ext uri="{FF2B5EF4-FFF2-40B4-BE49-F238E27FC236}">
                  <a16:creationId xmlns:a16="http://schemas.microsoft.com/office/drawing/2014/main" id="{0B6F4B0E-A719-B14B-9723-A97C681CBA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76043" y="4268902"/>
              <a:ext cx="0" cy="5418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69">
              <a:extLst>
                <a:ext uri="{FF2B5EF4-FFF2-40B4-BE49-F238E27FC236}">
                  <a16:creationId xmlns:a16="http://schemas.microsoft.com/office/drawing/2014/main" id="{7782582D-7074-9B44-ABDA-80AA95486B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373422" y="3698097"/>
              <a:ext cx="2622" cy="5393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72">
              <a:extLst>
                <a:ext uri="{FF2B5EF4-FFF2-40B4-BE49-F238E27FC236}">
                  <a16:creationId xmlns:a16="http://schemas.microsoft.com/office/drawing/2014/main" id="{231D609B-5B87-304A-BB31-13629CB750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957" y="2596725"/>
              <a:ext cx="0" cy="54314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73">
              <a:extLst>
                <a:ext uri="{FF2B5EF4-FFF2-40B4-BE49-F238E27FC236}">
                  <a16:creationId xmlns:a16="http://schemas.microsoft.com/office/drawing/2014/main" id="{087F3B2D-501A-9343-AB3D-069DF9BFB7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534957" y="2037237"/>
              <a:ext cx="0" cy="5481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498">
              <a:extLst>
                <a:ext uri="{FF2B5EF4-FFF2-40B4-BE49-F238E27FC236}">
                  <a16:creationId xmlns:a16="http://schemas.microsoft.com/office/drawing/2014/main" id="{89861F84-7030-A54C-AFF2-F1876B690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0951" y="3704385"/>
              <a:ext cx="5243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500">
              <a:extLst>
                <a:ext uri="{FF2B5EF4-FFF2-40B4-BE49-F238E27FC236}">
                  <a16:creationId xmlns:a16="http://schemas.microsoft.com/office/drawing/2014/main" id="{AFB34C1E-8251-8747-BAE4-145904E1FF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77787" y="3699356"/>
              <a:ext cx="5243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501">
              <a:extLst>
                <a:ext uri="{FF2B5EF4-FFF2-40B4-BE49-F238E27FC236}">
                  <a16:creationId xmlns:a16="http://schemas.microsoft.com/office/drawing/2014/main" id="{B9FD5F0E-2F29-8D4E-BDF6-8995CD30D8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34957" y="3171300"/>
              <a:ext cx="1311" cy="4978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FC066B0-EE74-FB4F-A8C5-5D9683B165D0}"/>
              </a:ext>
            </a:extLst>
          </p:cNvPr>
          <p:cNvGrpSpPr/>
          <p:nvPr/>
        </p:nvGrpSpPr>
        <p:grpSpPr>
          <a:xfrm>
            <a:off x="5631116" y="2019635"/>
            <a:ext cx="2890732" cy="2787381"/>
            <a:chOff x="5631116" y="2019635"/>
            <a:chExt cx="2890732" cy="2787381"/>
          </a:xfrm>
        </p:grpSpPr>
        <p:sp>
          <p:nvSpPr>
            <p:cNvPr id="66" name="Line 474">
              <a:extLst>
                <a:ext uri="{FF2B5EF4-FFF2-40B4-BE49-F238E27FC236}">
                  <a16:creationId xmlns:a16="http://schemas.microsoft.com/office/drawing/2014/main" id="{0070C875-1739-AB42-9114-E81A56D808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9470" y="4290275"/>
              <a:ext cx="0" cy="51674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475">
              <a:extLst>
                <a:ext uri="{FF2B5EF4-FFF2-40B4-BE49-F238E27FC236}">
                  <a16:creationId xmlns:a16="http://schemas.microsoft.com/office/drawing/2014/main" id="{37A05E46-EECB-B441-B5DD-A85BDC2E66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49470" y="3723244"/>
              <a:ext cx="0" cy="525541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476">
              <a:extLst>
                <a:ext uri="{FF2B5EF4-FFF2-40B4-BE49-F238E27FC236}">
                  <a16:creationId xmlns:a16="http://schemas.microsoft.com/office/drawing/2014/main" id="{4DF83B59-3D65-554A-B47C-F58554050C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162067" y="2600496"/>
              <a:ext cx="5244" cy="559488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479">
              <a:extLst>
                <a:ext uri="{FF2B5EF4-FFF2-40B4-BE49-F238E27FC236}">
                  <a16:creationId xmlns:a16="http://schemas.microsoft.com/office/drawing/2014/main" id="{29CBD804-7704-FE46-87EC-5287C6F85D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90909" y="2597982"/>
              <a:ext cx="586012" cy="377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481">
              <a:extLst>
                <a:ext uri="{FF2B5EF4-FFF2-40B4-BE49-F238E27FC236}">
                  <a16:creationId xmlns:a16="http://schemas.microsoft.com/office/drawing/2014/main" id="{59CF1E0D-65D1-6A4F-B68E-315618FF2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2263" y="2034722"/>
              <a:ext cx="529640" cy="377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482">
              <a:extLst>
                <a:ext uri="{FF2B5EF4-FFF2-40B4-BE49-F238E27FC236}">
                  <a16:creationId xmlns:a16="http://schemas.microsoft.com/office/drawing/2014/main" id="{220E26A8-FFB8-4D45-BB82-758F8F12F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2208" y="2034722"/>
              <a:ext cx="529640" cy="377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483">
              <a:extLst>
                <a:ext uri="{FF2B5EF4-FFF2-40B4-BE49-F238E27FC236}">
                  <a16:creationId xmlns:a16="http://schemas.microsoft.com/office/drawing/2014/main" id="{31F0E75A-176B-7545-9324-C7F6A089A6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44226" y="3180101"/>
              <a:ext cx="0" cy="510454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499">
              <a:extLst>
                <a:ext uri="{FF2B5EF4-FFF2-40B4-BE49-F238E27FC236}">
                  <a16:creationId xmlns:a16="http://schemas.microsoft.com/office/drawing/2014/main" id="{3ACAD520-76D3-0C48-A6A5-22D507C60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1116" y="3144897"/>
              <a:ext cx="536195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502">
              <a:extLst>
                <a:ext uri="{FF2B5EF4-FFF2-40B4-BE49-F238E27FC236}">
                  <a16:creationId xmlns:a16="http://schemas.microsoft.com/office/drawing/2014/main" id="{4FD49D86-A205-5E4C-AA95-719BF5BD4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04452" y="2597982"/>
              <a:ext cx="586012" cy="377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503">
              <a:extLst>
                <a:ext uri="{FF2B5EF4-FFF2-40B4-BE49-F238E27FC236}">
                  <a16:creationId xmlns:a16="http://schemas.microsoft.com/office/drawing/2014/main" id="{EC8817DA-E55F-5B49-8ED6-941F630863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373421" y="2019635"/>
              <a:ext cx="5244" cy="559488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C8C67C72-629D-2E40-9C14-2476CC440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51" y="3111616"/>
            <a:ext cx="4234949" cy="353943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</a:t>
            </a:r>
          </a:p>
          <a:p>
            <a:endParaRPr lang="nl-NL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8F2873E-7D39-2047-8D8D-C66DDB143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94" y="1673352"/>
            <a:ext cx="4234949" cy="584775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long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7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456">
            <a:extLst>
              <a:ext uri="{FF2B5EF4-FFF2-40B4-BE49-F238E27FC236}">
                <a16:creationId xmlns:a16="http://schemas.microsoft.com/office/drawing/2014/main" id="{805793A2-4072-6042-AECE-774E03F86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379" y="3124200"/>
            <a:ext cx="1160695" cy="115389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9FF8FA-F6FA-BA46-A307-7B99A924D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counter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15BB98-70EE-C54E-BB06-5E1CF04DC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51" y="3111616"/>
            <a:ext cx="4234949" cy="353943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P(&amp;s)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V(&amp;s)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21CF58-2A86-F145-9116-BA394096F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94" y="1673352"/>
            <a:ext cx="4234949" cy="584775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long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506F35-DDC6-F54E-89BB-3879ACE12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94" y="2454039"/>
            <a:ext cx="4234949" cy="338554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1);</a:t>
            </a:r>
          </a:p>
        </p:txBody>
      </p:sp>
      <p:sp>
        <p:nvSpPr>
          <p:cNvPr id="11" name="Line 380">
            <a:extLst>
              <a:ext uri="{FF2B5EF4-FFF2-40B4-BE49-F238E27FC236}">
                <a16:creationId xmlns:a16="http://schemas.microsoft.com/office/drawing/2014/main" id="{2E4474ED-58CB-604D-BC7C-35E99AB8479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37439" y="5560498"/>
            <a:ext cx="41850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Line 381">
            <a:extLst>
              <a:ext uri="{FF2B5EF4-FFF2-40B4-BE49-F238E27FC236}">
                <a16:creationId xmlns:a16="http://schemas.microsoft.com/office/drawing/2014/main" id="{12730F00-CCFD-2E4E-812F-B3195F4045E1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4945266" y="1660396"/>
            <a:ext cx="0" cy="39001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Text Box 388">
            <a:extLst>
              <a:ext uri="{FF2B5EF4-FFF2-40B4-BE49-F238E27FC236}">
                <a16:creationId xmlns:a16="http://schemas.microsoft.com/office/drawing/2014/main" id="{68D408A2-A5F3-DD40-A43D-F035E89B988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43109" y="5555372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4" name="Text Box 389">
            <a:extLst>
              <a:ext uri="{FF2B5EF4-FFF2-40B4-BE49-F238E27FC236}">
                <a16:creationId xmlns:a16="http://schemas.microsoft.com/office/drawing/2014/main" id="{EC332D5A-D4DA-3D40-999D-08A006026F7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524500" y="5555372"/>
            <a:ext cx="45790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15" name="Text Box 391">
            <a:extLst>
              <a:ext uri="{FF2B5EF4-FFF2-40B4-BE49-F238E27FC236}">
                <a16:creationId xmlns:a16="http://schemas.microsoft.com/office/drawing/2014/main" id="{09D0A2F3-E0AD-444B-BD74-34097FCF94A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9243" y="5555372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16" name="Text Box 392">
            <a:extLst>
              <a:ext uri="{FF2B5EF4-FFF2-40B4-BE49-F238E27FC236}">
                <a16:creationId xmlns:a16="http://schemas.microsoft.com/office/drawing/2014/main" id="{893212B9-101E-BE48-8720-9CBC31C07ED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68482" y="5555372"/>
            <a:ext cx="317012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7" name="Text Box 430">
            <a:extLst>
              <a:ext uri="{FF2B5EF4-FFF2-40B4-BE49-F238E27FC236}">
                <a16:creationId xmlns:a16="http://schemas.microsoft.com/office/drawing/2014/main" id="{131855D2-CE55-A14B-B70B-9814381177B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388783" y="5941150"/>
            <a:ext cx="819276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/>
              <a:t>Thread 1</a:t>
            </a:r>
          </a:p>
        </p:txBody>
      </p:sp>
      <p:sp>
        <p:nvSpPr>
          <p:cNvPr id="18" name="Text Box 431">
            <a:extLst>
              <a:ext uri="{FF2B5EF4-FFF2-40B4-BE49-F238E27FC236}">
                <a16:creationId xmlns:a16="http://schemas.microsoft.com/office/drawing/2014/main" id="{EBDFEB05-33C0-E84F-B3D1-B697DE2AE83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49978" y="1387401"/>
            <a:ext cx="819276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19" name="Oval 405">
            <a:extLst>
              <a:ext uri="{FF2B5EF4-FFF2-40B4-BE49-F238E27FC236}">
                <a16:creationId xmlns:a16="http://schemas.microsoft.com/office/drawing/2014/main" id="{721D77E5-D229-5B41-B1CA-EAC1D01EEF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5010665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Oval 406">
            <a:extLst>
              <a:ext uri="{FF2B5EF4-FFF2-40B4-BE49-F238E27FC236}">
                <a16:creationId xmlns:a16="http://schemas.microsoft.com/office/drawing/2014/main" id="{A42558DD-48E8-3D43-BE2B-C3266CB34B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5010665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407">
            <a:extLst>
              <a:ext uri="{FF2B5EF4-FFF2-40B4-BE49-F238E27FC236}">
                <a16:creationId xmlns:a16="http://schemas.microsoft.com/office/drawing/2014/main" id="{3EF43F32-71E5-384F-ADBF-5B907F4B0F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5010665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Oval 408">
            <a:extLst>
              <a:ext uri="{FF2B5EF4-FFF2-40B4-BE49-F238E27FC236}">
                <a16:creationId xmlns:a16="http://schemas.microsoft.com/office/drawing/2014/main" id="{A7677D74-C35E-AE47-AFFE-8DFAC8B9CF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5010665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Oval 409">
            <a:extLst>
              <a:ext uri="{FF2B5EF4-FFF2-40B4-BE49-F238E27FC236}">
                <a16:creationId xmlns:a16="http://schemas.microsoft.com/office/drawing/2014/main" id="{9D109F92-CD18-CE45-A4FE-C556934994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5010665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Oval 438">
            <a:extLst>
              <a:ext uri="{FF2B5EF4-FFF2-40B4-BE49-F238E27FC236}">
                <a16:creationId xmlns:a16="http://schemas.microsoft.com/office/drawing/2014/main" id="{5ABDDD9F-3FF5-B143-8AF6-3D93268656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5010665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Oval 526">
            <a:extLst>
              <a:ext uri="{FF2B5EF4-FFF2-40B4-BE49-F238E27FC236}">
                <a16:creationId xmlns:a16="http://schemas.microsoft.com/office/drawing/2014/main" id="{B185D681-CE0F-E147-80D4-6EE4BD8999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5010665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Oval 532">
            <a:extLst>
              <a:ext uri="{FF2B5EF4-FFF2-40B4-BE49-F238E27FC236}">
                <a16:creationId xmlns:a16="http://schemas.microsoft.com/office/drawing/2014/main" id="{3E486142-3D6F-EB4B-B048-31DB10A9E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5010665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Oval 410">
            <a:extLst>
              <a:ext uri="{FF2B5EF4-FFF2-40B4-BE49-F238E27FC236}">
                <a16:creationId xmlns:a16="http://schemas.microsoft.com/office/drawing/2014/main" id="{FA024E7A-542B-A042-A3D6-E22118296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4482619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Oval 411">
            <a:extLst>
              <a:ext uri="{FF2B5EF4-FFF2-40B4-BE49-F238E27FC236}">
                <a16:creationId xmlns:a16="http://schemas.microsoft.com/office/drawing/2014/main" id="{53DE7D80-339B-264C-B6BA-3064AF060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4482619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" name="Oval 412">
            <a:extLst>
              <a:ext uri="{FF2B5EF4-FFF2-40B4-BE49-F238E27FC236}">
                <a16:creationId xmlns:a16="http://schemas.microsoft.com/office/drawing/2014/main" id="{7DA35848-A6D9-184E-A208-3760CC80B8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4482619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Oval 413">
            <a:extLst>
              <a:ext uri="{FF2B5EF4-FFF2-40B4-BE49-F238E27FC236}">
                <a16:creationId xmlns:a16="http://schemas.microsoft.com/office/drawing/2014/main" id="{672A7697-AD7B-544D-8188-B4AD72D8B3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4482619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Oval 414">
            <a:extLst>
              <a:ext uri="{FF2B5EF4-FFF2-40B4-BE49-F238E27FC236}">
                <a16:creationId xmlns:a16="http://schemas.microsoft.com/office/drawing/2014/main" id="{2FAB09D9-EB9B-754C-B0EF-7B9883E7C1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4482619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Oval 439">
            <a:extLst>
              <a:ext uri="{FF2B5EF4-FFF2-40B4-BE49-F238E27FC236}">
                <a16:creationId xmlns:a16="http://schemas.microsoft.com/office/drawing/2014/main" id="{1CB7CA5F-F8A6-2D46-8F71-BC17672760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4482619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Oval 527">
            <a:extLst>
              <a:ext uri="{FF2B5EF4-FFF2-40B4-BE49-F238E27FC236}">
                <a16:creationId xmlns:a16="http://schemas.microsoft.com/office/drawing/2014/main" id="{46061ECE-1B5B-1140-B553-B96CD6AC92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4482619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" name="Oval 533">
            <a:extLst>
              <a:ext uri="{FF2B5EF4-FFF2-40B4-BE49-F238E27FC236}">
                <a16:creationId xmlns:a16="http://schemas.microsoft.com/office/drawing/2014/main" id="{F95818A8-6C5C-4841-B047-018CE38279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4482619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Oval 415">
            <a:extLst>
              <a:ext uri="{FF2B5EF4-FFF2-40B4-BE49-F238E27FC236}">
                <a16:creationId xmlns:a16="http://schemas.microsoft.com/office/drawing/2014/main" id="{69EDB071-A040-5F49-A923-BBC8824A2D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395457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Oval 416">
            <a:extLst>
              <a:ext uri="{FF2B5EF4-FFF2-40B4-BE49-F238E27FC236}">
                <a16:creationId xmlns:a16="http://schemas.microsoft.com/office/drawing/2014/main" id="{67BACEA1-B46B-9142-A82D-44D2C43A1C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3954574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" name="Oval 417">
            <a:extLst>
              <a:ext uri="{FF2B5EF4-FFF2-40B4-BE49-F238E27FC236}">
                <a16:creationId xmlns:a16="http://schemas.microsoft.com/office/drawing/2014/main" id="{B0220838-016C-9940-89DF-84A6B071E3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395457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" name="Oval 418">
            <a:extLst>
              <a:ext uri="{FF2B5EF4-FFF2-40B4-BE49-F238E27FC236}">
                <a16:creationId xmlns:a16="http://schemas.microsoft.com/office/drawing/2014/main" id="{778FAFCA-BA8D-3D48-9FC7-EF65D96070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395457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Oval 419">
            <a:extLst>
              <a:ext uri="{FF2B5EF4-FFF2-40B4-BE49-F238E27FC236}">
                <a16:creationId xmlns:a16="http://schemas.microsoft.com/office/drawing/2014/main" id="{9862BA83-7B96-E44D-922B-F66B55C7A4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3954574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Oval 440">
            <a:extLst>
              <a:ext uri="{FF2B5EF4-FFF2-40B4-BE49-F238E27FC236}">
                <a16:creationId xmlns:a16="http://schemas.microsoft.com/office/drawing/2014/main" id="{90C85B98-28A1-BC41-BB4E-8A18340A7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395457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" name="Oval 528">
            <a:extLst>
              <a:ext uri="{FF2B5EF4-FFF2-40B4-BE49-F238E27FC236}">
                <a16:creationId xmlns:a16="http://schemas.microsoft.com/office/drawing/2014/main" id="{7269D4BF-2471-A147-815F-F7AAE02D69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3954574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Oval 534">
            <a:extLst>
              <a:ext uri="{FF2B5EF4-FFF2-40B4-BE49-F238E27FC236}">
                <a16:creationId xmlns:a16="http://schemas.microsoft.com/office/drawing/2014/main" id="{680C5F82-5A00-014D-8D93-98F0D0DB3E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395457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Oval 420">
            <a:extLst>
              <a:ext uri="{FF2B5EF4-FFF2-40B4-BE49-F238E27FC236}">
                <a16:creationId xmlns:a16="http://schemas.microsoft.com/office/drawing/2014/main" id="{7699384A-091F-BB4D-8226-A43F99A8F5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342652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Oval 421">
            <a:extLst>
              <a:ext uri="{FF2B5EF4-FFF2-40B4-BE49-F238E27FC236}">
                <a16:creationId xmlns:a16="http://schemas.microsoft.com/office/drawing/2014/main" id="{29579570-DEFD-D54F-9DAC-178FDE3B26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3426528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422">
            <a:extLst>
              <a:ext uri="{FF2B5EF4-FFF2-40B4-BE49-F238E27FC236}">
                <a16:creationId xmlns:a16="http://schemas.microsoft.com/office/drawing/2014/main" id="{BD12024A-59EA-7546-93D4-50144C6F5B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342652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Oval 423">
            <a:extLst>
              <a:ext uri="{FF2B5EF4-FFF2-40B4-BE49-F238E27FC236}">
                <a16:creationId xmlns:a16="http://schemas.microsoft.com/office/drawing/2014/main" id="{56FC1760-51BC-3C4E-AFF2-00FBB5549F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342652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Oval 424">
            <a:extLst>
              <a:ext uri="{FF2B5EF4-FFF2-40B4-BE49-F238E27FC236}">
                <a16:creationId xmlns:a16="http://schemas.microsoft.com/office/drawing/2014/main" id="{3DF0B14A-5CA3-6A4F-BB4E-44715146EC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3426528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Oval 441">
            <a:extLst>
              <a:ext uri="{FF2B5EF4-FFF2-40B4-BE49-F238E27FC236}">
                <a16:creationId xmlns:a16="http://schemas.microsoft.com/office/drawing/2014/main" id="{6D78FCD5-BABF-CE42-B7A6-09713D9117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342652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" name="Oval 529">
            <a:extLst>
              <a:ext uri="{FF2B5EF4-FFF2-40B4-BE49-F238E27FC236}">
                <a16:creationId xmlns:a16="http://schemas.microsoft.com/office/drawing/2014/main" id="{C0D5CE35-8C18-7144-AB85-FEF393297D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3426528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" name="Oval 535">
            <a:extLst>
              <a:ext uri="{FF2B5EF4-FFF2-40B4-BE49-F238E27FC236}">
                <a16:creationId xmlns:a16="http://schemas.microsoft.com/office/drawing/2014/main" id="{EEAA8EC5-A6AC-5F49-9340-DEF68A78E2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3426528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Oval 425">
            <a:extLst>
              <a:ext uri="{FF2B5EF4-FFF2-40B4-BE49-F238E27FC236}">
                <a16:creationId xmlns:a16="http://schemas.microsoft.com/office/drawing/2014/main" id="{86FC25B7-F770-8942-8E34-05D2A55685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289848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" name="Oval 426">
            <a:extLst>
              <a:ext uri="{FF2B5EF4-FFF2-40B4-BE49-F238E27FC236}">
                <a16:creationId xmlns:a16="http://schemas.microsoft.com/office/drawing/2014/main" id="{D4D790F1-3150-764C-9E9C-4C4636DE1F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2898483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427">
            <a:extLst>
              <a:ext uri="{FF2B5EF4-FFF2-40B4-BE49-F238E27FC236}">
                <a16:creationId xmlns:a16="http://schemas.microsoft.com/office/drawing/2014/main" id="{412E236E-D46C-0C48-B0BE-99EFD620F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90340" y="289848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428">
            <a:extLst>
              <a:ext uri="{FF2B5EF4-FFF2-40B4-BE49-F238E27FC236}">
                <a16:creationId xmlns:a16="http://schemas.microsoft.com/office/drawing/2014/main" id="{7D05D249-7DFA-AA4D-8CE9-6CD297A60A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289848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Oval 429">
            <a:extLst>
              <a:ext uri="{FF2B5EF4-FFF2-40B4-BE49-F238E27FC236}">
                <a16:creationId xmlns:a16="http://schemas.microsoft.com/office/drawing/2014/main" id="{7C23C84A-DE11-3249-8FD9-C0FAA5C611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2710" y="2898483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" name="Oval 442">
            <a:extLst>
              <a:ext uri="{FF2B5EF4-FFF2-40B4-BE49-F238E27FC236}">
                <a16:creationId xmlns:a16="http://schemas.microsoft.com/office/drawing/2014/main" id="{569EFC38-8505-B04F-963C-75A7D34868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289848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Oval 530">
            <a:extLst>
              <a:ext uri="{FF2B5EF4-FFF2-40B4-BE49-F238E27FC236}">
                <a16:creationId xmlns:a16="http://schemas.microsoft.com/office/drawing/2014/main" id="{DAD13CEB-6C87-6842-BD42-BCEAFE6E45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3243" y="2898483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" name="Oval 536">
            <a:extLst>
              <a:ext uri="{FF2B5EF4-FFF2-40B4-BE49-F238E27FC236}">
                <a16:creationId xmlns:a16="http://schemas.microsoft.com/office/drawing/2014/main" id="{C663B770-14A5-704E-9477-018808440C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5079" y="2898483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" name="Oval 433">
            <a:extLst>
              <a:ext uri="{FF2B5EF4-FFF2-40B4-BE49-F238E27FC236}">
                <a16:creationId xmlns:a16="http://schemas.microsoft.com/office/drawing/2014/main" id="{880CD534-4D17-6D42-8380-94F937B787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5541274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Oval 434">
            <a:extLst>
              <a:ext uri="{FF2B5EF4-FFF2-40B4-BE49-F238E27FC236}">
                <a16:creationId xmlns:a16="http://schemas.microsoft.com/office/drawing/2014/main" id="{107FE75A-1D22-584D-BFBB-D809167A80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5539992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Oval 435">
            <a:extLst>
              <a:ext uri="{FF2B5EF4-FFF2-40B4-BE49-F238E27FC236}">
                <a16:creationId xmlns:a16="http://schemas.microsoft.com/office/drawing/2014/main" id="{4F4F2B15-BB83-6745-B489-3CC8998F4D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5539992"/>
            <a:ext cx="30005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Oval 436">
            <a:extLst>
              <a:ext uri="{FF2B5EF4-FFF2-40B4-BE49-F238E27FC236}">
                <a16:creationId xmlns:a16="http://schemas.microsoft.com/office/drawing/2014/main" id="{D7EE3963-1C7A-D942-83A6-FCD415FFE3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39569" y="5539992"/>
            <a:ext cx="30005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" name="Oval 437">
            <a:extLst>
              <a:ext uri="{FF2B5EF4-FFF2-40B4-BE49-F238E27FC236}">
                <a16:creationId xmlns:a16="http://schemas.microsoft.com/office/drawing/2014/main" id="{ECFCA5FA-F2F0-1846-8836-8829FD9AC6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0101" y="5539992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" name="Oval 444">
            <a:extLst>
              <a:ext uri="{FF2B5EF4-FFF2-40B4-BE49-F238E27FC236}">
                <a16:creationId xmlns:a16="http://schemas.microsoft.com/office/drawing/2014/main" id="{F797C2D2-3E03-EF47-BFB8-70BA080BF5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5539992"/>
            <a:ext cx="30006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" name="Oval 531">
            <a:extLst>
              <a:ext uri="{FF2B5EF4-FFF2-40B4-BE49-F238E27FC236}">
                <a16:creationId xmlns:a16="http://schemas.microsoft.com/office/drawing/2014/main" id="{24D3F6D5-E3BA-2748-BED8-7CAAE77BA9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5539992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Oval 537">
            <a:extLst>
              <a:ext uri="{FF2B5EF4-FFF2-40B4-BE49-F238E27FC236}">
                <a16:creationId xmlns:a16="http://schemas.microsoft.com/office/drawing/2014/main" id="{3E6400CB-89EF-C543-9152-5C52818486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5539992"/>
            <a:ext cx="31310" cy="3076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" name="Oval 538">
            <a:extLst>
              <a:ext uri="{FF2B5EF4-FFF2-40B4-BE49-F238E27FC236}">
                <a16:creationId xmlns:a16="http://schemas.microsoft.com/office/drawing/2014/main" id="{3140D6A4-8FBB-DB40-910F-50C574A0D4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237043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" name="Oval 539">
            <a:extLst>
              <a:ext uri="{FF2B5EF4-FFF2-40B4-BE49-F238E27FC236}">
                <a16:creationId xmlns:a16="http://schemas.microsoft.com/office/drawing/2014/main" id="{2E4E2E04-6FE9-9144-8D2E-473234512A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2370437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" name="Oval 540">
            <a:extLst>
              <a:ext uri="{FF2B5EF4-FFF2-40B4-BE49-F238E27FC236}">
                <a16:creationId xmlns:a16="http://schemas.microsoft.com/office/drawing/2014/main" id="{81A91C46-FFAF-9140-9241-4257D5FC5A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2370437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" name="Oval 541">
            <a:extLst>
              <a:ext uri="{FF2B5EF4-FFF2-40B4-BE49-F238E27FC236}">
                <a16:creationId xmlns:a16="http://schemas.microsoft.com/office/drawing/2014/main" id="{6835A1A5-3E3A-0841-A0F4-F0FE278668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237043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" name="Oval 542">
            <a:extLst>
              <a:ext uri="{FF2B5EF4-FFF2-40B4-BE49-F238E27FC236}">
                <a16:creationId xmlns:a16="http://schemas.microsoft.com/office/drawing/2014/main" id="{B26117E0-F395-5342-9D88-269E42AD8E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1405" y="237043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" name="Oval 543">
            <a:extLst>
              <a:ext uri="{FF2B5EF4-FFF2-40B4-BE49-F238E27FC236}">
                <a16:creationId xmlns:a16="http://schemas.microsoft.com/office/drawing/2014/main" id="{65E8B575-2516-FC46-B151-4529B39B45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237043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" name="Oval 550">
            <a:extLst>
              <a:ext uri="{FF2B5EF4-FFF2-40B4-BE49-F238E27FC236}">
                <a16:creationId xmlns:a16="http://schemas.microsoft.com/office/drawing/2014/main" id="{705B3570-F472-DE4D-814F-545AE12B23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2370437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" name="Oval 551">
            <a:extLst>
              <a:ext uri="{FF2B5EF4-FFF2-40B4-BE49-F238E27FC236}">
                <a16:creationId xmlns:a16="http://schemas.microsoft.com/office/drawing/2014/main" id="{C1C67DE8-B682-3245-9169-6C017310F9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2370437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" name="Oval 552">
            <a:extLst>
              <a:ext uri="{FF2B5EF4-FFF2-40B4-BE49-F238E27FC236}">
                <a16:creationId xmlns:a16="http://schemas.microsoft.com/office/drawing/2014/main" id="{EA5A3321-2172-7042-B6AB-D431862FCC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6666" y="184239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" name="Oval 553">
            <a:extLst>
              <a:ext uri="{FF2B5EF4-FFF2-40B4-BE49-F238E27FC236}">
                <a16:creationId xmlns:a16="http://schemas.microsoft.com/office/drawing/2014/main" id="{7AC643FE-F458-6B46-9111-1FB2D97C82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7199" y="1842392"/>
            <a:ext cx="31310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" name="Oval 554">
            <a:extLst>
              <a:ext uri="{FF2B5EF4-FFF2-40B4-BE49-F238E27FC236}">
                <a16:creationId xmlns:a16="http://schemas.microsoft.com/office/drawing/2014/main" id="{05C7B5E5-7623-AF4E-B48A-48EE531105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036" y="1842392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" name="Oval 555">
            <a:extLst>
              <a:ext uri="{FF2B5EF4-FFF2-40B4-BE49-F238E27FC236}">
                <a16:creationId xmlns:a16="http://schemas.microsoft.com/office/drawing/2014/main" id="{6477AB92-342D-0A40-A4DD-B89DDD3E60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40873" y="184239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" name="Oval 556">
            <a:extLst>
              <a:ext uri="{FF2B5EF4-FFF2-40B4-BE49-F238E27FC236}">
                <a16:creationId xmlns:a16="http://schemas.microsoft.com/office/drawing/2014/main" id="{2EBFFA04-96F6-E94A-B8A5-706FB5BF91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1405" y="184239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" name="Oval 557">
            <a:extLst>
              <a:ext uri="{FF2B5EF4-FFF2-40B4-BE49-F238E27FC236}">
                <a16:creationId xmlns:a16="http://schemas.microsoft.com/office/drawing/2014/main" id="{290C3EDB-D7EE-0842-B3CD-F6A6995238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36134" y="184239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" name="Oval 564">
            <a:extLst>
              <a:ext uri="{FF2B5EF4-FFF2-40B4-BE49-F238E27FC236}">
                <a16:creationId xmlns:a16="http://schemas.microsoft.com/office/drawing/2014/main" id="{E16F12A6-66DD-474F-A6AE-62046206F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41938" y="1842392"/>
            <a:ext cx="30006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" name="Oval 565">
            <a:extLst>
              <a:ext uri="{FF2B5EF4-FFF2-40B4-BE49-F238E27FC236}">
                <a16:creationId xmlns:a16="http://schemas.microsoft.com/office/drawing/2014/main" id="{ABB5763E-C0F2-EA4B-A98B-F1FAA45BEF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3775" y="1842392"/>
            <a:ext cx="30005" cy="2947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" name="Text Box 575">
            <a:extLst>
              <a:ext uri="{FF2B5EF4-FFF2-40B4-BE49-F238E27FC236}">
                <a16:creationId xmlns:a16="http://schemas.microsoft.com/office/drawing/2014/main" id="{B2E31386-6B1E-064B-B38E-64D61737340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172875" y="5555372"/>
            <a:ext cx="307881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4" name="Text Box 576">
            <a:extLst>
              <a:ext uri="{FF2B5EF4-FFF2-40B4-BE49-F238E27FC236}">
                <a16:creationId xmlns:a16="http://schemas.microsoft.com/office/drawing/2014/main" id="{8BA3998E-61F3-1140-97E9-C70E23EF9AE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702534" y="5555372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5" name="Text Box 577">
            <a:extLst>
              <a:ext uri="{FF2B5EF4-FFF2-40B4-BE49-F238E27FC236}">
                <a16:creationId xmlns:a16="http://schemas.microsoft.com/office/drawing/2014/main" id="{91AE80CF-A0F2-6342-9E77-1954DA731D2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260894" y="5555372"/>
            <a:ext cx="326145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86" name="Text Box 579">
            <a:extLst>
              <a:ext uri="{FF2B5EF4-FFF2-40B4-BE49-F238E27FC236}">
                <a16:creationId xmlns:a16="http://schemas.microsoft.com/office/drawing/2014/main" id="{9B271387-4924-1B40-AC98-75DAF97E329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15207" y="5124732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7" name="Text Box 580">
            <a:extLst>
              <a:ext uri="{FF2B5EF4-FFF2-40B4-BE49-F238E27FC236}">
                <a16:creationId xmlns:a16="http://schemas.microsoft.com/office/drawing/2014/main" id="{63BA6A2D-100C-D743-B5DC-043DE59CB32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92577" y="4612067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88" name="Text Box 581">
            <a:extLst>
              <a:ext uri="{FF2B5EF4-FFF2-40B4-BE49-F238E27FC236}">
                <a16:creationId xmlns:a16="http://schemas.microsoft.com/office/drawing/2014/main" id="{EA0E45DC-2D2A-5E47-A40B-EBFE3127776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92577" y="2510138"/>
            <a:ext cx="457908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89" name="Text Box 582">
            <a:extLst>
              <a:ext uri="{FF2B5EF4-FFF2-40B4-BE49-F238E27FC236}">
                <a16:creationId xmlns:a16="http://schemas.microsoft.com/office/drawing/2014/main" id="{66940E6A-F6B2-3348-B74F-D4D560047E8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33472" y="1956460"/>
            <a:ext cx="317013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0" name="Text Box 583">
            <a:extLst>
              <a:ext uri="{FF2B5EF4-FFF2-40B4-BE49-F238E27FC236}">
                <a16:creationId xmlns:a16="http://schemas.microsoft.com/office/drawing/2014/main" id="{B471E7B6-1D6D-D448-B271-D98EB3A4B72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42604" y="4078895"/>
            <a:ext cx="307881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1" name="Text Box 584">
            <a:extLst>
              <a:ext uri="{FF2B5EF4-FFF2-40B4-BE49-F238E27FC236}">
                <a16:creationId xmlns:a16="http://schemas.microsoft.com/office/drawing/2014/main" id="{69ACA959-7564-F54C-93AD-DC1C1DC3E8E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15207" y="3576483"/>
            <a:ext cx="335277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92" name="Text Box 585">
            <a:extLst>
              <a:ext uri="{FF2B5EF4-FFF2-40B4-BE49-F238E27FC236}">
                <a16:creationId xmlns:a16="http://schemas.microsoft.com/office/drawing/2014/main" id="{385E3A81-CAD2-4E41-9130-5A52F1D80CB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624340" y="3033057"/>
            <a:ext cx="326145" cy="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3ECDAA81-F660-9844-99C7-ADC81B4FC9F2}"/>
              </a:ext>
            </a:extLst>
          </p:cNvPr>
          <p:cNvGrpSpPr/>
          <p:nvPr/>
        </p:nvGrpSpPr>
        <p:grpSpPr>
          <a:xfrm>
            <a:off x="5931365" y="2620361"/>
            <a:ext cx="1804396" cy="1914806"/>
            <a:chOff x="5931365" y="2620361"/>
            <a:chExt cx="1804396" cy="1914806"/>
          </a:xfrm>
        </p:grpSpPr>
        <p:sp>
          <p:nvSpPr>
            <p:cNvPr id="94" name="Rectangle 587">
              <a:extLst>
                <a:ext uri="{FF2B5EF4-FFF2-40B4-BE49-F238E27FC236}">
                  <a16:creationId xmlns:a16="http://schemas.microsoft.com/office/drawing/2014/main" id="{5A0D6289-4D4D-CB44-AE96-5E82FBB3E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3280" y="2874131"/>
              <a:ext cx="1732481" cy="16610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588">
              <a:extLst>
                <a:ext uri="{FF2B5EF4-FFF2-40B4-BE49-F238E27FC236}">
                  <a16:creationId xmlns:a16="http://schemas.microsoft.com/office/drawing/2014/main" id="{9CB96BD6-4286-0E47-9872-1C7C224E5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1365" y="2620361"/>
              <a:ext cx="1411555" cy="271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dirty="0"/>
                <a:t>Forbidden region</a:t>
              </a:r>
            </a:p>
          </p:txBody>
        </p:sp>
      </p:grpSp>
      <p:sp>
        <p:nvSpPr>
          <p:cNvPr id="157" name="Text Box 544">
            <a:extLst>
              <a:ext uri="{FF2B5EF4-FFF2-40B4-BE49-F238E27FC236}">
                <a16:creationId xmlns:a16="http://schemas.microsoft.com/office/drawing/2014/main" id="{EBF59ED7-CAB8-5249-B94D-7E609E58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002" y="5349024"/>
            <a:ext cx="220474" cy="22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1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5AE1A19E-098E-BC45-BC0E-D867045776CE}"/>
              </a:ext>
            </a:extLst>
          </p:cNvPr>
          <p:cNvGrpSpPr/>
          <p:nvPr/>
        </p:nvGrpSpPr>
        <p:grpSpPr>
          <a:xfrm>
            <a:off x="4957007" y="1633480"/>
            <a:ext cx="4138125" cy="3937271"/>
            <a:chOff x="4957007" y="1633480"/>
            <a:chExt cx="4138125" cy="3937271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E701E9F0-5104-4347-BE62-433F5169CDFC}"/>
                </a:ext>
              </a:extLst>
            </p:cNvPr>
            <p:cNvGrpSpPr/>
            <p:nvPr/>
          </p:nvGrpSpPr>
          <p:grpSpPr>
            <a:xfrm>
              <a:off x="5553200" y="2703670"/>
              <a:ext cx="2161688" cy="443455"/>
              <a:chOff x="5553200" y="2703670"/>
              <a:chExt cx="2161688" cy="443455"/>
            </a:xfrm>
          </p:grpSpPr>
          <p:sp>
            <p:nvSpPr>
              <p:cNvPr id="123" name="Text Box 629">
                <a:extLst>
                  <a:ext uri="{FF2B5EF4-FFF2-40B4-BE49-F238E27FC236}">
                    <a16:creationId xmlns:a16="http://schemas.microsoft.com/office/drawing/2014/main" id="{AD2A319D-7BE3-A540-AAEA-8735FBEDEA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53200" y="2703670"/>
                <a:ext cx="220473" cy="2217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 dirty="0"/>
                  <a:t>0</a:t>
                </a:r>
              </a:p>
            </p:txBody>
          </p:sp>
          <p:sp>
            <p:nvSpPr>
              <p:cNvPr id="124" name="Text Box 630">
                <a:extLst>
                  <a:ext uri="{FF2B5EF4-FFF2-40B4-BE49-F238E27FC236}">
                    <a16:creationId xmlns:a16="http://schemas.microsoft.com/office/drawing/2014/main" id="{2BABE0F8-6DE7-4045-A303-8753B1CF68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75032" y="2925397"/>
                <a:ext cx="262220" cy="22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/>
                  <a:t>-1</a:t>
                </a:r>
              </a:p>
            </p:txBody>
          </p:sp>
          <p:sp>
            <p:nvSpPr>
              <p:cNvPr id="125" name="Text Box 631">
                <a:extLst>
                  <a:ext uri="{FF2B5EF4-FFF2-40B4-BE49-F238E27FC236}">
                    <a16:creationId xmlns:a16="http://schemas.microsoft.com/office/drawing/2014/main" id="{ED02ED95-AF50-114D-888C-DAA221C407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62492" y="2925397"/>
                <a:ext cx="262221" cy="22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/>
                  <a:t>-1</a:t>
                </a:r>
              </a:p>
            </p:txBody>
          </p:sp>
          <p:sp>
            <p:nvSpPr>
              <p:cNvPr id="126" name="Text Box 632">
                <a:extLst>
                  <a:ext uri="{FF2B5EF4-FFF2-40B4-BE49-F238E27FC236}">
                    <a16:creationId xmlns:a16="http://schemas.microsoft.com/office/drawing/2014/main" id="{8D04D34F-8F68-8A4C-BF36-CBEE98EE3E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070" y="2925397"/>
                <a:ext cx="262221" cy="22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/>
                  <a:t>-1</a:t>
                </a:r>
              </a:p>
            </p:txBody>
          </p:sp>
          <p:sp>
            <p:nvSpPr>
              <p:cNvPr id="127" name="Text Box 633">
                <a:extLst>
                  <a:ext uri="{FF2B5EF4-FFF2-40B4-BE49-F238E27FC236}">
                    <a16:creationId xmlns:a16="http://schemas.microsoft.com/office/drawing/2014/main" id="{2FD6C1F9-DD55-4D43-995C-9FD62A1A6D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2668" y="2925397"/>
                <a:ext cx="262220" cy="2217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1200"/>
                  <a:t>-1</a:t>
                </a:r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25862D9D-0BB5-8641-B5F6-E9574FDC2A32}"/>
                </a:ext>
              </a:extLst>
            </p:cNvPr>
            <p:cNvGrpSpPr/>
            <p:nvPr/>
          </p:nvGrpSpPr>
          <p:grpSpPr>
            <a:xfrm>
              <a:off x="4957007" y="1633480"/>
              <a:ext cx="4138125" cy="3937271"/>
              <a:chOff x="4957007" y="1633480"/>
              <a:chExt cx="4138125" cy="3937271"/>
            </a:xfrm>
          </p:grpSpPr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90DE4DC5-835F-2947-999D-12E20A22A720}"/>
                  </a:ext>
                </a:extLst>
              </p:cNvPr>
              <p:cNvGrpSpPr/>
              <p:nvPr/>
            </p:nvGrpSpPr>
            <p:grpSpPr>
              <a:xfrm>
                <a:off x="4957007" y="4241667"/>
                <a:ext cx="4135516" cy="1329084"/>
                <a:chOff x="4957007" y="4241667"/>
                <a:chExt cx="4135516" cy="1329084"/>
              </a:xfrm>
            </p:grpSpPr>
            <p:grpSp>
              <p:nvGrpSpPr>
                <p:cNvPr id="167" name="Group 166">
                  <a:extLst>
                    <a:ext uri="{FF2B5EF4-FFF2-40B4-BE49-F238E27FC236}">
                      <a16:creationId xmlns:a16="http://schemas.microsoft.com/office/drawing/2014/main" id="{156CFAE5-DCE0-784F-A353-6A7191D3779E}"/>
                    </a:ext>
                  </a:extLst>
                </p:cNvPr>
                <p:cNvGrpSpPr/>
                <p:nvPr/>
              </p:nvGrpSpPr>
              <p:grpSpPr>
                <a:xfrm>
                  <a:off x="5523195" y="5349024"/>
                  <a:ext cx="3539323" cy="221727"/>
                  <a:chOff x="5523195" y="5349024"/>
                  <a:chExt cx="3539323" cy="221727"/>
                </a:xfrm>
              </p:grpSpPr>
              <p:sp>
                <p:nvSpPr>
                  <p:cNvPr id="158" name="Text Box 589">
                    <a:extLst>
                      <a:ext uri="{FF2B5EF4-FFF2-40B4-BE49-F238E27FC236}">
                        <a16:creationId xmlns:a16="http://schemas.microsoft.com/office/drawing/2014/main" id="{D10DFFDB-E13B-6A4D-A4BC-D386C5AF5FB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23195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dirty="0"/>
                      <a:t>1</a:t>
                    </a:r>
                  </a:p>
                </p:txBody>
              </p:sp>
              <p:sp>
                <p:nvSpPr>
                  <p:cNvPr id="159" name="Text Box 590">
                    <a:extLst>
                      <a:ext uri="{FF2B5EF4-FFF2-40B4-BE49-F238E27FC236}">
                        <a16:creationId xmlns:a16="http://schemas.microsoft.com/office/drawing/2014/main" id="{3803BF6C-E395-0145-ADBE-8F50817F8C6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86773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dirty="0"/>
                      <a:t>0</a:t>
                    </a:r>
                  </a:p>
                </p:txBody>
              </p:sp>
              <p:sp>
                <p:nvSpPr>
                  <p:cNvPr id="160" name="Text Box 591">
                    <a:extLst>
                      <a:ext uri="{FF2B5EF4-FFF2-40B4-BE49-F238E27FC236}">
                        <a16:creationId xmlns:a16="http://schemas.microsoft.com/office/drawing/2014/main" id="{A6FDFACB-696B-0248-80B8-2AE02F8E15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7731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61" name="Text Box 592">
                    <a:extLst>
                      <a:ext uri="{FF2B5EF4-FFF2-40B4-BE49-F238E27FC236}">
                        <a16:creationId xmlns:a16="http://schemas.microsoft.com/office/drawing/2014/main" id="{629A5E49-078C-8844-82F6-EF49071AB11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51310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dirty="0"/>
                      <a:t>0</a:t>
                    </a:r>
                  </a:p>
                </p:txBody>
              </p:sp>
              <p:sp>
                <p:nvSpPr>
                  <p:cNvPr id="162" name="Text Box 593">
                    <a:extLst>
                      <a:ext uri="{FF2B5EF4-FFF2-40B4-BE49-F238E27FC236}">
                        <a16:creationId xmlns:a16="http://schemas.microsoft.com/office/drawing/2014/main" id="{10BC2EA2-C0F7-A945-9028-9D0CA0E52F8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14888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63" name="Text Box 594">
                    <a:extLst>
                      <a:ext uri="{FF2B5EF4-FFF2-40B4-BE49-F238E27FC236}">
                        <a16:creationId xmlns:a16="http://schemas.microsoft.com/office/drawing/2014/main" id="{A7385923-9FC2-484D-A542-371C8BDA532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278466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64" name="Text Box 595">
                    <a:extLst>
                      <a:ext uri="{FF2B5EF4-FFF2-40B4-BE49-F238E27FC236}">
                        <a16:creationId xmlns:a16="http://schemas.microsoft.com/office/drawing/2014/main" id="{FD0AE9A8-577F-1049-B9D9-18A2F684DBA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2044" y="5349024"/>
                    <a:ext cx="220474" cy="2217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</p:grpSp>
            <p:grpSp>
              <p:nvGrpSpPr>
                <p:cNvPr id="97" name="Group 656">
                  <a:extLst>
                    <a:ext uri="{FF2B5EF4-FFF2-40B4-BE49-F238E27FC236}">
                      <a16:creationId xmlns:a16="http://schemas.microsoft.com/office/drawing/2014/main" id="{6D343D0F-F2B4-F44B-81F9-1F0528494C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957007" y="4770993"/>
                  <a:ext cx="4135516" cy="221728"/>
                  <a:chOff x="624" y="2688"/>
                  <a:chExt cx="3170" cy="173"/>
                </a:xfrm>
              </p:grpSpPr>
              <p:sp>
                <p:nvSpPr>
                  <p:cNvPr id="149" name="Text Box 596">
                    <a:extLst>
                      <a:ext uri="{FF2B5EF4-FFF2-40B4-BE49-F238E27FC236}">
                        <a16:creationId xmlns:a16="http://schemas.microsoft.com/office/drawing/2014/main" id="{AAFC238C-65D3-3F4B-A74D-6B3B5410B12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50" name="Text Box 597">
                    <a:extLst>
                      <a:ext uri="{FF2B5EF4-FFF2-40B4-BE49-F238E27FC236}">
                        <a16:creationId xmlns:a16="http://schemas.microsoft.com/office/drawing/2014/main" id="{12376E5B-19A8-8F46-AC59-5574C1C17EF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1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51" name="Text Box 598">
                    <a:extLst>
                      <a:ext uri="{FF2B5EF4-FFF2-40B4-BE49-F238E27FC236}">
                        <a16:creationId xmlns:a16="http://schemas.microsoft.com/office/drawing/2014/main" id="{50B15D3F-9ABC-7542-BCCE-9FF0A11A401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3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52" name="Text Box 599">
                    <a:extLst>
                      <a:ext uri="{FF2B5EF4-FFF2-40B4-BE49-F238E27FC236}">
                        <a16:creationId xmlns:a16="http://schemas.microsoft.com/office/drawing/2014/main" id="{D5F0524B-C3DF-DE45-B631-DC4B50E39D8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7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53" name="Text Box 600">
                    <a:extLst>
                      <a:ext uri="{FF2B5EF4-FFF2-40B4-BE49-F238E27FC236}">
                        <a16:creationId xmlns:a16="http://schemas.microsoft.com/office/drawing/2014/main" id="{84F8E172-F13B-2D4A-890F-879DEB1FBE7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29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54" name="Text Box 601">
                    <a:extLst>
                      <a:ext uri="{FF2B5EF4-FFF2-40B4-BE49-F238E27FC236}">
                        <a16:creationId xmlns:a16="http://schemas.microsoft.com/office/drawing/2014/main" id="{F490AF6A-42EB-4449-9CAB-E82ADE582E4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1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55" name="Text Box 602">
                    <a:extLst>
                      <a:ext uri="{FF2B5EF4-FFF2-40B4-BE49-F238E27FC236}">
                        <a16:creationId xmlns:a16="http://schemas.microsoft.com/office/drawing/2014/main" id="{9E03717B-0FF3-1448-8E39-076475C6797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93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56" name="Text Box 603">
                    <a:extLst>
                      <a:ext uri="{FF2B5EF4-FFF2-40B4-BE49-F238E27FC236}">
                        <a16:creationId xmlns:a16="http://schemas.microsoft.com/office/drawing/2014/main" id="{61E168A9-E20A-904E-BCA5-A6BF59D08C7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25" y="2688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</p:grpSp>
            <p:sp>
              <p:nvSpPr>
                <p:cNvPr id="98" name="Text Box 604">
                  <a:extLst>
                    <a:ext uri="{FF2B5EF4-FFF2-40B4-BE49-F238E27FC236}">
                      <a16:creationId xmlns:a16="http://schemas.microsoft.com/office/drawing/2014/main" id="{05F1840A-B1D6-9041-80E6-BA947C3341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7007" y="4278834"/>
                  <a:ext cx="220474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99" name="Text Box 605">
                  <a:extLst>
                    <a:ext uri="{FF2B5EF4-FFF2-40B4-BE49-F238E27FC236}">
                      <a16:creationId xmlns:a16="http://schemas.microsoft.com/office/drawing/2014/main" id="{BFCEF426-F6BE-264B-A5AA-2730C57E2C4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53200" y="4278834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00" name="Text Box 606">
                  <a:extLst>
                    <a:ext uri="{FF2B5EF4-FFF2-40B4-BE49-F238E27FC236}">
                      <a16:creationId xmlns:a16="http://schemas.microsoft.com/office/drawing/2014/main" id="{C7FDBF2C-527A-C946-AB4C-07563F8EEA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95905" y="4241667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1" name="Text Box 607">
                  <a:extLst>
                    <a:ext uri="{FF2B5EF4-FFF2-40B4-BE49-F238E27FC236}">
                      <a16:creationId xmlns:a16="http://schemas.microsoft.com/office/drawing/2014/main" id="{3E2F2AAE-F474-724C-9D07-385268B9D7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87731" y="4241667"/>
                  <a:ext cx="262221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2" name="Text Box 608">
                  <a:extLst>
                    <a:ext uri="{FF2B5EF4-FFF2-40B4-BE49-F238E27FC236}">
                      <a16:creationId xmlns:a16="http://schemas.microsoft.com/office/drawing/2014/main" id="{E1FEDEEE-A246-4F44-8905-1A63B0DFBD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76949" y="4241667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3" name="Text Box 609">
                  <a:extLst>
                    <a:ext uri="{FF2B5EF4-FFF2-40B4-BE49-F238E27FC236}">
                      <a16:creationId xmlns:a16="http://schemas.microsoft.com/office/drawing/2014/main" id="{7C60CAA3-D328-BE47-9907-E1771D4987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52668" y="4241667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4" name="Text Box 610">
                  <a:extLst>
                    <a:ext uri="{FF2B5EF4-FFF2-40B4-BE49-F238E27FC236}">
                      <a16:creationId xmlns:a16="http://schemas.microsoft.com/office/drawing/2014/main" id="{F02A9DD9-DA28-4844-86C2-26C26B9500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08472" y="4278834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dirty="0"/>
                    <a:t>0</a:t>
                  </a:r>
                </a:p>
              </p:txBody>
            </p:sp>
            <p:sp>
              <p:nvSpPr>
                <p:cNvPr id="105" name="Text Box 611">
                  <a:extLst>
                    <a:ext uri="{FF2B5EF4-FFF2-40B4-BE49-F238E27FC236}">
                      <a16:creationId xmlns:a16="http://schemas.microsoft.com/office/drawing/2014/main" id="{38B6D63A-8906-3F46-A1EB-FB67881853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72050" y="4278834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53DCACBC-C68B-AF48-967B-98777C5E0E5D}"/>
                  </a:ext>
                </a:extLst>
              </p:cNvPr>
              <p:cNvGrpSpPr/>
              <p:nvPr/>
            </p:nvGrpSpPr>
            <p:grpSpPr>
              <a:xfrm>
                <a:off x="4959616" y="3725156"/>
                <a:ext cx="4135516" cy="344767"/>
                <a:chOff x="4959616" y="3725156"/>
                <a:chExt cx="4135516" cy="344767"/>
              </a:xfrm>
            </p:grpSpPr>
            <p:sp>
              <p:nvSpPr>
                <p:cNvPr id="106" name="Text Box 612">
                  <a:extLst>
                    <a:ext uri="{FF2B5EF4-FFF2-40B4-BE49-F238E27FC236}">
                      <a16:creationId xmlns:a16="http://schemas.microsoft.com/office/drawing/2014/main" id="{91F5B586-AD5A-9C43-A270-178C1B8A4A4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9616" y="3725156"/>
                  <a:ext cx="220474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07" name="Text Box 613">
                  <a:extLst>
                    <a:ext uri="{FF2B5EF4-FFF2-40B4-BE49-F238E27FC236}">
                      <a16:creationId xmlns:a16="http://schemas.microsoft.com/office/drawing/2014/main" id="{D10592C3-40D2-594E-A531-53090952F1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55809" y="3725156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08" name="Text Box 614">
                  <a:extLst>
                    <a:ext uri="{FF2B5EF4-FFF2-40B4-BE49-F238E27FC236}">
                      <a16:creationId xmlns:a16="http://schemas.microsoft.com/office/drawing/2014/main" id="{873ACFB4-A971-A148-83FA-7018D27F841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98514" y="3848195"/>
                  <a:ext cx="262220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09" name="Text Box 615">
                  <a:extLst>
                    <a:ext uri="{FF2B5EF4-FFF2-40B4-BE49-F238E27FC236}">
                      <a16:creationId xmlns:a16="http://schemas.microsoft.com/office/drawing/2014/main" id="{88F31625-5874-AF41-A0DF-159E2F5D1F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99473" y="3848195"/>
                  <a:ext cx="262220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0" name="Text Box 616">
                  <a:extLst>
                    <a:ext uri="{FF2B5EF4-FFF2-40B4-BE49-F238E27FC236}">
                      <a16:creationId xmlns:a16="http://schemas.microsoft.com/office/drawing/2014/main" id="{1EC081CB-DD67-7F4B-96F7-D1308D3E4C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63051" y="3848195"/>
                  <a:ext cx="262220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1" name="Text Box 617">
                  <a:extLst>
                    <a:ext uri="{FF2B5EF4-FFF2-40B4-BE49-F238E27FC236}">
                      <a16:creationId xmlns:a16="http://schemas.microsoft.com/office/drawing/2014/main" id="{FA805EE5-000F-164B-91BF-0C2FAE3238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52668" y="3848195"/>
                  <a:ext cx="262220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2" name="Text Box 618">
                  <a:extLst>
                    <a:ext uri="{FF2B5EF4-FFF2-40B4-BE49-F238E27FC236}">
                      <a16:creationId xmlns:a16="http://schemas.microsoft.com/office/drawing/2014/main" id="{E7294737-A5AB-F746-9471-A7029C204F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11081" y="3725156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13" name="Text Box 619">
                  <a:extLst>
                    <a:ext uri="{FF2B5EF4-FFF2-40B4-BE49-F238E27FC236}">
                      <a16:creationId xmlns:a16="http://schemas.microsoft.com/office/drawing/2014/main" id="{FAC4FAEC-FA24-C24D-B139-620588D40B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74659" y="3725156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dirty="0"/>
                    <a:t>0</a:t>
                  </a:r>
                </a:p>
              </p:txBody>
            </p:sp>
          </p:grp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0C6051E8-8C5C-8042-BC33-DCA14C43CDAA}"/>
                  </a:ext>
                </a:extLst>
              </p:cNvPr>
              <p:cNvGrpSpPr/>
              <p:nvPr/>
            </p:nvGrpSpPr>
            <p:grpSpPr>
              <a:xfrm>
                <a:off x="4959616" y="3232997"/>
                <a:ext cx="4135516" cy="307599"/>
                <a:chOff x="4959616" y="3232997"/>
                <a:chExt cx="4135516" cy="307599"/>
              </a:xfrm>
            </p:grpSpPr>
            <p:sp>
              <p:nvSpPr>
                <p:cNvPr id="114" name="Text Box 620">
                  <a:extLst>
                    <a:ext uri="{FF2B5EF4-FFF2-40B4-BE49-F238E27FC236}">
                      <a16:creationId xmlns:a16="http://schemas.microsoft.com/office/drawing/2014/main" id="{9A303EC8-358F-0541-8F31-8CA29F816B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9616" y="3232997"/>
                  <a:ext cx="220474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15" name="Text Box 621">
                  <a:extLst>
                    <a:ext uri="{FF2B5EF4-FFF2-40B4-BE49-F238E27FC236}">
                      <a16:creationId xmlns:a16="http://schemas.microsoft.com/office/drawing/2014/main" id="{BFF43371-62E8-8647-9D62-46878B37AA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55809" y="3232997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16" name="Text Box 622">
                  <a:extLst>
                    <a:ext uri="{FF2B5EF4-FFF2-40B4-BE49-F238E27FC236}">
                      <a16:creationId xmlns:a16="http://schemas.microsoft.com/office/drawing/2014/main" id="{A9DC5655-3CDE-2041-BFC1-B9B0FA2EAF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65900" y="3318869"/>
                  <a:ext cx="262221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7" name="Text Box 623">
                  <a:extLst>
                    <a:ext uri="{FF2B5EF4-FFF2-40B4-BE49-F238E27FC236}">
                      <a16:creationId xmlns:a16="http://schemas.microsoft.com/office/drawing/2014/main" id="{ADC06655-18EA-FB41-88EF-E6CE9C100F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96864" y="3318869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8" name="Text Box 624">
                  <a:extLst>
                    <a:ext uri="{FF2B5EF4-FFF2-40B4-BE49-F238E27FC236}">
                      <a16:creationId xmlns:a16="http://schemas.microsoft.com/office/drawing/2014/main" id="{FA449619-4B36-0D48-9883-0683D1322E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60442" y="3318869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19" name="Text Box 625">
                  <a:extLst>
                    <a:ext uri="{FF2B5EF4-FFF2-40B4-BE49-F238E27FC236}">
                      <a16:creationId xmlns:a16="http://schemas.microsoft.com/office/drawing/2014/main" id="{D3CF69FD-06D3-934A-A696-F5A90B6C1AB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52668" y="3318869"/>
                  <a:ext cx="262220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-1</a:t>
                  </a:r>
                </a:p>
              </p:txBody>
            </p:sp>
            <p:sp>
              <p:nvSpPr>
                <p:cNvPr id="120" name="Text Box 626">
                  <a:extLst>
                    <a:ext uri="{FF2B5EF4-FFF2-40B4-BE49-F238E27FC236}">
                      <a16:creationId xmlns:a16="http://schemas.microsoft.com/office/drawing/2014/main" id="{3F6CCA72-E498-E847-84C6-B126B4B13A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11081" y="3232997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21" name="Text Box 627">
                  <a:extLst>
                    <a:ext uri="{FF2B5EF4-FFF2-40B4-BE49-F238E27FC236}">
                      <a16:creationId xmlns:a16="http://schemas.microsoft.com/office/drawing/2014/main" id="{17F091A3-5305-3147-973F-CD90046049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74659" y="3232997"/>
                  <a:ext cx="220473" cy="2217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dirty="0"/>
                    <a:t>0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443EABCE-4D39-F54B-8B8D-F16049EBF628}"/>
                  </a:ext>
                </a:extLst>
              </p:cNvPr>
              <p:cNvGrpSpPr/>
              <p:nvPr/>
            </p:nvGrpSpPr>
            <p:grpSpPr>
              <a:xfrm>
                <a:off x="4957007" y="1633480"/>
                <a:ext cx="4135516" cy="1291917"/>
                <a:chOff x="4957007" y="1633480"/>
                <a:chExt cx="4135516" cy="1291917"/>
              </a:xfrm>
            </p:grpSpPr>
            <p:sp>
              <p:nvSpPr>
                <p:cNvPr id="122" name="Text Box 628">
                  <a:extLst>
                    <a:ext uri="{FF2B5EF4-FFF2-40B4-BE49-F238E27FC236}">
                      <a16:creationId xmlns:a16="http://schemas.microsoft.com/office/drawing/2014/main" id="{0CF5B36D-7014-C240-8FC7-85615F8750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57007" y="2703670"/>
                  <a:ext cx="220474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dirty="0"/>
                    <a:t>0</a:t>
                  </a:r>
                </a:p>
              </p:txBody>
            </p:sp>
            <p:sp>
              <p:nvSpPr>
                <p:cNvPr id="128" name="Text Box 634">
                  <a:extLst>
                    <a:ext uri="{FF2B5EF4-FFF2-40B4-BE49-F238E27FC236}">
                      <a16:creationId xmlns:a16="http://schemas.microsoft.com/office/drawing/2014/main" id="{78F96A1F-9EDB-F841-A969-C2B700447E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08472" y="2703670"/>
                  <a:ext cx="220473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sp>
              <p:nvSpPr>
                <p:cNvPr id="129" name="Text Box 635">
                  <a:extLst>
                    <a:ext uri="{FF2B5EF4-FFF2-40B4-BE49-F238E27FC236}">
                      <a16:creationId xmlns:a16="http://schemas.microsoft.com/office/drawing/2014/main" id="{2818E346-6E62-CA42-A524-721D0EA94E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72050" y="2703670"/>
                  <a:ext cx="220473" cy="2217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</p:txBody>
            </p:sp>
            <p:grpSp>
              <p:nvGrpSpPr>
                <p:cNvPr id="130" name="Group 653">
                  <a:extLst>
                    <a:ext uri="{FF2B5EF4-FFF2-40B4-BE49-F238E27FC236}">
                      <a16:creationId xmlns:a16="http://schemas.microsoft.com/office/drawing/2014/main" id="{22ABAC5D-723E-9944-A2BE-FA11FA5A88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957007" y="2187159"/>
                  <a:ext cx="4135516" cy="221728"/>
                  <a:chOff x="670" y="672"/>
                  <a:chExt cx="3170" cy="173"/>
                </a:xfrm>
              </p:grpSpPr>
              <p:sp>
                <p:nvSpPr>
                  <p:cNvPr id="141" name="Text Box 636">
                    <a:extLst>
                      <a:ext uri="{FF2B5EF4-FFF2-40B4-BE49-F238E27FC236}">
                        <a16:creationId xmlns:a16="http://schemas.microsoft.com/office/drawing/2014/main" id="{A3E9ECBE-0B90-0D40-B10F-8F06D5477FD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0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42" name="Text Box 637">
                    <a:extLst>
                      <a:ext uri="{FF2B5EF4-FFF2-40B4-BE49-F238E27FC236}">
                        <a16:creationId xmlns:a16="http://schemas.microsoft.com/office/drawing/2014/main" id="{1F389665-FAC5-4141-83EC-122ACAD1FB6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7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43" name="Text Box 638">
                    <a:extLst>
                      <a:ext uri="{FF2B5EF4-FFF2-40B4-BE49-F238E27FC236}">
                        <a16:creationId xmlns:a16="http://schemas.microsoft.com/office/drawing/2014/main" id="{B0D88846-5B68-474B-A06F-D321098630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59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44" name="Text Box 639">
                    <a:extLst>
                      <a:ext uri="{FF2B5EF4-FFF2-40B4-BE49-F238E27FC236}">
                        <a16:creationId xmlns:a16="http://schemas.microsoft.com/office/drawing/2014/main" id="{99BF5E3E-0C1F-A84F-A410-64078299BC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3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45" name="Text Box 640">
                    <a:extLst>
                      <a:ext uri="{FF2B5EF4-FFF2-40B4-BE49-F238E27FC236}">
                        <a16:creationId xmlns:a16="http://schemas.microsoft.com/office/drawing/2014/main" id="{E919AE5D-127D-C245-ABCB-7803386A1FF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5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46" name="Text Box 641">
                    <a:extLst>
                      <a:ext uri="{FF2B5EF4-FFF2-40B4-BE49-F238E27FC236}">
                        <a16:creationId xmlns:a16="http://schemas.microsoft.com/office/drawing/2014/main" id="{1C2040C6-12F5-AB45-99C2-FEBEDCB704A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7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47" name="Text Box 642">
                    <a:extLst>
                      <a:ext uri="{FF2B5EF4-FFF2-40B4-BE49-F238E27FC236}">
                        <a16:creationId xmlns:a16="http://schemas.microsoft.com/office/drawing/2014/main" id="{87483435-B482-8648-9899-E26169BBC56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39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48" name="Text Box 643">
                    <a:extLst>
                      <a:ext uri="{FF2B5EF4-FFF2-40B4-BE49-F238E27FC236}">
                        <a16:creationId xmlns:a16="http://schemas.microsoft.com/office/drawing/2014/main" id="{4C753F5E-D326-814E-B9B0-7A5E3D93C64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1" y="672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</p:grpSp>
            <p:grpSp>
              <p:nvGrpSpPr>
                <p:cNvPr id="131" name="Group 652">
                  <a:extLst>
                    <a:ext uri="{FF2B5EF4-FFF2-40B4-BE49-F238E27FC236}">
                      <a16:creationId xmlns:a16="http://schemas.microsoft.com/office/drawing/2014/main" id="{06E3DD70-7930-464B-852C-3DB9D1FA640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957007" y="1633480"/>
                  <a:ext cx="4135516" cy="221728"/>
                  <a:chOff x="670" y="240"/>
                  <a:chExt cx="3170" cy="173"/>
                </a:xfrm>
              </p:grpSpPr>
              <p:sp>
                <p:nvSpPr>
                  <p:cNvPr id="133" name="Text Box 644">
                    <a:extLst>
                      <a:ext uri="{FF2B5EF4-FFF2-40B4-BE49-F238E27FC236}">
                        <a16:creationId xmlns:a16="http://schemas.microsoft.com/office/drawing/2014/main" id="{99F93A22-8C10-5C4D-A043-F2D58DF0C25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0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34" name="Text Box 645">
                    <a:extLst>
                      <a:ext uri="{FF2B5EF4-FFF2-40B4-BE49-F238E27FC236}">
                        <a16:creationId xmlns:a16="http://schemas.microsoft.com/office/drawing/2014/main" id="{07C61D02-70A1-E044-914D-C40F77DC62F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7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35" name="Text Box 646">
                    <a:extLst>
                      <a:ext uri="{FF2B5EF4-FFF2-40B4-BE49-F238E27FC236}">
                        <a16:creationId xmlns:a16="http://schemas.microsoft.com/office/drawing/2014/main" id="{CF46B14F-FB51-EE4C-81DD-8B128299596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59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36" name="Text Box 647">
                    <a:extLst>
                      <a:ext uri="{FF2B5EF4-FFF2-40B4-BE49-F238E27FC236}">
                        <a16:creationId xmlns:a16="http://schemas.microsoft.com/office/drawing/2014/main" id="{8EE59CF0-B61C-824F-8C15-40218A6195F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3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37" name="Text Box 648">
                    <a:extLst>
                      <a:ext uri="{FF2B5EF4-FFF2-40B4-BE49-F238E27FC236}">
                        <a16:creationId xmlns:a16="http://schemas.microsoft.com/office/drawing/2014/main" id="{29577144-AD04-E145-87F5-78F7A0605A7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5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38" name="Text Box 649">
                    <a:extLst>
                      <a:ext uri="{FF2B5EF4-FFF2-40B4-BE49-F238E27FC236}">
                        <a16:creationId xmlns:a16="http://schemas.microsoft.com/office/drawing/2014/main" id="{27E8714D-457B-2C47-9FE7-C3AD34395B6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7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0</a:t>
                    </a:r>
                  </a:p>
                </p:txBody>
              </p:sp>
              <p:sp>
                <p:nvSpPr>
                  <p:cNvPr id="139" name="Text Box 650">
                    <a:extLst>
                      <a:ext uri="{FF2B5EF4-FFF2-40B4-BE49-F238E27FC236}">
                        <a16:creationId xmlns:a16="http://schemas.microsoft.com/office/drawing/2014/main" id="{03EBD68D-45DF-714C-823E-7BF84D44092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39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  <p:sp>
                <p:nvSpPr>
                  <p:cNvPr id="140" name="Text Box 651">
                    <a:extLst>
                      <a:ext uri="{FF2B5EF4-FFF2-40B4-BE49-F238E27FC236}">
                        <a16:creationId xmlns:a16="http://schemas.microsoft.com/office/drawing/2014/main" id="{A8D6A0C2-5342-E247-A180-52085202152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1" y="240"/>
                    <a:ext cx="16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bg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/>
                      <a:t>1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50757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ABFB-A1C5-F14C-817A-08FAF061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Synchronization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780A-F047-1242-BB9C-7E36C2AAD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73352"/>
            <a:ext cx="4343400" cy="4718304"/>
          </a:xfrm>
        </p:spPr>
        <p:txBody>
          <a:bodyPr>
            <a:normAutofit/>
          </a:bodyPr>
          <a:lstStyle/>
          <a:p>
            <a:r>
              <a:rPr lang="en-US" sz="2200" dirty="0"/>
              <a:t>With data parallel programming, a computation proceeds in parallel, with each thread operating on a different section of the data. Once all threads have completed, they can safely use each others results.</a:t>
            </a:r>
          </a:p>
          <a:p>
            <a:pPr lvl="1"/>
            <a:r>
              <a:rPr lang="en-US" sz="2000" dirty="0"/>
              <a:t>MapReduce is an example of this!</a:t>
            </a:r>
          </a:p>
          <a:p>
            <a:pPr lvl="1"/>
            <a:endParaRPr lang="en-US" sz="2000" dirty="0"/>
          </a:p>
          <a:p>
            <a:r>
              <a:rPr lang="en-US" sz="2200" dirty="0"/>
              <a:t>To do this safely, we need a way to check whether all n threads have completed.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BB3F0E-B2C6-0344-91D2-95DB9F6F0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D0C688-2AED-4849-B7C7-A9AB8471C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9" y="3243015"/>
            <a:ext cx="4234949" cy="353943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                                                                                                       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parallel_computation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use_results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616FD5-C94C-0B4D-9349-025FE463A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9" y="1636456"/>
            <a:ext cx="4234949" cy="156966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results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5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ABFB-A1C5-F14C-817A-08FAF061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Synchronization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2780A-F047-1242-BB9C-7E36C2AAD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73352"/>
            <a:ext cx="4343400" cy="4718304"/>
          </a:xfrm>
        </p:spPr>
        <p:txBody>
          <a:bodyPr>
            <a:normAutofit/>
          </a:bodyPr>
          <a:lstStyle/>
          <a:p>
            <a:r>
              <a:rPr lang="en-US" sz="2200" dirty="0"/>
              <a:t>With data parallel programming, a computation proceeds in parallel, with each thread operating on a different section of the data. Once all threads have completed, they can safely use each others results.</a:t>
            </a:r>
          </a:p>
          <a:p>
            <a:pPr lvl="1"/>
            <a:r>
              <a:rPr lang="en-US" sz="2000" dirty="0"/>
              <a:t>MapReduce is an example of this!</a:t>
            </a:r>
          </a:p>
          <a:p>
            <a:pPr lvl="1"/>
            <a:endParaRPr lang="en-US" sz="2000" dirty="0"/>
          </a:p>
          <a:p>
            <a:r>
              <a:rPr lang="en-US" sz="2200" dirty="0"/>
              <a:t>To do this safely, we need a way to check whether all n threads have completed.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BB3F0E-B2C6-0344-91D2-95DB9F6F0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6A880-949B-734A-BA10-010818A12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9" y="3243012"/>
            <a:ext cx="4234949" cy="353943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                                                                                                       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parallel_computation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P(&amp;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count_mutex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V(&amp;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count_mutex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V(&amp;barrier);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P(&amp;barrier);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V(&amp;barrier);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use_results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6E717E-333E-1645-A590-A1D348BB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9" y="1636455"/>
            <a:ext cx="4234949" cy="1569660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results = 0;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done_count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count_mutex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count_mutex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FALSE, 1) 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barrier;</a:t>
            </a:r>
          </a:p>
          <a:p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(&amp;barrier, FALSE, 0)</a:t>
            </a:r>
          </a:p>
        </p:txBody>
      </p:sp>
    </p:spTree>
    <p:extLst>
      <p:ext uri="{BB962C8B-B14F-4D97-AF65-F5344CB8AC3E}">
        <p14:creationId xmlns:p14="http://schemas.microsoft.com/office/powerpoint/2010/main" val="1235242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11334</TotalTime>
  <Words>2853</Words>
  <Application>Microsoft Macintosh PowerPoint</Application>
  <PresentationFormat>On-screen Show (4:3)</PresentationFormat>
  <Paragraphs>503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ヒラギノ角ゴ ProN W3</vt:lpstr>
      <vt:lpstr>Arial</vt:lpstr>
      <vt:lpstr>Calibri</vt:lpstr>
      <vt:lpstr>Consolas</vt:lpstr>
      <vt:lpstr>Courier</vt:lpstr>
      <vt:lpstr>Courier New</vt:lpstr>
      <vt:lpstr>Times New Roman</vt:lpstr>
      <vt:lpstr>Tw Cen MT</vt:lpstr>
      <vt:lpstr>Clarity</vt:lpstr>
      <vt:lpstr>Lecture 17: Semaphores and Conditional Variables</vt:lpstr>
      <vt:lpstr>Semaphores</vt:lpstr>
      <vt:lpstr>Semantics of P and V</vt:lpstr>
      <vt:lpstr>Why P and V?</vt:lpstr>
      <vt:lpstr>Binary Semaphore (aka mutex)</vt:lpstr>
      <vt:lpstr>Example: Shared counter</vt:lpstr>
      <vt:lpstr>Example: Shared counter</vt:lpstr>
      <vt:lpstr>Example: Synchronization Barrier</vt:lpstr>
      <vt:lpstr>Example: Synchronization Barrier</vt:lpstr>
      <vt:lpstr>Counting Semaphores</vt:lpstr>
      <vt:lpstr>Example: Bounded Buffers</vt:lpstr>
      <vt:lpstr>Example: Bounded Buffers</vt:lpstr>
      <vt:lpstr>Example: Bounded Buffers</vt:lpstr>
      <vt:lpstr>Example: Bounded Buffers</vt:lpstr>
      <vt:lpstr>Example: Bounded Buffers</vt:lpstr>
      <vt:lpstr>Exercise: Readers/Writers</vt:lpstr>
      <vt:lpstr>Limitations of Semaphores</vt:lpstr>
      <vt:lpstr>Condition Variables</vt:lpstr>
      <vt:lpstr>Using a Condition Variable</vt:lpstr>
      <vt:lpstr>Example: Synchronization Barrier</vt:lpstr>
      <vt:lpstr>Example: Synchronization Barrier</vt:lpstr>
      <vt:lpstr>Exercise: Readers/Writers</vt:lpstr>
      <vt:lpstr>Condition Variables in C</vt:lpstr>
      <vt:lpstr>Condition Variables in 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21: Semaphores and Conditional Variables</dc:title>
  <dc:creator>Eleanor Birrell</dc:creator>
  <cp:lastModifiedBy>Eleanor Birrell</cp:lastModifiedBy>
  <cp:revision>64</cp:revision>
  <dcterms:created xsi:type="dcterms:W3CDTF">2019-04-09T02:17:29Z</dcterms:created>
  <dcterms:modified xsi:type="dcterms:W3CDTF">2019-11-06T01:45:24Z</dcterms:modified>
</cp:coreProperties>
</file>