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1249" r:id="rId3"/>
    <p:sldId id="556" r:id="rId4"/>
    <p:sldId id="557" r:id="rId5"/>
    <p:sldId id="558" r:id="rId6"/>
    <p:sldId id="1250" r:id="rId7"/>
    <p:sldId id="1253" r:id="rId8"/>
    <p:sldId id="1280" r:id="rId9"/>
    <p:sldId id="1281" r:id="rId10"/>
    <p:sldId id="559" r:id="rId11"/>
    <p:sldId id="575" r:id="rId12"/>
    <p:sldId id="576" r:id="rId13"/>
    <p:sldId id="577" r:id="rId14"/>
    <p:sldId id="578" r:id="rId15"/>
    <p:sldId id="579" r:id="rId16"/>
    <p:sldId id="581" r:id="rId17"/>
    <p:sldId id="565" r:id="rId18"/>
    <p:sldId id="1264" r:id="rId19"/>
    <p:sldId id="1254" r:id="rId20"/>
    <p:sldId id="1255" r:id="rId21"/>
    <p:sldId id="1257" r:id="rId22"/>
    <p:sldId id="1259" r:id="rId23"/>
    <p:sldId id="1261" r:id="rId24"/>
    <p:sldId id="1265" r:id="rId25"/>
    <p:sldId id="1263" r:id="rId26"/>
    <p:sldId id="1270" r:id="rId27"/>
    <p:sldId id="1269" r:id="rId28"/>
    <p:sldId id="1266" r:id="rId29"/>
    <p:sldId id="1267" r:id="rId30"/>
    <p:sldId id="1272" r:id="rId31"/>
    <p:sldId id="1271" r:id="rId32"/>
    <p:sldId id="1273" r:id="rId33"/>
    <p:sldId id="1268" r:id="rId34"/>
    <p:sldId id="127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5" autoAdjust="0"/>
    <p:restoredTop sz="94701" autoAdjust="0"/>
  </p:normalViewPr>
  <p:slideViewPr>
    <p:cSldViewPr>
      <p:cViewPr varScale="1">
        <p:scale>
          <a:sx n="95" d="100"/>
          <a:sy n="95" d="100"/>
        </p:scale>
        <p:origin x="192" y="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eleanor/Downloads/psumper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21289555786658"/>
          <c:y val="4.3572870950220763E-2"/>
          <c:w val="0.76681151884316345"/>
          <c:h val="0.68523738924652422"/>
        </c:manualLayout>
      </c:layout>
      <c:lineChart>
        <c:grouping val="standard"/>
        <c:varyColors val="0"/>
        <c:ser>
          <c:idx val="0"/>
          <c:order val="0"/>
          <c:tx>
            <c:strRef>
              <c:f>psumdata!$B$1</c:f>
              <c:strCache>
                <c:ptCount val="1"/>
                <c:pt idx="0">
                  <c:v>Elapsed time (s)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B3-7C47-80FD-2B04B07CB37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psumdata!$A$2:$A$6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psumdata!$B$2:$B$6</c:f>
              <c:numCache>
                <c:formatCode>General</c:formatCode>
                <c:ptCount val="5"/>
                <c:pt idx="0">
                  <c:v>1.06</c:v>
                </c:pt>
                <c:pt idx="1">
                  <c:v>0.54</c:v>
                </c:pt>
                <c:pt idx="2">
                  <c:v>0.28000000000000003</c:v>
                </c:pt>
                <c:pt idx="3">
                  <c:v>0.28999999999999998</c:v>
                </c:pt>
                <c:pt idx="4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B3-7C47-80FD-2B04B07CB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6934600"/>
        <c:axId val="2120197032"/>
      </c:lineChart>
      <c:catAx>
        <c:axId val="-2146934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Threads</a:t>
                </a:r>
              </a:p>
            </c:rich>
          </c:tx>
          <c:layout>
            <c:manualLayout>
              <c:xMode val="edge"/>
              <c:yMode val="edge"/>
              <c:x val="0.4038183590317026"/>
              <c:y val="0.8971295986131534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20197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201970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Elapsed time (s)</a:t>
                </a:r>
              </a:p>
            </c:rich>
          </c:tx>
          <c:layout>
            <c:manualLayout>
              <c:xMode val="edge"/>
              <c:yMode val="edge"/>
              <c:x val="0"/>
              <c:y val="4.4344529588257665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4693460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is alive, same program can be run twice at the same time (two processes)</a:t>
            </a:r>
          </a:p>
        </p:txBody>
      </p:sp>
    </p:spTree>
    <p:extLst>
      <p:ext uri="{BB962C8B-B14F-4D97-AF65-F5344CB8AC3E}">
        <p14:creationId xmlns:p14="http://schemas.microsoft.com/office/powerpoint/2010/main" val="3341575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14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51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00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85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this solution might fail if the compiler or hardware reorders instruction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148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982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ordering solution</a:t>
            </a:r>
          </a:p>
          <a:p>
            <a:r>
              <a:rPr lang="en-US" dirty="0"/>
              <a:t>atomic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96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00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75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7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76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4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20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7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 October 31,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16: Threads and Synchronization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9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View of Threads</a:t>
            </a:r>
          </a:p>
        </p:txBody>
      </p:sp>
      <p:sp>
        <p:nvSpPr>
          <p:cNvPr id="804896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Threads associated with process form a pool of peers</a:t>
            </a:r>
          </a:p>
          <a:p>
            <a:pPr lvl="1"/>
            <a:r>
              <a:rPr lang="en-US" sz="2200" dirty="0"/>
              <a:t>Unlike processes which form a tree hierarchy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06972B2-4402-3749-A2CE-F27FCCB9E898}"/>
              </a:ext>
            </a:extLst>
          </p:cNvPr>
          <p:cNvGrpSpPr/>
          <p:nvPr/>
        </p:nvGrpSpPr>
        <p:grpSpPr>
          <a:xfrm>
            <a:off x="1427956" y="2607469"/>
            <a:ext cx="2165350" cy="4008438"/>
            <a:chOff x="5540375" y="2606675"/>
            <a:chExt cx="2165350" cy="4008438"/>
          </a:xfrm>
        </p:grpSpPr>
        <p:sp>
          <p:nvSpPr>
            <p:cNvPr id="804868" name="Oval 4"/>
            <p:cNvSpPr>
              <a:spLocks noChangeArrowheads="1"/>
            </p:cNvSpPr>
            <p:nvPr/>
          </p:nvSpPr>
          <p:spPr bwMode="auto">
            <a:xfrm>
              <a:off x="6400800" y="30337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P0</a:t>
              </a:r>
            </a:p>
          </p:txBody>
        </p:sp>
        <p:sp>
          <p:nvSpPr>
            <p:cNvPr id="804869" name="Oval 5"/>
            <p:cNvSpPr>
              <a:spLocks noChangeArrowheads="1"/>
            </p:cNvSpPr>
            <p:nvPr/>
          </p:nvSpPr>
          <p:spPr bwMode="auto">
            <a:xfrm>
              <a:off x="6400800" y="3871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P1</a:t>
              </a:r>
            </a:p>
          </p:txBody>
        </p:sp>
        <p:sp>
          <p:nvSpPr>
            <p:cNvPr id="804870" name="Oval 6"/>
            <p:cNvSpPr>
              <a:spLocks noChangeArrowheads="1"/>
            </p:cNvSpPr>
            <p:nvPr/>
          </p:nvSpPr>
          <p:spPr bwMode="auto">
            <a:xfrm>
              <a:off x="5715000" y="4633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sh</a:t>
              </a:r>
            </a:p>
          </p:txBody>
        </p:sp>
        <p:sp>
          <p:nvSpPr>
            <p:cNvPr id="804871" name="Line 7"/>
            <p:cNvSpPr>
              <a:spLocks noChangeShapeType="1"/>
            </p:cNvSpPr>
            <p:nvPr/>
          </p:nvSpPr>
          <p:spPr bwMode="auto">
            <a:xfrm>
              <a:off x="6629400" y="3490913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72" name="Line 8"/>
            <p:cNvSpPr>
              <a:spLocks noChangeShapeType="1"/>
            </p:cNvSpPr>
            <p:nvPr/>
          </p:nvSpPr>
          <p:spPr bwMode="auto">
            <a:xfrm flipH="1">
              <a:off x="6096000" y="4252913"/>
              <a:ext cx="3810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73" name="Oval 9"/>
            <p:cNvSpPr>
              <a:spLocks noChangeArrowheads="1"/>
            </p:cNvSpPr>
            <p:nvPr/>
          </p:nvSpPr>
          <p:spPr bwMode="auto">
            <a:xfrm>
              <a:off x="6400800" y="4633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sh</a:t>
              </a:r>
            </a:p>
          </p:txBody>
        </p:sp>
        <p:sp>
          <p:nvSpPr>
            <p:cNvPr id="804874" name="Oval 10"/>
            <p:cNvSpPr>
              <a:spLocks noChangeArrowheads="1"/>
            </p:cNvSpPr>
            <p:nvPr/>
          </p:nvSpPr>
          <p:spPr bwMode="auto">
            <a:xfrm>
              <a:off x="7086600" y="4633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sh</a:t>
              </a:r>
            </a:p>
          </p:txBody>
        </p:sp>
        <p:sp>
          <p:nvSpPr>
            <p:cNvPr id="804875" name="Line 11"/>
            <p:cNvSpPr>
              <a:spLocks noChangeShapeType="1"/>
            </p:cNvSpPr>
            <p:nvPr/>
          </p:nvSpPr>
          <p:spPr bwMode="auto">
            <a:xfrm>
              <a:off x="6629400" y="4329113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76" name="Line 12"/>
            <p:cNvSpPr>
              <a:spLocks noChangeShapeType="1"/>
            </p:cNvSpPr>
            <p:nvPr/>
          </p:nvSpPr>
          <p:spPr bwMode="auto">
            <a:xfrm>
              <a:off x="6781800" y="4252913"/>
              <a:ext cx="3810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77" name="Oval 13"/>
            <p:cNvSpPr>
              <a:spLocks noChangeArrowheads="1"/>
            </p:cNvSpPr>
            <p:nvPr/>
          </p:nvSpPr>
          <p:spPr bwMode="auto">
            <a:xfrm>
              <a:off x="6400800" y="5395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foo</a:t>
              </a:r>
            </a:p>
          </p:txBody>
        </p:sp>
        <p:sp>
          <p:nvSpPr>
            <p:cNvPr id="804878" name="Line 14"/>
            <p:cNvSpPr>
              <a:spLocks noChangeShapeType="1"/>
            </p:cNvSpPr>
            <p:nvPr/>
          </p:nvSpPr>
          <p:spPr bwMode="auto">
            <a:xfrm>
              <a:off x="6629400" y="5091113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79" name="Oval 15"/>
            <p:cNvSpPr>
              <a:spLocks noChangeArrowheads="1"/>
            </p:cNvSpPr>
            <p:nvPr/>
          </p:nvSpPr>
          <p:spPr bwMode="auto">
            <a:xfrm>
              <a:off x="6400800" y="6157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bar</a:t>
              </a:r>
            </a:p>
          </p:txBody>
        </p:sp>
        <p:sp>
          <p:nvSpPr>
            <p:cNvPr id="804880" name="Line 16"/>
            <p:cNvSpPr>
              <a:spLocks noChangeShapeType="1"/>
            </p:cNvSpPr>
            <p:nvPr/>
          </p:nvSpPr>
          <p:spPr bwMode="auto">
            <a:xfrm>
              <a:off x="6629400" y="5853113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82" name="Text Box 18"/>
            <p:cNvSpPr txBox="1">
              <a:spLocks noChangeArrowheads="1"/>
            </p:cNvSpPr>
            <p:nvPr/>
          </p:nvSpPr>
          <p:spPr bwMode="auto">
            <a:xfrm>
              <a:off x="5540375" y="2606675"/>
              <a:ext cx="216535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/>
                <a:t>Process hierarchy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25FF10C-A5DB-9449-AA33-843EC80DC5C9}"/>
              </a:ext>
            </a:extLst>
          </p:cNvPr>
          <p:cNvGrpSpPr/>
          <p:nvPr/>
        </p:nvGrpSpPr>
        <p:grpSpPr>
          <a:xfrm>
            <a:off x="4375944" y="2607469"/>
            <a:ext cx="4202112" cy="3290888"/>
            <a:chOff x="690563" y="2562225"/>
            <a:chExt cx="4202112" cy="3290888"/>
          </a:xfrm>
        </p:grpSpPr>
        <p:sp>
          <p:nvSpPr>
            <p:cNvPr id="804881" name="Oval 17"/>
            <p:cNvSpPr>
              <a:spLocks noChangeArrowheads="1"/>
            </p:cNvSpPr>
            <p:nvPr/>
          </p:nvSpPr>
          <p:spPr bwMode="auto">
            <a:xfrm>
              <a:off x="1066800" y="36433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T1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CE12693-A8C6-A743-8D4E-5D1500C6A8F8}"/>
                </a:ext>
              </a:extLst>
            </p:cNvPr>
            <p:cNvGrpSpPr/>
            <p:nvPr/>
          </p:nvGrpSpPr>
          <p:grpSpPr>
            <a:xfrm>
              <a:off x="690563" y="2562225"/>
              <a:ext cx="4202112" cy="3290888"/>
              <a:chOff x="690563" y="2562225"/>
              <a:chExt cx="4202112" cy="3290888"/>
            </a:xfrm>
          </p:grpSpPr>
          <p:sp>
            <p:nvSpPr>
              <p:cNvPr id="804883" name="Rectangle 19"/>
              <p:cNvSpPr>
                <a:spLocks noChangeArrowheads="1"/>
              </p:cNvSpPr>
              <p:nvPr/>
            </p:nvSpPr>
            <p:spPr bwMode="auto">
              <a:xfrm>
                <a:off x="914400" y="3033713"/>
                <a:ext cx="3810000" cy="28194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04884" name="Text Box 20"/>
              <p:cNvSpPr txBox="1">
                <a:spLocks noChangeArrowheads="1"/>
              </p:cNvSpPr>
              <p:nvPr/>
            </p:nvSpPr>
            <p:spPr bwMode="auto">
              <a:xfrm>
                <a:off x="690563" y="2562225"/>
                <a:ext cx="4202112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 dirty="0"/>
                  <a:t>Threads associated with process foo</a:t>
                </a:r>
              </a:p>
            </p:txBody>
          </p:sp>
        </p:grpSp>
        <p:sp>
          <p:nvSpPr>
            <p:cNvPr id="804885" name="Oval 21"/>
            <p:cNvSpPr>
              <a:spLocks noChangeArrowheads="1"/>
            </p:cNvSpPr>
            <p:nvPr/>
          </p:nvSpPr>
          <p:spPr bwMode="auto">
            <a:xfrm>
              <a:off x="2209800" y="3109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T2</a:t>
              </a:r>
            </a:p>
          </p:txBody>
        </p:sp>
        <p:sp>
          <p:nvSpPr>
            <p:cNvPr id="804886" name="Oval 22"/>
            <p:cNvSpPr>
              <a:spLocks noChangeArrowheads="1"/>
            </p:cNvSpPr>
            <p:nvPr/>
          </p:nvSpPr>
          <p:spPr bwMode="auto">
            <a:xfrm>
              <a:off x="4038600" y="33385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T4</a:t>
              </a:r>
            </a:p>
          </p:txBody>
        </p:sp>
        <p:sp>
          <p:nvSpPr>
            <p:cNvPr id="804887" name="Oval 23"/>
            <p:cNvSpPr>
              <a:spLocks noChangeArrowheads="1"/>
            </p:cNvSpPr>
            <p:nvPr/>
          </p:nvSpPr>
          <p:spPr bwMode="auto">
            <a:xfrm>
              <a:off x="1600200" y="52435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T5</a:t>
              </a:r>
            </a:p>
          </p:txBody>
        </p:sp>
        <p:sp>
          <p:nvSpPr>
            <p:cNvPr id="804888" name="Oval 24"/>
            <p:cNvSpPr>
              <a:spLocks noChangeArrowheads="1"/>
            </p:cNvSpPr>
            <p:nvPr/>
          </p:nvSpPr>
          <p:spPr bwMode="auto">
            <a:xfrm>
              <a:off x="3429000" y="51673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T3</a:t>
              </a:r>
            </a:p>
          </p:txBody>
        </p:sp>
        <p:sp>
          <p:nvSpPr>
            <p:cNvPr id="804889" name="Rectangle 25"/>
            <p:cNvSpPr>
              <a:spLocks noChangeArrowheads="1"/>
            </p:cNvSpPr>
            <p:nvPr/>
          </p:nvSpPr>
          <p:spPr bwMode="auto">
            <a:xfrm>
              <a:off x="1981200" y="4100513"/>
              <a:ext cx="1905000" cy="609600"/>
            </a:xfrm>
            <a:prstGeom prst="rect">
              <a:avLst/>
            </a:prstGeom>
            <a:solidFill>
              <a:srgbClr val="E6E6E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shared code, data</a:t>
              </a:r>
            </a:p>
            <a:p>
              <a:pPr algn="ctr"/>
              <a:r>
                <a:rPr lang="en-US" sz="1800"/>
                <a:t>and kernel context</a:t>
              </a:r>
            </a:p>
          </p:txBody>
        </p:sp>
        <p:sp>
          <p:nvSpPr>
            <p:cNvPr id="804890" name="Line 26"/>
            <p:cNvSpPr>
              <a:spLocks noChangeShapeType="1"/>
            </p:cNvSpPr>
            <p:nvPr/>
          </p:nvSpPr>
          <p:spPr bwMode="auto">
            <a:xfrm flipV="1">
              <a:off x="1905000" y="4710113"/>
              <a:ext cx="30480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91" name="Line 27"/>
            <p:cNvSpPr>
              <a:spLocks noChangeShapeType="1"/>
            </p:cNvSpPr>
            <p:nvPr/>
          </p:nvSpPr>
          <p:spPr bwMode="auto">
            <a:xfrm flipH="1" flipV="1">
              <a:off x="3352800" y="4710113"/>
              <a:ext cx="2286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92" name="Line 28"/>
            <p:cNvSpPr>
              <a:spLocks noChangeShapeType="1"/>
            </p:cNvSpPr>
            <p:nvPr/>
          </p:nvSpPr>
          <p:spPr bwMode="auto">
            <a:xfrm flipH="1" flipV="1">
              <a:off x="1524000" y="4024313"/>
              <a:ext cx="3810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93" name="Line 29"/>
            <p:cNvSpPr>
              <a:spLocks noChangeShapeType="1"/>
            </p:cNvSpPr>
            <p:nvPr/>
          </p:nvSpPr>
          <p:spPr bwMode="auto">
            <a:xfrm flipH="1" flipV="1">
              <a:off x="2438400" y="3567113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94" name="Line 30"/>
            <p:cNvSpPr>
              <a:spLocks noChangeShapeType="1"/>
            </p:cNvSpPr>
            <p:nvPr/>
          </p:nvSpPr>
          <p:spPr bwMode="auto">
            <a:xfrm flipV="1">
              <a:off x="3657600" y="3719513"/>
              <a:ext cx="4572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111113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Conceptual model:</a:t>
            </a:r>
          </a:p>
          <a:p>
            <a:pPr lvl="1"/>
            <a:r>
              <a:rPr lang="en-US" dirty="0"/>
              <a:t>Multiple threads run within the context of a single process</a:t>
            </a:r>
          </a:p>
          <a:p>
            <a:pPr lvl="1"/>
            <a:r>
              <a:rPr lang="en-US" dirty="0"/>
              <a:t>Each thread has its own separate thread context</a:t>
            </a:r>
          </a:p>
          <a:p>
            <a:pPr lvl="2"/>
            <a:r>
              <a:rPr lang="en-US" sz="1600" dirty="0"/>
              <a:t>Thread ID, stack, stack pointer, PC, condition codes, and GP registers</a:t>
            </a:r>
          </a:p>
          <a:p>
            <a:pPr lvl="1"/>
            <a:r>
              <a:rPr lang="en-US" dirty="0"/>
              <a:t>All threads share the remaining process context</a:t>
            </a:r>
          </a:p>
          <a:p>
            <a:pPr lvl="2"/>
            <a:r>
              <a:rPr lang="en-US" sz="1600" dirty="0"/>
              <a:t>Code, data, heap, and shared library segments of the process virtual address space</a:t>
            </a:r>
          </a:p>
          <a:p>
            <a:pPr lvl="2"/>
            <a:r>
              <a:rPr lang="en-US" sz="1600" dirty="0"/>
              <a:t>Open files and installed handlers</a:t>
            </a:r>
          </a:p>
          <a:p>
            <a:pPr lvl="2"/>
            <a:endParaRPr lang="en-US" sz="1600" dirty="0"/>
          </a:p>
          <a:p>
            <a:r>
              <a:rPr lang="en-US" dirty="0"/>
              <a:t>Operationally, this model is not strictly enforced:</a:t>
            </a:r>
          </a:p>
          <a:p>
            <a:pPr lvl="1"/>
            <a:r>
              <a:rPr lang="en-US" dirty="0"/>
              <a:t>Register values are truly separate and 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endParaRPr lang="en-US" sz="2000" dirty="0"/>
          </a:p>
          <a:p>
            <a:pPr>
              <a:buNone/>
            </a:pPr>
            <a:r>
              <a:rPr lang="en-US" i="1" dirty="0">
                <a:solidFill>
                  <a:srgbClr val="C00000"/>
                </a:solidFill>
              </a:rPr>
              <a:t>The mismatch between the conceptual and operation model </a:t>
            </a:r>
            <a:br>
              <a:rPr lang="en-US" i="1" dirty="0">
                <a:solidFill>
                  <a:srgbClr val="C00000"/>
                </a:solidFill>
              </a:rPr>
            </a:br>
            <a:r>
              <a:rPr lang="en-US" i="1" dirty="0">
                <a:solidFill>
                  <a:srgbClr val="C00000"/>
                </a:solidFill>
              </a:rPr>
              <a:t>is a source of confusion and errors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11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17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Program to Illustrate Sharing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12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76200" y="1571685"/>
            <a:ext cx="4267200" cy="4770537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global </a:t>
            </a:r>
            <a:r>
              <a:rPr lang="en-US" sz="16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da-DK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msgs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 = 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foo"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bar"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o-RO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ptr = msgs;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 = 0; i &lt; 2; i++)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(&amp;tid, 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(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*)i);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29796" name="Rectangle 4"/>
          <p:cNvSpPr>
            <a:spLocks noChangeArrowheads="1"/>
          </p:cNvSpPr>
          <p:nvPr/>
        </p:nvSpPr>
        <p:spPr bwMode="auto">
          <a:xfrm>
            <a:off x="4413944" y="1571685"/>
            <a:ext cx="4567335" cy="2308324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"[%</a:t>
            </a:r>
            <a:r>
              <a:rPr lang="en-US" sz="1600" b="1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]:  %s (</a:t>
            </a:r>
            <a:r>
              <a:rPr lang="en-US" sz="1600" b="1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=%d)\n"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++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0C242D4-3089-A840-8CEB-4EDB3406CDD8}"/>
              </a:ext>
            </a:extLst>
          </p:cNvPr>
          <p:cNvGrpSpPr/>
          <p:nvPr/>
        </p:nvGrpSpPr>
        <p:grpSpPr>
          <a:xfrm>
            <a:off x="4660665" y="3391812"/>
            <a:ext cx="4320614" cy="1227098"/>
            <a:chOff x="4660665" y="3391812"/>
            <a:chExt cx="4320614" cy="1227098"/>
          </a:xfrm>
        </p:grpSpPr>
        <p:sp>
          <p:nvSpPr>
            <p:cNvPr id="929797" name="Text Box 5"/>
            <p:cNvSpPr txBox="1">
              <a:spLocks noChangeArrowheads="1"/>
            </p:cNvSpPr>
            <p:nvPr/>
          </p:nvSpPr>
          <p:spPr bwMode="auto">
            <a:xfrm>
              <a:off x="4660665" y="4064912"/>
              <a:ext cx="4320614" cy="55399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r>
                <a:rPr lang="en-US" sz="1800" i="1" dirty="0">
                  <a:latin typeface="+mn-lt"/>
                </a:rPr>
                <a:t>Peer threads reference main thread’s stack</a:t>
              </a:r>
            </a:p>
            <a:p>
              <a:r>
                <a:rPr lang="en-US" sz="1800" i="1" dirty="0">
                  <a:latin typeface="+mn-lt"/>
                </a:rPr>
                <a:t>indirectly through global </a:t>
              </a:r>
              <a:r>
                <a:rPr lang="en-US" sz="1800" i="1" dirty="0" err="1">
                  <a:latin typeface="+mn-lt"/>
                </a:rPr>
                <a:t>ptr</a:t>
              </a:r>
              <a:r>
                <a:rPr lang="en-US" sz="1800" i="1" dirty="0">
                  <a:latin typeface="+mn-lt"/>
                </a:rPr>
                <a:t> variable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929798" name="Line 6"/>
            <p:cNvSpPr>
              <a:spLocks noChangeShapeType="1"/>
            </p:cNvSpPr>
            <p:nvPr/>
          </p:nvSpPr>
          <p:spPr bwMode="auto">
            <a:xfrm flipV="1">
              <a:off x="6181490" y="3391812"/>
              <a:ext cx="520700" cy="6731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n>
                  <a:solidFill>
                    <a:srgbClr val="FF0000"/>
                  </a:solidFill>
                </a:ln>
                <a:latin typeface="Calibri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352800" y="6031468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3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 Variable declared outside of a function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global variable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Local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Variable declared inside function without 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Each thread stack contains one instance of each local variable</a:t>
            </a:r>
          </a:p>
          <a:p>
            <a:pPr lvl="1"/>
            <a:endParaRPr lang="en-US" dirty="0"/>
          </a:p>
          <a:p>
            <a:r>
              <a:rPr lang="en-US" dirty="0"/>
              <a:t>Local static variables</a:t>
            </a:r>
          </a:p>
          <a:p>
            <a:pPr lvl="1"/>
            <a:r>
              <a:rPr lang="en-US" i="1" dirty="0"/>
              <a:t>Def: </a:t>
            </a:r>
            <a:r>
              <a:rPr lang="en-US" dirty="0"/>
              <a:t> Variable declared inside  function with the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local static variable.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13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3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2011263"/>
            <a:ext cx="4267200" cy="4770537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global </a:t>
            </a:r>
            <a:r>
              <a:rPr lang="en-US" sz="16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da-DK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msgs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 = 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foo"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bar"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o-RO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ptr = msgs;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 = 0; i &lt; 2; i++)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(&amp;tid, 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(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*)i);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58348" y="3751751"/>
            <a:ext cx="4628190" cy="2308324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"[%</a:t>
            </a:r>
            <a:r>
              <a:rPr lang="en-US" sz="1600" b="1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]:  %s (</a:t>
            </a:r>
            <a:r>
              <a:rPr lang="en-US" sz="1600" b="1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=%d)\n"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++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14</a:t>
            </a:fld>
            <a:endParaRPr lang="en-US" dirty="0">
              <a:solidFill>
                <a:srgbClr val="4A66AC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B55A30D-72BB-8546-873C-971358BDA1ED}"/>
              </a:ext>
            </a:extLst>
          </p:cNvPr>
          <p:cNvGrpSpPr/>
          <p:nvPr/>
        </p:nvGrpSpPr>
        <p:grpSpPr>
          <a:xfrm>
            <a:off x="200672" y="1367165"/>
            <a:ext cx="3583481" cy="771098"/>
            <a:chOff x="200672" y="1367165"/>
            <a:chExt cx="3583481" cy="771098"/>
          </a:xfrm>
        </p:grpSpPr>
        <p:sp>
          <p:nvSpPr>
            <p:cNvPr id="931845" name="Text Box 5"/>
            <p:cNvSpPr txBox="1">
              <a:spLocks noChangeArrowheads="1"/>
            </p:cNvSpPr>
            <p:nvPr/>
          </p:nvSpPr>
          <p:spPr bwMode="auto">
            <a:xfrm>
              <a:off x="200672" y="1367165"/>
              <a:ext cx="3583481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 algn="ctr"/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Global </a:t>
              </a:r>
              <a:r>
                <a:rPr lang="en-US" sz="1800" i="1" dirty="0" err="1">
                  <a:solidFill>
                    <a:srgbClr val="C00000"/>
                  </a:solidFill>
                  <a:latin typeface="Calibri" pitchFamily="34" charset="0"/>
                </a:rPr>
                <a:t>var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: </a:t>
              </a:r>
              <a:r>
                <a:rPr lang="en-US" sz="1800" dirty="0">
                  <a:latin typeface="Calibri" pitchFamily="34" charset="0"/>
                </a:rPr>
                <a:t>1 instance (</a:t>
              </a:r>
              <a:r>
                <a:rPr lang="en-US" sz="1800" dirty="0" err="1">
                  <a:latin typeface="Courier New" pitchFamily="49" charset="0"/>
                </a:rPr>
                <a:t>ptr</a:t>
              </a:r>
              <a:r>
                <a:rPr lang="en-US" sz="1800" dirty="0">
                  <a:latin typeface="Courier New" pitchFamily="49" charset="0"/>
                </a:rPr>
                <a:t> </a:t>
              </a:r>
              <a:r>
                <a:rPr lang="en-US" sz="1800" dirty="0">
                  <a:latin typeface="Calibri" pitchFamily="34" charset="0"/>
                </a:rPr>
                <a:t>[data])</a:t>
              </a:r>
            </a:p>
          </p:txBody>
        </p:sp>
        <p:sp>
          <p:nvSpPr>
            <p:cNvPr id="931846" name="Line 6"/>
            <p:cNvSpPr>
              <a:spLocks noChangeShapeType="1"/>
            </p:cNvSpPr>
            <p:nvPr/>
          </p:nvSpPr>
          <p:spPr bwMode="auto">
            <a:xfrm>
              <a:off x="1295401" y="1633439"/>
              <a:ext cx="0" cy="504824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058F7A0-7B5B-B543-B08E-819AB05F99A3}"/>
              </a:ext>
            </a:extLst>
          </p:cNvPr>
          <p:cNvGrpSpPr/>
          <p:nvPr/>
        </p:nvGrpSpPr>
        <p:grpSpPr>
          <a:xfrm>
            <a:off x="4972286" y="4818551"/>
            <a:ext cx="4032837" cy="1660711"/>
            <a:chOff x="4972286" y="4818551"/>
            <a:chExt cx="4032837" cy="1660711"/>
          </a:xfrm>
        </p:grpSpPr>
        <p:sp>
          <p:nvSpPr>
            <p:cNvPr id="931847" name="Text Box 7"/>
            <p:cNvSpPr txBox="1">
              <a:spLocks noChangeArrowheads="1"/>
            </p:cNvSpPr>
            <p:nvPr/>
          </p:nvSpPr>
          <p:spPr bwMode="auto">
            <a:xfrm>
              <a:off x="4972286" y="6202263"/>
              <a:ext cx="4032837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 algn="ctr"/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Local static </a:t>
              </a:r>
              <a:r>
                <a:rPr lang="en-US" sz="1800" i="1" dirty="0" err="1">
                  <a:solidFill>
                    <a:srgbClr val="C00000"/>
                  </a:solidFill>
                  <a:latin typeface="Calibri" pitchFamily="34" charset="0"/>
                </a:rPr>
                <a:t>var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: </a:t>
              </a:r>
              <a:r>
                <a:rPr lang="en-US" sz="1800" dirty="0">
                  <a:latin typeface="Calibri" pitchFamily="34" charset="0"/>
                </a:rPr>
                <a:t>1 instance (</a:t>
              </a:r>
              <a:r>
                <a:rPr lang="en-US" sz="1800" dirty="0" err="1">
                  <a:latin typeface="Courier New" pitchFamily="49" charset="0"/>
                </a:rPr>
                <a:t>cnt</a:t>
              </a:r>
              <a:r>
                <a:rPr lang="en-US" sz="1800" dirty="0">
                  <a:latin typeface="Courier New" pitchFamily="49" charset="0"/>
                </a:rPr>
                <a:t> </a:t>
              </a:r>
              <a:r>
                <a:rPr lang="en-US" sz="1800" dirty="0">
                  <a:latin typeface="Calibri" pitchFamily="34" charset="0"/>
                </a:rPr>
                <a:t>[data])</a:t>
              </a:r>
            </a:p>
          </p:txBody>
        </p:sp>
        <p:sp>
          <p:nvSpPr>
            <p:cNvPr id="931848" name="Line 8"/>
            <p:cNvSpPr>
              <a:spLocks noChangeShapeType="1"/>
            </p:cNvSpPr>
            <p:nvPr/>
          </p:nvSpPr>
          <p:spPr bwMode="auto">
            <a:xfrm flipV="1">
              <a:off x="6348824" y="4818551"/>
              <a:ext cx="304800" cy="13462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C074882-C81A-114E-8629-3BCE6561715C}"/>
              </a:ext>
            </a:extLst>
          </p:cNvPr>
          <p:cNvGrpSpPr/>
          <p:nvPr/>
        </p:nvGrpSpPr>
        <p:grpSpPr>
          <a:xfrm>
            <a:off x="4509914" y="2138263"/>
            <a:ext cx="3872086" cy="2229732"/>
            <a:chOff x="4509914" y="2138263"/>
            <a:chExt cx="3872086" cy="2229732"/>
          </a:xfrm>
        </p:grpSpPr>
        <p:sp>
          <p:nvSpPr>
            <p:cNvPr id="931851" name="Text Box 11"/>
            <p:cNvSpPr txBox="1">
              <a:spLocks noChangeArrowheads="1"/>
            </p:cNvSpPr>
            <p:nvPr/>
          </p:nvSpPr>
          <p:spPr bwMode="auto">
            <a:xfrm>
              <a:off x="4509914" y="2138263"/>
              <a:ext cx="3872086" cy="11079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Local </a:t>
              </a:r>
              <a:r>
                <a:rPr lang="en-US" sz="1800" i="1" dirty="0" err="1">
                  <a:solidFill>
                    <a:srgbClr val="C00000"/>
                  </a:solidFill>
                  <a:latin typeface="Calibri" pitchFamily="34" charset="0"/>
                </a:rPr>
                <a:t>var</a:t>
              </a:r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: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  </a:t>
              </a:r>
              <a:r>
                <a:rPr lang="en-US" sz="1800" dirty="0">
                  <a:latin typeface="Calibri" pitchFamily="34" charset="0"/>
                </a:rPr>
                <a:t>2 instances (</a:t>
              </a:r>
            </a:p>
            <a:p>
              <a:r>
                <a:rPr lang="en-US" sz="1800" dirty="0">
                  <a:latin typeface="Calibri" pitchFamily="34" charset="0"/>
                </a:rPr>
                <a:t>     </a:t>
              </a:r>
              <a:r>
                <a:rPr lang="en-US" sz="1800" dirty="0">
                  <a:latin typeface="Courier New" pitchFamily="49" charset="0"/>
                </a:rPr>
                <a:t>myid.p0 </a:t>
              </a:r>
              <a:r>
                <a:rPr lang="en-US" sz="1800" dirty="0">
                  <a:latin typeface="Calibri" pitchFamily="34" charset="0"/>
                </a:rPr>
                <a:t>[peer thread 0’s stack],</a:t>
              </a:r>
              <a:r>
                <a:rPr lang="en-US" sz="1800" dirty="0">
                  <a:latin typeface="Courier New" pitchFamily="49" charset="0"/>
                </a:rPr>
                <a:t> </a:t>
              </a:r>
            </a:p>
            <a:p>
              <a:r>
                <a:rPr lang="en-US" sz="1800" dirty="0">
                  <a:latin typeface="Courier New" pitchFamily="49" charset="0"/>
                </a:rPr>
                <a:t>  myid.p1 </a:t>
              </a:r>
              <a:r>
                <a:rPr lang="en-US" sz="1800" dirty="0">
                  <a:latin typeface="Calibri" pitchFamily="34" charset="0"/>
                </a:rPr>
                <a:t>[peer thread 1’s stack]</a:t>
              </a:r>
            </a:p>
            <a:p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931852" name="Line 12"/>
            <p:cNvSpPr>
              <a:spLocks noChangeShapeType="1"/>
            </p:cNvSpPr>
            <p:nvPr/>
          </p:nvSpPr>
          <p:spPr bwMode="auto">
            <a:xfrm flipH="1">
              <a:off x="5943600" y="3047195"/>
              <a:ext cx="533400" cy="13208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6A38C10-531A-8A42-9407-F134BD0E38DF}"/>
              </a:ext>
            </a:extLst>
          </p:cNvPr>
          <p:cNvGrpSpPr/>
          <p:nvPr/>
        </p:nvGrpSpPr>
        <p:grpSpPr>
          <a:xfrm>
            <a:off x="1486549" y="1581864"/>
            <a:ext cx="6256350" cy="2029599"/>
            <a:chOff x="1486549" y="1581864"/>
            <a:chExt cx="6256350" cy="2029599"/>
          </a:xfrm>
        </p:grpSpPr>
        <p:sp>
          <p:nvSpPr>
            <p:cNvPr id="931849" name="Text Box 9"/>
            <p:cNvSpPr txBox="1">
              <a:spLocks noChangeArrowheads="1"/>
            </p:cNvSpPr>
            <p:nvPr/>
          </p:nvSpPr>
          <p:spPr bwMode="auto">
            <a:xfrm>
              <a:off x="3815414" y="1581864"/>
              <a:ext cx="3927485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 algn="ctr"/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Local </a:t>
              </a:r>
              <a:r>
                <a:rPr lang="en-US" sz="1800" i="1" dirty="0" err="1">
                  <a:solidFill>
                    <a:srgbClr val="C00000"/>
                  </a:solidFill>
                  <a:latin typeface="Calibri" pitchFamily="34" charset="0"/>
                </a:rPr>
                <a:t>vars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: </a:t>
              </a:r>
              <a:r>
                <a:rPr lang="en-US" sz="1800" dirty="0">
                  <a:latin typeface="Calibri" pitchFamily="34" charset="0"/>
                </a:rPr>
                <a:t>1 instance (</a:t>
              </a:r>
              <a:r>
                <a:rPr lang="en-US" sz="1800" dirty="0" err="1">
                  <a:latin typeface="Courier New" pitchFamily="49" charset="0"/>
                </a:rPr>
                <a:t>i.m</a:t>
              </a:r>
              <a:r>
                <a:rPr lang="en-US" sz="1800" dirty="0">
                  <a:latin typeface="Courier New" pitchFamily="49" charset="0"/>
                </a:rPr>
                <a:t>, </a:t>
              </a:r>
              <a:r>
                <a:rPr lang="en-US" sz="1800" dirty="0" err="1">
                  <a:latin typeface="Courier New" pitchFamily="49" charset="0"/>
                </a:rPr>
                <a:t>msgs.m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931850" name="Line 10"/>
            <p:cNvSpPr>
              <a:spLocks noChangeShapeType="1"/>
            </p:cNvSpPr>
            <p:nvPr/>
          </p:nvSpPr>
          <p:spPr bwMode="auto">
            <a:xfrm flipH="1">
              <a:off x="1486549" y="1858863"/>
              <a:ext cx="2971799" cy="1295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2286000" y="1858863"/>
              <a:ext cx="2172348" cy="17526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261715" y="6412468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2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Which variables are shared?</a:t>
            </a:r>
          </a:p>
          <a:p>
            <a:pPr lvl="1"/>
            <a:r>
              <a:rPr lang="en-US" dirty="0"/>
              <a:t>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>
              <a:lnSpc>
                <a:spcPct val="95000"/>
              </a:lnSpc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15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2730500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		</a:t>
            </a:r>
          </a:p>
          <a:p>
            <a:r>
              <a:rPr lang="en-US" sz="1800" dirty="0">
                <a:latin typeface="Courier New" pitchFamily="49" charset="0"/>
              </a:rPr>
              <a:t>myid.p0		</a:t>
            </a:r>
          </a:p>
          <a:p>
            <a:r>
              <a:rPr lang="en-US" sz="1800" dirty="0">
                <a:latin typeface="Courier New" pitchFamily="49" charset="0"/>
              </a:rPr>
              <a:t>myid.p1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33274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33274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33274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36195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36195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36195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3886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38862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38862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41930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41930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41930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44752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4475202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44752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47360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47360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4736068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54378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16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380321"/>
            <a:ext cx="4800600" cy="5401479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Global shared variable */</a:t>
            </a:r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Counter */</a:t>
            </a:r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tid1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tid2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atoi(argv[1]);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Pthread_create(&amp;tid1,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Pthread_create(&amp;tid2,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Pthread_join(tid1,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Pthread_join(tid2,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fi-FI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pt-BR" sz="15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5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pt-BR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(2 * niters))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sz="15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"BOOM! cnt=%ld\n"</a:t>
            </a:r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cnt);</a:t>
            </a:r>
          </a:p>
          <a:p>
            <a:r>
              <a:rPr lang="hu-HU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hu-HU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sz="15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"OK cnt=%ld\n"</a:t>
            </a:r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cnt);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8" y="1380321"/>
            <a:ext cx="4144601" cy="3046988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Thread routine */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niters;</a:t>
            </a:r>
          </a:p>
          <a:p>
            <a:r>
              <a:rPr lang="en-US" sz="1600" b="1" dirty="0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niters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*((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niters;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               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     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s-I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s-IS" sz="1600" b="1" dirty="0">
                <a:solidFill>
                  <a:srgbClr val="0F75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35941" name="Text Box 5"/>
          <p:cNvSpPr txBox="1">
            <a:spLocks noChangeArrowheads="1"/>
          </p:cNvSpPr>
          <p:nvPr/>
        </p:nvSpPr>
        <p:spPr bwMode="auto">
          <a:xfrm>
            <a:off x="5486400" y="4924961"/>
            <a:ext cx="277041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./</a:t>
            </a:r>
            <a:r>
              <a:rPr lang="en-US" sz="1600" b="1" dirty="0" err="1">
                <a:latin typeface="Courier New" pitchFamily="49" charset="0"/>
              </a:rPr>
              <a:t>badcnt</a:t>
            </a:r>
            <a:r>
              <a:rPr lang="en-US" sz="1600" b="1" dirty="0">
                <a:latin typeface="Courier New" pitchFamily="49" charset="0"/>
              </a:rPr>
              <a:t> 10000</a:t>
            </a:r>
          </a:p>
          <a:p>
            <a:r>
              <a:rPr lang="en-US" sz="1600" b="1" dirty="0">
                <a:latin typeface="Courier New" pitchFamily="49" charset="0"/>
              </a:rPr>
              <a:t>OK </a:t>
            </a:r>
            <a:r>
              <a:rPr lang="en-US" sz="1600" b="1" dirty="0" err="1">
                <a:latin typeface="Courier New" pitchFamily="49" charset="0"/>
              </a:rPr>
              <a:t>cnt</a:t>
            </a:r>
            <a:r>
              <a:rPr lang="en-US" sz="1600" b="1" dirty="0">
                <a:latin typeface="Courier New" pitchFamily="49" charset="0"/>
              </a:rPr>
              <a:t>=20000</a:t>
            </a:r>
          </a:p>
          <a:p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./</a:t>
            </a:r>
            <a:r>
              <a:rPr lang="en-US" sz="1600" b="1" dirty="0" err="1">
                <a:latin typeface="Courier New" pitchFamily="49" charset="0"/>
              </a:rPr>
              <a:t>badcnt</a:t>
            </a:r>
            <a:r>
              <a:rPr lang="en-US" sz="1600" b="1" dirty="0">
                <a:latin typeface="Courier New" pitchFamily="49" charset="0"/>
              </a:rPr>
              <a:t> 10000</a:t>
            </a:r>
          </a:p>
          <a:p>
            <a:r>
              <a:rPr lang="en-US" sz="1600" b="1" dirty="0">
                <a:latin typeface="Courier New" pitchFamily="49" charset="0"/>
              </a:rPr>
              <a:t>BOOM! </a:t>
            </a:r>
            <a:r>
              <a:rPr lang="en-US" sz="1600" b="1" dirty="0" err="1">
                <a:latin typeface="Courier New" pitchFamily="49" charset="0"/>
              </a:rPr>
              <a:t>cnt</a:t>
            </a:r>
            <a:r>
              <a:rPr lang="en-US" sz="1600" b="1" dirty="0">
                <a:latin typeface="Courier New" pitchFamily="49" charset="0"/>
              </a:rPr>
              <a:t>=13051</a:t>
            </a:r>
          </a:p>
          <a:p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5723" y="64008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CFC0F2-5D25-8E40-8E30-9EBBE1091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Concurrent Programs?</a:t>
            </a:r>
          </a:p>
        </p:txBody>
      </p:sp>
    </p:spTree>
    <p:extLst>
      <p:ext uri="{BB962C8B-B14F-4D97-AF65-F5344CB8AC3E}">
        <p14:creationId xmlns:p14="http://schemas.microsoft.com/office/powerpoint/2010/main" val="380921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9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17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868269"/>
            <a:ext cx="4063282" cy="646331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4016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2209800" y="3273624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(%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testq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jle</a:t>
            </a:r>
            <a:r>
              <a:rPr lang="en-US" sz="1800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  </a:t>
            </a:r>
            <a:r>
              <a:rPr lang="cs-CZ" sz="1800" dirty="0" err="1">
                <a:latin typeface="Courier New"/>
                <a:cs typeface="Courier New"/>
              </a:rPr>
              <a:t>movl</a:t>
            </a:r>
            <a:r>
              <a:rPr lang="cs-CZ" sz="1800" dirty="0">
                <a:latin typeface="Courier New"/>
                <a:cs typeface="Courier New"/>
              </a:rPr>
              <a:t>  $0,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cmpq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>
                <a:latin typeface="Courier New"/>
                <a:cs typeface="Courier New"/>
              </a:rPr>
              <a:t>jne</a:t>
            </a:r>
            <a:r>
              <a:rPr lang="pl-PL" sz="1800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EC2CEB-6020-614B-9AFB-A44D2633D8A2}"/>
              </a:ext>
            </a:extLst>
          </p:cNvPr>
          <p:cNvGrpSpPr/>
          <p:nvPr/>
        </p:nvGrpSpPr>
        <p:grpSpPr>
          <a:xfrm>
            <a:off x="5922650" y="3300457"/>
            <a:ext cx="1262548" cy="1086862"/>
            <a:chOff x="5922650" y="3300457"/>
            <a:chExt cx="1262548" cy="1086862"/>
          </a:xfrm>
        </p:grpSpPr>
        <p:sp>
          <p:nvSpPr>
            <p:cNvPr id="28" name="AutoShape 381"/>
            <p:cNvSpPr>
              <a:spLocks noChangeAspect="1"/>
            </p:cNvSpPr>
            <p:nvPr/>
          </p:nvSpPr>
          <p:spPr bwMode="auto">
            <a:xfrm flipH="1">
              <a:off x="5922650" y="3300457"/>
              <a:ext cx="73396" cy="1086862"/>
            </a:xfrm>
            <a:prstGeom prst="leftBrace">
              <a:avLst>
                <a:gd name="adj1" fmla="val 123405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Text Box 382"/>
            <p:cNvSpPr txBox="1">
              <a:spLocks noChangeArrowheads="1"/>
            </p:cNvSpPr>
            <p:nvPr/>
          </p:nvSpPr>
          <p:spPr bwMode="auto">
            <a:xfrm>
              <a:off x="6181325" y="3672973"/>
              <a:ext cx="1003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1800" i="1" dirty="0"/>
                <a:t>H</a:t>
              </a:r>
              <a:r>
                <a:rPr lang="en-US" sz="1800" i="1" baseline="-25000" dirty="0"/>
                <a:t>i</a:t>
              </a:r>
              <a:r>
                <a:rPr lang="en-US" sz="1800" i="1" dirty="0"/>
                <a:t> </a:t>
              </a:r>
              <a:r>
                <a:rPr lang="en-US" sz="1800" dirty="0"/>
                <a:t>: Head</a:t>
              </a:r>
            </a:p>
          </p:txBody>
        </p:sp>
      </p:grp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2212483" y="444264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2212483" y="5543295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2674993" y="2840624"/>
            <a:ext cx="2682568" cy="4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D1AEDB9-ACCF-B948-8328-9481637F5CAB}"/>
              </a:ext>
            </a:extLst>
          </p:cNvPr>
          <p:cNvGrpSpPr/>
          <p:nvPr/>
        </p:nvGrpSpPr>
        <p:grpSpPr>
          <a:xfrm>
            <a:off x="5922650" y="4448023"/>
            <a:ext cx="1810799" cy="1086862"/>
            <a:chOff x="5922650" y="4448023"/>
            <a:chExt cx="1810799" cy="1086862"/>
          </a:xfrm>
        </p:grpSpPr>
        <p:sp>
          <p:nvSpPr>
            <p:cNvPr id="33" name="Text Box 387"/>
            <p:cNvSpPr txBox="1">
              <a:spLocks noChangeArrowheads="1"/>
            </p:cNvSpPr>
            <p:nvPr/>
          </p:nvSpPr>
          <p:spPr bwMode="auto">
            <a:xfrm>
              <a:off x="6082727" y="4609872"/>
              <a:ext cx="165072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800" i="1" dirty="0"/>
                <a:t>L</a:t>
              </a:r>
              <a:r>
                <a:rPr lang="en-US" sz="1800" i="1" baseline="-25000" dirty="0"/>
                <a:t>i  </a:t>
              </a:r>
              <a:r>
                <a:rPr lang="en-US" sz="1800" dirty="0"/>
                <a:t>: Load </a:t>
              </a:r>
              <a:r>
                <a:rPr lang="en-US" sz="1800" dirty="0" err="1">
                  <a:latin typeface="Courier New" charset="0"/>
                </a:rPr>
                <a:t>cnt</a:t>
              </a:r>
              <a:endParaRPr lang="en-US" sz="1800" dirty="0"/>
            </a:p>
            <a:p>
              <a:pPr algn="l"/>
              <a:r>
                <a:rPr lang="en-US" sz="1800" i="1" dirty="0" err="1"/>
                <a:t>U</a:t>
              </a:r>
              <a:r>
                <a:rPr lang="en-US" sz="1800" i="1" baseline="-25000" dirty="0" err="1"/>
                <a:t>i</a:t>
              </a:r>
              <a:r>
                <a:rPr lang="en-US" sz="1800" dirty="0"/>
                <a:t> : Update </a:t>
              </a:r>
              <a:r>
                <a:rPr lang="en-US" sz="1800" dirty="0" err="1">
                  <a:latin typeface="Courier New" charset="0"/>
                </a:rPr>
                <a:t>cnt</a:t>
              </a:r>
              <a:endParaRPr lang="en-US" sz="1800" dirty="0"/>
            </a:p>
            <a:p>
              <a:pPr algn="l"/>
              <a:r>
                <a:rPr lang="en-US" sz="1800" i="1" dirty="0"/>
                <a:t>S</a:t>
              </a:r>
              <a:r>
                <a:rPr lang="en-US" sz="1800" i="1" baseline="-25000" dirty="0"/>
                <a:t>i</a:t>
              </a:r>
              <a:r>
                <a:rPr lang="en-US" sz="1800" dirty="0"/>
                <a:t> : Store </a:t>
              </a:r>
              <a:r>
                <a:rPr lang="en-US" sz="1800" dirty="0" err="1">
                  <a:latin typeface="Courier New" charset="0"/>
                </a:rPr>
                <a:t>cnt</a:t>
              </a:r>
              <a:endParaRPr lang="en-US" sz="1800" dirty="0">
                <a:latin typeface="Courier New" charset="0"/>
              </a:endParaRPr>
            </a:p>
          </p:txBody>
        </p:sp>
        <p:sp>
          <p:nvSpPr>
            <p:cNvPr id="35" name="AutoShape 381"/>
            <p:cNvSpPr>
              <a:spLocks noChangeAspect="1"/>
            </p:cNvSpPr>
            <p:nvPr/>
          </p:nvSpPr>
          <p:spPr bwMode="auto">
            <a:xfrm flipH="1">
              <a:off x="5922650" y="4448023"/>
              <a:ext cx="73396" cy="1086862"/>
            </a:xfrm>
            <a:prstGeom prst="leftBrace">
              <a:avLst>
                <a:gd name="adj1" fmla="val 123405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8EC91D4-08FB-2B4E-A039-A2FB5BEC6223}"/>
              </a:ext>
            </a:extLst>
          </p:cNvPr>
          <p:cNvGrpSpPr/>
          <p:nvPr/>
        </p:nvGrpSpPr>
        <p:grpSpPr>
          <a:xfrm>
            <a:off x="5922650" y="5584866"/>
            <a:ext cx="919080" cy="1086862"/>
            <a:chOff x="5922650" y="5584866"/>
            <a:chExt cx="919080" cy="1086862"/>
          </a:xfrm>
        </p:grpSpPr>
        <p:sp>
          <p:nvSpPr>
            <p:cNvPr id="30" name="Text Box 383"/>
            <p:cNvSpPr txBox="1">
              <a:spLocks noChangeArrowheads="1"/>
            </p:cNvSpPr>
            <p:nvPr/>
          </p:nvSpPr>
          <p:spPr bwMode="auto">
            <a:xfrm>
              <a:off x="6082727" y="5931491"/>
              <a:ext cx="759003" cy="3385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i="1" dirty="0"/>
                <a:t>T</a:t>
              </a:r>
              <a:r>
                <a:rPr lang="en-US" sz="1600" i="1" baseline="-25000" dirty="0"/>
                <a:t>i</a:t>
              </a:r>
              <a:r>
                <a:rPr lang="en-US" sz="1600" dirty="0"/>
                <a:t> : Tail</a:t>
              </a:r>
            </a:p>
          </p:txBody>
        </p:sp>
        <p:sp>
          <p:nvSpPr>
            <p:cNvPr id="36" name="AutoShape 381"/>
            <p:cNvSpPr>
              <a:spLocks noChangeAspect="1"/>
            </p:cNvSpPr>
            <p:nvPr/>
          </p:nvSpPr>
          <p:spPr bwMode="auto">
            <a:xfrm flipH="1">
              <a:off x="5922650" y="5584866"/>
              <a:ext cx="73396" cy="1086862"/>
            </a:xfrm>
            <a:prstGeom prst="leftBrace">
              <a:avLst>
                <a:gd name="adj1" fmla="val 123405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510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73E24-F959-3C42-9640-7B64ADE6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F5903-14F0-704D-9CCE-77D20B636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race condition is a timing-dependent error involving shared state</a:t>
            </a:r>
          </a:p>
          <a:p>
            <a:pPr lvl="1"/>
            <a:r>
              <a:rPr lang="en-US" dirty="0"/>
              <a:t>whether the error occurs depends on thread schedule</a:t>
            </a:r>
          </a:p>
          <a:p>
            <a:endParaRPr lang="en-US" dirty="0"/>
          </a:p>
          <a:p>
            <a:r>
              <a:rPr lang="en-US" dirty="0"/>
              <a:t>program execution/schedule can be non-deterministic</a:t>
            </a:r>
          </a:p>
          <a:p>
            <a:r>
              <a:rPr lang="en-US" dirty="0"/>
              <a:t>compilers and processors can re-order instructions</a:t>
            </a:r>
          </a:p>
        </p:txBody>
      </p:sp>
    </p:spTree>
    <p:extLst>
      <p:ext uri="{BB962C8B-B14F-4D97-AF65-F5344CB8AC3E}">
        <p14:creationId xmlns:p14="http://schemas.microsoft.com/office/powerpoint/2010/main" val="1820912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concrete example…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  <a:p>
            <a:r>
              <a:rPr lang="en-US" b="1" dirty="0">
                <a:solidFill>
                  <a:schemeClr val="accent1"/>
                </a:solidFill>
              </a:rPr>
              <a:t>Liveness:</a:t>
            </a:r>
            <a:r>
              <a:rPr lang="en-US" dirty="0"/>
              <a:t> if you are out of milk, someone buys milk</a:t>
            </a:r>
          </a:p>
          <a:p>
            <a:r>
              <a:rPr lang="en-US" b="1" dirty="0">
                <a:solidFill>
                  <a:schemeClr val="accent1"/>
                </a:solidFill>
              </a:rPr>
              <a:t>Safety: </a:t>
            </a:r>
            <a:r>
              <a:rPr lang="en-US" dirty="0"/>
              <a:t>you never have more than one quart of milk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683000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35529" y="3886200"/>
            <a:ext cx="22493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1: </a:t>
            </a:r>
          </a:p>
          <a:p>
            <a:endParaRPr lang="en-US" b="1" dirty="0"/>
          </a:p>
          <a:p>
            <a:r>
              <a:rPr lang="en-US" dirty="0"/>
              <a:t>Look in fridge. </a:t>
            </a:r>
          </a:p>
          <a:p>
            <a:r>
              <a:rPr lang="en-US" dirty="0"/>
              <a:t>If out of milk:</a:t>
            </a:r>
          </a:p>
          <a:p>
            <a:r>
              <a:rPr lang="en-US" dirty="0"/>
              <a:t>      go to store, </a:t>
            </a:r>
          </a:p>
          <a:p>
            <a:r>
              <a:rPr lang="en-US" dirty="0"/>
              <a:t>      buy milk, </a:t>
            </a:r>
          </a:p>
          <a:p>
            <a:r>
              <a:rPr lang="en-US" dirty="0"/>
              <a:t>      go home</a:t>
            </a:r>
          </a:p>
          <a:p>
            <a:r>
              <a:rPr lang="en-US" dirty="0"/>
              <a:t>      put milk in fridge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0A8191-3E7E-5C40-A335-52FBB03B167C}"/>
              </a:ext>
            </a:extLst>
          </p:cNvPr>
          <p:cNvSpPr txBox="1"/>
          <p:nvPr/>
        </p:nvSpPr>
        <p:spPr>
          <a:xfrm>
            <a:off x="4335529" y="3886200"/>
            <a:ext cx="4471096" cy="258532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Algorithm 1: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milk++;		// buy milk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0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Definition: A </a:t>
            </a:r>
            <a:r>
              <a:rPr lang="en-US" b="1" i="1" dirty="0">
                <a:solidFill>
                  <a:schemeClr val="accent1"/>
                </a:solidFill>
              </a:rPr>
              <a:t>program</a:t>
            </a:r>
            <a:r>
              <a:rPr lang="en-US" dirty="0"/>
              <a:t> is a file containing code + data that describes a computation</a:t>
            </a:r>
          </a:p>
          <a:p>
            <a:r>
              <a:rPr lang="en-US" dirty="0"/>
              <a:t>Definition: A </a:t>
            </a:r>
            <a:r>
              <a:rPr lang="en-US" b="1" i="1" dirty="0">
                <a:solidFill>
                  <a:schemeClr val="accent1"/>
                </a:solidFill>
              </a:rPr>
              <a:t>process</a:t>
            </a:r>
            <a:r>
              <a:rPr lang="en-US" dirty="0"/>
              <a:t> is an instance of a running program.</a:t>
            </a:r>
          </a:p>
          <a:p>
            <a:pPr lvl="1"/>
            <a:r>
              <a:rPr lang="en-US" dirty="0"/>
              <a:t>One of the most profound ideas in computer science</a:t>
            </a:r>
          </a:p>
          <a:p>
            <a:pPr lvl="1"/>
            <a:r>
              <a:rPr lang="en-US" dirty="0"/>
              <a:t>Not the same as “program” or “processor”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Process provides each program with two key abstractions: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</a:rPr>
              <a:t>Private address space</a:t>
            </a:r>
          </a:p>
          <a:p>
            <a:pPr lvl="2"/>
            <a:r>
              <a:rPr lang="en-US" dirty="0"/>
              <a:t>Each program seems to have exclusive use of main memory. 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i="1" dirty="0"/>
              <a:t>virtual memory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</a:rPr>
              <a:t>Logical control flow</a:t>
            </a:r>
          </a:p>
          <a:p>
            <a:pPr lvl="2"/>
            <a:r>
              <a:rPr lang="en-US" dirty="0"/>
              <a:t>Each program seems to have exclusive use of the CPU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i="1" dirty="0"/>
              <a:t>context switching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387920" y="5562600"/>
            <a:ext cx="1676400" cy="990600"/>
            <a:chOff x="7208670" y="5257800"/>
            <a:chExt cx="1371600" cy="990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7208670" y="5257800"/>
              <a:ext cx="1371600" cy="990600"/>
            </a:xfrm>
            <a:prstGeom prst="rect">
              <a:avLst/>
            </a:prstGeom>
            <a:solidFill>
              <a:srgbClr val="F6F5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CPU</a:t>
              </a: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7361070" y="5715000"/>
              <a:ext cx="1066800" cy="3048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Registers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391400" y="3596299"/>
            <a:ext cx="1676400" cy="1905000"/>
            <a:chOff x="7212150" y="3291499"/>
            <a:chExt cx="1371600" cy="1905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Memory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Stack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Heap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Code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793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1901BBA-1034-B343-A13E-2AF5EC3E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problematic schedule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0025418-EDA2-2D41-875B-4F54138DBA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4D9B405-3707-0C4A-88A5-DEF19A1010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3:00	Look in fridge; out of milk</a:t>
            </a:r>
          </a:p>
          <a:p>
            <a:pPr marL="0" indent="0">
              <a:buNone/>
            </a:pPr>
            <a:r>
              <a:rPr lang="en-US" sz="2000" dirty="0"/>
              <a:t>3:05	Leave for store</a:t>
            </a:r>
          </a:p>
          <a:p>
            <a:pPr marL="0" indent="0">
              <a:buNone/>
            </a:pPr>
            <a:r>
              <a:rPr lang="en-US" sz="2000" dirty="0"/>
              <a:t>3:10	Arrive at store</a:t>
            </a:r>
          </a:p>
          <a:p>
            <a:pPr marL="0" indent="0">
              <a:buNone/>
            </a:pPr>
            <a:r>
              <a:rPr lang="en-US" sz="2000" dirty="0"/>
              <a:t>3:15	Buy milk</a:t>
            </a:r>
          </a:p>
          <a:p>
            <a:pPr marL="0" indent="0">
              <a:buNone/>
            </a:pPr>
            <a:r>
              <a:rPr lang="en-US" sz="2000" dirty="0"/>
              <a:t>3:20	Arrive home; put milk in fridge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9895F05-D69F-9C47-BBE0-F5462BED9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Your Roommate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E3EB39E-0316-7B4D-BF91-274567E41CC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3:10	Look in fridge; out of milk</a:t>
            </a:r>
          </a:p>
          <a:p>
            <a:pPr marL="0" indent="0">
              <a:buNone/>
            </a:pPr>
            <a:r>
              <a:rPr lang="en-US" sz="2000" dirty="0"/>
              <a:t>3:15	Leave for store</a:t>
            </a:r>
          </a:p>
          <a:p>
            <a:pPr marL="0" indent="0">
              <a:buNone/>
            </a:pPr>
            <a:r>
              <a:rPr lang="en-US" sz="2000" dirty="0"/>
              <a:t>3:20	Arrive at store</a:t>
            </a:r>
          </a:p>
          <a:p>
            <a:pPr marL="0" indent="0">
              <a:buNone/>
            </a:pPr>
            <a:r>
              <a:rPr lang="en-US" sz="2000" dirty="0"/>
              <a:t>3:25	Buy milk</a:t>
            </a:r>
          </a:p>
          <a:p>
            <a:pPr marL="0" indent="0">
              <a:buNone/>
            </a:pPr>
            <a:r>
              <a:rPr lang="en-US" sz="2000" dirty="0"/>
              <a:t>3:30	Arrive home; put milk in fridge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573FE9-DF52-0549-B0EC-BADAB0EDAE35}"/>
              </a:ext>
            </a:extLst>
          </p:cNvPr>
          <p:cNvSpPr txBox="1"/>
          <p:nvPr/>
        </p:nvSpPr>
        <p:spPr>
          <a:xfrm>
            <a:off x="1577879" y="5557819"/>
            <a:ext cx="5988242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Safety violation: </a:t>
            </a:r>
          </a:p>
          <a:p>
            <a:pPr algn="ctr"/>
            <a:r>
              <a:rPr lang="en-US" sz="2800" dirty="0">
                <a:solidFill>
                  <a:schemeClr val="accent1"/>
                </a:solidFill>
              </a:rPr>
              <a:t>You have too much milk and it spoils</a:t>
            </a:r>
          </a:p>
        </p:txBody>
      </p:sp>
    </p:spTree>
    <p:extLst>
      <p:ext uri="{BB962C8B-B14F-4D97-AF65-F5344CB8AC3E}">
        <p14:creationId xmlns:p14="http://schemas.microsoft.com/office/powerpoint/2010/main" val="341809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uiExpand="1" build="p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1: Leave a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44800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35529" y="2975429"/>
            <a:ext cx="488467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2: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if (note == 0) {	// no note</a:t>
            </a:r>
          </a:p>
          <a:p>
            <a:r>
              <a:rPr lang="en-US" dirty="0">
                <a:latin typeface="Courier" pitchFamily="2" charset="0"/>
              </a:rPr>
              <a:t>    note = 1;		// leave note</a:t>
            </a:r>
          </a:p>
          <a:p>
            <a:r>
              <a:rPr lang="en-US" dirty="0">
                <a:latin typeface="Courier" pitchFamily="2" charset="0"/>
              </a:rPr>
              <a:t>    milk++;		// buy milk</a:t>
            </a:r>
          </a:p>
          <a:p>
            <a:r>
              <a:rPr lang="en-US" dirty="0">
                <a:latin typeface="Courier" pitchFamily="2" charset="0"/>
              </a:rPr>
              <a:t>    note = 0;		// remove note</a:t>
            </a:r>
          </a:p>
          <a:p>
            <a:r>
              <a:rPr lang="en-US" dirty="0">
                <a:latin typeface="Courier" pitchFamily="2" charset="0"/>
              </a:rPr>
              <a:t>  }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1AAA1F-A75A-6F45-BF9B-28E792211A3B}"/>
              </a:ext>
            </a:extLst>
          </p:cNvPr>
          <p:cNvSpPr txBox="1"/>
          <p:nvPr/>
        </p:nvSpPr>
        <p:spPr>
          <a:xfrm>
            <a:off x="646085" y="6125600"/>
            <a:ext cx="785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Safety violation: you've introduced a Heisenbug!</a:t>
            </a:r>
          </a:p>
        </p:txBody>
      </p:sp>
    </p:spTree>
    <p:extLst>
      <p:ext uri="{BB962C8B-B14F-4D97-AF65-F5344CB8AC3E}">
        <p14:creationId xmlns:p14="http://schemas.microsoft.com/office/powerpoint/2010/main" val="407695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2: Leave note before check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58528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47029" y="2971800"/>
            <a:ext cx="47468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3: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note1 = 1</a:t>
            </a:r>
          </a:p>
          <a:p>
            <a:r>
              <a:rPr lang="en-US" dirty="0">
                <a:latin typeface="Courier" pitchFamily="2" charset="0"/>
              </a:rPr>
              <a:t>if (note2 == 0) { // no note from</a:t>
            </a:r>
          </a:p>
          <a:p>
            <a:r>
              <a:rPr lang="en-US" dirty="0">
                <a:latin typeface="Courier" pitchFamily="2" charset="0"/>
              </a:rPr>
              <a:t>			 roommate</a:t>
            </a:r>
          </a:p>
          <a:p>
            <a:r>
              <a:rPr lang="en-US" dirty="0">
                <a:latin typeface="Courier" pitchFamily="2" charset="0"/>
              </a:rPr>
              <a:t>  if (milk == 0) {// no milk</a:t>
            </a:r>
          </a:p>
          <a:p>
            <a:r>
              <a:rPr lang="en-US" dirty="0">
                <a:latin typeface="Courier" pitchFamily="2" charset="0"/>
              </a:rPr>
              <a:t>    milk++;	     // buy milk</a:t>
            </a:r>
          </a:p>
          <a:p>
            <a:r>
              <a:rPr lang="en-US" dirty="0">
                <a:latin typeface="Courier" pitchFamily="2" charset="0"/>
              </a:rPr>
              <a:t>  }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note1 =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1AAA1F-A75A-6F45-BF9B-28E792211A3B}"/>
              </a:ext>
            </a:extLst>
          </p:cNvPr>
          <p:cNvSpPr txBox="1"/>
          <p:nvPr/>
        </p:nvSpPr>
        <p:spPr>
          <a:xfrm>
            <a:off x="1355665" y="6093357"/>
            <a:ext cx="5982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Liveness violation: No one buys milk</a:t>
            </a:r>
          </a:p>
        </p:txBody>
      </p:sp>
    </p:spTree>
    <p:extLst>
      <p:ext uri="{BB962C8B-B14F-4D97-AF65-F5344CB8AC3E}">
        <p14:creationId xmlns:p14="http://schemas.microsoft.com/office/powerpoint/2010/main" val="269222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3: Keep checking for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58528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47029" y="2971800"/>
            <a:ext cx="47468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4: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note1 = 1</a:t>
            </a:r>
          </a:p>
          <a:p>
            <a:r>
              <a:rPr lang="en-US" dirty="0">
                <a:latin typeface="Courier" pitchFamily="2" charset="0"/>
              </a:rPr>
              <a:t>while (note2 == 1) {	// wait until</a:t>
            </a:r>
          </a:p>
          <a:p>
            <a:r>
              <a:rPr lang="en-US" dirty="0">
                <a:latin typeface="Courier" pitchFamily="2" charset="0"/>
              </a:rPr>
              <a:t>  ;			//   no note</a:t>
            </a:r>
          </a:p>
          <a:p>
            <a:r>
              <a:rPr lang="en-US" dirty="0">
                <a:latin typeface="Courier" pitchFamily="2" charset="0"/>
              </a:rPr>
              <a:t>}		</a:t>
            </a:r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milk++;		// buy milk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note1 =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1AAA1F-A75A-6F45-BF9B-28E792211A3B}"/>
              </a:ext>
            </a:extLst>
          </p:cNvPr>
          <p:cNvSpPr txBox="1"/>
          <p:nvPr/>
        </p:nvSpPr>
        <p:spPr>
          <a:xfrm>
            <a:off x="774815" y="6175516"/>
            <a:ext cx="7594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Liveness violation: You've introduced deadlock</a:t>
            </a:r>
          </a:p>
        </p:txBody>
      </p:sp>
    </p:spTree>
    <p:extLst>
      <p:ext uri="{BB962C8B-B14F-4D97-AF65-F5344CB8AC3E}">
        <p14:creationId xmlns:p14="http://schemas.microsoft.com/office/powerpoint/2010/main" val="29604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4: Take turns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58528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47029" y="2971800"/>
            <a:ext cx="473398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5: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note1 = 1</a:t>
            </a:r>
          </a:p>
          <a:p>
            <a:r>
              <a:rPr lang="en-US" dirty="0">
                <a:latin typeface="Courier" pitchFamily="2" charset="0"/>
              </a:rPr>
              <a:t>turn = 2</a:t>
            </a:r>
          </a:p>
          <a:p>
            <a:r>
              <a:rPr lang="en-US" dirty="0">
                <a:latin typeface="Courier" pitchFamily="2" charset="0"/>
              </a:rPr>
              <a:t>while (note2 == 1 and turn == 2){</a:t>
            </a:r>
          </a:p>
          <a:p>
            <a:r>
              <a:rPr lang="en-US" dirty="0">
                <a:latin typeface="Courier" pitchFamily="2" charset="0"/>
              </a:rPr>
              <a:t>  ;</a:t>
            </a:r>
          </a:p>
          <a:p>
            <a:r>
              <a:rPr lang="en-US" dirty="0">
                <a:latin typeface="Courier" pitchFamily="2" charset="0"/>
              </a:rPr>
              <a:t>}		</a:t>
            </a:r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milk++;		// buy milk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note1 = 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0B41AE-8AA4-E34C-8470-4CB535DC4FFF}"/>
              </a:ext>
            </a:extLst>
          </p:cNvPr>
          <p:cNvSpPr txBox="1"/>
          <p:nvPr/>
        </p:nvSpPr>
        <p:spPr>
          <a:xfrm>
            <a:off x="553143" y="6062529"/>
            <a:ext cx="8037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(probably) correct, but complicated and inefficient</a:t>
            </a:r>
          </a:p>
        </p:txBody>
      </p:sp>
    </p:spTree>
    <p:extLst>
      <p:ext uri="{BB962C8B-B14F-4D97-AF65-F5344CB8AC3E}">
        <p14:creationId xmlns:p14="http://schemas.microsoft.com/office/powerpoint/2010/main" val="255668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195DC-D902-1448-B5E4-F311E73E5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Rewind…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AC187-32FD-E346-8D95-D78725954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problem are we actually trying to solve?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want to limit the possible schedules so that checking for milk and buying milk act as a single </a:t>
            </a:r>
            <a:r>
              <a:rPr lang="en-US" b="1" dirty="0">
                <a:solidFill>
                  <a:schemeClr val="accent1"/>
                </a:solidFill>
              </a:rPr>
              <a:t>atomic</a:t>
            </a:r>
            <a:r>
              <a:rPr lang="en-US" dirty="0"/>
              <a:t> operation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EC2C82-5678-024B-971E-E145BB0A8D3A}"/>
              </a:ext>
            </a:extLst>
          </p:cNvPr>
          <p:cNvSpPr txBox="1"/>
          <p:nvPr/>
        </p:nvSpPr>
        <p:spPr>
          <a:xfrm>
            <a:off x="685800" y="4466272"/>
            <a:ext cx="44710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1: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milk++;		// buy milk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BA7065-334D-3448-A5BB-B81E3E75F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027872"/>
            <a:ext cx="2567424" cy="256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57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5F866-92B1-7E49-8A58-B525C502A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75AD8-043A-1E42-8261-24BD807AF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lock</a:t>
            </a:r>
            <a:r>
              <a:rPr lang="en-US" dirty="0"/>
              <a:t> (aka a mutex) is a synchronization primitive that provides mutual exclusion. When one thread holds a lock, no other thread can hold it.</a:t>
            </a:r>
          </a:p>
          <a:p>
            <a:pPr lvl="1"/>
            <a:r>
              <a:rPr lang="en-US" dirty="0"/>
              <a:t>a lock can be in one of two states: locked or unlocked</a:t>
            </a:r>
          </a:p>
          <a:p>
            <a:pPr lvl="1"/>
            <a:r>
              <a:rPr lang="en-US" dirty="0"/>
              <a:t>a lock is initially unlocked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function acquire(&amp;lock) waits until the lock is unlocked, then atomically sets it to locked</a:t>
            </a:r>
          </a:p>
          <a:p>
            <a:pPr lvl="1"/>
            <a:r>
              <a:rPr lang="en-US" dirty="0"/>
              <a:t>function release(&amp;lock) sets the lock to unlocked</a:t>
            </a:r>
          </a:p>
        </p:txBody>
      </p:sp>
    </p:spTree>
    <p:extLst>
      <p:ext uri="{BB962C8B-B14F-4D97-AF65-F5344CB8AC3E}">
        <p14:creationId xmlns:p14="http://schemas.microsoft.com/office/powerpoint/2010/main" val="34970811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5: use a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58528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47029" y="2971800"/>
            <a:ext cx="447109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6: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acquire(&amp;lock)		</a:t>
            </a:r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milk++;		// buy milk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release(&amp;lock)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0B41AE-8AA4-E34C-8470-4CB535DC4FFF}"/>
              </a:ext>
            </a:extLst>
          </p:cNvPr>
          <p:cNvSpPr txBox="1"/>
          <p:nvPr/>
        </p:nvSpPr>
        <p:spPr>
          <a:xfrm>
            <a:off x="3840067" y="6062529"/>
            <a:ext cx="1463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Correct!</a:t>
            </a:r>
          </a:p>
        </p:txBody>
      </p:sp>
    </p:spTree>
    <p:extLst>
      <p:ext uri="{BB962C8B-B14F-4D97-AF65-F5344CB8AC3E}">
        <p14:creationId xmlns:p14="http://schemas.microsoft.com/office/powerpoint/2010/main" val="283400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FE7A3-3D46-5D4B-B0F0-BFF2CC3FF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58ED3-D258-3548-9293-1C34A0D6B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hardware primitives to support synchronization</a:t>
            </a:r>
          </a:p>
          <a:p>
            <a:r>
              <a:rPr lang="en-US" dirty="0"/>
              <a:t>A machine instruction that (atomically!) reads and updates a memory location</a:t>
            </a:r>
          </a:p>
          <a:p>
            <a:endParaRPr lang="en-US" dirty="0"/>
          </a:p>
          <a:p>
            <a:r>
              <a:rPr lang="en-US" dirty="0"/>
              <a:t>Example: </a:t>
            </a:r>
            <a:r>
              <a:rPr lang="en-US" dirty="0" err="1">
                <a:latin typeface="Courier" pitchFamily="2" charset="0"/>
              </a:rPr>
              <a:t>xchg</a:t>
            </a:r>
            <a:r>
              <a:rPr lang="en-US" dirty="0"/>
              <a:t> </a:t>
            </a:r>
            <a:r>
              <a:rPr lang="en-US" i="1" dirty="0" err="1"/>
              <a:t>src</a:t>
            </a:r>
            <a:r>
              <a:rPr lang="en-US" i="1" dirty="0"/>
              <a:t>, </a:t>
            </a:r>
            <a:r>
              <a:rPr lang="en-US" i="1" dirty="0" err="1"/>
              <a:t>dest</a:t>
            </a:r>
            <a:endParaRPr lang="en-US" i="1" dirty="0"/>
          </a:p>
          <a:p>
            <a:pPr lvl="1"/>
            <a:r>
              <a:rPr lang="en-US" dirty="0"/>
              <a:t>one instruction</a:t>
            </a:r>
          </a:p>
          <a:p>
            <a:pPr lvl="1"/>
            <a:r>
              <a:rPr lang="en-US" dirty="0"/>
              <a:t>semantics: TEMP ← DEST; DEST ← SRC; SRC ← TEMP;</a:t>
            </a:r>
          </a:p>
        </p:txBody>
      </p:sp>
    </p:spTree>
    <p:extLst>
      <p:ext uri="{BB962C8B-B14F-4D97-AF65-F5344CB8AC3E}">
        <p14:creationId xmlns:p14="http://schemas.microsoft.com/office/powerpoint/2010/main" val="400119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D9BCC-1B46-924B-B394-703898117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440F1-2263-0E41-980D-A760E6913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3434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acquire: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mov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$1,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Set EAX to 1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xchg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, 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)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Atomically swap EAX w/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lock </a:t>
            </a:r>
            <a:r>
              <a:rPr lang="en-US" sz="1800" i="1" dirty="0" err="1">
                <a:solidFill>
                  <a:schemeClr val="tx1"/>
                </a:solidFill>
                <a:latin typeface="Courier" pitchFamily="2" charset="0"/>
              </a:rPr>
              <a:t>val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endParaRPr lang="en-US" sz="1800" i="1" dirty="0">
              <a:solidFill>
                <a:schemeClr val="tx1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test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check if EAX is 0 (lock unlocked)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jnz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acquire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if was locked, loop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ret 	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lock has been acquired, return</a:t>
            </a:r>
          </a:p>
          <a:p>
            <a:pPr marL="0" indent="0">
              <a:buNone/>
            </a:pPr>
            <a:endParaRPr lang="en-US" sz="1800" i="1" dirty="0">
              <a:solidFill>
                <a:schemeClr val="tx1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release: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xor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Set EAX to 0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xchg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, 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)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Atomically swap EAX w/ lock </a:t>
            </a:r>
            <a:r>
              <a:rPr lang="en-US" sz="1800" i="1" dirty="0" err="1">
                <a:solidFill>
                  <a:schemeClr val="tx1"/>
                </a:solidFill>
                <a:latin typeface="Courier" pitchFamily="2" charset="0"/>
              </a:rPr>
              <a:t>val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ret 	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lock has been released, return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67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Process = process context + (virtual) memory state</a:t>
            </a:r>
          </a:p>
        </p:txBody>
      </p:sp>
      <p:sp>
        <p:nvSpPr>
          <p:cNvPr id="801795" name="Rectangle 3"/>
          <p:cNvSpPr>
            <a:spLocks noChangeAspect="1" noChangeArrowheads="1"/>
          </p:cNvSpPr>
          <p:nvPr/>
        </p:nvSpPr>
        <p:spPr bwMode="auto">
          <a:xfrm>
            <a:off x="5095875" y="3287713"/>
            <a:ext cx="2230438" cy="319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Shared libraries</a:t>
            </a:r>
          </a:p>
        </p:txBody>
      </p:sp>
      <p:sp>
        <p:nvSpPr>
          <p:cNvPr id="801796" name="Rectangle 4"/>
          <p:cNvSpPr>
            <a:spLocks noChangeAspect="1" noChangeArrowheads="1"/>
          </p:cNvSpPr>
          <p:nvPr/>
        </p:nvSpPr>
        <p:spPr bwMode="auto">
          <a:xfrm>
            <a:off x="5095875" y="3606800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797" name="Rectangle 5"/>
          <p:cNvSpPr>
            <a:spLocks noChangeAspect="1" noChangeArrowheads="1"/>
          </p:cNvSpPr>
          <p:nvPr/>
        </p:nvSpPr>
        <p:spPr bwMode="auto">
          <a:xfrm>
            <a:off x="5095875" y="3860800"/>
            <a:ext cx="2230438" cy="288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Run-time heap</a:t>
            </a:r>
          </a:p>
        </p:txBody>
      </p:sp>
      <p:sp>
        <p:nvSpPr>
          <p:cNvPr id="801798" name="Text Box 6"/>
          <p:cNvSpPr txBox="1">
            <a:spLocks noChangeAspect="1" noChangeArrowheads="1"/>
          </p:cNvSpPr>
          <p:nvPr/>
        </p:nvSpPr>
        <p:spPr bwMode="auto">
          <a:xfrm>
            <a:off x="4867275" y="4927600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801799" name="Rectangle 7"/>
          <p:cNvSpPr>
            <a:spLocks noChangeAspect="1" noChangeArrowheads="1"/>
          </p:cNvSpPr>
          <p:nvPr/>
        </p:nvSpPr>
        <p:spPr bwMode="auto">
          <a:xfrm>
            <a:off x="5095875" y="4149725"/>
            <a:ext cx="2232025" cy="320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Read/write data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687428" cy="1477328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/>
              <a:t>Program context:</a:t>
            </a:r>
          </a:p>
          <a:p>
            <a:r>
              <a:rPr lang="en-US" sz="1800" dirty="0"/>
              <a:t>    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Stack pointer (SP)</a:t>
            </a:r>
          </a:p>
          <a:p>
            <a:r>
              <a:rPr lang="en-US" sz="1800" dirty="0"/>
              <a:t>    Program counter (PC)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5111701" y="2179022"/>
            <a:ext cx="20345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(virtual) memory</a:t>
            </a:r>
          </a:p>
        </p:txBody>
      </p:sp>
      <p:sp>
        <p:nvSpPr>
          <p:cNvPr id="801803" name="Rectangle 11"/>
          <p:cNvSpPr>
            <a:spLocks noChangeAspect="1" noChangeArrowheads="1"/>
          </p:cNvSpPr>
          <p:nvPr/>
        </p:nvSpPr>
        <p:spPr bwMode="auto">
          <a:xfrm>
            <a:off x="5095875" y="4470400"/>
            <a:ext cx="2232025" cy="320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Read-only code/data</a:t>
            </a:r>
          </a:p>
        </p:txBody>
      </p:sp>
      <p:sp>
        <p:nvSpPr>
          <p:cNvPr id="801804" name="Rectangle 12"/>
          <p:cNvSpPr>
            <a:spLocks noChangeAspect="1" noChangeArrowheads="1"/>
          </p:cNvSpPr>
          <p:nvPr/>
        </p:nvSpPr>
        <p:spPr bwMode="auto">
          <a:xfrm>
            <a:off x="5095875" y="4775200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805" name="Rectangle 13"/>
          <p:cNvSpPr>
            <a:spLocks noChangeAspect="1" noChangeArrowheads="1"/>
          </p:cNvSpPr>
          <p:nvPr/>
        </p:nvSpPr>
        <p:spPr bwMode="auto">
          <a:xfrm>
            <a:off x="5095875" y="2973388"/>
            <a:ext cx="2230438" cy="319087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806" name="Rectangle 14"/>
          <p:cNvSpPr>
            <a:spLocks noChangeAspect="1" noChangeArrowheads="1"/>
          </p:cNvSpPr>
          <p:nvPr/>
        </p:nvSpPr>
        <p:spPr bwMode="auto">
          <a:xfrm>
            <a:off x="5095875" y="2667000"/>
            <a:ext cx="2230438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801807" name="Text Box 15"/>
          <p:cNvSpPr txBox="1">
            <a:spLocks noChangeArrowheads="1"/>
          </p:cNvSpPr>
          <p:nvPr/>
        </p:nvSpPr>
        <p:spPr bwMode="auto">
          <a:xfrm>
            <a:off x="4295775" y="2803525"/>
            <a:ext cx="4379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SP</a:t>
            </a:r>
          </a:p>
        </p:txBody>
      </p:sp>
      <p:sp>
        <p:nvSpPr>
          <p:cNvPr id="801808" name="Line 16"/>
          <p:cNvSpPr>
            <a:spLocks noChangeShapeType="1"/>
          </p:cNvSpPr>
          <p:nvPr/>
        </p:nvSpPr>
        <p:spPr bwMode="auto">
          <a:xfrm>
            <a:off x="4737100" y="29845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09" name="Text Box 17"/>
          <p:cNvSpPr txBox="1">
            <a:spLocks noChangeArrowheads="1"/>
          </p:cNvSpPr>
          <p:nvPr/>
        </p:nvSpPr>
        <p:spPr bwMode="auto">
          <a:xfrm>
            <a:off x="4276725" y="4441825"/>
            <a:ext cx="4475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PC</a:t>
            </a:r>
          </a:p>
        </p:txBody>
      </p:sp>
      <p:sp>
        <p:nvSpPr>
          <p:cNvPr id="801810" name="Line 18"/>
          <p:cNvSpPr>
            <a:spLocks noChangeShapeType="1"/>
          </p:cNvSpPr>
          <p:nvPr/>
        </p:nvSpPr>
        <p:spPr bwMode="auto">
          <a:xfrm>
            <a:off x="4724400" y="4622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1" name="Text Box 19"/>
          <p:cNvSpPr txBox="1">
            <a:spLocks noChangeArrowheads="1"/>
          </p:cNvSpPr>
          <p:nvPr/>
        </p:nvSpPr>
        <p:spPr bwMode="auto">
          <a:xfrm>
            <a:off x="4259263" y="3692525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801812" name="Line 20"/>
          <p:cNvSpPr>
            <a:spLocks noChangeShapeType="1"/>
          </p:cNvSpPr>
          <p:nvPr/>
        </p:nvSpPr>
        <p:spPr bwMode="auto">
          <a:xfrm>
            <a:off x="4737100" y="3860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332229" y="2179022"/>
            <a:ext cx="180946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Process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687428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Descriptor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</p:spTree>
    <p:extLst>
      <p:ext uri="{BB962C8B-B14F-4D97-AF65-F5344CB8AC3E}">
        <p14:creationId xmlns:p14="http://schemas.microsoft.com/office/powerpoint/2010/main" val="42756531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6C705-9BAA-2E44-91EF-7C076C1A7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 in C (</a:t>
            </a:r>
            <a:r>
              <a:rPr lang="en-US" dirty="0" err="1"/>
              <a:t>pthreads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EF853-7A01-2A47-9F8B-E1D995450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Defines lock type </a:t>
            </a:r>
            <a:r>
              <a:rPr lang="en-US" dirty="0" err="1"/>
              <a:t>pthread_mutex_t</a:t>
            </a:r>
            <a:endParaRPr lang="en-US" dirty="0"/>
          </a:p>
          <a:p>
            <a:endParaRPr lang="en-US" dirty="0"/>
          </a:p>
          <a:p>
            <a:r>
              <a:rPr lang="en-US" dirty="0"/>
              <a:t>Defines functions to create/destroy locks: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pthread_mutex_init</a:t>
            </a:r>
            <a:r>
              <a:rPr lang="en-US" dirty="0"/>
              <a:t>(</a:t>
            </a:r>
            <a:r>
              <a:rPr lang="en-US" dirty="0" err="1"/>
              <a:t>pthread_mutex_t</a:t>
            </a:r>
            <a:r>
              <a:rPr lang="en-US" dirty="0"/>
              <a:t> *restrict </a:t>
            </a:r>
            <a:r>
              <a:rPr lang="en-US" i="1" dirty="0"/>
              <a:t>lock</a:t>
            </a:r>
            <a:r>
              <a:rPr lang="en-US" b="1" dirty="0"/>
              <a:t>,</a:t>
            </a:r>
            <a:br>
              <a:rPr lang="en-US" b="1" dirty="0"/>
            </a:b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pthread_mutexattr_t</a:t>
            </a:r>
            <a:r>
              <a:rPr lang="en-US" dirty="0"/>
              <a:t> *restrict </a:t>
            </a:r>
            <a:r>
              <a:rPr lang="en-US" i="1" dirty="0" err="1"/>
              <a:t>attr</a:t>
            </a:r>
            <a:r>
              <a:rPr lang="en-US" b="1" dirty="0"/>
              <a:t>);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pthread_mutex_destroy</a:t>
            </a:r>
            <a:r>
              <a:rPr lang="en-US" dirty="0"/>
              <a:t>(</a:t>
            </a:r>
            <a:r>
              <a:rPr lang="en-US" dirty="0" err="1"/>
              <a:t>pthread_mutex_t</a:t>
            </a:r>
            <a:r>
              <a:rPr lang="en-US" dirty="0"/>
              <a:t> *mutex); </a:t>
            </a:r>
          </a:p>
          <a:p>
            <a:pPr lvl="1"/>
            <a:endParaRPr lang="en-US" dirty="0"/>
          </a:p>
          <a:p>
            <a:r>
              <a:rPr lang="en-US" dirty="0"/>
              <a:t>Defines functions to acquire/release a lock: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pthread_mutex_lock</a:t>
            </a:r>
            <a:r>
              <a:rPr lang="en-US" dirty="0"/>
              <a:t>(</a:t>
            </a:r>
            <a:r>
              <a:rPr lang="en-US" dirty="0" err="1"/>
              <a:t>pthread_mutex_t</a:t>
            </a:r>
            <a:r>
              <a:rPr lang="en-US" dirty="0"/>
              <a:t> *</a:t>
            </a:r>
            <a:r>
              <a:rPr lang="en-US" i="1" dirty="0"/>
              <a:t>lock</a:t>
            </a:r>
            <a:r>
              <a:rPr lang="en-US" b="1" dirty="0"/>
              <a:t>);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pthread_mutex_trylock</a:t>
            </a:r>
            <a:r>
              <a:rPr lang="en-US" dirty="0"/>
              <a:t>(</a:t>
            </a:r>
            <a:r>
              <a:rPr lang="en-US" dirty="0" err="1"/>
              <a:t>pthread_mutex_t</a:t>
            </a:r>
            <a:r>
              <a:rPr lang="en-US" dirty="0"/>
              <a:t> *</a:t>
            </a:r>
            <a:r>
              <a:rPr lang="en-US" i="1" dirty="0"/>
              <a:t>lock</a:t>
            </a:r>
            <a:r>
              <a:rPr lang="en-US" b="1" dirty="0"/>
              <a:t>);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pthread_mutex_unlock</a:t>
            </a:r>
            <a:r>
              <a:rPr lang="en-US" dirty="0"/>
              <a:t>(</a:t>
            </a:r>
            <a:r>
              <a:rPr lang="en-US" dirty="0" err="1"/>
              <a:t>pthread_mutex_t</a:t>
            </a:r>
            <a:r>
              <a:rPr lang="en-US" dirty="0"/>
              <a:t> *</a:t>
            </a:r>
            <a:r>
              <a:rPr lang="en-US" i="1" dirty="0"/>
              <a:t>lock</a:t>
            </a:r>
            <a:r>
              <a:rPr lang="en-US" b="1" dirty="0"/>
              <a:t>);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60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6C596-72E0-8F40-83D7-F020C692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20F5C-E2F3-BD47-A4AF-B55DEA9DA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198" y="4495800"/>
            <a:ext cx="4174622" cy="1981200"/>
          </a:xfrm>
        </p:spPr>
        <p:txBody>
          <a:bodyPr/>
          <a:lstStyle/>
          <a:p>
            <a:r>
              <a:rPr lang="en-US" dirty="0"/>
              <a:t>TODO: Modify this example to guarantee correctness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99C044-08AA-A849-B9BF-C082B6B14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80" y="1380321"/>
            <a:ext cx="4800600" cy="5401479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Global shared variable */</a:t>
            </a:r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Counter */</a:t>
            </a:r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tid1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tid2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atoi(argv[1]);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Pthread_create(&amp;tid1,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Pthread_create(&amp;tid2,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Pthread_join(tid1,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Pthread_join(tid2,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fi-FI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pt-BR" sz="15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5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pt-BR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(2 * niters))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sz="15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"BOOM! cnt=%ld\n"</a:t>
            </a:r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cnt);</a:t>
            </a:r>
          </a:p>
          <a:p>
            <a:r>
              <a:rPr lang="hu-HU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hu-HU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sz="15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"OK cnt=%ld\n"</a:t>
            </a:r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cnt);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68EDB8-A943-5045-ABEE-7FAD24E6D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3199" y="1390234"/>
            <a:ext cx="4144601" cy="2800767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Thread routine */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*((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niters;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nl-NL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               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s-I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s-IS" sz="1600" b="1" dirty="0">
                <a:solidFill>
                  <a:srgbClr val="0F75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4512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14898-BD64-9A49-891C-A85DF7C7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Dining Philosophers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001F40-B1EC-554E-9894-ACC86C67EA3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25527"/>
            <a:ext cx="3276600" cy="3613446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C00D30-583A-D94F-9366-7E88D29D1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673352"/>
            <a:ext cx="4572000" cy="47183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eat_thread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){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while(True){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think();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</a:t>
            </a:r>
            <a:r>
              <a:rPr lang="en-US" dirty="0" err="1">
                <a:latin typeface="Courier" pitchFamily="2" charset="0"/>
              </a:rPr>
              <a:t>pickup_fork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</a:t>
            </a:r>
            <a:r>
              <a:rPr lang="en-US" dirty="0" err="1">
                <a:latin typeface="Courier" pitchFamily="2" charset="0"/>
              </a:rPr>
              <a:t>pickup_fork</a:t>
            </a:r>
            <a:r>
              <a:rPr lang="en-US" dirty="0">
                <a:latin typeface="Courier" pitchFamily="2" charset="0"/>
              </a:rPr>
              <a:t>(i+1%n);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eat();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</a:t>
            </a:r>
            <a:r>
              <a:rPr lang="en-US" dirty="0" err="1">
                <a:latin typeface="Courier" pitchFamily="2" charset="0"/>
              </a:rPr>
              <a:t>putdown_fork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</a:t>
            </a:r>
            <a:r>
              <a:rPr lang="en-US" dirty="0" err="1">
                <a:latin typeface="Courier" pitchFamily="2" charset="0"/>
              </a:rPr>
              <a:t>putdown_fork</a:t>
            </a:r>
            <a:r>
              <a:rPr lang="en-US" dirty="0">
                <a:latin typeface="Courier" pitchFamily="2" charset="0"/>
              </a:rPr>
              <a:t>(i+1%n);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16561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1D8E-0FD1-0240-952F-F6DD6A4F3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108A4-7074-ED4D-8946-998F26F84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/>
          <a:lstStyle/>
          <a:p>
            <a:r>
              <a:rPr lang="en-US" dirty="0"/>
              <a:t>threads that fail to acquire a lock on the first attempt must "spin", which wastes CPU cycles</a:t>
            </a:r>
          </a:p>
          <a:p>
            <a:pPr lvl="1"/>
            <a:r>
              <a:rPr lang="en-US" dirty="0"/>
              <a:t>replace no-op with yield()</a:t>
            </a:r>
          </a:p>
          <a:p>
            <a:pPr lvl="1"/>
            <a:endParaRPr lang="en-US" dirty="0"/>
          </a:p>
          <a:p>
            <a:r>
              <a:rPr lang="en-US" dirty="0"/>
              <a:t>threads get scheduled and de-scheduled while the lock is still locked</a:t>
            </a:r>
          </a:p>
          <a:p>
            <a:pPr lvl="1"/>
            <a:r>
              <a:rPr lang="en-US" dirty="0"/>
              <a:t>need a better synchronization primitive</a:t>
            </a:r>
          </a:p>
        </p:txBody>
      </p:sp>
    </p:spTree>
    <p:extLst>
      <p:ext uri="{BB962C8B-B14F-4D97-AF65-F5344CB8AC3E}">
        <p14:creationId xmlns:p14="http://schemas.microsoft.com/office/powerpoint/2010/main" val="108146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D851-1CEB-4D49-AB99-548EFC28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Synchronization Primitives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CE525-6E94-FB4F-9B28-3B44FFF4F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  <a:p>
            <a:pPr lvl="1"/>
            <a:r>
              <a:rPr lang="en-US" dirty="0"/>
              <a:t>stateful synchronization primitive</a:t>
            </a:r>
          </a:p>
          <a:p>
            <a:pPr lvl="1"/>
            <a:endParaRPr lang="en-US" dirty="0"/>
          </a:p>
          <a:p>
            <a:r>
              <a:rPr lang="en-US" dirty="0"/>
              <a:t>Condition variables</a:t>
            </a:r>
          </a:p>
          <a:p>
            <a:pPr lvl="1"/>
            <a:r>
              <a:rPr lang="en-US" dirty="0"/>
              <a:t>event-based synchronization primitive</a:t>
            </a:r>
          </a:p>
        </p:txBody>
      </p:sp>
    </p:spTree>
    <p:extLst>
      <p:ext uri="{BB962C8B-B14F-4D97-AF65-F5344CB8AC3E}">
        <p14:creationId xmlns:p14="http://schemas.microsoft.com/office/powerpoint/2010/main" val="304386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Process = thread + other state</a:t>
            </a:r>
          </a:p>
        </p:txBody>
      </p:sp>
      <p:sp>
        <p:nvSpPr>
          <p:cNvPr id="802819" name="Rectangle 3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Shared libraries</a:t>
            </a:r>
          </a:p>
        </p:txBody>
      </p:sp>
      <p:sp>
        <p:nvSpPr>
          <p:cNvPr id="802820" name="Rectangle 4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2821" name="Rectangle 5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Run-time heap</a:t>
            </a:r>
          </a:p>
        </p:txBody>
      </p:sp>
      <p:sp>
        <p:nvSpPr>
          <p:cNvPr id="802822" name="Text Box 6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802823" name="Rectangle 7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Read/write data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4" y="3567600"/>
            <a:ext cx="2767014" cy="1508105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/>
              <a:t>Thread context:</a:t>
            </a:r>
          </a:p>
          <a:p>
            <a:r>
              <a:rPr lang="en-US" sz="2000" dirty="0"/>
              <a:t>    </a:t>
            </a:r>
            <a:r>
              <a:rPr lang="en-US" sz="1800" dirty="0"/>
              <a:t>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Stack pointer (SP)</a:t>
            </a:r>
          </a:p>
          <a:p>
            <a:r>
              <a:rPr lang="en-US" sz="1800" dirty="0"/>
              <a:t>    Program counter (PC)</a:t>
            </a:r>
            <a:endParaRPr lang="en-US" sz="2000" dirty="0"/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5995232" y="2132291"/>
            <a:ext cx="127470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</a:rPr>
              <a:t>Other data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02827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Read-only code/data</a:t>
            </a:r>
          </a:p>
        </p:txBody>
      </p:sp>
      <p:sp>
        <p:nvSpPr>
          <p:cNvPr id="802828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2829" name="Rectangle 13"/>
          <p:cNvSpPr>
            <a:spLocks noChangeAspect="1" noChangeArrowheads="1"/>
          </p:cNvSpPr>
          <p:nvPr/>
        </p:nvSpPr>
        <p:spPr bwMode="auto">
          <a:xfrm>
            <a:off x="1655762" y="2971800"/>
            <a:ext cx="2613243" cy="31908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995363" y="3092450"/>
            <a:ext cx="4379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SP</a:t>
            </a:r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2" name="Text Box 16"/>
          <p:cNvSpPr txBox="1">
            <a:spLocks noChangeArrowheads="1"/>
          </p:cNvSpPr>
          <p:nvPr/>
        </p:nvSpPr>
        <p:spPr bwMode="auto">
          <a:xfrm>
            <a:off x="4721225" y="3821113"/>
            <a:ext cx="4475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PC</a:t>
            </a:r>
          </a:p>
        </p:txBody>
      </p:sp>
      <p:sp>
        <p:nvSpPr>
          <p:cNvPr id="802833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4" name="Text Box 18"/>
          <p:cNvSpPr txBox="1">
            <a:spLocks noChangeArrowheads="1"/>
          </p:cNvSpPr>
          <p:nvPr/>
        </p:nvSpPr>
        <p:spPr bwMode="auto">
          <a:xfrm>
            <a:off x="4703763" y="3071813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802835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608145" y="2116901"/>
            <a:ext cx="227646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540375" y="4726423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Descriptor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</p:spTree>
    <p:extLst>
      <p:ext uri="{BB962C8B-B14F-4D97-AF65-F5344CB8AC3E}">
        <p14:creationId xmlns:p14="http://schemas.microsoft.com/office/powerpoint/2010/main" val="303401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has its own stack for local variables</a:t>
            </a:r>
          </a:p>
          <a:p>
            <a:pPr lvl="1"/>
            <a:r>
              <a:rPr lang="en-US" dirty="0"/>
              <a:t>Each thread has its own thread id (TID)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578880" y="4585796"/>
            <a:ext cx="2230438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/>
              <a:t>Thread 1 context:</a:t>
            </a:r>
          </a:p>
          <a:p>
            <a:r>
              <a:rPr lang="en-US" sz="1800" dirty="0"/>
              <a:t>    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SP1</a:t>
            </a:r>
          </a:p>
          <a:p>
            <a:r>
              <a:rPr lang="en-US" sz="1800" dirty="0"/>
              <a:t>    PC1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575024" y="3974609"/>
            <a:ext cx="2238639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480608" y="3383339"/>
            <a:ext cx="2451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919790" y="3383339"/>
            <a:ext cx="2463800" cy="3474661"/>
            <a:chOff x="3200400" y="3181290"/>
            <a:chExt cx="2463800" cy="3474661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48786" cy="2616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/>
                <a:t>0</a:t>
              </a:r>
              <a:endParaRPr lang="en-US" sz="1100"/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698667" y="3181290"/>
              <a:ext cx="1651413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 Shared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430589" y="5486400"/>
              <a:ext cx="2232024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/>
                <a:t>Kernel context:</a:t>
              </a:r>
            </a:p>
            <a:p>
              <a:r>
                <a:rPr lang="en-US" sz="1400" dirty="0"/>
                <a:t>   </a:t>
              </a:r>
              <a:r>
                <a:rPr lang="en-US" sz="1800" dirty="0"/>
                <a:t>VM structures</a:t>
              </a:r>
            </a:p>
            <a:p>
              <a:r>
                <a:rPr lang="en-US" sz="1800" dirty="0"/>
                <a:t>   Descriptor table</a:t>
              </a:r>
            </a:p>
            <a:p>
              <a:r>
                <a:rPr lang="en-US" sz="1800" dirty="0"/>
                <a:t>   </a:t>
              </a:r>
              <a:r>
                <a:rPr lang="en-US" sz="1800" dirty="0" err="1"/>
                <a:t>brk</a:t>
              </a:r>
              <a:r>
                <a:rPr lang="en-US" sz="1800" dirty="0"/>
                <a:t>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316148" y="3384586"/>
            <a:ext cx="2405201" cy="2652523"/>
            <a:chOff x="6248400" y="3181290"/>
            <a:chExt cx="2405201" cy="2652523"/>
          </a:xfrm>
        </p:grpSpPr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6437453" y="4387263"/>
              <a:ext cx="2115164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/>
                <a:t>Thread 2 context:</a:t>
              </a:r>
            </a:p>
            <a:p>
              <a:r>
                <a:rPr lang="en-US" sz="1800" dirty="0"/>
                <a:t>    Data registers</a:t>
              </a:r>
            </a:p>
            <a:p>
              <a:r>
                <a:rPr lang="en-US" sz="1800" dirty="0"/>
                <a:t>    Condition codes</a:t>
              </a:r>
            </a:p>
            <a:p>
              <a:r>
                <a:rPr lang="en-US" sz="1800" dirty="0"/>
                <a:t>    SP2</a:t>
              </a:r>
            </a:p>
            <a:p>
              <a:r>
                <a:rPr lang="en-US" sz="1800" dirty="0"/>
                <a:t>    PC2</a:t>
              </a:r>
            </a:p>
          </p:txBody>
        </p:sp>
        <p:sp>
          <p:nvSpPr>
            <p:cNvPr id="803857" name="Rectangle 17"/>
            <p:cNvSpPr>
              <a:spLocks noChangeAspect="1" noChangeArrowheads="1"/>
            </p:cNvSpPr>
            <p:nvPr/>
          </p:nvSpPr>
          <p:spPr bwMode="auto">
            <a:xfrm>
              <a:off x="6414971" y="3771313"/>
              <a:ext cx="2122941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stack 2</a:t>
              </a: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6248400" y="3181290"/>
              <a:ext cx="2405201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Thread 2 (peer thread)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634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vs. Processes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600" dirty="0"/>
              <a:t>How threads and processes are similar</a:t>
            </a:r>
          </a:p>
          <a:p>
            <a:pPr lvl="1"/>
            <a:r>
              <a:rPr lang="en-US" sz="2200" dirty="0"/>
              <a:t>Each has its own logical control flow</a:t>
            </a:r>
          </a:p>
          <a:p>
            <a:pPr lvl="1"/>
            <a:r>
              <a:rPr lang="en-US" sz="2200" dirty="0"/>
              <a:t>Each can run concurrently with others (possibly on different cores)</a:t>
            </a:r>
          </a:p>
          <a:p>
            <a:pPr lvl="1"/>
            <a:r>
              <a:rPr lang="en-US" sz="2200" dirty="0"/>
              <a:t>Each is context switched</a:t>
            </a:r>
          </a:p>
          <a:p>
            <a:r>
              <a:rPr lang="en-US" sz="2600" dirty="0"/>
              <a:t>How threads and processes are different</a:t>
            </a:r>
          </a:p>
          <a:p>
            <a:pPr lvl="1"/>
            <a:r>
              <a:rPr lang="en-US" sz="2200" dirty="0"/>
              <a:t>Threads share all code and data (except local stacks)</a:t>
            </a:r>
          </a:p>
          <a:p>
            <a:pPr lvl="2"/>
            <a:r>
              <a:rPr lang="en-US" dirty="0"/>
              <a:t>Processes (typically) do not</a:t>
            </a:r>
          </a:p>
          <a:p>
            <a:pPr lvl="1"/>
            <a:r>
              <a:rPr lang="en-US" sz="2200" dirty="0"/>
              <a:t>Threads are somewhat less expensive than processes</a:t>
            </a:r>
          </a:p>
          <a:p>
            <a:pPr lvl="2"/>
            <a:r>
              <a:rPr lang="en-US" dirty="0"/>
              <a:t>Thread control (creating and reaping) is half as expensive as process control</a:t>
            </a:r>
          </a:p>
          <a:p>
            <a:pPr lvl="3"/>
            <a:r>
              <a:rPr lang="en-US" dirty="0"/>
              <a:t>~20K cycles to create and reap a process</a:t>
            </a:r>
          </a:p>
          <a:p>
            <a:pPr lvl="3"/>
            <a:r>
              <a:rPr lang="en-US" dirty="0"/>
              <a:t>~10K cycles (or less) to create and reap a thread</a:t>
            </a:r>
          </a:p>
          <a:p>
            <a:pPr lvl="2"/>
            <a:r>
              <a:rPr lang="en-US" dirty="0"/>
              <a:t>Thread context switches are less expensive (e.g., don't flush TLB)</a:t>
            </a:r>
          </a:p>
        </p:txBody>
      </p:sp>
    </p:spTree>
    <p:extLst>
      <p:ext uri="{BB962C8B-B14F-4D97-AF65-F5344CB8AC3E}">
        <p14:creationId xmlns:p14="http://schemas.microsoft.com/office/powerpoint/2010/main" val="247145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4BA17-A726-234D-9600-29CDE8FF1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Concurrent Programs?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5B0A9DE-7A2D-1B4F-B6D8-38D9C5554C3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4038600" cy="2271712"/>
          </a:xfr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9125978-77FD-1440-A4FA-D451808A324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399" y="1524000"/>
            <a:ext cx="3240741" cy="2287582"/>
          </a:xfr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3FDEAA6-80BF-EB44-B2E5-A62DAE098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003773"/>
              </p:ext>
            </p:extLst>
          </p:nvPr>
        </p:nvGraphicFramePr>
        <p:xfrm>
          <a:off x="457200" y="4269824"/>
          <a:ext cx="4038600" cy="227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1A10AD1C-A1FF-234D-A508-082233AB77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479" y="4269824"/>
            <a:ext cx="3592577" cy="228758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5B8A5B3-0F1A-0445-AFA5-23F590332302}"/>
              </a:ext>
            </a:extLst>
          </p:cNvPr>
          <p:cNvSpPr txBox="1"/>
          <p:nvPr/>
        </p:nvSpPr>
        <p:spPr>
          <a:xfrm>
            <a:off x="653765" y="3749346"/>
            <a:ext cx="3810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Program Structure: expressing logically </a:t>
            </a:r>
          </a:p>
          <a:p>
            <a:r>
              <a:rPr lang="en-US" sz="1600" dirty="0"/>
              <a:t>concurrent programs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627F51-BA07-1243-AD3D-7FA8B40DB5A5}"/>
              </a:ext>
            </a:extLst>
          </p:cNvPr>
          <p:cNvSpPr txBox="1"/>
          <p:nvPr/>
        </p:nvSpPr>
        <p:spPr>
          <a:xfrm>
            <a:off x="4963107" y="381158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Responsiveness: shifting work to run</a:t>
            </a:r>
          </a:p>
          <a:p>
            <a:r>
              <a:rPr lang="en-US" sz="1600" dirty="0"/>
              <a:t>in the background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116F23-6F93-A84E-B848-7FE25CD401BF}"/>
              </a:ext>
            </a:extLst>
          </p:cNvPr>
          <p:cNvSpPr txBox="1"/>
          <p:nvPr/>
        </p:nvSpPr>
        <p:spPr>
          <a:xfrm>
            <a:off x="653764" y="6430873"/>
            <a:ext cx="3833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Performance: exploiting multiprocessors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54759-CF29-854E-A3BB-5F169CF30A32}"/>
              </a:ext>
            </a:extLst>
          </p:cNvPr>
          <p:cNvSpPr txBox="1"/>
          <p:nvPr/>
        </p:nvSpPr>
        <p:spPr>
          <a:xfrm>
            <a:off x="4995968" y="6430873"/>
            <a:ext cx="3459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Performance: managing I/O devices</a:t>
            </a:r>
          </a:p>
        </p:txBody>
      </p:sp>
    </p:spTree>
    <p:extLst>
      <p:ext uri="{BB962C8B-B14F-4D97-AF65-F5344CB8AC3E}">
        <p14:creationId xmlns:p14="http://schemas.microsoft.com/office/powerpoint/2010/main" val="313761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Posix Threads (Pthreads) Interface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/>
              <a:t>Pthreads</a:t>
            </a:r>
            <a:r>
              <a:rPr lang="en-US" i="1" dirty="0"/>
              <a:t>:</a:t>
            </a:r>
            <a:r>
              <a:rPr lang="en-US" dirty="0"/>
              <a:t> Standard interface for ~60 functions that manipulate threads from C programs</a:t>
            </a:r>
          </a:p>
          <a:p>
            <a:pPr lvl="1"/>
            <a:r>
              <a:rPr lang="en-US" dirty="0"/>
              <a:t>Creating and reaping threads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pthread_create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pthread_join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/>
              <a:t>Determining your thread ID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pthread_self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Terminating threads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pthread_cancel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pthread_exit</a:t>
            </a:r>
            <a:r>
              <a:rPr lang="en-US" dirty="0">
                <a:latin typeface="Courier New" pitchFamily="49" charset="0"/>
              </a:rPr>
              <a:t>()</a:t>
            </a:r>
            <a:endParaRPr lang="en-US" dirty="0"/>
          </a:p>
          <a:p>
            <a:pPr lvl="2"/>
            <a:r>
              <a:rPr lang="en-US" dirty="0">
                <a:latin typeface="Courier New" pitchFamily="49" charset="0"/>
              </a:rPr>
              <a:t>exit()</a:t>
            </a:r>
            <a:r>
              <a:rPr lang="en-US" dirty="0"/>
              <a:t> [terminates all threads] , </a:t>
            </a:r>
            <a:r>
              <a:rPr lang="en-US" dirty="0">
                <a:latin typeface="Courier New" pitchFamily="49" charset="0"/>
              </a:rPr>
              <a:t>RET </a:t>
            </a:r>
            <a:r>
              <a:rPr lang="en-US" dirty="0"/>
              <a:t>[terminates current thread]</a:t>
            </a:r>
          </a:p>
        </p:txBody>
      </p:sp>
    </p:spTree>
    <p:extLst>
      <p:ext uri="{BB962C8B-B14F-4D97-AF65-F5344CB8AC3E}">
        <p14:creationId xmlns:p14="http://schemas.microsoft.com/office/powerpoint/2010/main" val="1547682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62000" y="5228272"/>
            <a:ext cx="6388287" cy="1477328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"Hello, world!\n"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s-I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 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089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Pthreads "hello, world" Program</a:t>
            </a:r>
          </a:p>
        </p:txBody>
      </p:sp>
      <p:sp>
        <p:nvSpPr>
          <p:cNvPr id="808963" name="Rectangle 3"/>
          <p:cNvSpPr>
            <a:spLocks noChangeArrowheads="1"/>
          </p:cNvSpPr>
          <p:nvPr/>
        </p:nvSpPr>
        <p:spPr bwMode="auto">
          <a:xfrm>
            <a:off x="739823" y="1397436"/>
            <a:ext cx="5743580" cy="329320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                                         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 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hello.c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-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Pthreads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"hello, world" program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Pthread_join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Menlo-Regular"/>
              </a:rPr>
              <a:t>    exit(0);                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14798" y="1905000"/>
            <a:ext cx="4953002" cy="1752600"/>
            <a:chOff x="4114798" y="1905000"/>
            <a:chExt cx="4953002" cy="1752600"/>
          </a:xfrm>
        </p:grpSpPr>
        <p:sp>
          <p:nvSpPr>
            <p:cNvPr id="808964" name="Text Box 4"/>
            <p:cNvSpPr txBox="1">
              <a:spLocks noChangeArrowheads="1"/>
            </p:cNvSpPr>
            <p:nvPr/>
          </p:nvSpPr>
          <p:spPr bwMode="auto">
            <a:xfrm>
              <a:off x="7108609" y="1905000"/>
              <a:ext cx="1959191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/>
                <a:t>Thread attributes </a:t>
              </a:r>
            </a:p>
            <a:p>
              <a:pPr algn="ctr"/>
              <a:r>
                <a:rPr lang="en-US" sz="2000" i="1"/>
                <a:t>(usually NULL)</a:t>
              </a:r>
            </a:p>
          </p:txBody>
        </p:sp>
        <p:sp>
          <p:nvSpPr>
            <p:cNvPr id="80896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99380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19799" y="3870558"/>
            <a:ext cx="2971801" cy="707886"/>
            <a:chOff x="6019799" y="3191014"/>
            <a:chExt cx="2971801" cy="707886"/>
          </a:xfrm>
        </p:grpSpPr>
        <p:sp>
          <p:nvSpPr>
            <p:cNvPr id="808965" name="Text Box 5"/>
            <p:cNvSpPr txBox="1">
              <a:spLocks noChangeArrowheads="1"/>
            </p:cNvSpPr>
            <p:nvPr/>
          </p:nvSpPr>
          <p:spPr bwMode="auto">
            <a:xfrm>
              <a:off x="6973099" y="3191014"/>
              <a:ext cx="2018501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/>
                <a:t>Thread arguments</a:t>
              </a:r>
            </a:p>
            <a:p>
              <a:pPr algn="ctr"/>
              <a:r>
                <a:rPr lang="en-US" sz="2000" i="1"/>
                <a:t>(void *p) </a:t>
              </a:r>
            </a:p>
          </p:txBody>
        </p:sp>
        <p:sp>
          <p:nvSpPr>
            <p:cNvPr id="808968" name="Line 8"/>
            <p:cNvSpPr>
              <a:spLocks noChangeShapeType="1"/>
            </p:cNvSpPr>
            <p:nvPr/>
          </p:nvSpPr>
          <p:spPr bwMode="auto">
            <a:xfrm flipH="1" flipV="1">
              <a:off x="6019799" y="3191014"/>
              <a:ext cx="953296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00372" y="4114800"/>
            <a:ext cx="4648200" cy="1552714"/>
            <a:chOff x="3810000" y="3857486"/>
            <a:chExt cx="4648200" cy="1552714"/>
          </a:xfrm>
        </p:grpSpPr>
        <p:sp>
          <p:nvSpPr>
            <p:cNvPr id="808966" name="Text Box 6"/>
            <p:cNvSpPr txBox="1">
              <a:spLocks noChangeArrowheads="1"/>
            </p:cNvSpPr>
            <p:nvPr/>
          </p:nvSpPr>
          <p:spPr bwMode="auto">
            <a:xfrm>
              <a:off x="6949228" y="4702314"/>
              <a:ext cx="1508972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Return value</a:t>
              </a:r>
            </a:p>
            <a:p>
              <a:pPr algn="ctr"/>
              <a:r>
                <a:rPr lang="en-US" sz="2000" i="1" dirty="0"/>
                <a:t>(void **p)</a:t>
              </a:r>
            </a:p>
          </p:txBody>
        </p:sp>
        <p:sp>
          <p:nvSpPr>
            <p:cNvPr id="808969" name="Line 9"/>
            <p:cNvSpPr>
              <a:spLocks noChangeShapeType="1"/>
            </p:cNvSpPr>
            <p:nvPr/>
          </p:nvSpPr>
          <p:spPr bwMode="auto">
            <a:xfrm flipH="1" flipV="1">
              <a:off x="3810000" y="3857486"/>
              <a:ext cx="3163098" cy="11623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00800" y="6336268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hello.c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05198" y="2058888"/>
            <a:ext cx="2803172" cy="1598712"/>
            <a:chOff x="4114798" y="2058888"/>
            <a:chExt cx="5061281" cy="1598712"/>
          </a:xfrm>
        </p:grpSpPr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000337" y="2058888"/>
              <a:ext cx="2175742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Thread ID</a:t>
              </a: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88553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52998" y="3087588"/>
            <a:ext cx="3988944" cy="570012"/>
            <a:chOff x="4952998" y="2058888"/>
            <a:chExt cx="3988944" cy="570012"/>
          </a:xfrm>
        </p:grpSpPr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234473" y="2058888"/>
              <a:ext cx="1707469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Thread routine</a:t>
              </a:r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H="1">
              <a:off x="4952998" y="2286000"/>
              <a:ext cx="2268270" cy="3429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665695" y="4321313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hello.c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44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8529</TotalTime>
  <Words>2709</Words>
  <Application>Microsoft Macintosh PowerPoint</Application>
  <PresentationFormat>On-screen Show (4:3)</PresentationFormat>
  <Paragraphs>611</Paragraphs>
  <Slides>34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ＭＳ Ｐゴシック</vt:lpstr>
      <vt:lpstr>Arial</vt:lpstr>
      <vt:lpstr>Calibri</vt:lpstr>
      <vt:lpstr>Courier</vt:lpstr>
      <vt:lpstr>Courier New</vt:lpstr>
      <vt:lpstr>Menlo-Regular</vt:lpstr>
      <vt:lpstr>Clarity</vt:lpstr>
      <vt:lpstr>Lecture 16: Threads and Synchronization</vt:lpstr>
      <vt:lpstr>Processes</vt:lpstr>
      <vt:lpstr>Traditional View of a Process</vt:lpstr>
      <vt:lpstr>Alternate View of a Process</vt:lpstr>
      <vt:lpstr>A Process With Multiple Threads</vt:lpstr>
      <vt:lpstr>Threads vs. Processes</vt:lpstr>
      <vt:lpstr>Why Concurrent Programs?</vt:lpstr>
      <vt:lpstr>Posix Threads (Pthreads) Interface</vt:lpstr>
      <vt:lpstr>The Pthreads "hello, world" Program</vt:lpstr>
      <vt:lpstr>Logical View of Threads</vt:lpstr>
      <vt:lpstr>Threads Memory Model</vt:lpstr>
      <vt:lpstr>Example Program to Illustrate Sharing</vt:lpstr>
      <vt:lpstr>Mapping Variable Instances to Memory</vt:lpstr>
      <vt:lpstr>Mapping Variable Instances to Memory</vt:lpstr>
      <vt:lpstr>Shared Variable Analysis</vt:lpstr>
      <vt:lpstr>Why not Concurrent Programs?</vt:lpstr>
      <vt:lpstr>Assembly Code for Counter Loop</vt:lpstr>
      <vt:lpstr>Race conditions</vt:lpstr>
      <vt:lpstr>A concrete example…</vt:lpstr>
      <vt:lpstr>A problematic schedule</vt:lpstr>
      <vt:lpstr>Solution 1: Leave a note</vt:lpstr>
      <vt:lpstr>Solution 2: Leave note before check note</vt:lpstr>
      <vt:lpstr>Solution 3: Keep checking for note</vt:lpstr>
      <vt:lpstr>Solution 4: Take turns</vt:lpstr>
      <vt:lpstr>Rewind…</vt:lpstr>
      <vt:lpstr>Locks </vt:lpstr>
      <vt:lpstr>Solution 5: use a lock</vt:lpstr>
      <vt:lpstr>Atomic Operations</vt:lpstr>
      <vt:lpstr>Spinlocks</vt:lpstr>
      <vt:lpstr>Locks in C (pthreads)</vt:lpstr>
      <vt:lpstr>Exercise</vt:lpstr>
      <vt:lpstr>Exercise: Dining Philosophers</vt:lpstr>
      <vt:lpstr>Performance problems</vt:lpstr>
      <vt:lpstr>Better Synchronization Primitives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20: Synchronization</dc:title>
  <dc:creator>Eleanor Birrell</dc:creator>
  <cp:lastModifiedBy>Eleanor Birrell</cp:lastModifiedBy>
  <cp:revision>73</cp:revision>
  <dcterms:created xsi:type="dcterms:W3CDTF">2019-04-08T04:35:03Z</dcterms:created>
  <dcterms:modified xsi:type="dcterms:W3CDTF">2019-11-05T19:54:26Z</dcterms:modified>
</cp:coreProperties>
</file>