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1253" r:id="rId3"/>
    <p:sldId id="1250" r:id="rId4"/>
    <p:sldId id="259" r:id="rId5"/>
    <p:sldId id="260" r:id="rId6"/>
    <p:sldId id="264" r:id="rId7"/>
    <p:sldId id="262" r:id="rId8"/>
    <p:sldId id="265" r:id="rId9"/>
    <p:sldId id="263" r:id="rId10"/>
    <p:sldId id="266" r:id="rId11"/>
    <p:sldId id="281" r:id="rId12"/>
    <p:sldId id="267" r:id="rId13"/>
    <p:sldId id="560" r:id="rId14"/>
    <p:sldId id="1256" r:id="rId15"/>
    <p:sldId id="1257" r:id="rId16"/>
    <p:sldId id="561" r:id="rId17"/>
    <p:sldId id="1254" r:id="rId18"/>
    <p:sldId id="1255" r:id="rId19"/>
    <p:sldId id="5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 autoAdjust="0"/>
    <p:restoredTop sz="89655" autoAdjust="0"/>
  </p:normalViewPr>
  <p:slideViewPr>
    <p:cSldViewPr>
      <p:cViewPr varScale="1">
        <p:scale>
          <a:sx n="84" d="100"/>
          <a:sy n="84" d="100"/>
        </p:scale>
        <p:origin x="11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there are multiple</a:t>
            </a:r>
            <a:r>
              <a:rPr lang="en-US" baseline="0" dirty="0"/>
              <a:t> processes/threads? OS has to manage resources</a:t>
            </a:r>
          </a:p>
          <a:p>
            <a:r>
              <a:rPr lang="en-US" baseline="0" dirty="0"/>
              <a:t>%Possible considerations: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%fairness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%efficiency/optimize resources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has its own registers, memory, I/O resources, "thread of control"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Translation:</a:t>
            </a:r>
            <a:r>
              <a:rPr lang="en-US" baseline="0" dirty="0"/>
              <a:t> if </a:t>
            </a:r>
            <a:r>
              <a:rPr lang="en-US" baseline="0" dirty="0" err="1"/>
              <a:t>vaddr</a:t>
            </a:r>
            <a:r>
              <a:rPr lang="en-US" baseline="0" dirty="0"/>
              <a:t> &gt; Bound raise exception else </a:t>
            </a:r>
            <a:r>
              <a:rPr lang="en-US" baseline="0" dirty="0" err="1"/>
              <a:t>paddr</a:t>
            </a:r>
            <a:r>
              <a:rPr lang="en-US" baseline="0" dirty="0"/>
              <a:t> = </a:t>
            </a:r>
            <a:r>
              <a:rPr lang="en-US" baseline="0" dirty="0" err="1"/>
              <a:t>vaddr+Base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Pro: simple, fast, can do in hardware</a:t>
            </a:r>
          </a:p>
          <a:p>
            <a:endParaRPr lang="en-US" baseline="0" dirty="0"/>
          </a:p>
          <a:p>
            <a:r>
              <a:rPr lang="en-US" baseline="0" dirty="0"/>
              <a:t>Con: external fragmentation/complex allocation, no sharing (comm. or lib), hard to dynamically allocate more/less space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Translation:</a:t>
            </a:r>
            <a:r>
              <a:rPr lang="en-US" baseline="0" dirty="0"/>
              <a:t> if </a:t>
            </a:r>
            <a:r>
              <a:rPr lang="en-US" baseline="0" dirty="0" err="1"/>
              <a:t>vaddr</a:t>
            </a:r>
            <a:r>
              <a:rPr lang="en-US" baseline="0" dirty="0"/>
              <a:t> &gt; Bound(Segment) || Access not allowed by Access(Segment) Raise Exception, else </a:t>
            </a:r>
            <a:r>
              <a:rPr lang="en-US" baseline="0" dirty="0" err="1"/>
              <a:t>paddr</a:t>
            </a:r>
            <a:r>
              <a:rPr lang="en-US" baseline="0" dirty="0"/>
              <a:t> = Base(Segment) + </a:t>
            </a:r>
            <a:r>
              <a:rPr lang="en-US" baseline="0" dirty="0" err="1"/>
              <a:t>vaddr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Pro: Still relatively simple/fast, allows access permissions, allows sharing, easier to grow</a:t>
            </a:r>
          </a:p>
          <a:p>
            <a:endParaRPr lang="en-US" baseline="0" dirty="0"/>
          </a:p>
          <a:p>
            <a:r>
              <a:rPr lang="en-US" baseline="0" dirty="0"/>
              <a:t>Con: memory allocation still complex, still external 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Translation: if(Access(Page)): Frame(Page)</a:t>
            </a:r>
            <a:r>
              <a:rPr lang="en-US" baseline="0" dirty="0"/>
              <a:t>||Offset</a:t>
            </a:r>
          </a:p>
          <a:p>
            <a:endParaRPr lang="en-US" baseline="0" dirty="0"/>
          </a:p>
          <a:p>
            <a:r>
              <a:rPr lang="en-US" baseline="0" dirty="0"/>
              <a:t>Lots of implementation details: size, caching, indexing</a:t>
            </a:r>
          </a:p>
          <a:p>
            <a:endParaRPr lang="en-US" baseline="0" dirty="0"/>
          </a:p>
          <a:p>
            <a:r>
              <a:rPr lang="en-US" baseline="0" dirty="0"/>
              <a:t>Pros: easy allocation (keep bitmap of free frames), no external fragmentation, still allows access permissions, still allows sharing, easy to grow</a:t>
            </a:r>
          </a:p>
          <a:p>
            <a:endParaRPr lang="en-US" baseline="0" dirty="0"/>
          </a:p>
          <a:p>
            <a:r>
              <a:rPr lang="en-US" baseline="0" dirty="0"/>
              <a:t>Cons: internal fragmentation, slower (size of page tables </a:t>
            </a:r>
            <a:r>
              <a:rPr lang="en-US" baseline="0" dirty="0" err="1"/>
              <a:t>etc</a:t>
            </a:r>
            <a:r>
              <a:rPr lang="en-US" baseline="0" dirty="0"/>
              <a:t> -&gt; multiple lookups)</a:t>
            </a:r>
          </a:p>
          <a:p>
            <a:endParaRPr lang="en-US" baseline="0" dirty="0"/>
          </a:p>
          <a:p>
            <a:r>
              <a:rPr lang="en-US" baseline="0" dirty="0"/>
              <a:t>Cons: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6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1: fill up all our memory with page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1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October 29,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15: Virtual Memory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65" y="1752600"/>
            <a:ext cx="596747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3" name="Content Placeholder 5" descr="ch8-06_pagedSegment.pdf"/>
          <p:cNvPicPr>
            <a:picLocks noChangeAspect="1"/>
          </p:cNvPicPr>
          <p:nvPr/>
        </p:nvPicPr>
        <p:blipFill rotWithShape="1">
          <a:blip r:embed="rId2"/>
          <a:srcRect l="18449" r="19723"/>
          <a:stretch/>
        </p:blipFill>
        <p:spPr>
          <a:xfrm>
            <a:off x="2209800" y="1676400"/>
            <a:ext cx="442340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ch8-05_paged.pdf"/>
          <p:cNvPicPr>
            <a:picLocks noChangeAspect="1"/>
          </p:cNvPicPr>
          <p:nvPr/>
        </p:nvPicPr>
        <p:blipFill>
          <a:blip r:embed="rId3"/>
          <a:srcRect l="-27466" r="-27466"/>
          <a:stretch>
            <a:fillRect/>
          </a:stretch>
        </p:blipFill>
        <p:spPr>
          <a:xfrm>
            <a:off x="-1219200" y="533400"/>
            <a:ext cx="11676120" cy="6421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066800" y="144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3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8277-8F03-3A4D-9FBB-982EA0AA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D7F4-ACD2-684F-A85D-8E072CF3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page table entry has a valid bit</a:t>
            </a:r>
          </a:p>
          <a:p>
            <a:r>
              <a:rPr lang="en-US" dirty="0"/>
              <a:t>for valid entries, frame indicates physical address of page in memory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page fault </a:t>
            </a:r>
            <a:r>
              <a:rPr lang="en-US" dirty="0"/>
              <a:t>occurs when a program requests a page that is not currently in memory</a:t>
            </a:r>
          </a:p>
          <a:p>
            <a:pPr lvl="1"/>
            <a:r>
              <a:rPr lang="en-US" dirty="0"/>
              <a:t>takes time to handle, so context switch</a:t>
            </a:r>
          </a:p>
          <a:p>
            <a:pPr lvl="1"/>
            <a:r>
              <a:rPr lang="en-US" dirty="0"/>
              <a:t>evict another page in memory to make space (which one?)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7AD2-86F5-3241-B748-71DDF297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CAE3-F94C-E649-B380-0CA74AD6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Random: </a:t>
            </a:r>
            <a:r>
              <a:rPr lang="en-US" dirty="0"/>
              <a:t>Pick any page to eject at random </a:t>
            </a:r>
          </a:p>
          <a:p>
            <a:pPr lvl="1"/>
            <a:r>
              <a:rPr lang="en-US" dirty="0"/>
              <a:t>Used mainly for comparison </a:t>
            </a:r>
          </a:p>
          <a:p>
            <a:r>
              <a:rPr lang="en-US" b="1" dirty="0"/>
              <a:t>FIFO: </a:t>
            </a:r>
            <a:r>
              <a:rPr lang="en-US" dirty="0"/>
              <a:t>The page brought in earliest is evicted </a:t>
            </a:r>
          </a:p>
          <a:p>
            <a:pPr lvl="1"/>
            <a:r>
              <a:rPr lang="en-US" dirty="0"/>
              <a:t>Ignores usage </a:t>
            </a:r>
          </a:p>
          <a:p>
            <a:r>
              <a:rPr lang="en-US" b="1" dirty="0"/>
              <a:t>OPT: </a:t>
            </a:r>
            <a:r>
              <a:rPr lang="en-US" dirty="0" err="1"/>
              <a:t>Belady’s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Select page not used for longest time </a:t>
            </a:r>
          </a:p>
          <a:p>
            <a:r>
              <a:rPr lang="en-US" b="1" dirty="0"/>
              <a:t>LRU: </a:t>
            </a:r>
            <a:r>
              <a:rPr lang="en-US" dirty="0"/>
              <a:t>Evict page that hasn’t been used for the longest</a:t>
            </a:r>
          </a:p>
          <a:p>
            <a:pPr lvl="1"/>
            <a:r>
              <a:rPr lang="en-US" dirty="0"/>
              <a:t>Past could be a good predictor of the future </a:t>
            </a:r>
          </a:p>
          <a:p>
            <a:r>
              <a:rPr lang="en-US" b="1" dirty="0"/>
              <a:t>MRU: </a:t>
            </a:r>
            <a:r>
              <a:rPr lang="en-US" dirty="0"/>
              <a:t>Evict the most recently used page</a:t>
            </a:r>
          </a:p>
          <a:p>
            <a:r>
              <a:rPr lang="en-US" b="1" dirty="0"/>
              <a:t>LFU: </a:t>
            </a:r>
            <a:r>
              <a:rPr lang="en-US" dirty="0"/>
              <a:t>Evict least frequently used page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4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F672-FF0B-DC4D-A9CC-5341EE70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B8D9-2545-B640-8D13-AB3EF874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set is the collection of a pages a process requires in a given time interval</a:t>
            </a:r>
          </a:p>
          <a:p>
            <a:r>
              <a:rPr lang="en-US" dirty="0"/>
              <a:t>if it doesn't fit in memory, program with thrash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0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7FA7-3D17-DD44-97FA-A190D801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Paging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B8035-1F36-524F-9E53-43ED6DA89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big should our pages be?</a:t>
            </a:r>
          </a:p>
          <a:p>
            <a:pPr lvl="1"/>
            <a:r>
              <a:rPr lang="en-US" dirty="0"/>
              <a:t>How much internal fragmentation will there be?</a:t>
            </a:r>
          </a:p>
          <a:p>
            <a:pPr lvl="1"/>
            <a:r>
              <a:rPr lang="en-US" dirty="0"/>
              <a:t>How big is the page table? </a:t>
            </a:r>
          </a:p>
          <a:p>
            <a:pPr lvl="2"/>
            <a:r>
              <a:rPr lang="en-US" dirty="0"/>
              <a:t>Example: consider 64-bit address space, 4KB (2^12) page size,  assume each page table entry is 8 bytes.</a:t>
            </a:r>
          </a:p>
          <a:p>
            <a:pPr lvl="1"/>
            <a:endParaRPr lang="en-US" dirty="0"/>
          </a:p>
          <a:p>
            <a:r>
              <a:rPr lang="en-US" b="1" dirty="0"/>
              <a:t>Performance: </a:t>
            </a:r>
            <a:r>
              <a:rPr lang="en-US" dirty="0"/>
              <a:t>every data/instruction access requires </a:t>
            </a:r>
            <a:r>
              <a:rPr lang="en-US" i="1" dirty="0"/>
              <a:t>two </a:t>
            </a:r>
            <a:r>
              <a:rPr lang="en-US" dirty="0"/>
              <a:t>memory accesses: </a:t>
            </a:r>
          </a:p>
          <a:p>
            <a:pPr lvl="1"/>
            <a:r>
              <a:rPr lang="en-US" dirty="0"/>
              <a:t>One for the page table</a:t>
            </a:r>
          </a:p>
          <a:p>
            <a:pPr lvl="1"/>
            <a:r>
              <a:rPr lang="en-US" dirty="0"/>
              <a:t>One for the data/instruction </a:t>
            </a:r>
          </a:p>
        </p:txBody>
      </p:sp>
    </p:spTree>
    <p:extLst>
      <p:ext uri="{BB962C8B-B14F-4D97-AF65-F5344CB8AC3E}">
        <p14:creationId xmlns:p14="http://schemas.microsoft.com/office/powerpoint/2010/main" val="2629485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4DE4-DA61-144C-B53E-74190C8B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D4EC4-0A32-964D-A0E7-ECEDA0C8F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9" y="1600200"/>
            <a:ext cx="7234062" cy="4876800"/>
          </a:xfrm>
        </p:spPr>
      </p:pic>
    </p:spTree>
    <p:extLst>
      <p:ext uri="{BB962C8B-B14F-4D97-AF65-F5344CB8AC3E}">
        <p14:creationId xmlns:p14="http://schemas.microsoft.com/office/powerpoint/2010/main" val="369628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53F7-D857-C342-945A-FECCDD1D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Look-aside Buffer (TLB)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8A1F-A505-9F43-BD1D-BAC66ED8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Translation lookaside buffer (TLB):</a:t>
            </a:r>
            <a:r>
              <a:rPr lang="en-US" dirty="0"/>
              <a:t> special cache for page table entries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5A193-83B7-B54A-A413-0786CF1E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041900" cy="38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3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B7726-6B9D-D64D-A70F-1A71845A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Core i7 Address Translation</a:t>
            </a:r>
          </a:p>
        </p:txBody>
      </p:sp>
      <p:sp>
        <p:nvSpPr>
          <p:cNvPr id="4" name="Rectangle 379">
            <a:extLst>
              <a:ext uri="{FF2B5EF4-FFF2-40B4-BE49-F238E27FC236}">
                <a16:creationId xmlns:a16="http://schemas.microsoft.com/office/drawing/2014/main" id="{E92223DA-FBE6-5E40-851C-12653C874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1393825"/>
            <a:ext cx="609600" cy="3746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5" name="Rectangle 380">
            <a:extLst>
              <a:ext uri="{FF2B5EF4-FFF2-40B4-BE49-F238E27FC236}">
                <a16:creationId xmlns:a16="http://schemas.microsoft.com/office/drawing/2014/main" id="{1CAB24AC-6269-C747-8583-983F55EBA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225675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6" name="Rectangle 381">
            <a:extLst>
              <a:ext uri="{FF2B5EF4-FFF2-40B4-BE49-F238E27FC236}">
                <a16:creationId xmlns:a16="http://schemas.microsoft.com/office/drawing/2014/main" id="{8FCCC63D-924C-144E-A5E0-3D2152CAD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222567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VPO</a:t>
            </a:r>
          </a:p>
        </p:txBody>
      </p:sp>
      <p:sp>
        <p:nvSpPr>
          <p:cNvPr id="7" name="Text Box 382">
            <a:extLst>
              <a:ext uri="{FF2B5EF4-FFF2-40B4-BE49-F238E27FC236}">
                <a16:creationId xmlns:a16="http://schemas.microsoft.com/office/drawing/2014/main" id="{03135098-88B4-8740-82AD-39F5DEEE2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2043113"/>
            <a:ext cx="3206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36</a:t>
            </a:r>
          </a:p>
        </p:txBody>
      </p:sp>
      <p:sp>
        <p:nvSpPr>
          <p:cNvPr id="8" name="Text Box 383">
            <a:extLst>
              <a:ext uri="{FF2B5EF4-FFF2-40B4-BE49-F238E27FC236}">
                <a16:creationId xmlns:a16="http://schemas.microsoft.com/office/drawing/2014/main" id="{C2C097D8-4228-F549-82AC-BC22A664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2043113"/>
            <a:ext cx="3206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9" name="Line 384">
            <a:extLst>
              <a:ext uri="{FF2B5EF4-FFF2-40B4-BE49-F238E27FC236}">
                <a16:creationId xmlns:a16="http://schemas.microsoft.com/office/drawing/2014/main" id="{B2A0D44F-C350-F349-96F0-9CFA4FD55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200" y="25304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0" name="Rectangle 385">
            <a:extLst>
              <a:ext uri="{FF2B5EF4-FFF2-40B4-BE49-F238E27FC236}">
                <a16:creationId xmlns:a16="http://schemas.microsoft.com/office/drawing/2014/main" id="{E706CC10-ACC4-8649-90D4-B6D0B912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91147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TLBT</a:t>
            </a:r>
          </a:p>
        </p:txBody>
      </p:sp>
      <p:sp>
        <p:nvSpPr>
          <p:cNvPr id="11" name="Rectangle 386">
            <a:extLst>
              <a:ext uri="{FF2B5EF4-FFF2-40B4-BE49-F238E27FC236}">
                <a16:creationId xmlns:a16="http://schemas.microsoft.com/office/drawing/2014/main" id="{25DA1DC6-2F2C-8D4B-88B2-070C5C2CE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291147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TLBI</a:t>
            </a:r>
          </a:p>
        </p:txBody>
      </p:sp>
      <p:sp>
        <p:nvSpPr>
          <p:cNvPr id="12" name="Text Box 387">
            <a:extLst>
              <a:ext uri="{FF2B5EF4-FFF2-40B4-BE49-F238E27FC236}">
                <a16:creationId xmlns:a16="http://schemas.microsoft.com/office/drawing/2014/main" id="{B6C63D63-7B05-8D4A-93E1-9D1F3212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2728913"/>
            <a:ext cx="250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3" name="Text Box 388">
            <a:extLst>
              <a:ext uri="{FF2B5EF4-FFF2-40B4-BE49-F238E27FC236}">
                <a16:creationId xmlns:a16="http://schemas.microsoft.com/office/drawing/2014/main" id="{468997F5-3DDD-1F49-B6E3-5F8BAB651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2728913"/>
            <a:ext cx="3206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E344C039-FF14-AB4C-9835-8BFBAE760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36734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997C52A6-84B8-1445-A035-C49409A3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36734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F0A78B26-776F-CD43-93D1-09211E45B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6734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6E29BD81-8BD1-364D-B137-FF4DD1143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6734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965EB71D-9A23-1140-8A87-D7B0BCE3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38258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D8E8700A-B93A-5647-A643-39C0FF26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38258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" name="Rectangle 396">
            <a:extLst>
              <a:ext uri="{FF2B5EF4-FFF2-40B4-BE49-F238E27FC236}">
                <a16:creationId xmlns:a16="http://schemas.microsoft.com/office/drawing/2014/main" id="{AB6FD340-DBBC-FA43-8F07-24B75AE3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8258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1" name="Rectangle 397">
            <a:extLst>
              <a:ext uri="{FF2B5EF4-FFF2-40B4-BE49-F238E27FC236}">
                <a16:creationId xmlns:a16="http://schemas.microsoft.com/office/drawing/2014/main" id="{6F8EBA7D-E3B6-1841-ABE0-7387EA2E0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8258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2" name="Rectangle 398">
            <a:extLst>
              <a:ext uri="{FF2B5EF4-FFF2-40B4-BE49-F238E27FC236}">
                <a16:creationId xmlns:a16="http://schemas.microsoft.com/office/drawing/2014/main" id="{27185B0B-AFC0-5C4A-A824-2441C76D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3978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7A143098-7514-E741-8E06-5FA474D34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3978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4" name="Rectangle 400">
            <a:extLst>
              <a:ext uri="{FF2B5EF4-FFF2-40B4-BE49-F238E27FC236}">
                <a16:creationId xmlns:a16="http://schemas.microsoft.com/office/drawing/2014/main" id="{49BA2E36-1BD8-2847-ACCB-C3FF7C0A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978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5" name="Rectangle 401">
            <a:extLst>
              <a:ext uri="{FF2B5EF4-FFF2-40B4-BE49-F238E27FC236}">
                <a16:creationId xmlns:a16="http://schemas.microsoft.com/office/drawing/2014/main" id="{C84D9CC7-3A23-1247-95D4-0DC6A75B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978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6" name="Rectangle 402">
            <a:extLst>
              <a:ext uri="{FF2B5EF4-FFF2-40B4-BE49-F238E27FC236}">
                <a16:creationId xmlns:a16="http://schemas.microsoft.com/office/drawing/2014/main" id="{7A3F38A4-FDA1-2C49-A5E3-C4517A5BA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4359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7" name="Rectangle 403">
            <a:extLst>
              <a:ext uri="{FF2B5EF4-FFF2-40B4-BE49-F238E27FC236}">
                <a16:creationId xmlns:a16="http://schemas.microsoft.com/office/drawing/2014/main" id="{0AA44E78-5F4C-0A4B-A0F0-0A47CB94E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4359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8" name="Rectangle 404">
            <a:extLst>
              <a:ext uri="{FF2B5EF4-FFF2-40B4-BE49-F238E27FC236}">
                <a16:creationId xmlns:a16="http://schemas.microsoft.com/office/drawing/2014/main" id="{FEEB839D-E29C-624C-8E00-55378F55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4359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9" name="Rectangle 405">
            <a:extLst>
              <a:ext uri="{FF2B5EF4-FFF2-40B4-BE49-F238E27FC236}">
                <a16:creationId xmlns:a16="http://schemas.microsoft.com/office/drawing/2014/main" id="{F6757E6D-2650-CA48-902E-150FE9658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4359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0" name="Text Box 406">
            <a:extLst>
              <a:ext uri="{FF2B5EF4-FFF2-40B4-BE49-F238E27FC236}">
                <a16:creationId xmlns:a16="http://schemas.microsoft.com/office/drawing/2014/main" id="{2E089414-BE09-774E-8E45-B63F3F17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108450"/>
            <a:ext cx="4556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31" name="Line 407">
            <a:extLst>
              <a:ext uri="{FF2B5EF4-FFF2-40B4-BE49-F238E27FC236}">
                <a16:creationId xmlns:a16="http://schemas.microsoft.com/office/drawing/2014/main" id="{FDC6ED68-2E7D-6849-9746-26A6C0240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200" y="3216275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2" name="Line 408">
            <a:extLst>
              <a:ext uri="{FF2B5EF4-FFF2-40B4-BE49-F238E27FC236}">
                <a16:creationId xmlns:a16="http://schemas.microsoft.com/office/drawing/2014/main" id="{9638C9EB-1077-3D44-9965-B502EDD4A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200" y="3749675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3" name="Line 409">
            <a:extLst>
              <a:ext uri="{FF2B5EF4-FFF2-40B4-BE49-F238E27FC236}">
                <a16:creationId xmlns:a16="http://schemas.microsoft.com/office/drawing/2014/main" id="{F391CE6C-A0B4-CE48-B2B8-14964B6EC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200" y="4435475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4" name="Line 410">
            <a:extLst>
              <a:ext uri="{FF2B5EF4-FFF2-40B4-BE49-F238E27FC236}">
                <a16:creationId xmlns:a16="http://schemas.microsoft.com/office/drawing/2014/main" id="{2D9BD862-9FD6-1741-A3A9-DF0ACFF15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200" y="3902075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5" name="Line 411">
            <a:extLst>
              <a:ext uri="{FF2B5EF4-FFF2-40B4-BE49-F238E27FC236}">
                <a16:creationId xmlns:a16="http://schemas.microsoft.com/office/drawing/2014/main" id="{B194E00F-AF0F-A442-BDF5-020F106D7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200" y="4054475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6" name="Line 412">
            <a:extLst>
              <a:ext uri="{FF2B5EF4-FFF2-40B4-BE49-F238E27FC236}">
                <a16:creationId xmlns:a16="http://schemas.microsoft.com/office/drawing/2014/main" id="{EB2306D7-831F-DE41-ABBE-7364DBFE1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3216275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7" name="Line 413">
            <a:extLst>
              <a:ext uri="{FF2B5EF4-FFF2-40B4-BE49-F238E27FC236}">
                <a16:creationId xmlns:a16="http://schemas.microsoft.com/office/drawing/2014/main" id="{C0552FF3-10F8-7F48-A088-CD8658122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3368675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Line 414">
            <a:extLst>
              <a:ext uri="{FF2B5EF4-FFF2-40B4-BE49-F238E27FC236}">
                <a16:creationId xmlns:a16="http://schemas.microsoft.com/office/drawing/2014/main" id="{C5722CA4-868C-0446-8760-8B4478CE7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200" y="33686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9" name="Line 415">
            <a:extLst>
              <a:ext uri="{FF2B5EF4-FFF2-40B4-BE49-F238E27FC236}">
                <a16:creationId xmlns:a16="http://schemas.microsoft.com/office/drawing/2014/main" id="{CE73C175-D04F-524D-9E8C-8648DC42B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9600" y="33686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0" name="Line 416">
            <a:extLst>
              <a:ext uri="{FF2B5EF4-FFF2-40B4-BE49-F238E27FC236}">
                <a16:creationId xmlns:a16="http://schemas.microsoft.com/office/drawing/2014/main" id="{7E37A530-0BFD-6F4B-A53E-6B0C9BB29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0" y="33686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417">
            <a:extLst>
              <a:ext uri="{FF2B5EF4-FFF2-40B4-BE49-F238E27FC236}">
                <a16:creationId xmlns:a16="http://schemas.microsoft.com/office/drawing/2014/main" id="{67D1ECA6-76BD-5749-BA1F-2294E0C42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400" y="33686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2" name="Line 418">
            <a:extLst>
              <a:ext uri="{FF2B5EF4-FFF2-40B4-BE49-F238E27FC236}">
                <a16:creationId xmlns:a16="http://schemas.microsoft.com/office/drawing/2014/main" id="{4C7AD570-EA5B-5246-874E-CAF8858C1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" y="2530475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3" name="Line 419">
            <a:extLst>
              <a:ext uri="{FF2B5EF4-FFF2-40B4-BE49-F238E27FC236}">
                <a16:creationId xmlns:a16="http://schemas.microsoft.com/office/drawing/2014/main" id="{7D5C13B9-3513-5C49-BC84-D8A9E1EC3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9400" y="176847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4" name="Text Box 420">
            <a:extLst>
              <a:ext uri="{FF2B5EF4-FFF2-40B4-BE49-F238E27FC236}">
                <a16:creationId xmlns:a16="http://schemas.microsoft.com/office/drawing/2014/main" id="{3FF6B368-2862-F348-AAEA-416690F8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56126"/>
            <a:ext cx="3490907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2"/>
                </a:solidFill>
              </a:rPr>
              <a:t>L1 TLB (16 sets, 4 entries/set)</a:t>
            </a:r>
          </a:p>
        </p:txBody>
      </p:sp>
      <p:sp>
        <p:nvSpPr>
          <p:cNvPr id="45" name="Rectangle 421">
            <a:extLst>
              <a:ext uri="{FF2B5EF4-FFF2-40B4-BE49-F238E27FC236}">
                <a16:creationId xmlns:a16="http://schemas.microsoft.com/office/drawing/2014/main" id="{8350B2F0-7A61-0B44-9052-58B9EBAEB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18477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VPN1</a:t>
            </a:r>
          </a:p>
        </p:txBody>
      </p:sp>
      <p:sp>
        <p:nvSpPr>
          <p:cNvPr id="46" name="Rectangle 422">
            <a:extLst>
              <a:ext uri="{FF2B5EF4-FFF2-40B4-BE49-F238E27FC236}">
                <a16:creationId xmlns:a16="http://schemas.microsoft.com/office/drawing/2014/main" id="{9CAAD02D-8587-F34A-8924-CB6CA331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518477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VPN2</a:t>
            </a:r>
          </a:p>
        </p:txBody>
      </p:sp>
      <p:sp>
        <p:nvSpPr>
          <p:cNvPr id="47" name="Text Box 423">
            <a:extLst>
              <a:ext uri="{FF2B5EF4-FFF2-40B4-BE49-F238E27FC236}">
                <a16:creationId xmlns:a16="http://schemas.microsoft.com/office/drawing/2014/main" id="{05AC9874-F8F1-014F-9E8A-B9965480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4994275"/>
            <a:ext cx="250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48" name="Text Box 424">
            <a:extLst>
              <a:ext uri="{FF2B5EF4-FFF2-40B4-BE49-F238E27FC236}">
                <a16:creationId xmlns:a16="http://schemas.microsoft.com/office/drawing/2014/main" id="{E436B1ED-FD1A-9E47-A693-FF4049181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994275"/>
            <a:ext cx="250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9</a:t>
            </a:r>
          </a:p>
        </p:txBody>
      </p:sp>
      <p:grpSp>
        <p:nvGrpSpPr>
          <p:cNvPr id="49" name="Group 521">
            <a:extLst>
              <a:ext uri="{FF2B5EF4-FFF2-40B4-BE49-F238E27FC236}">
                <a16:creationId xmlns:a16="http://schemas.microsoft.com/office/drawing/2014/main" id="{E1744B9F-28A1-B243-8366-756A7332C6E8}"/>
              </a:ext>
            </a:extLst>
          </p:cNvPr>
          <p:cNvGrpSpPr>
            <a:grpSpLocks/>
          </p:cNvGrpSpPr>
          <p:nvPr/>
        </p:nvGrpSpPr>
        <p:grpSpPr bwMode="auto">
          <a:xfrm>
            <a:off x="858838" y="5870575"/>
            <a:ext cx="315912" cy="914400"/>
            <a:chOff x="528" y="2896"/>
            <a:chExt cx="328" cy="576"/>
          </a:xfrm>
        </p:grpSpPr>
        <p:sp>
          <p:nvSpPr>
            <p:cNvPr id="50" name="Rectangle 425">
              <a:extLst>
                <a:ext uri="{FF2B5EF4-FFF2-40B4-BE49-F238E27FC236}">
                  <a16:creationId xmlns:a16="http://schemas.microsoft.com/office/drawing/2014/main" id="{37713598-1C75-2E41-A077-7FD0EEB96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896"/>
              <a:ext cx="328" cy="57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51" name="Rectangle 426">
              <a:extLst>
                <a:ext uri="{FF2B5EF4-FFF2-40B4-BE49-F238E27FC236}">
                  <a16:creationId xmlns:a16="http://schemas.microsoft.com/office/drawing/2014/main" id="{A6F4C8EA-F868-C149-9B8B-AE8201BD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072"/>
              <a:ext cx="328" cy="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PTE</a:t>
              </a:r>
            </a:p>
          </p:txBody>
        </p:sp>
      </p:grpSp>
      <p:sp>
        <p:nvSpPr>
          <p:cNvPr id="52" name="Text Box 431">
            <a:extLst>
              <a:ext uri="{FF2B5EF4-FFF2-40B4-BE49-F238E27FC236}">
                <a16:creationId xmlns:a16="http://schemas.microsoft.com/office/drawing/2014/main" id="{57670007-7BE5-B84B-9CB4-7A6BD7B6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5741988"/>
            <a:ext cx="5365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CR3</a:t>
            </a:r>
          </a:p>
        </p:txBody>
      </p:sp>
      <p:sp>
        <p:nvSpPr>
          <p:cNvPr id="53" name="Rectangle 436">
            <a:extLst>
              <a:ext uri="{FF2B5EF4-FFF2-40B4-BE49-F238E27FC236}">
                <a16:creationId xmlns:a16="http://schemas.microsoft.com/office/drawing/2014/main" id="{2D84FCDE-B0AA-9E44-836F-6A006E28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5284788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PPN</a:t>
            </a:r>
          </a:p>
        </p:txBody>
      </p:sp>
      <p:sp>
        <p:nvSpPr>
          <p:cNvPr id="54" name="Rectangle 437">
            <a:extLst>
              <a:ext uri="{FF2B5EF4-FFF2-40B4-BE49-F238E27FC236}">
                <a16:creationId xmlns:a16="http://schemas.microsoft.com/office/drawing/2014/main" id="{DCD78DB4-AE55-FB46-87C6-D49AB07AB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284788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PPO</a:t>
            </a:r>
          </a:p>
        </p:txBody>
      </p:sp>
      <p:sp>
        <p:nvSpPr>
          <p:cNvPr id="55" name="Text Box 438">
            <a:extLst>
              <a:ext uri="{FF2B5EF4-FFF2-40B4-BE49-F238E27FC236}">
                <a16:creationId xmlns:a16="http://schemas.microsoft.com/office/drawing/2014/main" id="{A5DC51C0-405A-C04A-9561-B817B3578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5089525"/>
            <a:ext cx="3206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56" name="Text Box 439">
            <a:extLst>
              <a:ext uri="{FF2B5EF4-FFF2-40B4-BE49-F238E27FC236}">
                <a16:creationId xmlns:a16="http://schemas.microsoft.com/office/drawing/2014/main" id="{19BA3F16-7481-BB4E-84B2-7DCEC96F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5089525"/>
            <a:ext cx="3206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57" name="Line 440">
            <a:extLst>
              <a:ext uri="{FF2B5EF4-FFF2-40B4-BE49-F238E27FC236}">
                <a16:creationId xmlns:a16="http://schemas.microsoft.com/office/drawing/2014/main" id="{BEBC043D-FAF8-574D-8F73-BD8D6A5D5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000" y="400685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58" name="Line 441">
            <a:extLst>
              <a:ext uri="{FF2B5EF4-FFF2-40B4-BE49-F238E27FC236}">
                <a16:creationId xmlns:a16="http://schemas.microsoft.com/office/drawing/2014/main" id="{824AFE48-3BE7-114E-94A1-6110826E7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4600" y="4003675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59" name="Line 442">
            <a:extLst>
              <a:ext uri="{FF2B5EF4-FFF2-40B4-BE49-F238E27FC236}">
                <a16:creationId xmlns:a16="http://schemas.microsoft.com/office/drawing/2014/main" id="{928817DD-39C2-1540-9A0F-3EB0843EC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6327775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0" name="Line 443">
            <a:extLst>
              <a:ext uri="{FF2B5EF4-FFF2-40B4-BE49-F238E27FC236}">
                <a16:creationId xmlns:a16="http://schemas.microsoft.com/office/drawing/2014/main" id="{0A8D45C5-73B0-7F4D-9DC7-D94028C20E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5075" y="5594350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1" name="Text Box 448">
            <a:extLst>
              <a:ext uri="{FF2B5EF4-FFF2-40B4-BE49-F238E27FC236}">
                <a16:creationId xmlns:a16="http://schemas.microsoft.com/office/drawing/2014/main" id="{190CF323-FF6E-7649-8520-6ED6D7547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6548438"/>
            <a:ext cx="13096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tx2"/>
                </a:solidFill>
              </a:rPr>
              <a:t>Page tables</a:t>
            </a:r>
          </a:p>
        </p:txBody>
      </p:sp>
      <p:sp>
        <p:nvSpPr>
          <p:cNvPr id="62" name="Text Box 449">
            <a:extLst>
              <a:ext uri="{FF2B5EF4-FFF2-40B4-BE49-F238E27FC236}">
                <a16:creationId xmlns:a16="http://schemas.microsoft.com/office/drawing/2014/main" id="{382CCDCC-04E5-7842-AFF5-9A3A35059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3857625"/>
            <a:ext cx="593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i="1">
                <a:solidFill>
                  <a:schemeClr val="tx2"/>
                </a:solidFill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i="1">
                <a:solidFill>
                  <a:schemeClr val="tx2"/>
                </a:solidFill>
              </a:rPr>
              <a:t>miss</a:t>
            </a:r>
          </a:p>
        </p:txBody>
      </p:sp>
      <p:sp>
        <p:nvSpPr>
          <p:cNvPr id="63" name="Text Box 450">
            <a:extLst>
              <a:ext uri="{FF2B5EF4-FFF2-40B4-BE49-F238E27FC236}">
                <a16:creationId xmlns:a16="http://schemas.microsoft.com/office/drawing/2014/main" id="{77A2D3B7-E067-8445-B256-76767229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3419475"/>
            <a:ext cx="552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i="1">
                <a:solidFill>
                  <a:schemeClr val="tx2"/>
                </a:solidFill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i="1">
                <a:solidFill>
                  <a:schemeClr val="tx2"/>
                </a:solidFill>
              </a:rPr>
              <a:t>hit</a:t>
            </a:r>
          </a:p>
        </p:txBody>
      </p:sp>
      <p:sp>
        <p:nvSpPr>
          <p:cNvPr id="64" name="Line 451">
            <a:extLst>
              <a:ext uri="{FF2B5EF4-FFF2-40B4-BE49-F238E27FC236}">
                <a16:creationId xmlns:a16="http://schemas.microsoft.com/office/drawing/2014/main" id="{3DFE0941-4EC2-4E45-84C4-3153943A0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200" y="2454275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5" name="Line 452">
            <a:extLst>
              <a:ext uri="{FF2B5EF4-FFF2-40B4-BE49-F238E27FC236}">
                <a16:creationId xmlns:a16="http://schemas.microsoft.com/office/drawing/2014/main" id="{866BD76E-8818-F541-807A-CCC76F754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800" y="2454275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6" name="Text Box 453">
            <a:extLst>
              <a:ext uri="{FF2B5EF4-FFF2-40B4-BE49-F238E27FC236}">
                <a16:creationId xmlns:a16="http://schemas.microsoft.com/office/drawing/2014/main" id="{74233A4B-E551-8248-86F0-8AFCCFE4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5527675"/>
            <a:ext cx="10160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tx2"/>
                </a:solidFill>
              </a:rPr>
              <a:t>Physical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tx2"/>
                </a:solidFill>
              </a:rPr>
              <a:t>address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tx2"/>
                </a:solidFill>
              </a:rPr>
              <a:t>(PA)</a:t>
            </a:r>
          </a:p>
        </p:txBody>
      </p:sp>
      <p:sp>
        <p:nvSpPr>
          <p:cNvPr id="67" name="Rectangle 454">
            <a:extLst>
              <a:ext uri="{FF2B5EF4-FFF2-40B4-BE49-F238E27FC236}">
                <a16:creationId xmlns:a16="http://schemas.microsoft.com/office/drawing/2014/main" id="{4A906BE6-FBA2-7145-8555-7595A3738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1539875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Result</a:t>
            </a:r>
          </a:p>
        </p:txBody>
      </p:sp>
      <p:sp>
        <p:nvSpPr>
          <p:cNvPr id="68" name="Text Box 455">
            <a:extLst>
              <a:ext uri="{FF2B5EF4-FFF2-40B4-BE49-F238E27FC236}">
                <a16:creationId xmlns:a16="http://schemas.microsoft.com/office/drawing/2014/main" id="{1AA50C01-1A85-8A43-9F95-6AB691F1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1357313"/>
            <a:ext cx="4953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32/64</a:t>
            </a:r>
          </a:p>
        </p:txBody>
      </p:sp>
      <p:sp>
        <p:nvSpPr>
          <p:cNvPr id="69" name="Rectangle 456">
            <a:extLst>
              <a:ext uri="{FF2B5EF4-FFF2-40B4-BE49-F238E27FC236}">
                <a16:creationId xmlns:a16="http://schemas.microsoft.com/office/drawing/2014/main" id="{BDCD8E02-B06F-7447-AAEC-86F3AE63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36734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0" name="Rectangle 457">
            <a:extLst>
              <a:ext uri="{FF2B5EF4-FFF2-40B4-BE49-F238E27FC236}">
                <a16:creationId xmlns:a16="http://schemas.microsoft.com/office/drawing/2014/main" id="{F4D4F282-25E2-6048-B887-5464501F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6734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1" name="Rectangle 458">
            <a:extLst>
              <a:ext uri="{FF2B5EF4-FFF2-40B4-BE49-F238E27FC236}">
                <a16:creationId xmlns:a16="http://schemas.microsoft.com/office/drawing/2014/main" id="{33D35162-E178-8246-8041-ED75BEAE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0" y="36734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2" name="Rectangle 459">
            <a:extLst>
              <a:ext uri="{FF2B5EF4-FFF2-40B4-BE49-F238E27FC236}">
                <a16:creationId xmlns:a16="http://schemas.microsoft.com/office/drawing/2014/main" id="{546C952F-5A48-2A48-801D-F945EDD1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36734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3" name="Rectangle 460">
            <a:extLst>
              <a:ext uri="{FF2B5EF4-FFF2-40B4-BE49-F238E27FC236}">
                <a16:creationId xmlns:a16="http://schemas.microsoft.com/office/drawing/2014/main" id="{FE740558-68D2-1A4A-9062-38C8D2C2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38258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4" name="Rectangle 461">
            <a:extLst>
              <a:ext uri="{FF2B5EF4-FFF2-40B4-BE49-F238E27FC236}">
                <a16:creationId xmlns:a16="http://schemas.microsoft.com/office/drawing/2014/main" id="{50E00A2F-E27A-E74A-95D9-16432A20F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8258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5" name="Rectangle 462">
            <a:extLst>
              <a:ext uri="{FF2B5EF4-FFF2-40B4-BE49-F238E27FC236}">
                <a16:creationId xmlns:a16="http://schemas.microsoft.com/office/drawing/2014/main" id="{B1397F34-BD93-DC4B-B310-CE62C8E4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0" y="38258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6" name="Rectangle 463">
            <a:extLst>
              <a:ext uri="{FF2B5EF4-FFF2-40B4-BE49-F238E27FC236}">
                <a16:creationId xmlns:a16="http://schemas.microsoft.com/office/drawing/2014/main" id="{EC8F3833-11D3-9948-9163-C130D2903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38258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7" name="Rectangle 464">
            <a:extLst>
              <a:ext uri="{FF2B5EF4-FFF2-40B4-BE49-F238E27FC236}">
                <a16:creationId xmlns:a16="http://schemas.microsoft.com/office/drawing/2014/main" id="{CA4DF206-512B-5042-BCE8-312F979C1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3978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8" name="Rectangle 465">
            <a:extLst>
              <a:ext uri="{FF2B5EF4-FFF2-40B4-BE49-F238E27FC236}">
                <a16:creationId xmlns:a16="http://schemas.microsoft.com/office/drawing/2014/main" id="{5CB0765B-ECC3-F242-9B8D-9186059E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978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9" name="Rectangle 466">
            <a:extLst>
              <a:ext uri="{FF2B5EF4-FFF2-40B4-BE49-F238E27FC236}">
                <a16:creationId xmlns:a16="http://schemas.microsoft.com/office/drawing/2014/main" id="{16327044-7041-9943-B9B7-47A089ADF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0" y="3978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0" name="Rectangle 467">
            <a:extLst>
              <a:ext uri="{FF2B5EF4-FFF2-40B4-BE49-F238E27FC236}">
                <a16:creationId xmlns:a16="http://schemas.microsoft.com/office/drawing/2014/main" id="{7842AD5C-DF0C-694A-B2A1-F76FE1272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3978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1" name="Rectangle 468">
            <a:extLst>
              <a:ext uri="{FF2B5EF4-FFF2-40B4-BE49-F238E27FC236}">
                <a16:creationId xmlns:a16="http://schemas.microsoft.com/office/drawing/2014/main" id="{4965CB39-735F-1A46-BB9C-35DB16B85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359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2" name="Rectangle 469">
            <a:extLst>
              <a:ext uri="{FF2B5EF4-FFF2-40B4-BE49-F238E27FC236}">
                <a16:creationId xmlns:a16="http://schemas.microsoft.com/office/drawing/2014/main" id="{39180242-EA5C-804D-8287-CC72E3D70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4359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3" name="Rectangle 470">
            <a:extLst>
              <a:ext uri="{FF2B5EF4-FFF2-40B4-BE49-F238E27FC236}">
                <a16:creationId xmlns:a16="http://schemas.microsoft.com/office/drawing/2014/main" id="{ED5B5A4A-EA35-A348-9B38-9356AAA5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0" y="4359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4" name="Rectangle 471">
            <a:extLst>
              <a:ext uri="{FF2B5EF4-FFF2-40B4-BE49-F238E27FC236}">
                <a16:creationId xmlns:a16="http://schemas.microsoft.com/office/drawing/2014/main" id="{90C40741-94B7-DF4F-ADB3-C4ABE1371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359275"/>
            <a:ext cx="533400" cy="152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85" name="Text Box 472">
            <a:extLst>
              <a:ext uri="{FF2B5EF4-FFF2-40B4-BE49-F238E27FC236}">
                <a16:creationId xmlns:a16="http://schemas.microsoft.com/office/drawing/2014/main" id="{829AFB8E-1C0D-8C43-A1EC-58C689582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4108450"/>
            <a:ext cx="4556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86" name="Line 473">
            <a:extLst>
              <a:ext uri="{FF2B5EF4-FFF2-40B4-BE49-F238E27FC236}">
                <a16:creationId xmlns:a16="http://schemas.microsoft.com/office/drawing/2014/main" id="{A562613D-238E-CD47-808D-1EA4D887C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5426075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87" name="Line 474">
            <a:extLst>
              <a:ext uri="{FF2B5EF4-FFF2-40B4-BE49-F238E27FC236}">
                <a16:creationId xmlns:a16="http://schemas.microsoft.com/office/drawing/2014/main" id="{352AA9C8-7031-CF47-9392-113C53BAF5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8200" y="48926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88" name="Line 475">
            <a:extLst>
              <a:ext uri="{FF2B5EF4-FFF2-40B4-BE49-F238E27FC236}">
                <a16:creationId xmlns:a16="http://schemas.microsoft.com/office/drawing/2014/main" id="{2848C40A-B3E8-EF48-97A6-B0D091C137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9800" y="48926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89" name="Line 476">
            <a:extLst>
              <a:ext uri="{FF2B5EF4-FFF2-40B4-BE49-F238E27FC236}">
                <a16:creationId xmlns:a16="http://schemas.microsoft.com/office/drawing/2014/main" id="{9E464720-EDB6-F044-9AA9-436A52BBA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887913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0" name="Line 477">
            <a:extLst>
              <a:ext uri="{FF2B5EF4-FFF2-40B4-BE49-F238E27FC236}">
                <a16:creationId xmlns:a16="http://schemas.microsoft.com/office/drawing/2014/main" id="{24A86625-D7A1-5941-B11D-242E68C990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6300" y="45116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1" name="Line 478">
            <a:extLst>
              <a:ext uri="{FF2B5EF4-FFF2-40B4-BE49-F238E27FC236}">
                <a16:creationId xmlns:a16="http://schemas.microsoft.com/office/drawing/2014/main" id="{D43EAF59-498A-364F-A841-ADBAC7CFA8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511675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2" name="Line 479">
            <a:extLst>
              <a:ext uri="{FF2B5EF4-FFF2-40B4-BE49-F238E27FC236}">
                <a16:creationId xmlns:a16="http://schemas.microsoft.com/office/drawing/2014/main" id="{99101584-8A73-4A4A-8C68-CE136FBBB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6275" y="45116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3" name="Line 480">
            <a:extLst>
              <a:ext uri="{FF2B5EF4-FFF2-40B4-BE49-F238E27FC236}">
                <a16:creationId xmlns:a16="http://schemas.microsoft.com/office/drawing/2014/main" id="{E88B9C8D-9FA5-DD44-B388-87007762CB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45116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4" name="Line 481">
            <a:extLst>
              <a:ext uri="{FF2B5EF4-FFF2-40B4-BE49-F238E27FC236}">
                <a16:creationId xmlns:a16="http://schemas.microsoft.com/office/drawing/2014/main" id="{A33DE6B5-0FD9-764A-A1BD-BE08D4D6D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5000" y="3749675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5" name="Line 482">
            <a:extLst>
              <a:ext uri="{FF2B5EF4-FFF2-40B4-BE49-F238E27FC236}">
                <a16:creationId xmlns:a16="http://schemas.microsoft.com/office/drawing/2014/main" id="{58DB6F27-2C46-0C49-8EB6-625B22CC36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0200" y="3749675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6" name="Line 483">
            <a:extLst>
              <a:ext uri="{FF2B5EF4-FFF2-40B4-BE49-F238E27FC236}">
                <a16:creationId xmlns:a16="http://schemas.microsoft.com/office/drawing/2014/main" id="{1A88F98F-8043-D844-AC9A-8674A873A7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0200" y="3902075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7" name="Line 484">
            <a:extLst>
              <a:ext uri="{FF2B5EF4-FFF2-40B4-BE49-F238E27FC236}">
                <a16:creationId xmlns:a16="http://schemas.microsoft.com/office/drawing/2014/main" id="{DBB7E510-4426-E845-9AE1-195647EEE5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0200" y="4054475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8" name="Line 485">
            <a:extLst>
              <a:ext uri="{FF2B5EF4-FFF2-40B4-BE49-F238E27FC236}">
                <a16:creationId xmlns:a16="http://schemas.microsoft.com/office/drawing/2014/main" id="{48C579BD-40A7-694C-83E7-98EF12A1DB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50200" y="4435475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99" name="Line 429">
            <a:extLst>
              <a:ext uri="{FF2B5EF4-FFF2-40B4-BE49-F238E27FC236}">
                <a16:creationId xmlns:a16="http://schemas.microsoft.com/office/drawing/2014/main" id="{BA626A29-7567-0C40-931A-CE3569FA8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88" y="5489575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00" name="Line 430">
            <a:extLst>
              <a:ext uri="{FF2B5EF4-FFF2-40B4-BE49-F238E27FC236}">
                <a16:creationId xmlns:a16="http://schemas.microsoft.com/office/drawing/2014/main" id="{2C02C35D-E1F0-C14D-BDAF-4481B6907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488" y="626586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01" name="Oval 486">
            <a:extLst>
              <a:ext uri="{FF2B5EF4-FFF2-40B4-BE49-F238E27FC236}">
                <a16:creationId xmlns:a16="http://schemas.microsoft.com/office/drawing/2014/main" id="{0F58B853-45B3-6A42-A771-BC90334A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54514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02" name="Oval 487">
            <a:extLst>
              <a:ext uri="{FF2B5EF4-FFF2-40B4-BE49-F238E27FC236}">
                <a16:creationId xmlns:a16="http://schemas.microsoft.com/office/drawing/2014/main" id="{3F3833A5-A5BE-B048-82CB-79BC4746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050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03" name="Oval 488">
            <a:extLst>
              <a:ext uri="{FF2B5EF4-FFF2-40B4-BE49-F238E27FC236}">
                <a16:creationId xmlns:a16="http://schemas.microsoft.com/office/drawing/2014/main" id="{E9EF6122-E569-AB44-AC60-8C1A89D4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24034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04" name="Oval 489">
            <a:extLst>
              <a:ext uri="{FF2B5EF4-FFF2-40B4-BE49-F238E27FC236}">
                <a16:creationId xmlns:a16="http://schemas.microsoft.com/office/drawing/2014/main" id="{137290D3-DC81-AC4E-882B-D35E28860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25050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05" name="Line 491">
            <a:extLst>
              <a:ext uri="{FF2B5EF4-FFF2-40B4-BE49-F238E27FC236}">
                <a16:creationId xmlns:a16="http://schemas.microsoft.com/office/drawing/2014/main" id="{7842751A-A4B6-4D48-8C1C-AF42B26084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21400" y="1844675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06" name="Rectangle 492">
            <a:extLst>
              <a:ext uri="{FF2B5EF4-FFF2-40B4-BE49-F238E27FC236}">
                <a16:creationId xmlns:a16="http://schemas.microsoft.com/office/drawing/2014/main" id="{D94E8BB1-11B4-F74F-8D08-872382FB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5273675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CT</a:t>
            </a:r>
          </a:p>
        </p:txBody>
      </p:sp>
      <p:sp>
        <p:nvSpPr>
          <p:cNvPr id="107" name="Rectangle 493">
            <a:extLst>
              <a:ext uri="{FF2B5EF4-FFF2-40B4-BE49-F238E27FC236}">
                <a16:creationId xmlns:a16="http://schemas.microsoft.com/office/drawing/2014/main" id="{DBEC668A-21BB-BD4C-BC31-A76EE94F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199" y="5273675"/>
            <a:ext cx="419097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CO</a:t>
            </a:r>
          </a:p>
        </p:txBody>
      </p:sp>
      <p:sp>
        <p:nvSpPr>
          <p:cNvPr id="108" name="Text Box 494">
            <a:extLst>
              <a:ext uri="{FF2B5EF4-FFF2-40B4-BE49-F238E27FC236}">
                <a16:creationId xmlns:a16="http://schemas.microsoft.com/office/drawing/2014/main" id="{667EB360-071F-294A-BBF7-D6BAE1BEA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5091113"/>
            <a:ext cx="3206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109" name="Text Box 495">
            <a:extLst>
              <a:ext uri="{FF2B5EF4-FFF2-40B4-BE49-F238E27FC236}">
                <a16:creationId xmlns:a16="http://schemas.microsoft.com/office/drawing/2014/main" id="{CDC9EF40-BAF0-2740-A358-6A2837BE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5091113"/>
            <a:ext cx="250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0" name="Rectangle 496">
            <a:extLst>
              <a:ext uri="{FF2B5EF4-FFF2-40B4-BE49-F238E27FC236}">
                <a16:creationId xmlns:a16="http://schemas.microsoft.com/office/drawing/2014/main" id="{BA6A4844-E0D0-4A4E-BD4C-BBE728FB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5273675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CI</a:t>
            </a:r>
          </a:p>
        </p:txBody>
      </p:sp>
      <p:sp>
        <p:nvSpPr>
          <p:cNvPr id="111" name="Text Box 497">
            <a:extLst>
              <a:ext uri="{FF2B5EF4-FFF2-40B4-BE49-F238E27FC236}">
                <a16:creationId xmlns:a16="http://schemas.microsoft.com/office/drawing/2014/main" id="{9DD29A6E-BFE4-DB4D-AE8E-5A6DF691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5091113"/>
            <a:ext cx="250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2" name="Oval 498">
            <a:extLst>
              <a:ext uri="{FF2B5EF4-FFF2-40B4-BE49-F238E27FC236}">
                <a16:creationId xmlns:a16="http://schemas.microsoft.com/office/drawing/2014/main" id="{9A793DBC-EE58-344C-ABC5-86E1ACDC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52355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13" name="Oval 499">
            <a:extLst>
              <a:ext uri="{FF2B5EF4-FFF2-40B4-BE49-F238E27FC236}">
                <a16:creationId xmlns:a16="http://schemas.microsoft.com/office/drawing/2014/main" id="{5ED99A74-13DD-BB4C-8BCA-666745DCD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200" y="52355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14" name="Oval 500">
            <a:extLst>
              <a:ext uri="{FF2B5EF4-FFF2-40B4-BE49-F238E27FC236}">
                <a16:creationId xmlns:a16="http://schemas.microsoft.com/office/drawing/2014/main" id="{56898125-7EE1-3B4A-BF6D-58690636E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0" y="52355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15" name="Line 501">
            <a:extLst>
              <a:ext uri="{FF2B5EF4-FFF2-40B4-BE49-F238E27FC236}">
                <a16:creationId xmlns:a16="http://schemas.microsoft.com/office/drawing/2014/main" id="{F97686F9-45F3-2D48-89B3-01D8B625E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0200" y="5959475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16" name="Line 502">
            <a:extLst>
              <a:ext uri="{FF2B5EF4-FFF2-40B4-BE49-F238E27FC236}">
                <a16:creationId xmlns:a16="http://schemas.microsoft.com/office/drawing/2014/main" id="{BC6763E3-AB04-A041-A384-236872513F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0800" y="2835275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17" name="Rectangle 503">
            <a:extLst>
              <a:ext uri="{FF2B5EF4-FFF2-40B4-BE49-F238E27FC236}">
                <a16:creationId xmlns:a16="http://schemas.microsoft.com/office/drawing/2014/main" id="{52E19875-5DBF-5647-8AE2-9A71000DC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1311275"/>
            <a:ext cx="1577975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tx2"/>
                </a:solidFill>
              </a:rPr>
              <a:t>L2, L3, and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tx2"/>
                </a:solidFill>
              </a:rPr>
              <a:t>main memory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18" name="Text Box 504">
            <a:extLst>
              <a:ext uri="{FF2B5EF4-FFF2-40B4-BE49-F238E27FC236}">
                <a16:creationId xmlns:a16="http://schemas.microsoft.com/office/drawing/2014/main" id="{76BDC3C0-2598-1A4F-964B-2FD833A8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7" y="3051175"/>
            <a:ext cx="277336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2"/>
                </a:solidFill>
              </a:rPr>
              <a:t>L1 d-cache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2"/>
                </a:solidFill>
              </a:rPr>
              <a:t>(64 sets, 8 lines/set)</a:t>
            </a:r>
          </a:p>
        </p:txBody>
      </p:sp>
      <p:sp>
        <p:nvSpPr>
          <p:cNvPr id="119" name="Line 505">
            <a:extLst>
              <a:ext uri="{FF2B5EF4-FFF2-40B4-BE49-F238E27FC236}">
                <a16:creationId xmlns:a16="http://schemas.microsoft.com/office/drawing/2014/main" id="{D36ADD08-1662-D34B-B2BC-22080957F5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28352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20" name="Line 506">
            <a:extLst>
              <a:ext uri="{FF2B5EF4-FFF2-40B4-BE49-F238E27FC236}">
                <a16:creationId xmlns:a16="http://schemas.microsoft.com/office/drawing/2014/main" id="{5EDF332F-EB3B-6240-AA57-5FF532071C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1200" y="2149475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21" name="Line 507">
            <a:extLst>
              <a:ext uri="{FF2B5EF4-FFF2-40B4-BE49-F238E27FC236}">
                <a16:creationId xmlns:a16="http://schemas.microsoft.com/office/drawing/2014/main" id="{84F09E8D-961A-8A4B-BDE8-578A4ECFA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8600" y="1692275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22" name="Text Box 508">
            <a:extLst>
              <a:ext uri="{FF2B5EF4-FFF2-40B4-BE49-F238E27FC236}">
                <a16:creationId xmlns:a16="http://schemas.microsoft.com/office/drawing/2014/main" id="{A017EECA-5F55-7C4B-AE2E-B45270B2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2301875"/>
            <a:ext cx="406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i="1">
                <a:solidFill>
                  <a:schemeClr val="tx2"/>
                </a:solidFill>
              </a:rPr>
              <a:t>L1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i="1">
                <a:solidFill>
                  <a:schemeClr val="tx2"/>
                </a:solidFill>
              </a:rPr>
              <a:t>hit</a:t>
            </a:r>
          </a:p>
        </p:txBody>
      </p:sp>
      <p:sp>
        <p:nvSpPr>
          <p:cNvPr id="123" name="Text Box 509">
            <a:extLst>
              <a:ext uri="{FF2B5EF4-FFF2-40B4-BE49-F238E27FC236}">
                <a16:creationId xmlns:a16="http://schemas.microsoft.com/office/drawing/2014/main" id="{749D52CE-1787-134E-A223-CDF2C308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5" y="2225675"/>
            <a:ext cx="593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i="1">
                <a:solidFill>
                  <a:schemeClr val="tx2"/>
                </a:solidFill>
              </a:rPr>
              <a:t>L1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i="1">
                <a:solidFill>
                  <a:schemeClr val="tx2"/>
                </a:solidFill>
              </a:rPr>
              <a:t>miss</a:t>
            </a:r>
          </a:p>
        </p:txBody>
      </p:sp>
      <p:sp>
        <p:nvSpPr>
          <p:cNvPr id="124" name="Line 510">
            <a:extLst>
              <a:ext uri="{FF2B5EF4-FFF2-40B4-BE49-F238E27FC236}">
                <a16:creationId xmlns:a16="http://schemas.microsoft.com/office/drawing/2014/main" id="{BC6A3AA2-DC34-0747-98D0-567262463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4200" y="1692275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25" name="Line 511">
            <a:extLst>
              <a:ext uri="{FF2B5EF4-FFF2-40B4-BE49-F238E27FC236}">
                <a16:creationId xmlns:a16="http://schemas.microsoft.com/office/drawing/2014/main" id="{42C06F50-EB06-5146-8AC7-EA9ABE9CC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7800" y="5730875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26" name="Line 512">
            <a:extLst>
              <a:ext uri="{FF2B5EF4-FFF2-40B4-BE49-F238E27FC236}">
                <a16:creationId xmlns:a16="http://schemas.microsoft.com/office/drawing/2014/main" id="{29CFAF9A-8FFB-A444-9790-226962E2B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0200" y="57308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27" name="Text Box 513">
            <a:extLst>
              <a:ext uri="{FF2B5EF4-FFF2-40B4-BE49-F238E27FC236}">
                <a16:creationId xmlns:a16="http://schemas.microsoft.com/office/drawing/2014/main" id="{E8FF0E6D-1CD4-F143-8E09-90E4FD31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1774825"/>
            <a:ext cx="212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/>
              <a:t>Virtual address (VA)</a:t>
            </a:r>
          </a:p>
        </p:txBody>
      </p:sp>
      <p:sp>
        <p:nvSpPr>
          <p:cNvPr id="128" name="Rectangle 514">
            <a:extLst>
              <a:ext uri="{FF2B5EF4-FFF2-40B4-BE49-F238E27FC236}">
                <a16:creationId xmlns:a16="http://schemas.microsoft.com/office/drawing/2014/main" id="{A7ED6877-22E0-E647-A4EB-089A61F5A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518477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VPN3</a:t>
            </a:r>
          </a:p>
        </p:txBody>
      </p:sp>
      <p:sp>
        <p:nvSpPr>
          <p:cNvPr id="129" name="Rectangle 515">
            <a:extLst>
              <a:ext uri="{FF2B5EF4-FFF2-40B4-BE49-F238E27FC236}">
                <a16:creationId xmlns:a16="http://schemas.microsoft.com/office/drawing/2014/main" id="{ECB82740-9ABA-D342-B529-095DBB094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518477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VPN4</a:t>
            </a:r>
          </a:p>
        </p:txBody>
      </p:sp>
      <p:sp>
        <p:nvSpPr>
          <p:cNvPr id="130" name="Text Box 516">
            <a:extLst>
              <a:ext uri="{FF2B5EF4-FFF2-40B4-BE49-F238E27FC236}">
                <a16:creationId xmlns:a16="http://schemas.microsoft.com/office/drawing/2014/main" id="{B1F033ED-E615-2347-A59B-EFB00850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4994275"/>
            <a:ext cx="250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31" name="Text Box 517">
            <a:extLst>
              <a:ext uri="{FF2B5EF4-FFF2-40B4-BE49-F238E27FC236}">
                <a16:creationId xmlns:a16="http://schemas.microsoft.com/office/drawing/2014/main" id="{2C735058-45A5-0F48-8FAD-82D2D1C8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94275"/>
            <a:ext cx="250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000">
                <a:solidFill>
                  <a:schemeClr val="tx2"/>
                </a:solidFill>
              </a:rPr>
              <a:t>9</a:t>
            </a:r>
          </a:p>
        </p:txBody>
      </p:sp>
      <p:grpSp>
        <p:nvGrpSpPr>
          <p:cNvPr id="132" name="Group 641">
            <a:extLst>
              <a:ext uri="{FF2B5EF4-FFF2-40B4-BE49-F238E27FC236}">
                <a16:creationId xmlns:a16="http://schemas.microsoft.com/office/drawing/2014/main" id="{32BCA3A1-7E65-1244-BBF0-8CFCFF7893E9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5876925"/>
            <a:ext cx="276225" cy="450850"/>
            <a:chOff x="739" y="2900"/>
            <a:chExt cx="174" cy="284"/>
          </a:xfrm>
        </p:grpSpPr>
        <p:sp>
          <p:nvSpPr>
            <p:cNvPr id="133" name="Line 433">
              <a:extLst>
                <a:ext uri="{FF2B5EF4-FFF2-40B4-BE49-F238E27FC236}">
                  <a16:creationId xmlns:a16="http://schemas.microsoft.com/office/drawing/2014/main" id="{5C4CC195-6BFD-C749-9676-A1D8DEA6A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34" name="Line 434">
              <a:extLst>
                <a:ext uri="{FF2B5EF4-FFF2-40B4-BE49-F238E27FC236}">
                  <a16:creationId xmlns:a16="http://schemas.microsoft.com/office/drawing/2014/main" id="{C783EE89-AE57-9E4F-A612-0A785F3F4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35" name="Line 523">
              <a:extLst>
                <a:ext uri="{FF2B5EF4-FFF2-40B4-BE49-F238E27FC236}">
                  <a16:creationId xmlns:a16="http://schemas.microsoft.com/office/drawing/2014/main" id="{1FAA0CA7-B692-6C4F-8889-AA2ED2687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sp>
        <p:nvSpPr>
          <p:cNvPr id="136" name="Rectangle 525">
            <a:extLst>
              <a:ext uri="{FF2B5EF4-FFF2-40B4-BE49-F238E27FC236}">
                <a16:creationId xmlns:a16="http://schemas.microsoft.com/office/drawing/2014/main" id="{EFCA126B-2FAD-A848-A866-E4D876758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5870575"/>
            <a:ext cx="368300" cy="914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37" name="Rectangle 526">
            <a:extLst>
              <a:ext uri="{FF2B5EF4-FFF2-40B4-BE49-F238E27FC236}">
                <a16:creationId xmlns:a16="http://schemas.microsoft.com/office/drawing/2014/main" id="{2CF6A4C1-F116-3F4F-9972-BA7D6968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6149975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38" name="Line 542">
            <a:extLst>
              <a:ext uri="{FF2B5EF4-FFF2-40B4-BE49-F238E27FC236}">
                <a16:creationId xmlns:a16="http://schemas.microsoft.com/office/drawing/2014/main" id="{F03D390B-E290-C342-ACA5-651C6A77F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6038" y="5499100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39" name="Line 543">
            <a:extLst>
              <a:ext uri="{FF2B5EF4-FFF2-40B4-BE49-F238E27FC236}">
                <a16:creationId xmlns:a16="http://schemas.microsoft.com/office/drawing/2014/main" id="{F5B48EBF-407A-D649-8519-92CE78D87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16038" y="6275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40" name="Oval 544">
            <a:extLst>
              <a:ext uri="{FF2B5EF4-FFF2-40B4-BE49-F238E27FC236}">
                <a16:creationId xmlns:a16="http://schemas.microsoft.com/office/drawing/2014/main" id="{858E5C40-D089-7140-A6DF-BFC1331D1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5461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41" name="Rectangle 610">
            <a:extLst>
              <a:ext uri="{FF2B5EF4-FFF2-40B4-BE49-F238E27FC236}">
                <a16:creationId xmlns:a16="http://schemas.microsoft.com/office/drawing/2014/main" id="{6D83AD42-C863-8546-B096-4531EDC0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5870575"/>
            <a:ext cx="368300" cy="914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42" name="Rectangle 611">
            <a:extLst>
              <a:ext uri="{FF2B5EF4-FFF2-40B4-BE49-F238E27FC236}">
                <a16:creationId xmlns:a16="http://schemas.microsoft.com/office/drawing/2014/main" id="{25CBEBCD-A350-0048-B072-ED0DBC33B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6149975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43" name="Line 612">
            <a:extLst>
              <a:ext uri="{FF2B5EF4-FFF2-40B4-BE49-F238E27FC236}">
                <a16:creationId xmlns:a16="http://schemas.microsoft.com/office/drawing/2014/main" id="{101E7ADE-7BB4-F345-A72C-62D4EB3CD8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2625" y="5499100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44" name="Line 613">
            <a:extLst>
              <a:ext uri="{FF2B5EF4-FFF2-40B4-BE49-F238E27FC236}">
                <a16:creationId xmlns:a16="http://schemas.microsoft.com/office/drawing/2014/main" id="{95F6AC04-C918-1945-9043-F022CEE8F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4213" y="6280150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45" name="Oval 614">
            <a:extLst>
              <a:ext uri="{FF2B5EF4-FFF2-40B4-BE49-F238E27FC236}">
                <a16:creationId xmlns:a16="http://schemas.microsoft.com/office/drawing/2014/main" id="{6FC65B1A-10FA-FF4A-B486-4C1BE6E1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461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46" name="Rectangle 619">
            <a:extLst>
              <a:ext uri="{FF2B5EF4-FFF2-40B4-BE49-F238E27FC236}">
                <a16:creationId xmlns:a16="http://schemas.microsoft.com/office/drawing/2014/main" id="{3D92064E-B8DF-C34C-96F1-2EB4194C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5865813"/>
            <a:ext cx="368300" cy="9144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47" name="Rectangle 620">
            <a:extLst>
              <a:ext uri="{FF2B5EF4-FFF2-40B4-BE49-F238E27FC236}">
                <a16:creationId xmlns:a16="http://schemas.microsoft.com/office/drawing/2014/main" id="{A9AA5444-EAFD-3A48-9D65-CBC54563D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6145213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48" name="Line 621">
            <a:extLst>
              <a:ext uri="{FF2B5EF4-FFF2-40B4-BE49-F238E27FC236}">
                <a16:creationId xmlns:a16="http://schemas.microsoft.com/office/drawing/2014/main" id="{C957704D-2A99-FD41-992F-B8C8FFBD4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2388" y="5494338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49" name="Line 622">
            <a:extLst>
              <a:ext uri="{FF2B5EF4-FFF2-40B4-BE49-F238E27FC236}">
                <a16:creationId xmlns:a16="http://schemas.microsoft.com/office/drawing/2014/main" id="{F557785E-ECD1-DF47-87FE-F4E660C22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2388" y="6280150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50" name="Oval 623">
            <a:extLst>
              <a:ext uri="{FF2B5EF4-FFF2-40B4-BE49-F238E27FC236}">
                <a16:creationId xmlns:a16="http://schemas.microsoft.com/office/drawing/2014/main" id="{E3C14791-4C8A-164A-BB4E-B5A99A16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54562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51" name="Line 626">
            <a:extLst>
              <a:ext uri="{FF2B5EF4-FFF2-40B4-BE49-F238E27FC236}">
                <a16:creationId xmlns:a16="http://schemas.microsoft.com/office/drawing/2014/main" id="{2D13FAFD-1DEB-204A-9688-AF29E989B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300" y="3683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627">
            <a:extLst>
              <a:ext uri="{FF2B5EF4-FFF2-40B4-BE49-F238E27FC236}">
                <a16:creationId xmlns:a16="http://schemas.microsoft.com/office/drawing/2014/main" id="{597FA478-EB5D-8C43-83A2-4FF2EF71B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7175" y="3683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628">
            <a:extLst>
              <a:ext uri="{FF2B5EF4-FFF2-40B4-BE49-F238E27FC236}">
                <a16:creationId xmlns:a16="http://schemas.microsoft.com/office/drawing/2014/main" id="{8C35EE10-A74D-3B47-A1C7-582F80076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367347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629">
            <a:extLst>
              <a:ext uri="{FF2B5EF4-FFF2-40B4-BE49-F238E27FC236}">
                <a16:creationId xmlns:a16="http://schemas.microsoft.com/office/drawing/2014/main" id="{B0551B12-5F77-164F-B4C9-3DB8BA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0" y="3683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631">
            <a:extLst>
              <a:ext uri="{FF2B5EF4-FFF2-40B4-BE49-F238E27FC236}">
                <a16:creationId xmlns:a16="http://schemas.microsoft.com/office/drawing/2014/main" id="{BAEE9B47-910E-DB49-9364-D590E839D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475" y="4359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632">
            <a:extLst>
              <a:ext uri="{FF2B5EF4-FFF2-40B4-BE49-F238E27FC236}">
                <a16:creationId xmlns:a16="http://schemas.microsoft.com/office/drawing/2014/main" id="{3DF56FCB-AF4C-1240-BFAA-6385B0C15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4364038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633">
            <a:extLst>
              <a:ext uri="{FF2B5EF4-FFF2-40B4-BE49-F238E27FC236}">
                <a16:creationId xmlns:a16="http://schemas.microsoft.com/office/drawing/2014/main" id="{B07A975E-366B-4148-9152-9ABCB3FE9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3275" y="4362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634">
            <a:extLst>
              <a:ext uri="{FF2B5EF4-FFF2-40B4-BE49-F238E27FC236}">
                <a16:creationId xmlns:a16="http://schemas.microsoft.com/office/drawing/2014/main" id="{64F0C2BA-5882-5241-A90C-C14359B82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0" y="4362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635">
            <a:extLst>
              <a:ext uri="{FF2B5EF4-FFF2-40B4-BE49-F238E27FC236}">
                <a16:creationId xmlns:a16="http://schemas.microsoft.com/office/drawing/2014/main" id="{929A31A6-AB6A-D645-9012-9401ABDC5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9350" y="45116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60" name="Line 636">
            <a:extLst>
              <a:ext uri="{FF2B5EF4-FFF2-40B4-BE49-F238E27FC236}">
                <a16:creationId xmlns:a16="http://schemas.microsoft.com/office/drawing/2014/main" id="{51B2ED34-14FE-1947-9D41-746271AD7D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0050" y="4513263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61" name="Line 637">
            <a:extLst>
              <a:ext uri="{FF2B5EF4-FFF2-40B4-BE49-F238E27FC236}">
                <a16:creationId xmlns:a16="http://schemas.microsoft.com/office/drawing/2014/main" id="{6716C0DA-C965-7D42-83A3-D412787FE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9800" y="45053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62" name="Line 638">
            <a:extLst>
              <a:ext uri="{FF2B5EF4-FFF2-40B4-BE49-F238E27FC236}">
                <a16:creationId xmlns:a16="http://schemas.microsoft.com/office/drawing/2014/main" id="{D95C1AFE-8DD7-C142-8F8B-4675DB592B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6375" y="4514850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63" name="Line 639">
            <a:extLst>
              <a:ext uri="{FF2B5EF4-FFF2-40B4-BE49-F238E27FC236}">
                <a16:creationId xmlns:a16="http://schemas.microsoft.com/office/drawing/2014/main" id="{8E607B9F-9C5C-7147-BAA6-F0E52523E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50" y="5870575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" name="Group 642">
            <a:extLst>
              <a:ext uri="{FF2B5EF4-FFF2-40B4-BE49-F238E27FC236}">
                <a16:creationId xmlns:a16="http://schemas.microsoft.com/office/drawing/2014/main" id="{F944762E-4E01-B646-83C3-33DD4A7BAE16}"/>
              </a:ext>
            </a:extLst>
          </p:cNvPr>
          <p:cNvGrpSpPr>
            <a:grpSpLocks/>
          </p:cNvGrpSpPr>
          <p:nvPr/>
        </p:nvGrpSpPr>
        <p:grpSpPr bwMode="auto">
          <a:xfrm>
            <a:off x="1820863" y="5872163"/>
            <a:ext cx="276225" cy="450850"/>
            <a:chOff x="739" y="2900"/>
            <a:chExt cx="174" cy="284"/>
          </a:xfrm>
        </p:grpSpPr>
        <p:sp>
          <p:nvSpPr>
            <p:cNvPr id="165" name="Line 643">
              <a:extLst>
                <a:ext uri="{FF2B5EF4-FFF2-40B4-BE49-F238E27FC236}">
                  <a16:creationId xmlns:a16="http://schemas.microsoft.com/office/drawing/2014/main" id="{AA01582A-9DDC-B54F-A74B-E27DCF9EB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66" name="Line 644">
              <a:extLst>
                <a:ext uri="{FF2B5EF4-FFF2-40B4-BE49-F238E27FC236}">
                  <a16:creationId xmlns:a16="http://schemas.microsoft.com/office/drawing/2014/main" id="{FA33AF12-9559-C44A-A915-C8C96F546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67" name="Line 645">
              <a:extLst>
                <a:ext uri="{FF2B5EF4-FFF2-40B4-BE49-F238E27FC236}">
                  <a16:creationId xmlns:a16="http://schemas.microsoft.com/office/drawing/2014/main" id="{E227C612-08ED-1D42-B98E-8CF4EDD7A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  <p:grpSp>
        <p:nvGrpSpPr>
          <p:cNvPr id="168" name="Group 646">
            <a:extLst>
              <a:ext uri="{FF2B5EF4-FFF2-40B4-BE49-F238E27FC236}">
                <a16:creationId xmlns:a16="http://schemas.microsoft.com/office/drawing/2014/main" id="{6AF8B0B1-CAAB-C94E-8F73-7AFEE589B3B0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5872163"/>
            <a:ext cx="276225" cy="450850"/>
            <a:chOff x="739" y="2900"/>
            <a:chExt cx="174" cy="284"/>
          </a:xfrm>
        </p:grpSpPr>
        <p:sp>
          <p:nvSpPr>
            <p:cNvPr id="169" name="Line 647">
              <a:extLst>
                <a:ext uri="{FF2B5EF4-FFF2-40B4-BE49-F238E27FC236}">
                  <a16:creationId xmlns:a16="http://schemas.microsoft.com/office/drawing/2014/main" id="{D47DF3EA-3342-0144-8300-CCBB46B51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70" name="Line 648">
              <a:extLst>
                <a:ext uri="{FF2B5EF4-FFF2-40B4-BE49-F238E27FC236}">
                  <a16:creationId xmlns:a16="http://schemas.microsoft.com/office/drawing/2014/main" id="{E28BBF33-7151-594D-BE93-185CCA94D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  <p:sp>
          <p:nvSpPr>
            <p:cNvPr id="171" name="Line 649">
              <a:extLst>
                <a:ext uri="{FF2B5EF4-FFF2-40B4-BE49-F238E27FC236}">
                  <a16:creationId xmlns:a16="http://schemas.microsoft.com/office/drawing/2014/main" id="{1E57553A-FC04-8646-BDA6-60364ECDD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235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Computer runs many processes simultaneously</a:t>
            </a:r>
          </a:p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AC0FF-05B7-774C-81F7-F16D9313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59" y="2971800"/>
            <a:ext cx="6150282" cy="41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4571828"/>
            <a:ext cx="8229600" cy="2286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context switching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virtual memory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93202" y="3539017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45603" y="3996217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496682" y="1565694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633273" y="2136079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633273" y="2440880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633273" y="3013665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633273" y="2729584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273120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25521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413191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413191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13191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13191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2487" y="2441052"/>
            <a:ext cx="56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50023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002424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853503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990094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990094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990094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990094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62855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Goals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3225"/>
            <a:ext cx="3298636" cy="47180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911096"/>
            <a:ext cx="4419600" cy="47183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Isolation: </a:t>
            </a:r>
            <a:r>
              <a:rPr lang="en-US" dirty="0"/>
              <a:t>don’t want different process states collided in physical memory </a:t>
            </a:r>
          </a:p>
          <a:p>
            <a:r>
              <a:rPr lang="en-US" b="1" dirty="0">
                <a:solidFill>
                  <a:schemeClr val="accent2"/>
                </a:solidFill>
              </a:rPr>
              <a:t>Utilization: </a:t>
            </a:r>
            <a:r>
              <a:rPr lang="en-US" dirty="0"/>
              <a:t>want best use of limited resource</a:t>
            </a:r>
          </a:p>
          <a:p>
            <a:r>
              <a:rPr lang="en-US" b="1" dirty="0">
                <a:solidFill>
                  <a:schemeClr val="accent2"/>
                </a:solidFill>
              </a:rPr>
              <a:t>Virtualization: </a:t>
            </a:r>
            <a:r>
              <a:rPr lang="en-US" dirty="0"/>
              <a:t>want to create illusion of more resources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Efficiency:</a:t>
            </a:r>
            <a:r>
              <a:rPr lang="en-US" dirty="0"/>
              <a:t> want fast reads/writes to memory</a:t>
            </a:r>
          </a:p>
          <a:p>
            <a:r>
              <a:rPr lang="en-US" b="1" dirty="0">
                <a:solidFill>
                  <a:schemeClr val="accent2"/>
                </a:solidFill>
              </a:rPr>
              <a:t>Sharing: </a:t>
            </a:r>
            <a:r>
              <a:rPr lang="en-US" dirty="0"/>
              <a:t>want option to overlap for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60175"/>
            <a:ext cx="5100894" cy="3907225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60175"/>
            <a:ext cx="2785021" cy="39834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3581400" y="1994588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733800"/>
            <a:ext cx="176893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b="2914"/>
          <a:stretch/>
        </p:blipFill>
        <p:spPr>
          <a:xfrm rot="21379182">
            <a:off x="151836" y="4215834"/>
            <a:ext cx="3230665" cy="2572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22" r="19117" b="5883"/>
          <a:stretch/>
        </p:blipFill>
        <p:spPr>
          <a:xfrm>
            <a:off x="5181600" y="16764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6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pic>
        <p:nvPicPr>
          <p:cNvPr id="5" name="Content Placeholder 3" descr="ch8-02_virtualbase.pdf"/>
          <p:cNvPicPr>
            <a:picLocks noChangeAspect="1"/>
          </p:cNvPicPr>
          <p:nvPr/>
        </p:nvPicPr>
        <p:blipFill rotWithShape="1">
          <a:blip r:embed="rId3"/>
          <a:srcRect l="36727" t="-9440" b="-9440"/>
          <a:stretch/>
        </p:blipFill>
        <p:spPr>
          <a:xfrm>
            <a:off x="1104900" y="1025006"/>
            <a:ext cx="6934200" cy="6027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447800" y="306889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676400"/>
            <a:ext cx="4064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2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pic>
        <p:nvPicPr>
          <p:cNvPr id="3" name="Content Placeholder 4" descr="ch8-03_segment.pdf"/>
          <p:cNvPicPr>
            <a:picLocks noChangeAspect="1"/>
          </p:cNvPicPr>
          <p:nvPr/>
        </p:nvPicPr>
        <p:blipFill rotWithShape="1">
          <a:blip r:embed="rId3"/>
          <a:srcRect l="29680" r="-3530"/>
          <a:stretch/>
        </p:blipFill>
        <p:spPr>
          <a:xfrm>
            <a:off x="1295400" y="1215537"/>
            <a:ext cx="7046357" cy="5617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143000" y="1905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0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3457</TotalTime>
  <Words>753</Words>
  <Application>Microsoft Macintosh PowerPoint</Application>
  <PresentationFormat>On-screen Show (4:3)</PresentationFormat>
  <Paragraphs>173</Paragraphs>
  <Slides>19</Slides>
  <Notes>7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Clarity</vt:lpstr>
      <vt:lpstr>Lecture 15: Virtual Memory</vt:lpstr>
      <vt:lpstr>Multiprocessing</vt:lpstr>
      <vt:lpstr>Multiprocessing: The Illusion</vt:lpstr>
      <vt:lpstr>Virtual Memory Goals</vt:lpstr>
      <vt:lpstr>Address Translation</vt:lpstr>
      <vt:lpstr>Base-and-Bound</vt:lpstr>
      <vt:lpstr>Base-and-Bound</vt:lpstr>
      <vt:lpstr>Segmentation</vt:lpstr>
      <vt:lpstr>Segmentation</vt:lpstr>
      <vt:lpstr>Paging</vt:lpstr>
      <vt:lpstr>Paging</vt:lpstr>
      <vt:lpstr>Paging</vt:lpstr>
      <vt:lpstr>Memory as a Cache</vt:lpstr>
      <vt:lpstr>Page Replacement Algorithms</vt:lpstr>
      <vt:lpstr>Thrashing</vt:lpstr>
      <vt:lpstr>Efficient Paging</vt:lpstr>
      <vt:lpstr>Multi-level page tables</vt:lpstr>
      <vt:lpstr>Translation Look-aside Buffer (TLB)</vt:lpstr>
      <vt:lpstr>Example: Core i7 Address Translation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Eleanor Birrell</cp:lastModifiedBy>
  <cp:revision>34</cp:revision>
  <cp:lastPrinted>2019-10-30T02:22:25Z</cp:lastPrinted>
  <dcterms:created xsi:type="dcterms:W3CDTF">2019-03-11T20:39:59Z</dcterms:created>
  <dcterms:modified xsi:type="dcterms:W3CDTF">2019-10-30T02:22:30Z</dcterms:modified>
</cp:coreProperties>
</file>