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handoutMasterIdLst>
    <p:handoutMasterId r:id="rId42"/>
  </p:handoutMasterIdLst>
  <p:sldIdLst>
    <p:sldId id="256" r:id="rId2"/>
    <p:sldId id="1249" r:id="rId3"/>
    <p:sldId id="1253" r:id="rId4"/>
    <p:sldId id="1250" r:id="rId5"/>
    <p:sldId id="1254" r:id="rId6"/>
    <p:sldId id="1263" r:id="rId7"/>
    <p:sldId id="1264" r:id="rId8"/>
    <p:sldId id="1274" r:id="rId9"/>
    <p:sldId id="1275" r:id="rId10"/>
    <p:sldId id="1255" r:id="rId11"/>
    <p:sldId id="1218" r:id="rId12"/>
    <p:sldId id="1209" r:id="rId13"/>
    <p:sldId id="1207" r:id="rId14"/>
    <p:sldId id="1208" r:id="rId15"/>
    <p:sldId id="1210" r:id="rId16"/>
    <p:sldId id="1283" r:id="rId17"/>
    <p:sldId id="1261" r:id="rId18"/>
    <p:sldId id="1220" r:id="rId19"/>
    <p:sldId id="1282" r:id="rId20"/>
    <p:sldId id="1279" r:id="rId21"/>
    <p:sldId id="1271" r:id="rId22"/>
    <p:sldId id="1272" r:id="rId23"/>
    <p:sldId id="1273" r:id="rId24"/>
    <p:sldId id="1221" r:id="rId25"/>
    <p:sldId id="1238" r:id="rId26"/>
    <p:sldId id="1239" r:id="rId27"/>
    <p:sldId id="1280" r:id="rId28"/>
    <p:sldId id="1270" r:id="rId29"/>
    <p:sldId id="591" r:id="rId30"/>
    <p:sldId id="592" r:id="rId31"/>
    <p:sldId id="1284" r:id="rId32"/>
    <p:sldId id="594" r:id="rId33"/>
    <p:sldId id="1281" r:id="rId34"/>
    <p:sldId id="595" r:id="rId35"/>
    <p:sldId id="596" r:id="rId36"/>
    <p:sldId id="593" r:id="rId37"/>
    <p:sldId id="1233" r:id="rId38"/>
    <p:sldId id="600" r:id="rId39"/>
    <p:sldId id="603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96969"/>
    <a:srgbClr val="3333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11" autoAdjust="0"/>
    <p:restoredTop sz="77880" autoAdjust="0"/>
  </p:normalViewPr>
  <p:slideViewPr>
    <p:cSldViewPr>
      <p:cViewPr>
        <p:scale>
          <a:sx n="80" d="100"/>
          <a:sy n="80" d="100"/>
        </p:scale>
        <p:origin x="9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690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19EE-4C14-416B-9A28-3D9B2AE65E04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7E2B7-019C-47AA-8287-AB4BD1848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6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7EBD1-2546-431F-B565-95BCA5604CC4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031AF-CC19-4E5A-831F-2BAAD17F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86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process is alive, same program can be run twice at the same time (two processes)</a:t>
            </a:r>
          </a:p>
        </p:txBody>
      </p:sp>
    </p:spTree>
    <p:extLst>
      <p:ext uri="{BB962C8B-B14F-4D97-AF65-F5344CB8AC3E}">
        <p14:creationId xmlns:p14="http://schemas.microsoft.com/office/powerpoint/2010/main" val="165916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are the possible outputs? </a:t>
            </a:r>
          </a:p>
          <a:p>
            <a:endParaRPr lang="en-US" dirty="0"/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e.g.,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ourier New"/>
                <a:ea typeface="msgothic" charset="0"/>
                <a:cs typeface="Courier New"/>
              </a:rPr>
              <a:t>linux</a:t>
            </a:r>
            <a:r>
              <a:rPr lang="en-GB" sz="1200" dirty="0">
                <a:latin typeface="Courier New"/>
                <a:ea typeface="msgothic" charset="0"/>
                <a:cs typeface="Courier New"/>
              </a:rPr>
              <a:t>&gt; ./fork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>
                <a:latin typeface="Courier New"/>
                <a:ea typeface="msgothic" charset="0"/>
                <a:cs typeface="Courier New"/>
              </a:rPr>
              <a:t>parent: x=0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ourier New"/>
                <a:ea typeface="msgothic" charset="0"/>
                <a:cs typeface="Courier New"/>
              </a:rPr>
              <a:t>child : x=2</a:t>
            </a:r>
            <a:endParaRPr lang="en-GB" sz="1200" b="1" dirty="0">
              <a:latin typeface="Courier New"/>
              <a:ea typeface="msgothic" charset="0"/>
              <a:cs typeface="Courier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7976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are the possible outputs? </a:t>
            </a:r>
          </a:p>
          <a:p>
            <a:endParaRPr lang="en-US" dirty="0"/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e.g.,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ourier New"/>
                <a:ea typeface="msgothic" charset="0"/>
                <a:cs typeface="Courier New"/>
              </a:rPr>
              <a:t>linux</a:t>
            </a:r>
            <a:r>
              <a:rPr lang="en-GB" sz="1200" dirty="0">
                <a:latin typeface="Courier New"/>
                <a:ea typeface="msgothic" charset="0"/>
                <a:cs typeface="Courier New"/>
              </a:rPr>
              <a:t>&gt; ./fork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>
                <a:latin typeface="Courier New"/>
                <a:ea typeface="msgothic" charset="0"/>
                <a:cs typeface="Courier New"/>
              </a:rPr>
              <a:t>parent: x=0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ourier New"/>
                <a:ea typeface="msgothic" charset="0"/>
                <a:cs typeface="Courier New"/>
              </a:rPr>
              <a:t>child : x=2</a:t>
            </a:r>
            <a:endParaRPr lang="en-GB" sz="1200" b="1" dirty="0">
              <a:latin typeface="Courier New"/>
              <a:ea typeface="msgothic" charset="0"/>
              <a:cs typeface="Courier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7531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8797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4916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srgbClr val="FF0000"/>
                </a:solidFill>
                <a:latin typeface="Calibri" pitchFamily="34" charset="0"/>
              </a:rPr>
              <a:t>1 Feasible</a:t>
            </a:r>
          </a:p>
          <a:p>
            <a:r>
              <a:rPr lang="en-US" sz="1200" dirty="0">
                <a:solidFill>
                  <a:srgbClr val="FF0000"/>
                </a:solidFill>
                <a:latin typeface="Calibri" pitchFamily="34" charset="0"/>
              </a:rPr>
              <a:t>2. Infeasible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4515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Feasible</a:t>
            </a:r>
          </a:p>
          <a:p>
            <a:pPr marL="228600" indent="-228600">
              <a:buAutoNum type="arabicPeriod"/>
            </a:pPr>
            <a:r>
              <a:rPr lang="en-US" dirty="0"/>
              <a:t>Infeasible</a:t>
            </a:r>
          </a:p>
        </p:txBody>
      </p:sp>
    </p:spTree>
    <p:extLst>
      <p:ext uri="{BB962C8B-B14F-4D97-AF65-F5344CB8AC3E}">
        <p14:creationId xmlns:p14="http://schemas.microsoft.com/office/powerpoint/2010/main" val="16006914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220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559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Applications for one or more users</a:t>
            </a:r>
          </a:p>
          <a:p>
            <a:pPr lvl="2"/>
            <a:r>
              <a:rPr lang="en-US" dirty="0"/>
              <a:t>Web browsers, email clients, editors, …</a:t>
            </a:r>
          </a:p>
          <a:p>
            <a:pPr lvl="1"/>
            <a:r>
              <a:rPr lang="en-US" dirty="0"/>
              <a:t>Background tasks</a:t>
            </a:r>
          </a:p>
          <a:p>
            <a:pPr lvl="2"/>
            <a:r>
              <a:rPr lang="en-US" dirty="0"/>
              <a:t>Monitoring network &amp; I/O devices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20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process has its own registers, memory, I/O resources, "thread of control"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80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828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1523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9541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9471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34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81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10/23/19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18288"/>
            <a:ext cx="7086600" cy="329184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2250"/>
            <a:ext cx="9144000" cy="31115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191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66000">
                <a:schemeClr val="tx1">
                  <a:lumMod val="75000"/>
                  <a:lumOff val="25000"/>
                </a:schemeClr>
              </a:gs>
              <a:gs pos="99000">
                <a:schemeClr val="tx1">
                  <a:lumMod val="65000"/>
                  <a:lumOff val="3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3F7437D-9C28-4485-8136-DE3C7521A7D8}" type="datetimeFigureOut">
              <a:rPr lang="en-US" smtClean="0"/>
              <a:t>10/23/19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24800" cy="609600"/>
          </a:xfrm>
        </p:spPr>
        <p:txBody>
          <a:bodyPr>
            <a:normAutofit/>
          </a:bodyPr>
          <a:lstStyle/>
          <a:p>
            <a:r>
              <a:rPr lang="en-US" dirty="0"/>
              <a:t>CS 105		       		         October 24, 2019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848600" cy="631825"/>
          </a:xfrm>
        </p:spPr>
        <p:txBody>
          <a:bodyPr>
            <a:noAutofit/>
          </a:bodyPr>
          <a:lstStyle/>
          <a:p>
            <a:r>
              <a:rPr lang="en-US" sz="3200" dirty="0"/>
              <a:t>Lecture 14: Processes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643181"/>
            <a:ext cx="78486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27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Multiprocessing: The (Modern) Reality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457200" y="5417904"/>
            <a:ext cx="8229600" cy="136389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Multicore processors</a:t>
            </a:r>
          </a:p>
          <a:p>
            <a:pPr lvl="1"/>
            <a:r>
              <a:rPr lang="en-US" dirty="0"/>
              <a:t>Multiple CPUs on single chip</a:t>
            </a:r>
          </a:p>
          <a:p>
            <a:pPr lvl="1"/>
            <a:r>
              <a:rPr lang="en-US" dirty="0"/>
              <a:t>Share main memory (and some of the caches)</a:t>
            </a:r>
          </a:p>
          <a:p>
            <a:pPr lvl="1"/>
            <a:r>
              <a:rPr lang="en-US" dirty="0"/>
              <a:t>Each can execute a separate process</a:t>
            </a:r>
          </a:p>
          <a:p>
            <a:pPr lvl="2"/>
            <a:r>
              <a:rPr lang="en-US" dirty="0"/>
              <a:t>Scheduling of processors onto cores done by kernel</a:t>
            </a:r>
          </a:p>
          <a:p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951BAD0-20B9-D245-8446-07AC18501538}"/>
              </a:ext>
            </a:extLst>
          </p:cNvPr>
          <p:cNvSpPr/>
          <p:nvPr/>
        </p:nvSpPr>
        <p:spPr bwMode="auto">
          <a:xfrm>
            <a:off x="2573636" y="4191000"/>
            <a:ext cx="1510252" cy="990600"/>
          </a:xfrm>
          <a:prstGeom prst="rect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891127E-CB8D-3C41-8656-FBDBCD14F946}"/>
              </a:ext>
            </a:extLst>
          </p:cNvPr>
          <p:cNvSpPr/>
          <p:nvPr/>
        </p:nvSpPr>
        <p:spPr bwMode="auto">
          <a:xfrm>
            <a:off x="2711952" y="4648200"/>
            <a:ext cx="117464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9B30ACF-47BD-0F47-925E-494EBB823CDF}"/>
              </a:ext>
            </a:extLst>
          </p:cNvPr>
          <p:cNvSpPr/>
          <p:nvPr/>
        </p:nvSpPr>
        <p:spPr bwMode="auto">
          <a:xfrm>
            <a:off x="751396" y="1524000"/>
            <a:ext cx="6640004" cy="2506896"/>
          </a:xfrm>
          <a:prstGeom prst="rect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1"/>
          <a:lstStyle/>
          <a:p>
            <a:pPr algn="ctr"/>
            <a:r>
              <a:rPr lang="en-US" b="1" dirty="0"/>
              <a:t>Memory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35845A7-CC68-4B4F-AFAA-7846DCA6CCAE}"/>
              </a:ext>
            </a:extLst>
          </p:cNvPr>
          <p:cNvSpPr/>
          <p:nvPr/>
        </p:nvSpPr>
        <p:spPr bwMode="auto">
          <a:xfrm>
            <a:off x="1040386" y="2094387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D52AFE1-1420-924F-8D3C-3B0957C652FB}"/>
              </a:ext>
            </a:extLst>
          </p:cNvPr>
          <p:cNvSpPr/>
          <p:nvPr/>
        </p:nvSpPr>
        <p:spPr bwMode="auto">
          <a:xfrm>
            <a:off x="1040386" y="2399188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A801027-7C26-D541-AF94-DC38CB474BCC}"/>
              </a:ext>
            </a:extLst>
          </p:cNvPr>
          <p:cNvSpPr/>
          <p:nvPr/>
        </p:nvSpPr>
        <p:spPr bwMode="auto">
          <a:xfrm>
            <a:off x="1040386" y="2971973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65121E3-AE47-4F48-9B94-8E0CDC4331EF}"/>
              </a:ext>
            </a:extLst>
          </p:cNvPr>
          <p:cNvSpPr/>
          <p:nvPr/>
        </p:nvSpPr>
        <p:spPr bwMode="auto">
          <a:xfrm>
            <a:off x="1040386" y="2687892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55391D0-D53E-5446-837D-903868CF762C}"/>
              </a:ext>
            </a:extLst>
          </p:cNvPr>
          <p:cNvSpPr/>
          <p:nvPr/>
        </p:nvSpPr>
        <p:spPr bwMode="auto">
          <a:xfrm>
            <a:off x="2497435" y="1973496"/>
            <a:ext cx="1693565" cy="33528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6B50EB1-C972-9340-B487-18A66E4830A8}"/>
              </a:ext>
            </a:extLst>
          </p:cNvPr>
          <p:cNvSpPr/>
          <p:nvPr/>
        </p:nvSpPr>
        <p:spPr bwMode="auto">
          <a:xfrm>
            <a:off x="1040386" y="3345097"/>
            <a:ext cx="117464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AD1E870-047F-B34B-8ACB-94333F4EB6C5}"/>
              </a:ext>
            </a:extLst>
          </p:cNvPr>
          <p:cNvSpPr/>
          <p:nvPr/>
        </p:nvSpPr>
        <p:spPr bwMode="auto">
          <a:xfrm>
            <a:off x="2730870" y="2094389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1F2E7EA-9571-F54A-A508-BFD3CCC593B4}"/>
              </a:ext>
            </a:extLst>
          </p:cNvPr>
          <p:cNvSpPr/>
          <p:nvPr/>
        </p:nvSpPr>
        <p:spPr bwMode="auto">
          <a:xfrm>
            <a:off x="2730870" y="2399190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4ADA2BC-5443-E742-85D7-C40739297F2D}"/>
              </a:ext>
            </a:extLst>
          </p:cNvPr>
          <p:cNvSpPr/>
          <p:nvPr/>
        </p:nvSpPr>
        <p:spPr bwMode="auto">
          <a:xfrm>
            <a:off x="2730870" y="2971975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8827E05-571E-F347-AB2F-6B21D5B7BE54}"/>
              </a:ext>
            </a:extLst>
          </p:cNvPr>
          <p:cNvSpPr/>
          <p:nvPr/>
        </p:nvSpPr>
        <p:spPr bwMode="auto">
          <a:xfrm>
            <a:off x="2730870" y="2687894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8EE5229-4FFC-F24B-AA55-0A6664363578}"/>
              </a:ext>
            </a:extLst>
          </p:cNvPr>
          <p:cNvSpPr/>
          <p:nvPr/>
        </p:nvSpPr>
        <p:spPr bwMode="auto">
          <a:xfrm>
            <a:off x="2730870" y="3345099"/>
            <a:ext cx="117464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A567C4C-18A2-4242-916D-A3D595901C4E}"/>
              </a:ext>
            </a:extLst>
          </p:cNvPr>
          <p:cNvSpPr/>
          <p:nvPr/>
        </p:nvSpPr>
        <p:spPr bwMode="auto">
          <a:xfrm>
            <a:off x="5321670" y="2094388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572A5BC-4CD5-8341-8B6F-FC3293FF7513}"/>
              </a:ext>
            </a:extLst>
          </p:cNvPr>
          <p:cNvSpPr/>
          <p:nvPr/>
        </p:nvSpPr>
        <p:spPr bwMode="auto">
          <a:xfrm>
            <a:off x="5321670" y="2399189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7937BF8-4F5E-EC4D-8827-D90657391FBB}"/>
              </a:ext>
            </a:extLst>
          </p:cNvPr>
          <p:cNvSpPr/>
          <p:nvPr/>
        </p:nvSpPr>
        <p:spPr bwMode="auto">
          <a:xfrm>
            <a:off x="5321670" y="2971974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A3EDE5A8-4903-7546-99A4-14E2E36B08A7}"/>
              </a:ext>
            </a:extLst>
          </p:cNvPr>
          <p:cNvSpPr/>
          <p:nvPr/>
        </p:nvSpPr>
        <p:spPr bwMode="auto">
          <a:xfrm>
            <a:off x="5321670" y="2687893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AD21A595-7346-9C4D-897A-AD21E17713DB}"/>
              </a:ext>
            </a:extLst>
          </p:cNvPr>
          <p:cNvSpPr/>
          <p:nvPr/>
        </p:nvSpPr>
        <p:spPr bwMode="auto">
          <a:xfrm>
            <a:off x="5321670" y="3345098"/>
            <a:ext cx="117464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05CB8FD-BA72-F644-BB57-11FC5B8D7D45}"/>
              </a:ext>
            </a:extLst>
          </p:cNvPr>
          <p:cNvSpPr txBox="1"/>
          <p:nvPr/>
        </p:nvSpPr>
        <p:spPr>
          <a:xfrm>
            <a:off x="4343399" y="2470166"/>
            <a:ext cx="564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7273C603-B909-AC49-8C64-D7B5D8B156D7}"/>
              </a:ext>
            </a:extLst>
          </p:cNvPr>
          <p:cNvSpPr/>
          <p:nvPr/>
        </p:nvSpPr>
        <p:spPr bwMode="auto">
          <a:xfrm>
            <a:off x="897236" y="4198704"/>
            <a:ext cx="1510252" cy="990600"/>
          </a:xfrm>
          <a:prstGeom prst="rect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DC20966-BA0E-5246-9980-9409CF6BE683}"/>
              </a:ext>
            </a:extLst>
          </p:cNvPr>
          <p:cNvSpPr/>
          <p:nvPr/>
        </p:nvSpPr>
        <p:spPr bwMode="auto">
          <a:xfrm>
            <a:off x="1035552" y="4655904"/>
            <a:ext cx="117464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4768ACAB-9873-7845-9882-8FC2E93BE753}"/>
              </a:ext>
            </a:extLst>
          </p:cNvPr>
          <p:cNvSpPr/>
          <p:nvPr/>
        </p:nvSpPr>
        <p:spPr bwMode="auto">
          <a:xfrm>
            <a:off x="821035" y="1981200"/>
            <a:ext cx="1693565" cy="33528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184951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 bwMode="auto">
          <a:xfrm>
            <a:off x="2120444" y="571386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2120444" y="52884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2120444" y="61393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120444" y="4857066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120444" y="4431616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Context Switching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Processes are managed by a shared chunk of memory-resident OS code called the </a:t>
            </a:r>
            <a:r>
              <a:rPr lang="en-US" b="1" i="1" dirty="0">
                <a:solidFill>
                  <a:schemeClr val="accent1"/>
                </a:solidFill>
              </a:rPr>
              <a:t>kernel</a:t>
            </a:r>
          </a:p>
          <a:p>
            <a:pPr lvl="1"/>
            <a:r>
              <a:rPr lang="en-US" dirty="0"/>
              <a:t>Important: the kernel is not a separate process, but rather runs as part of some existing process.</a:t>
            </a:r>
          </a:p>
          <a:p>
            <a:r>
              <a:rPr lang="en-US" dirty="0"/>
              <a:t>Control flow passes from one process to another via a </a:t>
            </a:r>
            <a:r>
              <a:rPr lang="en-US" b="1" i="1" dirty="0">
                <a:solidFill>
                  <a:schemeClr val="accent1"/>
                </a:solidFill>
              </a:rPr>
              <a:t>context switch</a:t>
            </a:r>
            <a:endParaRPr lang="en-US" b="1" dirty="0">
              <a:solidFill>
                <a:schemeClr val="accent1"/>
              </a:solidFill>
            </a:endParaRP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87428" name="Text Box 4"/>
          <p:cNvSpPr txBox="1">
            <a:spLocks noChangeArrowheads="1"/>
          </p:cNvSpPr>
          <p:nvPr/>
        </p:nvSpPr>
        <p:spPr bwMode="auto">
          <a:xfrm>
            <a:off x="2342466" y="3810000"/>
            <a:ext cx="109716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</p:txBody>
      </p:sp>
      <p:sp>
        <p:nvSpPr>
          <p:cNvPr id="487429" name="Text Box 5"/>
          <p:cNvSpPr txBox="1">
            <a:spLocks noChangeArrowheads="1"/>
          </p:cNvSpPr>
          <p:nvPr/>
        </p:nvSpPr>
        <p:spPr bwMode="auto">
          <a:xfrm>
            <a:off x="3865458" y="3810000"/>
            <a:ext cx="108754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487430" name="Line 6"/>
          <p:cNvSpPr>
            <a:spLocks noChangeShapeType="1"/>
          </p:cNvSpPr>
          <p:nvPr/>
        </p:nvSpPr>
        <p:spPr bwMode="auto">
          <a:xfrm flipH="1">
            <a:off x="2895600" y="4434800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7435" name="Line 11"/>
          <p:cNvSpPr>
            <a:spLocks noChangeShapeType="1"/>
          </p:cNvSpPr>
          <p:nvPr/>
        </p:nvSpPr>
        <p:spPr bwMode="auto">
          <a:xfrm flipH="1">
            <a:off x="3721100" y="3810000"/>
            <a:ext cx="12700" cy="3124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7436" name="Text Box 12"/>
          <p:cNvSpPr txBox="1">
            <a:spLocks noChangeArrowheads="1"/>
          </p:cNvSpPr>
          <p:nvPr/>
        </p:nvSpPr>
        <p:spPr bwMode="auto">
          <a:xfrm>
            <a:off x="5422900" y="449580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487437" name="Text Box 13"/>
          <p:cNvSpPr txBox="1">
            <a:spLocks noChangeArrowheads="1"/>
          </p:cNvSpPr>
          <p:nvPr/>
        </p:nvSpPr>
        <p:spPr bwMode="auto">
          <a:xfrm>
            <a:off x="5422900" y="4910138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487438" name="Text Box 14"/>
          <p:cNvSpPr txBox="1">
            <a:spLocks noChangeArrowheads="1"/>
          </p:cNvSpPr>
          <p:nvPr/>
        </p:nvSpPr>
        <p:spPr bwMode="auto">
          <a:xfrm>
            <a:off x="5422900" y="5322888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487439" name="Text Box 15"/>
          <p:cNvSpPr txBox="1">
            <a:spLocks noChangeArrowheads="1"/>
          </p:cNvSpPr>
          <p:nvPr/>
        </p:nvSpPr>
        <p:spPr bwMode="auto">
          <a:xfrm>
            <a:off x="5405438" y="5759450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487440" name="Text Box 16"/>
          <p:cNvSpPr txBox="1">
            <a:spLocks noChangeArrowheads="1"/>
          </p:cNvSpPr>
          <p:nvPr/>
        </p:nvSpPr>
        <p:spPr bwMode="auto">
          <a:xfrm>
            <a:off x="5422900" y="621665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487451" name="AutoShape 27"/>
          <p:cNvSpPr>
            <a:spLocks/>
          </p:cNvSpPr>
          <p:nvPr/>
        </p:nvSpPr>
        <p:spPr bwMode="auto">
          <a:xfrm>
            <a:off x="6858000" y="4855943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87452" name="Text Box 28"/>
          <p:cNvSpPr txBox="1">
            <a:spLocks noChangeArrowheads="1"/>
          </p:cNvSpPr>
          <p:nvPr/>
        </p:nvSpPr>
        <p:spPr bwMode="auto">
          <a:xfrm>
            <a:off x="6937375" y="4877166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487453" name="AutoShape 29"/>
          <p:cNvSpPr>
            <a:spLocks/>
          </p:cNvSpPr>
          <p:nvPr/>
        </p:nvSpPr>
        <p:spPr bwMode="auto">
          <a:xfrm>
            <a:off x="6858000" y="5725437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87454" name="Text Box 30"/>
          <p:cNvSpPr txBox="1">
            <a:spLocks noChangeArrowheads="1"/>
          </p:cNvSpPr>
          <p:nvPr/>
        </p:nvSpPr>
        <p:spPr bwMode="auto">
          <a:xfrm>
            <a:off x="6937375" y="5746660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533400" y="4953000"/>
            <a:ext cx="81785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32" name="Down Arrow 31"/>
          <p:cNvSpPr/>
          <p:nvPr/>
        </p:nvSpPr>
        <p:spPr bwMode="auto">
          <a:xfrm>
            <a:off x="1295400" y="4152900"/>
            <a:ext cx="457200" cy="24003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 flipH="1">
            <a:off x="2889250" y="61325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9" name="Line 6"/>
          <p:cNvSpPr>
            <a:spLocks noChangeShapeType="1"/>
          </p:cNvSpPr>
          <p:nvPr/>
        </p:nvSpPr>
        <p:spPr bwMode="auto">
          <a:xfrm flipH="1">
            <a:off x="4489450" y="52943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41" name="Straight Arrow Connector 40"/>
          <p:cNvCxnSpPr>
            <a:stCxn id="487430" idx="1"/>
            <a:endCxn id="39" idx="0"/>
          </p:cNvCxnSpPr>
          <p:nvPr/>
        </p:nvCxnSpPr>
        <p:spPr bwMode="auto">
          <a:xfrm rot="16200000" flipH="1">
            <a:off x="3476224" y="4274800"/>
            <a:ext cx="438952" cy="160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3" name="Straight Arrow Connector 42"/>
          <p:cNvCxnSpPr>
            <a:stCxn id="39" idx="1"/>
            <a:endCxn id="38" idx="0"/>
          </p:cNvCxnSpPr>
          <p:nvPr/>
        </p:nvCxnSpPr>
        <p:spPr bwMode="auto">
          <a:xfrm rot="16200000" flipH="1" flipV="1">
            <a:off x="3483737" y="5126863"/>
            <a:ext cx="417576" cy="1593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11824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Interrupts (Asynchronous Exceptions)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Caused by events external to the processor</a:t>
            </a:r>
          </a:p>
          <a:p>
            <a:pPr lvl="1"/>
            <a:r>
              <a:rPr lang="en-US" dirty="0"/>
              <a:t>Indicated by setting the processor’s </a:t>
            </a:r>
            <a:r>
              <a:rPr lang="en-US" i="1" dirty="0"/>
              <a:t>interrupt pin</a:t>
            </a:r>
          </a:p>
          <a:p>
            <a:pPr lvl="1"/>
            <a:r>
              <a:rPr lang="en-US" dirty="0"/>
              <a:t>Handler returns to “next” instruction</a:t>
            </a:r>
          </a:p>
          <a:p>
            <a:endParaRPr lang="en-US" dirty="0"/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Timer interrupt</a:t>
            </a:r>
          </a:p>
          <a:p>
            <a:pPr lvl="2"/>
            <a:r>
              <a:rPr lang="en-US" dirty="0"/>
              <a:t>Every few </a:t>
            </a:r>
            <a:r>
              <a:rPr lang="en-US" dirty="0" err="1"/>
              <a:t>ms</a:t>
            </a:r>
            <a:r>
              <a:rPr lang="en-US" dirty="0"/>
              <a:t>, an external timer chip triggers an interrupt</a:t>
            </a:r>
          </a:p>
          <a:p>
            <a:pPr lvl="2"/>
            <a:r>
              <a:rPr lang="en-US" dirty="0"/>
              <a:t>Used by the kernel to take back control from user programs</a:t>
            </a:r>
          </a:p>
          <a:p>
            <a:pPr lvl="1"/>
            <a:r>
              <a:rPr lang="en-US" dirty="0"/>
              <a:t> I/O interrupt from external device</a:t>
            </a:r>
          </a:p>
          <a:p>
            <a:pPr lvl="2"/>
            <a:r>
              <a:rPr lang="en-US" dirty="0"/>
              <a:t>Hitting Ctrl-C at the keyboard</a:t>
            </a:r>
          </a:p>
          <a:p>
            <a:pPr lvl="2"/>
            <a:r>
              <a:rPr lang="en-US" dirty="0"/>
              <a:t>Arrival of a packet from a network</a:t>
            </a:r>
          </a:p>
          <a:p>
            <a:pPr lvl="2"/>
            <a:r>
              <a:rPr lang="en-US" dirty="0"/>
              <a:t>Arrival of data from a disk</a:t>
            </a:r>
          </a:p>
        </p:txBody>
      </p:sp>
    </p:spTree>
    <p:extLst>
      <p:ext uri="{BB962C8B-B14F-4D97-AF65-F5344CB8AC3E}">
        <p14:creationId xmlns:p14="http://schemas.microsoft.com/office/powerpoint/2010/main" val="3585915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 bwMode="auto">
          <a:xfrm>
            <a:off x="825500" y="3429000"/>
            <a:ext cx="7570461" cy="29718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1294" tIns="45647" rIns="91294" bIns="45647" anchor="t">
            <a:normAutofit/>
          </a:bodyPr>
          <a:lstStyle/>
          <a:p>
            <a:r>
              <a:rPr lang="en-US"/>
              <a:t>Exceptions</a:t>
            </a:r>
          </a:p>
        </p:txBody>
      </p:sp>
      <p:sp>
        <p:nvSpPr>
          <p:cNvPr id="47616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An </a:t>
            </a:r>
            <a:r>
              <a:rPr lang="en-US" b="1" dirty="0">
                <a:solidFill>
                  <a:schemeClr val="accent1"/>
                </a:solidFill>
              </a:rPr>
              <a:t>exception</a:t>
            </a:r>
            <a:r>
              <a:rPr lang="en-US" dirty="0"/>
              <a:t> is a transfer of control to the OS </a:t>
            </a:r>
            <a:r>
              <a:rPr lang="en-US" i="1" dirty="0"/>
              <a:t>kernel</a:t>
            </a:r>
            <a:r>
              <a:rPr lang="en-US" dirty="0"/>
              <a:t> in response to some </a:t>
            </a:r>
            <a:r>
              <a:rPr lang="en-US" i="1" dirty="0"/>
              <a:t>event</a:t>
            </a:r>
            <a:r>
              <a:rPr lang="en-US" dirty="0"/>
              <a:t>  (i.e., change in processor state)</a:t>
            </a:r>
          </a:p>
          <a:p>
            <a:pPr lvl="1"/>
            <a:r>
              <a:rPr lang="en-US" dirty="0"/>
              <a:t>Kernel is the memory-resident part of the OS</a:t>
            </a:r>
          </a:p>
          <a:p>
            <a:pPr lvl="1"/>
            <a:r>
              <a:rPr lang="en-US" dirty="0"/>
              <a:t>Examples of events: timer interrupt, Divide by 0, page fault, I/O request completes, typing Ctrl-C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76164" name="Rectangle 4"/>
          <p:cNvSpPr>
            <a:spLocks noChangeArrowheads="1"/>
          </p:cNvSpPr>
          <p:nvPr/>
        </p:nvSpPr>
        <p:spPr bwMode="auto">
          <a:xfrm>
            <a:off x="2494562" y="3500438"/>
            <a:ext cx="1544038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User code</a:t>
            </a:r>
          </a:p>
        </p:txBody>
      </p:sp>
      <p:sp>
        <p:nvSpPr>
          <p:cNvPr id="476165" name="Rectangle 5"/>
          <p:cNvSpPr>
            <a:spLocks noChangeArrowheads="1"/>
          </p:cNvSpPr>
          <p:nvPr/>
        </p:nvSpPr>
        <p:spPr bwMode="auto">
          <a:xfrm>
            <a:off x="5105400" y="3500438"/>
            <a:ext cx="1779228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Kernel code</a:t>
            </a:r>
          </a:p>
        </p:txBody>
      </p:sp>
      <p:sp>
        <p:nvSpPr>
          <p:cNvPr id="476166" name="Line 6"/>
          <p:cNvSpPr>
            <a:spLocks noChangeShapeType="1"/>
          </p:cNvSpPr>
          <p:nvPr/>
        </p:nvSpPr>
        <p:spPr bwMode="auto">
          <a:xfrm>
            <a:off x="3233738" y="4022725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67" name="Line 7"/>
          <p:cNvSpPr>
            <a:spLocks noChangeShapeType="1"/>
          </p:cNvSpPr>
          <p:nvPr/>
        </p:nvSpPr>
        <p:spPr bwMode="auto">
          <a:xfrm>
            <a:off x="3240088" y="4627563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68" name="Line 8"/>
          <p:cNvSpPr>
            <a:spLocks noChangeShapeType="1"/>
          </p:cNvSpPr>
          <p:nvPr/>
        </p:nvSpPr>
        <p:spPr bwMode="auto">
          <a:xfrm>
            <a:off x="6053138" y="4633913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69" name="Line 9"/>
          <p:cNvSpPr>
            <a:spLocks noChangeShapeType="1"/>
          </p:cNvSpPr>
          <p:nvPr/>
        </p:nvSpPr>
        <p:spPr bwMode="auto">
          <a:xfrm flipH="1" flipV="1">
            <a:off x="3227388" y="4697413"/>
            <a:ext cx="283210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70" name="Line 10"/>
          <p:cNvSpPr>
            <a:spLocks noChangeShapeType="1"/>
          </p:cNvSpPr>
          <p:nvPr/>
        </p:nvSpPr>
        <p:spPr bwMode="auto">
          <a:xfrm>
            <a:off x="3233738" y="4724400"/>
            <a:ext cx="0" cy="1512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71" name="Rectangle 11"/>
          <p:cNvSpPr>
            <a:spLocks noChangeArrowheads="1"/>
          </p:cNvSpPr>
          <p:nvPr/>
        </p:nvSpPr>
        <p:spPr bwMode="auto">
          <a:xfrm>
            <a:off x="4102100" y="4300538"/>
            <a:ext cx="114258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Exception</a:t>
            </a:r>
          </a:p>
        </p:txBody>
      </p:sp>
      <p:sp>
        <p:nvSpPr>
          <p:cNvPr id="476172" name="Rectangle 12"/>
          <p:cNvSpPr>
            <a:spLocks noChangeArrowheads="1"/>
          </p:cNvSpPr>
          <p:nvPr/>
        </p:nvSpPr>
        <p:spPr bwMode="auto">
          <a:xfrm>
            <a:off x="6083300" y="4573588"/>
            <a:ext cx="2146300" cy="9207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Exception processing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by </a:t>
            </a:r>
            <a:r>
              <a:rPr lang="en-US" sz="1800" b="0" i="1" dirty="0">
                <a:latin typeface="Calibri" pitchFamily="34" charset="0"/>
              </a:rPr>
              <a:t>exception handler</a:t>
            </a:r>
          </a:p>
          <a:p>
            <a:pPr algn="l">
              <a:lnSpc>
                <a:spcPct val="100000"/>
              </a:lnSpc>
            </a:pPr>
            <a:endParaRPr lang="en-US" sz="1800" b="0" i="1" dirty="0">
              <a:latin typeface="Calibri" pitchFamily="34" charset="0"/>
            </a:endParaRPr>
          </a:p>
        </p:txBody>
      </p:sp>
      <p:sp>
        <p:nvSpPr>
          <p:cNvPr id="476173" name="Rectangle 13"/>
          <p:cNvSpPr>
            <a:spLocks noChangeArrowheads="1"/>
          </p:cNvSpPr>
          <p:nvPr/>
        </p:nvSpPr>
        <p:spPr bwMode="auto">
          <a:xfrm>
            <a:off x="3733800" y="5140794"/>
            <a:ext cx="2093505" cy="9207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800" b="0" i="1" dirty="0">
                <a:latin typeface="Calibri" pitchFamily="34" charset="0"/>
              </a:rPr>
              <a:t> Return to </a:t>
            </a:r>
            <a:r>
              <a:rPr lang="en-US" sz="1800" b="0" i="1" dirty="0" err="1">
                <a:latin typeface="Calibri" pitchFamily="34" charset="0"/>
              </a:rPr>
              <a:t>I_current</a:t>
            </a:r>
            <a:endParaRPr lang="en-US" sz="1800" b="0" i="1" dirty="0">
              <a:latin typeface="Calibri" pitchFamily="34" charset="0"/>
            </a:endParaRPr>
          </a:p>
          <a:p>
            <a:pPr marL="112713" indent="-112713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800" b="0" i="1" dirty="0">
                <a:latin typeface="Calibri" pitchFamily="34" charset="0"/>
              </a:rPr>
              <a:t>Return to </a:t>
            </a:r>
            <a:r>
              <a:rPr lang="en-US" sz="1800" b="0" i="1" dirty="0" err="1">
                <a:latin typeface="Calibri" pitchFamily="34" charset="0"/>
              </a:rPr>
              <a:t>I_next</a:t>
            </a:r>
            <a:endParaRPr lang="en-US" sz="1800" b="0" i="1" dirty="0">
              <a:latin typeface="Calibri" pitchFamily="34" charset="0"/>
            </a:endParaRPr>
          </a:p>
          <a:p>
            <a:pPr marL="112713" indent="-112713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800" b="0" i="1" dirty="0">
                <a:latin typeface="Calibri" pitchFamily="34" charset="0"/>
              </a:rPr>
              <a:t>Abort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476174" name="Rectangle 14"/>
          <p:cNvSpPr>
            <a:spLocks noChangeArrowheads="1"/>
          </p:cNvSpPr>
          <p:nvPr/>
        </p:nvSpPr>
        <p:spPr bwMode="auto">
          <a:xfrm>
            <a:off x="1040139" y="4359166"/>
            <a:ext cx="804863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Event </a:t>
            </a:r>
          </a:p>
        </p:txBody>
      </p:sp>
      <p:sp>
        <p:nvSpPr>
          <p:cNvPr id="476175" name="Text Box 15"/>
          <p:cNvSpPr txBox="1">
            <a:spLocks noChangeArrowheads="1"/>
          </p:cNvSpPr>
          <p:nvPr/>
        </p:nvSpPr>
        <p:spPr bwMode="auto">
          <a:xfrm>
            <a:off x="2396803" y="4395951"/>
            <a:ext cx="867097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I_current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476176" name="Text Box 16"/>
          <p:cNvSpPr txBox="1">
            <a:spLocks noChangeArrowheads="1"/>
          </p:cNvSpPr>
          <p:nvPr/>
        </p:nvSpPr>
        <p:spPr bwMode="auto">
          <a:xfrm>
            <a:off x="2613978" y="4601310"/>
            <a:ext cx="649922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I_next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476177" name="Line 17"/>
          <p:cNvSpPr>
            <a:spLocks noChangeShapeType="1"/>
          </p:cNvSpPr>
          <p:nvPr/>
        </p:nvSpPr>
        <p:spPr bwMode="auto">
          <a:xfrm>
            <a:off x="1716251" y="4544623"/>
            <a:ext cx="6858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4493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167" grpId="0" animBg="1"/>
      <p:bldP spid="476168" grpId="0" animBg="1"/>
      <p:bldP spid="476169" grpId="0" animBg="1"/>
      <p:bldP spid="476170" grpId="0" animBg="1"/>
      <p:bldP spid="476171" grpId="0"/>
      <p:bldP spid="476172" grpId="0"/>
      <p:bldP spid="476173" grpId="0"/>
      <p:bldP spid="476174" grpId="0"/>
      <p:bldP spid="476176" grpId="0"/>
      <p:bldP spid="47617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611188" y="3556000"/>
            <a:ext cx="1219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" name="Rectangle 6"/>
          <p:cNvSpPr>
            <a:spLocks noChangeArrowheads="1"/>
          </p:cNvSpPr>
          <p:nvPr/>
        </p:nvSpPr>
        <p:spPr bwMode="auto">
          <a:xfrm>
            <a:off x="611188" y="3784600"/>
            <a:ext cx="1219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611188" y="4013200"/>
            <a:ext cx="1219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5" name="Oval 9"/>
          <p:cNvSpPr>
            <a:spLocks noChangeArrowheads="1"/>
          </p:cNvSpPr>
          <p:nvPr/>
        </p:nvSpPr>
        <p:spPr bwMode="auto">
          <a:xfrm>
            <a:off x="1179513" y="40767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" name="Text Box 10"/>
          <p:cNvSpPr txBox="1">
            <a:spLocks noChangeArrowheads="1"/>
          </p:cNvSpPr>
          <p:nvPr/>
        </p:nvSpPr>
        <p:spPr bwMode="auto">
          <a:xfrm>
            <a:off x="390525" y="3505200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0</a:t>
            </a:r>
          </a:p>
        </p:txBody>
      </p:sp>
      <p:sp>
        <p:nvSpPr>
          <p:cNvPr id="47" name="Text Box 11"/>
          <p:cNvSpPr txBox="1">
            <a:spLocks noChangeArrowheads="1"/>
          </p:cNvSpPr>
          <p:nvPr/>
        </p:nvSpPr>
        <p:spPr bwMode="auto">
          <a:xfrm>
            <a:off x="390525" y="3708400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1</a:t>
            </a:r>
          </a:p>
        </p:txBody>
      </p:sp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390525" y="3962400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2</a:t>
            </a:r>
          </a:p>
        </p:txBody>
      </p: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1004888" y="4025900"/>
            <a:ext cx="43656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>
                <a:latin typeface="Arial" pitchFamily="34" charset="0"/>
              </a:rPr>
              <a:t>...</a:t>
            </a:r>
          </a:p>
        </p:txBody>
      </p:sp>
      <p:sp>
        <p:nvSpPr>
          <p:cNvPr id="50" name="Rectangle 14"/>
          <p:cNvSpPr>
            <a:spLocks noChangeArrowheads="1"/>
          </p:cNvSpPr>
          <p:nvPr/>
        </p:nvSpPr>
        <p:spPr bwMode="auto">
          <a:xfrm>
            <a:off x="611188" y="4495800"/>
            <a:ext cx="1219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" name="Text Box 15"/>
          <p:cNvSpPr txBox="1">
            <a:spLocks noChangeArrowheads="1"/>
          </p:cNvSpPr>
          <p:nvPr/>
        </p:nvSpPr>
        <p:spPr bwMode="auto">
          <a:xfrm>
            <a:off x="223838" y="4445000"/>
            <a:ext cx="4492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n-1</a:t>
            </a:r>
          </a:p>
        </p:txBody>
      </p:sp>
      <p:sp>
        <p:nvSpPr>
          <p:cNvPr id="52" name="Oval 16"/>
          <p:cNvSpPr>
            <a:spLocks noChangeArrowheads="1"/>
          </p:cNvSpPr>
          <p:nvPr/>
        </p:nvSpPr>
        <p:spPr bwMode="auto">
          <a:xfrm>
            <a:off x="1179513" y="36449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" name="Oval 20"/>
          <p:cNvSpPr>
            <a:spLocks noChangeArrowheads="1"/>
          </p:cNvSpPr>
          <p:nvPr/>
        </p:nvSpPr>
        <p:spPr bwMode="auto">
          <a:xfrm>
            <a:off x="1179513" y="38608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4" name="Oval 25"/>
          <p:cNvSpPr>
            <a:spLocks noChangeArrowheads="1"/>
          </p:cNvSpPr>
          <p:nvPr/>
        </p:nvSpPr>
        <p:spPr bwMode="auto">
          <a:xfrm>
            <a:off x="1179513" y="45593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7213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 Tables</a:t>
            </a:r>
          </a:p>
        </p:txBody>
      </p:sp>
      <p:sp>
        <p:nvSpPr>
          <p:cNvPr id="477214" name="Rectangle 30"/>
          <p:cNvSpPr>
            <a:spLocks noGrp="1" noChangeArrowheads="1"/>
          </p:cNvSpPr>
          <p:nvPr>
            <p:ph idx="1"/>
          </p:nvPr>
        </p:nvSpPr>
        <p:spPr>
          <a:xfrm>
            <a:off x="5159374" y="1600200"/>
            <a:ext cx="3756024" cy="4876800"/>
          </a:xfrm>
        </p:spPr>
        <p:txBody>
          <a:bodyPr/>
          <a:lstStyle/>
          <a:p>
            <a:r>
              <a:rPr lang="en-US" sz="2000" dirty="0"/>
              <a:t>Each type of event has a </a:t>
            </a:r>
            <a:br>
              <a:rPr lang="en-US" sz="2000" dirty="0"/>
            </a:br>
            <a:r>
              <a:rPr lang="en-US" sz="2000" dirty="0"/>
              <a:t>unique exception number k</a:t>
            </a:r>
          </a:p>
          <a:p>
            <a:endParaRPr lang="en-US" sz="2000" dirty="0"/>
          </a:p>
          <a:p>
            <a:r>
              <a:rPr lang="en-US" sz="2000" dirty="0"/>
              <a:t>k = index into exception table </a:t>
            </a:r>
            <a:br>
              <a:rPr lang="en-US" sz="2000" dirty="0"/>
            </a:br>
            <a:r>
              <a:rPr lang="en-US" sz="2000" dirty="0"/>
              <a:t>(a.k.a. interrupt vector)</a:t>
            </a:r>
          </a:p>
          <a:p>
            <a:endParaRPr lang="en-US" sz="2000" dirty="0"/>
          </a:p>
          <a:p>
            <a:r>
              <a:rPr lang="en-US" sz="2000" dirty="0"/>
              <a:t>Handler k is called each time </a:t>
            </a:r>
            <a:br>
              <a:rPr lang="en-US" sz="2000" dirty="0"/>
            </a:br>
            <a:r>
              <a:rPr lang="en-US" sz="2000" dirty="0"/>
              <a:t>exception k occurs</a:t>
            </a:r>
          </a:p>
        </p:txBody>
      </p:sp>
      <p:sp>
        <p:nvSpPr>
          <p:cNvPr id="477188" name="Rectangle 4"/>
          <p:cNvSpPr>
            <a:spLocks noChangeArrowheads="1"/>
          </p:cNvSpPr>
          <p:nvPr/>
        </p:nvSpPr>
        <p:spPr bwMode="auto">
          <a:xfrm>
            <a:off x="511624" y="2993480"/>
            <a:ext cx="1012376" cy="5822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Exception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Table</a:t>
            </a:r>
          </a:p>
        </p:txBody>
      </p:sp>
      <p:sp>
        <p:nvSpPr>
          <p:cNvPr id="477192" name="Line 8"/>
          <p:cNvSpPr>
            <a:spLocks noChangeShapeType="1"/>
          </p:cNvSpPr>
          <p:nvPr/>
        </p:nvSpPr>
        <p:spPr bwMode="auto">
          <a:xfrm flipV="1">
            <a:off x="1220788" y="3797300"/>
            <a:ext cx="121920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7201" name="Line 17"/>
          <p:cNvSpPr>
            <a:spLocks noChangeShapeType="1"/>
          </p:cNvSpPr>
          <p:nvPr/>
        </p:nvSpPr>
        <p:spPr bwMode="auto">
          <a:xfrm flipV="1">
            <a:off x="1220788" y="2425700"/>
            <a:ext cx="1219200" cy="1257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7202" name="Rectangle 18"/>
          <p:cNvSpPr>
            <a:spLocks noChangeArrowheads="1"/>
          </p:cNvSpPr>
          <p:nvPr/>
        </p:nvSpPr>
        <p:spPr bwMode="auto">
          <a:xfrm>
            <a:off x="2439988" y="2425700"/>
            <a:ext cx="2589212" cy="5334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Code for 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exception handler 0</a:t>
            </a:r>
          </a:p>
        </p:txBody>
      </p:sp>
      <p:sp>
        <p:nvSpPr>
          <p:cNvPr id="477203" name="Rectangle 19"/>
          <p:cNvSpPr>
            <a:spLocks noChangeArrowheads="1"/>
          </p:cNvSpPr>
          <p:nvPr/>
        </p:nvSpPr>
        <p:spPr bwMode="auto">
          <a:xfrm>
            <a:off x="2439988" y="3111500"/>
            <a:ext cx="2589212" cy="5334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Code for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exception handler 1</a:t>
            </a:r>
          </a:p>
        </p:txBody>
      </p:sp>
      <p:sp>
        <p:nvSpPr>
          <p:cNvPr id="477205" name="Line 21"/>
          <p:cNvSpPr>
            <a:spLocks noChangeShapeType="1"/>
          </p:cNvSpPr>
          <p:nvPr/>
        </p:nvSpPr>
        <p:spPr bwMode="auto">
          <a:xfrm flipV="1">
            <a:off x="1220788" y="3111500"/>
            <a:ext cx="1219200" cy="793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7206" name="Rectangle 22"/>
          <p:cNvSpPr>
            <a:spLocks noChangeArrowheads="1"/>
          </p:cNvSpPr>
          <p:nvPr/>
        </p:nvSpPr>
        <p:spPr bwMode="auto">
          <a:xfrm>
            <a:off x="2439988" y="3797300"/>
            <a:ext cx="2589212" cy="5334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Code for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exception handler 2</a:t>
            </a:r>
          </a:p>
        </p:txBody>
      </p:sp>
      <p:sp>
        <p:nvSpPr>
          <p:cNvPr id="477207" name="Rectangle 23"/>
          <p:cNvSpPr>
            <a:spLocks noChangeArrowheads="1"/>
          </p:cNvSpPr>
          <p:nvPr/>
        </p:nvSpPr>
        <p:spPr bwMode="auto">
          <a:xfrm>
            <a:off x="2439988" y="5105400"/>
            <a:ext cx="2589212" cy="5334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Code for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exception handler n-1</a:t>
            </a:r>
          </a:p>
        </p:txBody>
      </p:sp>
      <p:sp>
        <p:nvSpPr>
          <p:cNvPr id="477208" name="Text Box 24"/>
          <p:cNvSpPr txBox="1">
            <a:spLocks noChangeArrowheads="1"/>
          </p:cNvSpPr>
          <p:nvPr/>
        </p:nvSpPr>
        <p:spPr bwMode="auto">
          <a:xfrm>
            <a:off x="3581400" y="4406900"/>
            <a:ext cx="4365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...</a:t>
            </a:r>
          </a:p>
        </p:txBody>
      </p:sp>
      <p:sp>
        <p:nvSpPr>
          <p:cNvPr id="477210" name="Line 26"/>
          <p:cNvSpPr>
            <a:spLocks noChangeShapeType="1"/>
          </p:cNvSpPr>
          <p:nvPr/>
        </p:nvSpPr>
        <p:spPr bwMode="auto">
          <a:xfrm>
            <a:off x="1220788" y="4603750"/>
            <a:ext cx="1219200" cy="501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7211" name="Text Box 27"/>
          <p:cNvSpPr txBox="1">
            <a:spLocks noChangeArrowheads="1"/>
          </p:cNvSpPr>
          <p:nvPr/>
        </p:nvSpPr>
        <p:spPr bwMode="auto">
          <a:xfrm>
            <a:off x="433551" y="1625025"/>
            <a:ext cx="1060803" cy="58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Exception 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numbers</a:t>
            </a:r>
          </a:p>
        </p:txBody>
      </p:sp>
      <p:cxnSp>
        <p:nvCxnSpPr>
          <p:cNvPr id="57" name="Straight Arrow Connector 56"/>
          <p:cNvCxnSpPr/>
          <p:nvPr/>
        </p:nvCxnSpPr>
        <p:spPr bwMode="auto">
          <a:xfrm rot="5400000">
            <a:off x="-124894" y="2837150"/>
            <a:ext cx="1336100" cy="1588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082217109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Synchronous Exceptions</a:t>
            </a:r>
          </a:p>
        </p:txBody>
      </p:sp>
      <p:sp>
        <p:nvSpPr>
          <p:cNvPr id="4792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Caused by events that occur as a result of executing an instruction: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Traps</a:t>
            </a:r>
          </a:p>
          <a:p>
            <a:pPr lvl="2"/>
            <a:r>
              <a:rPr lang="en-US" dirty="0"/>
              <a:t>Intentional</a:t>
            </a:r>
          </a:p>
          <a:p>
            <a:pPr lvl="2"/>
            <a:r>
              <a:rPr lang="en-US" dirty="0"/>
              <a:t>Examples: </a:t>
            </a:r>
            <a:r>
              <a:rPr lang="en-US" b="1" i="1" dirty="0"/>
              <a:t>system calls</a:t>
            </a:r>
            <a:r>
              <a:rPr lang="en-US" dirty="0"/>
              <a:t>, breakpoint traps, special instructions</a:t>
            </a:r>
          </a:p>
          <a:p>
            <a:pPr lvl="2"/>
            <a:r>
              <a:rPr lang="en-US" dirty="0"/>
              <a:t>Returns control to “next” instruction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Faults</a:t>
            </a:r>
          </a:p>
          <a:p>
            <a:pPr lvl="2"/>
            <a:r>
              <a:rPr lang="en-US" dirty="0"/>
              <a:t>Unintentional but possibly recoverable </a:t>
            </a:r>
          </a:p>
          <a:p>
            <a:pPr lvl="2"/>
            <a:r>
              <a:rPr lang="en-US" dirty="0"/>
              <a:t>Examples: page faults (recoverable), protection faults (unrecoverable), floating point exceptions</a:t>
            </a:r>
          </a:p>
          <a:p>
            <a:pPr lvl="2"/>
            <a:r>
              <a:rPr lang="en-US" dirty="0"/>
              <a:t>Either re-executes faulting (“current”) instruction or aborts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Aborts</a:t>
            </a:r>
          </a:p>
          <a:p>
            <a:pPr lvl="2"/>
            <a:r>
              <a:rPr lang="en-US" dirty="0"/>
              <a:t>Unintentional and unrecoverable</a:t>
            </a:r>
          </a:p>
          <a:p>
            <a:pPr lvl="2"/>
            <a:r>
              <a:rPr lang="en-US" dirty="0"/>
              <a:t>Examples: illegal instruction, parity error, machine check</a:t>
            </a:r>
          </a:p>
          <a:p>
            <a:pPr lvl="2"/>
            <a:r>
              <a:rPr lang="en-US" dirty="0"/>
              <a:t>Aborts current program</a:t>
            </a:r>
          </a:p>
        </p:txBody>
      </p:sp>
    </p:spTree>
    <p:extLst>
      <p:ext uri="{BB962C8B-B14F-4D97-AF65-F5344CB8AC3E}">
        <p14:creationId xmlns:p14="http://schemas.microsoft.com/office/powerpoint/2010/main" val="422966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C6519-1D9A-0749-A25E-9F6000F8F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Life Cycle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B488BB8-4811-2F44-9FE8-B4FCA88F027D}"/>
              </a:ext>
            </a:extLst>
          </p:cNvPr>
          <p:cNvSpPr/>
          <p:nvPr/>
        </p:nvSpPr>
        <p:spPr>
          <a:xfrm>
            <a:off x="457200" y="2209800"/>
            <a:ext cx="21336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/>
              <a:t>Init</a:t>
            </a:r>
            <a:endParaRPr lang="en-US" sz="2400" b="1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E737E5F-35CB-8B4D-8C4B-414BBD9E98FD}"/>
              </a:ext>
            </a:extLst>
          </p:cNvPr>
          <p:cNvSpPr/>
          <p:nvPr/>
        </p:nvSpPr>
        <p:spPr>
          <a:xfrm>
            <a:off x="1752600" y="3733800"/>
            <a:ext cx="2286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Runnable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DF59DD7-BC6A-BA4E-B600-E5D7A96C1106}"/>
              </a:ext>
            </a:extLst>
          </p:cNvPr>
          <p:cNvSpPr/>
          <p:nvPr/>
        </p:nvSpPr>
        <p:spPr>
          <a:xfrm>
            <a:off x="5105400" y="3733800"/>
            <a:ext cx="2286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Running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96AB3B4-1B6C-7344-B8CE-AAEF8AC030CF}"/>
              </a:ext>
            </a:extLst>
          </p:cNvPr>
          <p:cNvSpPr/>
          <p:nvPr/>
        </p:nvSpPr>
        <p:spPr>
          <a:xfrm>
            <a:off x="6385995" y="2209800"/>
            <a:ext cx="2605605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Terminated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B7883A-BAFA-2749-B2B1-FDE21DE6A02E}"/>
              </a:ext>
            </a:extLst>
          </p:cNvPr>
          <p:cNvSpPr/>
          <p:nvPr/>
        </p:nvSpPr>
        <p:spPr>
          <a:xfrm>
            <a:off x="3429000" y="5242112"/>
            <a:ext cx="2286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Stopped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C2E966D-574D-894C-AC66-5DB198961E24}"/>
              </a:ext>
            </a:extLst>
          </p:cNvPr>
          <p:cNvGrpSpPr/>
          <p:nvPr/>
        </p:nvGrpSpPr>
        <p:grpSpPr>
          <a:xfrm>
            <a:off x="1212686" y="2971800"/>
            <a:ext cx="874691" cy="873592"/>
            <a:chOff x="1212686" y="2971800"/>
            <a:chExt cx="874691" cy="873592"/>
          </a:xfrm>
        </p:grpSpPr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E94D19BC-7F11-E040-BBE0-0B4E6A09F4DD}"/>
                </a:ext>
              </a:extLst>
            </p:cNvPr>
            <p:cNvCxnSpPr>
              <a:cxnSpLocks/>
              <a:stCxn id="10" idx="4"/>
              <a:endCxn id="11" idx="1"/>
            </p:cNvCxnSpPr>
            <p:nvPr/>
          </p:nvCxnSpPr>
          <p:spPr>
            <a:xfrm>
              <a:off x="1524000" y="2971800"/>
              <a:ext cx="563377" cy="87359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4D4E7EA-3812-4D4D-8B8B-F9A367A7E978}"/>
                </a:ext>
              </a:extLst>
            </p:cNvPr>
            <p:cNvSpPr txBox="1"/>
            <p:nvPr/>
          </p:nvSpPr>
          <p:spPr>
            <a:xfrm>
              <a:off x="1212686" y="324433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fork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0840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/>
                <a:cs typeface="Calibri"/>
              </a:rPr>
              <a:t>Creating Processes</a:t>
            </a:r>
            <a:endParaRPr lang="en-US" dirty="0"/>
          </a:p>
        </p:txBody>
      </p:sp>
      <p:sp>
        <p:nvSpPr>
          <p:cNvPr id="489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latin typeface="Calibri"/>
                <a:cs typeface="Calibri"/>
              </a:rPr>
              <a:t>Parent process </a:t>
            </a:r>
            <a:r>
              <a:rPr lang="en-US" dirty="0">
                <a:latin typeface="Calibri"/>
                <a:cs typeface="Calibri"/>
              </a:rPr>
              <a:t>creates a new running </a:t>
            </a:r>
            <a:r>
              <a:rPr lang="en-US" i="1" dirty="0">
                <a:latin typeface="Calibri"/>
                <a:cs typeface="Calibri"/>
              </a:rPr>
              <a:t>child process </a:t>
            </a:r>
            <a:r>
              <a:rPr lang="en-US" dirty="0">
                <a:latin typeface="Calibri"/>
                <a:cs typeface="Calibri"/>
              </a:rPr>
              <a:t>by calling </a:t>
            </a:r>
            <a:r>
              <a:rPr lang="en-US" dirty="0">
                <a:latin typeface="Courier New"/>
                <a:cs typeface="Courier New"/>
              </a:rPr>
              <a:t>fork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fork(void)</a:t>
            </a:r>
            <a:endParaRPr lang="en-US" dirty="0"/>
          </a:p>
          <a:p>
            <a:pPr lvl="1"/>
            <a:r>
              <a:rPr lang="en-US" dirty="0"/>
              <a:t>Returns 0 to the child process, child’s PID to parent process</a:t>
            </a:r>
            <a:endParaRPr lang="en-US" dirty="0">
              <a:latin typeface="Calibri"/>
              <a:cs typeface="Calibri"/>
            </a:endParaRPr>
          </a:p>
          <a:p>
            <a:pPr lvl="1"/>
            <a:r>
              <a:rPr lang="en-US" dirty="0">
                <a:latin typeface="Calibri"/>
                <a:cs typeface="Calibri"/>
              </a:rPr>
              <a:t>Child is </a:t>
            </a:r>
            <a:r>
              <a:rPr lang="en-US" i="1" dirty="0">
                <a:latin typeface="Calibri"/>
                <a:cs typeface="Calibri"/>
              </a:rPr>
              <a:t>almost</a:t>
            </a:r>
            <a:r>
              <a:rPr lang="en-US" dirty="0">
                <a:latin typeface="Calibri"/>
                <a:cs typeface="Calibri"/>
              </a:rPr>
              <a:t> identical to parent:</a:t>
            </a:r>
          </a:p>
          <a:p>
            <a:pPr lvl="2"/>
            <a:r>
              <a:rPr lang="en-US" dirty="0">
                <a:latin typeface="Calibri"/>
                <a:cs typeface="Calibri"/>
              </a:rPr>
              <a:t>Child get an identical (but separate) copy of the parent’s virtual address space.</a:t>
            </a:r>
          </a:p>
          <a:p>
            <a:pPr lvl="2"/>
            <a:r>
              <a:rPr lang="en-US" dirty="0">
                <a:latin typeface="Calibri"/>
                <a:cs typeface="Calibri"/>
              </a:rPr>
              <a:t>Child gets identical copies of the parent’s open file descriptors</a:t>
            </a:r>
          </a:p>
          <a:p>
            <a:pPr lvl="2"/>
            <a:r>
              <a:rPr lang="en-US" dirty="0">
                <a:latin typeface="Calibri"/>
                <a:cs typeface="Calibri"/>
              </a:rPr>
              <a:t>Child has a different PID than the parent</a:t>
            </a:r>
          </a:p>
          <a:p>
            <a:pPr lvl="2"/>
            <a:endParaRPr lang="en-US" dirty="0">
              <a:latin typeface="Calibri"/>
              <a:cs typeface="Calibri"/>
            </a:endParaRPr>
          </a:p>
          <a:p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is interesting (and often confusing) because </a:t>
            </a:r>
            <a:br>
              <a:rPr lang="en-US" dirty="0"/>
            </a:br>
            <a:r>
              <a:rPr lang="en-US" dirty="0"/>
              <a:t>it is called </a:t>
            </a:r>
            <a:r>
              <a:rPr lang="en-US" i="1" dirty="0">
                <a:solidFill>
                  <a:srgbClr val="C00000"/>
                </a:solidFill>
              </a:rPr>
              <a:t>once</a:t>
            </a:r>
            <a:r>
              <a:rPr lang="en-US" i="1" dirty="0"/>
              <a:t> </a:t>
            </a:r>
            <a:r>
              <a:rPr lang="en-US" dirty="0"/>
              <a:t>but returns </a:t>
            </a:r>
            <a:r>
              <a:rPr lang="en-US" i="1" dirty="0">
                <a:solidFill>
                  <a:srgbClr val="C00000"/>
                </a:solidFill>
              </a:rPr>
              <a:t>twice</a:t>
            </a:r>
          </a:p>
        </p:txBody>
      </p:sp>
    </p:spTree>
    <p:extLst>
      <p:ext uri="{BB962C8B-B14F-4D97-AF65-F5344CB8AC3E}">
        <p14:creationId xmlns:p14="http://schemas.microsoft.com/office/powerpoint/2010/main" val="753776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Example</a:t>
            </a:r>
          </a:p>
        </p:txBody>
      </p:sp>
      <p:sp>
        <p:nvSpPr>
          <p:cNvPr id="490499" name="Text Box 3"/>
          <p:cNvSpPr txBox="1">
            <a:spLocks noChangeArrowheads="1"/>
          </p:cNvSpPr>
          <p:nvPr/>
        </p:nvSpPr>
        <p:spPr bwMode="auto">
          <a:xfrm>
            <a:off x="226540" y="1524000"/>
            <a:ext cx="4998484" cy="378565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x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= 1;</a:t>
            </a:r>
          </a:p>
          <a:p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Fork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();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== 0) {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Child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"child : x=%d\n"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++x);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	return 0;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>
                <a:solidFill>
                  <a:srgbClr val="CB2418"/>
                </a:solidFill>
                <a:latin typeface="Menlo-Regular"/>
              </a:rPr>
              <a:t>/* Parent */</a:t>
            </a:r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"parent: x=%d\n"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--x);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return 0;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114306" y="4976337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257800" y="1358444"/>
            <a:ext cx="3810000" cy="5194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>
                <a:latin typeface="Calibri"/>
                <a:cs typeface="Calibri"/>
              </a:rPr>
              <a:t>Call once, return twice</a:t>
            </a:r>
          </a:p>
          <a:p>
            <a:r>
              <a:rPr lang="en-US" dirty="0">
                <a:latin typeface="Calibri"/>
                <a:cs typeface="Calibri"/>
              </a:rPr>
              <a:t>Duplicate but separate address space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>
                <a:latin typeface="Calibri"/>
                <a:cs typeface="Calibri"/>
              </a:rPr>
              <a:t> has a value of 1 when fork returns in parent and child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Subsequent changes to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>
                <a:latin typeface="Calibri"/>
                <a:cs typeface="Calibri"/>
              </a:rPr>
              <a:t> are independent</a:t>
            </a:r>
          </a:p>
          <a:p>
            <a:r>
              <a:rPr lang="en-US" dirty="0">
                <a:latin typeface="Calibri"/>
                <a:cs typeface="Calibri"/>
              </a:rPr>
              <a:t>Shared open files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stdout</a:t>
            </a:r>
            <a:r>
              <a:rPr lang="en-US" dirty="0">
                <a:latin typeface="Calibri"/>
                <a:cs typeface="Calibri"/>
              </a:rPr>
              <a:t> is the same in both parent and child</a:t>
            </a:r>
          </a:p>
        </p:txBody>
      </p:sp>
    </p:spTree>
    <p:extLst>
      <p:ext uri="{BB962C8B-B14F-4D97-AF65-F5344CB8AC3E}">
        <p14:creationId xmlns:p14="http://schemas.microsoft.com/office/powerpoint/2010/main" val="3407102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C6519-1D9A-0749-A25E-9F6000F8F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Life Cycle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B488BB8-4811-2F44-9FE8-B4FCA88F027D}"/>
              </a:ext>
            </a:extLst>
          </p:cNvPr>
          <p:cNvSpPr/>
          <p:nvPr/>
        </p:nvSpPr>
        <p:spPr>
          <a:xfrm>
            <a:off x="457200" y="2209800"/>
            <a:ext cx="21336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/>
              <a:t>Init</a:t>
            </a:r>
            <a:endParaRPr lang="en-US" sz="2400" b="1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E737E5F-35CB-8B4D-8C4B-414BBD9E98FD}"/>
              </a:ext>
            </a:extLst>
          </p:cNvPr>
          <p:cNvSpPr/>
          <p:nvPr/>
        </p:nvSpPr>
        <p:spPr>
          <a:xfrm>
            <a:off x="1752600" y="3733800"/>
            <a:ext cx="2286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Runnable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DF59DD7-BC6A-BA4E-B600-E5D7A96C1106}"/>
              </a:ext>
            </a:extLst>
          </p:cNvPr>
          <p:cNvSpPr/>
          <p:nvPr/>
        </p:nvSpPr>
        <p:spPr>
          <a:xfrm>
            <a:off x="5105400" y="3733800"/>
            <a:ext cx="2286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Running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96AB3B4-1B6C-7344-B8CE-AAEF8AC030CF}"/>
              </a:ext>
            </a:extLst>
          </p:cNvPr>
          <p:cNvSpPr/>
          <p:nvPr/>
        </p:nvSpPr>
        <p:spPr>
          <a:xfrm>
            <a:off x="6385995" y="2209800"/>
            <a:ext cx="2605605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Terminated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B7883A-BAFA-2749-B2B1-FDE21DE6A02E}"/>
              </a:ext>
            </a:extLst>
          </p:cNvPr>
          <p:cNvSpPr/>
          <p:nvPr/>
        </p:nvSpPr>
        <p:spPr>
          <a:xfrm>
            <a:off x="3429000" y="5242112"/>
            <a:ext cx="2286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Stopped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C2E966D-574D-894C-AC66-5DB198961E24}"/>
              </a:ext>
            </a:extLst>
          </p:cNvPr>
          <p:cNvGrpSpPr/>
          <p:nvPr/>
        </p:nvGrpSpPr>
        <p:grpSpPr>
          <a:xfrm>
            <a:off x="1212686" y="2971800"/>
            <a:ext cx="874691" cy="873592"/>
            <a:chOff x="1212686" y="2971800"/>
            <a:chExt cx="874691" cy="873592"/>
          </a:xfrm>
        </p:grpSpPr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E94D19BC-7F11-E040-BBE0-0B4E6A09F4DD}"/>
                </a:ext>
              </a:extLst>
            </p:cNvPr>
            <p:cNvCxnSpPr>
              <a:cxnSpLocks/>
              <a:stCxn id="10" idx="4"/>
              <a:endCxn id="11" idx="1"/>
            </p:cNvCxnSpPr>
            <p:nvPr/>
          </p:nvCxnSpPr>
          <p:spPr>
            <a:xfrm>
              <a:off x="1524000" y="2971800"/>
              <a:ext cx="563377" cy="87359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4D4E7EA-3812-4D4D-8B8B-F9A367A7E978}"/>
                </a:ext>
              </a:extLst>
            </p:cNvPr>
            <p:cNvSpPr txBox="1"/>
            <p:nvPr/>
          </p:nvSpPr>
          <p:spPr>
            <a:xfrm>
              <a:off x="1212686" y="324433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fork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853E817-3FDD-0940-B0AE-D493486E984E}"/>
              </a:ext>
            </a:extLst>
          </p:cNvPr>
          <p:cNvGrpSpPr/>
          <p:nvPr/>
        </p:nvGrpSpPr>
        <p:grpSpPr>
          <a:xfrm>
            <a:off x="3930068" y="4114800"/>
            <a:ext cx="1236236" cy="405132"/>
            <a:chOff x="3930068" y="4114800"/>
            <a:chExt cx="1236236" cy="405132"/>
          </a:xfrm>
        </p:grpSpPr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28505DF8-A6E1-2649-9011-1406FB984017}"/>
                </a:ext>
              </a:extLst>
            </p:cNvPr>
            <p:cNvCxnSpPr>
              <a:cxnSpLocks/>
              <a:endCxn id="12" idx="2"/>
            </p:cNvCxnSpPr>
            <p:nvPr/>
          </p:nvCxnSpPr>
          <p:spPr>
            <a:xfrm>
              <a:off x="4038600" y="4114800"/>
              <a:ext cx="10668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4EB21A8-2689-E847-A332-768B962DC84B}"/>
                </a:ext>
              </a:extLst>
            </p:cNvPr>
            <p:cNvSpPr txBox="1"/>
            <p:nvPr/>
          </p:nvSpPr>
          <p:spPr>
            <a:xfrm>
              <a:off x="3930068" y="4150600"/>
              <a:ext cx="1236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scheduled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44D0A42E-8224-584C-87C6-CD7F3960D678}"/>
              </a:ext>
            </a:extLst>
          </p:cNvPr>
          <p:cNvGrpSpPr/>
          <p:nvPr/>
        </p:nvGrpSpPr>
        <p:grpSpPr>
          <a:xfrm>
            <a:off x="3092896" y="2844605"/>
            <a:ext cx="2759446" cy="1695311"/>
            <a:chOff x="3092896" y="2844605"/>
            <a:chExt cx="2759446" cy="1695311"/>
          </a:xfrm>
        </p:grpSpPr>
        <p:sp>
          <p:nvSpPr>
            <p:cNvPr id="33" name="Arc 32">
              <a:extLst>
                <a:ext uri="{FF2B5EF4-FFF2-40B4-BE49-F238E27FC236}">
                  <a16:creationId xmlns:a16="http://schemas.microsoft.com/office/drawing/2014/main" id="{CDF711A3-51F7-C54E-A20F-5096409F3E66}"/>
                </a:ext>
              </a:extLst>
            </p:cNvPr>
            <p:cNvSpPr/>
            <p:nvPr/>
          </p:nvSpPr>
          <p:spPr>
            <a:xfrm>
              <a:off x="3092896" y="3219771"/>
              <a:ext cx="2759446" cy="1320145"/>
            </a:xfrm>
            <a:prstGeom prst="arc">
              <a:avLst>
                <a:gd name="adj1" fmla="val 11388670"/>
                <a:gd name="adj2" fmla="val 21106121"/>
              </a:avLst>
            </a:prstGeom>
            <a:ln>
              <a:headEnd type="triangle" w="lg" len="lg"/>
              <a:tailEnd type="none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89B647C-4005-3647-9792-1AB8040199C7}"/>
                </a:ext>
              </a:extLst>
            </p:cNvPr>
            <p:cNvSpPr txBox="1"/>
            <p:nvPr/>
          </p:nvSpPr>
          <p:spPr>
            <a:xfrm>
              <a:off x="3665095" y="2844605"/>
              <a:ext cx="16337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interrupt, yield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2291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Processes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Definition: A </a:t>
            </a:r>
            <a:r>
              <a:rPr lang="en-US" b="1" i="1" dirty="0">
                <a:solidFill>
                  <a:schemeClr val="accent1"/>
                </a:solidFill>
              </a:rPr>
              <a:t>program</a:t>
            </a:r>
            <a:r>
              <a:rPr lang="en-US" dirty="0"/>
              <a:t> is a file containing code + data that describes a computation</a:t>
            </a:r>
          </a:p>
          <a:p>
            <a:r>
              <a:rPr lang="en-US" dirty="0"/>
              <a:t>Definition: A </a:t>
            </a:r>
            <a:r>
              <a:rPr lang="en-US" b="1" i="1" dirty="0">
                <a:solidFill>
                  <a:schemeClr val="accent1"/>
                </a:solidFill>
              </a:rPr>
              <a:t>process</a:t>
            </a:r>
            <a:r>
              <a:rPr lang="en-US" dirty="0"/>
              <a:t> is an instance of a running program.</a:t>
            </a:r>
          </a:p>
          <a:p>
            <a:pPr lvl="1"/>
            <a:r>
              <a:rPr lang="en-US" dirty="0"/>
              <a:t>One of the most profound ideas in computer science</a:t>
            </a:r>
          </a:p>
          <a:p>
            <a:pPr lvl="1"/>
            <a:r>
              <a:rPr lang="en-US" dirty="0"/>
              <a:t>Not the same as “program” or “processor”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7086600" y="5562600"/>
            <a:ext cx="1676400" cy="990600"/>
            <a:chOff x="7208670" y="5257800"/>
            <a:chExt cx="1371600" cy="990600"/>
          </a:xfrm>
        </p:grpSpPr>
        <p:sp>
          <p:nvSpPr>
            <p:cNvPr id="5" name="Rectangle 4"/>
            <p:cNvSpPr/>
            <p:nvPr/>
          </p:nvSpPr>
          <p:spPr bwMode="auto">
            <a:xfrm>
              <a:off x="7208670" y="5257800"/>
              <a:ext cx="1371600" cy="990600"/>
            </a:xfrm>
            <a:prstGeom prst="rect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t" anchorCtr="1"/>
            <a:lstStyle/>
            <a:p>
              <a:pPr algn="ctr"/>
              <a:r>
                <a:rPr lang="en-US" b="1" dirty="0">
                  <a:solidFill>
                    <a:sysClr val="windowText" lastClr="000000"/>
                  </a:solidFill>
                </a:rPr>
                <a:t>CPU</a:t>
              </a:r>
            </a:p>
          </p:txBody>
        </p:sp>
        <p:sp>
          <p:nvSpPr>
            <p:cNvPr id="3" name="Rectangle 2"/>
            <p:cNvSpPr/>
            <p:nvPr/>
          </p:nvSpPr>
          <p:spPr bwMode="auto">
            <a:xfrm>
              <a:off x="7361070" y="5715000"/>
              <a:ext cx="1066800" cy="304800"/>
            </a:xfrm>
            <a:prstGeom prst="rect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/>
                <a:t>Registers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086600" y="3581400"/>
            <a:ext cx="1676400" cy="1905000"/>
            <a:chOff x="7212150" y="3291499"/>
            <a:chExt cx="1371600" cy="1905000"/>
          </a:xfrm>
        </p:grpSpPr>
        <p:sp>
          <p:nvSpPr>
            <p:cNvPr id="2" name="Rectangle 1"/>
            <p:cNvSpPr/>
            <p:nvPr/>
          </p:nvSpPr>
          <p:spPr bwMode="auto">
            <a:xfrm>
              <a:off x="7212150" y="3291499"/>
              <a:ext cx="1371600" cy="1905000"/>
            </a:xfrm>
            <a:prstGeom prst="rect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t" anchorCtr="1"/>
            <a:lstStyle/>
            <a:p>
              <a:pPr algn="ctr"/>
              <a:r>
                <a:rPr lang="en-US" b="1" dirty="0">
                  <a:solidFill>
                    <a:sysClr val="windowText" lastClr="000000"/>
                  </a:solidFill>
                </a:rPr>
                <a:t>Memory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7348740" y="3861884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/>
                <a:t>Stack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7348740" y="4166685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/>
                <a:t>Heap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7348740" y="4739470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/>
                <a:t>Code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7348740" y="4455389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/>
                <a:t>Data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986026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Example</a:t>
            </a:r>
          </a:p>
        </p:txBody>
      </p:sp>
      <p:sp>
        <p:nvSpPr>
          <p:cNvPr id="490499" name="Text Box 3"/>
          <p:cNvSpPr txBox="1">
            <a:spLocks noChangeArrowheads="1"/>
          </p:cNvSpPr>
          <p:nvPr/>
        </p:nvSpPr>
        <p:spPr bwMode="auto">
          <a:xfrm>
            <a:off x="226540" y="1524000"/>
            <a:ext cx="4998484" cy="378565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x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= 1;</a:t>
            </a:r>
          </a:p>
          <a:p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Fork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();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== 0) {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Child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"child : x=%d\n"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++x);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	return 0;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>
                <a:solidFill>
                  <a:srgbClr val="CB2418"/>
                </a:solidFill>
                <a:latin typeface="Menlo-Regular"/>
              </a:rPr>
              <a:t>/* Parent */</a:t>
            </a:r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"parent: x=%d\n"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--x);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return 0;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114306" y="4976337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257800" y="1358444"/>
            <a:ext cx="3810000" cy="5194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>
                <a:latin typeface="Calibri"/>
                <a:cs typeface="Calibri"/>
              </a:rPr>
              <a:t>Call once, return twice</a:t>
            </a:r>
          </a:p>
          <a:p>
            <a:r>
              <a:rPr lang="en-US" dirty="0">
                <a:latin typeface="Calibri"/>
                <a:cs typeface="Calibri"/>
              </a:rPr>
              <a:t>Duplicate but separate address space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>
                <a:latin typeface="Calibri"/>
                <a:cs typeface="Calibri"/>
              </a:rPr>
              <a:t> has a value of 1 when fork returns in parent and child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Subsequent changes to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>
                <a:latin typeface="Calibri"/>
                <a:cs typeface="Calibri"/>
              </a:rPr>
              <a:t> are independent</a:t>
            </a:r>
          </a:p>
          <a:p>
            <a:r>
              <a:rPr lang="en-US" dirty="0">
                <a:latin typeface="Calibri"/>
                <a:cs typeface="Calibri"/>
              </a:rPr>
              <a:t>Shared open files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stdout</a:t>
            </a:r>
            <a:r>
              <a:rPr lang="en-US" dirty="0">
                <a:latin typeface="Calibri"/>
                <a:cs typeface="Calibri"/>
              </a:rPr>
              <a:t> is the same in both parent and child</a:t>
            </a:r>
          </a:p>
          <a:p>
            <a:r>
              <a:rPr lang="en-US" dirty="0">
                <a:latin typeface="Calibri"/>
                <a:cs typeface="Calibri"/>
              </a:rPr>
              <a:t>Concurrent execution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Can’t predict execution order of parent and child</a:t>
            </a:r>
          </a:p>
          <a:p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98195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with Process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>
                <a:solidFill>
                  <a:schemeClr val="accent1"/>
                </a:solidFill>
              </a:rPr>
              <a:t>process graph</a:t>
            </a:r>
            <a:r>
              <a:rPr lang="en-US" i="1" dirty="0"/>
              <a:t> </a:t>
            </a:r>
            <a:r>
              <a:rPr lang="en-US" dirty="0"/>
              <a:t>is a useful tool for capturing the partial ordering of statements in a concurrent program:</a:t>
            </a:r>
          </a:p>
          <a:p>
            <a:pPr lvl="1"/>
            <a:r>
              <a:rPr lang="en-US" dirty="0"/>
              <a:t>Each vertex is the execution of a statement</a:t>
            </a:r>
          </a:p>
          <a:p>
            <a:pPr lvl="1"/>
            <a:r>
              <a:rPr lang="en-US" dirty="0"/>
              <a:t>a -&gt; b means </a:t>
            </a:r>
            <a:r>
              <a:rPr lang="en-US" dirty="0">
                <a:latin typeface="Courier New"/>
                <a:cs typeface="Courier New"/>
              </a:rPr>
              <a:t>a</a:t>
            </a:r>
            <a:r>
              <a:rPr lang="en-US" dirty="0"/>
              <a:t> happens before b</a:t>
            </a:r>
          </a:p>
          <a:p>
            <a:pPr lvl="1"/>
            <a:r>
              <a:rPr lang="en-US" dirty="0"/>
              <a:t>Edges can be labeled with current value of variables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printf</a:t>
            </a:r>
            <a:r>
              <a:rPr lang="en-US" dirty="0"/>
              <a:t> vertices can be labeled with output</a:t>
            </a:r>
          </a:p>
          <a:p>
            <a:pPr lvl="1"/>
            <a:r>
              <a:rPr lang="en-US" dirty="0"/>
              <a:t>Each graph begins with a vertex with no </a:t>
            </a:r>
            <a:r>
              <a:rPr lang="en-US" dirty="0" err="1"/>
              <a:t>inedges</a:t>
            </a:r>
            <a:r>
              <a:rPr lang="en-US" dirty="0"/>
              <a:t> </a:t>
            </a:r>
          </a:p>
          <a:p>
            <a:pPr lvl="1"/>
            <a:endParaRPr lang="en-US" dirty="0">
              <a:latin typeface="Courier New"/>
              <a:cs typeface="Courier New"/>
            </a:endParaRPr>
          </a:p>
          <a:p>
            <a:r>
              <a:rPr lang="en-US" dirty="0"/>
              <a:t>Any topological sort of the graph corresponds to a feasible total ordering. </a:t>
            </a:r>
          </a:p>
          <a:p>
            <a:pPr lvl="1"/>
            <a:r>
              <a:rPr lang="en-US" dirty="0"/>
              <a:t>Total ordering of vertices where all edges point from left to right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812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Graph Example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411716" y="1472148"/>
            <a:ext cx="4998484" cy="378565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x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= 1;</a:t>
            </a:r>
          </a:p>
          <a:p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Fork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();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== 0) {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Child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"child : x=%d\n"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++x);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	return 0;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>
                <a:solidFill>
                  <a:srgbClr val="CB2418"/>
                </a:solidFill>
                <a:latin typeface="Menlo-Regular"/>
              </a:rPr>
              <a:t>/* Parent */</a:t>
            </a:r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"parent: x=%d\n"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--x);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return 0;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C3D77CC-2F11-EB45-9953-A29F3725C22D}"/>
              </a:ext>
            </a:extLst>
          </p:cNvPr>
          <p:cNvGrpSpPr/>
          <p:nvPr/>
        </p:nvGrpSpPr>
        <p:grpSpPr>
          <a:xfrm>
            <a:off x="5638837" y="2514600"/>
            <a:ext cx="3581363" cy="1292745"/>
            <a:chOff x="5410200" y="2514600"/>
            <a:chExt cx="3581363" cy="1292745"/>
          </a:xfrm>
        </p:grpSpPr>
        <p:sp>
          <p:nvSpPr>
            <p:cNvPr id="4" name="Text Box 407"/>
            <p:cNvSpPr txBox="1">
              <a:spLocks noChangeArrowheads="1"/>
            </p:cNvSpPr>
            <p:nvPr/>
          </p:nvSpPr>
          <p:spPr bwMode="auto">
            <a:xfrm>
              <a:off x="6562625" y="2514600"/>
              <a:ext cx="1285938" cy="3441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 x=2  2</a:t>
              </a:r>
            </a:p>
          </p:txBody>
        </p:sp>
        <p:sp>
          <p:nvSpPr>
            <p:cNvPr id="5" name="Oval 4"/>
            <p:cNvSpPr>
              <a:spLocks noChangeAspect="1"/>
            </p:cNvSpPr>
            <p:nvPr/>
          </p:nvSpPr>
          <p:spPr>
            <a:xfrm>
              <a:off x="5671642" y="3428152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410200" y="3468791"/>
              <a:ext cx="677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main</a:t>
              </a:r>
            </a:p>
          </p:txBody>
        </p:sp>
        <p:sp>
          <p:nvSpPr>
            <p:cNvPr id="7" name="Oval 6"/>
            <p:cNvSpPr>
              <a:spLocks noChangeAspect="1"/>
            </p:cNvSpPr>
            <p:nvPr/>
          </p:nvSpPr>
          <p:spPr>
            <a:xfrm>
              <a:off x="6585754" y="3428152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7516088" y="3428152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259346" y="3468791"/>
              <a:ext cx="7078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10" name="Elbow Connector 35"/>
            <p:cNvCxnSpPr>
              <a:cxnSpLocks/>
              <a:stCxn id="9" idx="0"/>
            </p:cNvCxnSpPr>
            <p:nvPr/>
          </p:nvCxnSpPr>
          <p:spPr>
            <a:xfrm rot="5400000" flipH="1" flipV="1">
              <a:off x="6735148" y="2706502"/>
              <a:ext cx="640393" cy="884187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7500555" y="2783390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V="1">
              <a:off x="6677194" y="3472178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5763082" y="3472178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7086733" y="3468791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086634" y="2811249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16" name="Text Box 407"/>
            <p:cNvSpPr txBox="1">
              <a:spLocks noChangeArrowheads="1"/>
            </p:cNvSpPr>
            <p:nvPr/>
          </p:nvSpPr>
          <p:spPr bwMode="auto">
            <a:xfrm>
              <a:off x="5777717" y="3156378"/>
              <a:ext cx="795337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latin typeface="Courier New" charset="0"/>
                </a:rPr>
                <a:t>x=1</a:t>
              </a:r>
            </a:p>
          </p:txBody>
        </p:sp>
        <p:sp>
          <p:nvSpPr>
            <p:cNvPr id="20" name="Text Box 407"/>
            <p:cNvSpPr txBox="1">
              <a:spLocks noChangeArrowheads="1"/>
            </p:cNvSpPr>
            <p:nvPr/>
          </p:nvSpPr>
          <p:spPr bwMode="auto">
            <a:xfrm>
              <a:off x="6553163" y="3137103"/>
              <a:ext cx="1313698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 x=0  0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153400" y="3290992"/>
              <a:ext cx="8381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>
                  <a:latin typeface="Arial"/>
                  <a:cs typeface="Arial"/>
                </a:rPr>
                <a:t>Parent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221878" y="2641972"/>
              <a:ext cx="7012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>
                  <a:latin typeface="Arial"/>
                  <a:cs typeface="Arial"/>
                </a:rPr>
                <a:t>Child</a:t>
              </a:r>
            </a:p>
          </p:txBody>
        </p:sp>
      </p:grp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4299482" y="4900137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75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Interpreting Process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Original graph: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Relabeled graph: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900055" y="4340652"/>
            <a:ext cx="2441843" cy="993348"/>
            <a:chOff x="410379" y="3386287"/>
            <a:chExt cx="2441843" cy="993348"/>
          </a:xfrm>
        </p:grpSpPr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487125" y="4036678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10379" y="4041081"/>
              <a:ext cx="3077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a</a:t>
              </a:r>
            </a:p>
          </p:txBody>
        </p:sp>
        <p:sp>
          <p:nvSpPr>
            <p:cNvPr id="31" name="Oval 30"/>
            <p:cNvSpPr>
              <a:spLocks noChangeAspect="1"/>
            </p:cNvSpPr>
            <p:nvPr/>
          </p:nvSpPr>
          <p:spPr>
            <a:xfrm>
              <a:off x="1401237" y="4036678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2" name="Oval 31"/>
            <p:cNvSpPr>
              <a:spLocks noChangeAspect="1"/>
            </p:cNvSpPr>
            <p:nvPr/>
          </p:nvSpPr>
          <p:spPr>
            <a:xfrm>
              <a:off x="2331571" y="4036678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115015" y="4041081"/>
              <a:ext cx="667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b</a:t>
              </a:r>
            </a:p>
          </p:txBody>
        </p:sp>
        <p:cxnSp>
          <p:nvCxnSpPr>
            <p:cNvPr id="34" name="Elbow Connector 35"/>
            <p:cNvCxnSpPr>
              <a:stCxn id="33" idx="0"/>
            </p:cNvCxnSpPr>
            <p:nvPr/>
          </p:nvCxnSpPr>
          <p:spPr>
            <a:xfrm rot="5400000" flipH="1" flipV="1">
              <a:off x="1578795" y="3306955"/>
              <a:ext cx="604159" cy="864094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/>
            <p:cNvSpPr>
              <a:spLocks noChangeAspect="1"/>
            </p:cNvSpPr>
            <p:nvPr/>
          </p:nvSpPr>
          <p:spPr>
            <a:xfrm>
              <a:off x="2316038" y="3391916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V="1">
              <a:off x="1492677" y="4080704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V="1">
              <a:off x="578565" y="4080704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2057400" y="4041081"/>
              <a:ext cx="667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c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905000" y="3386287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e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5709045" y="3434318"/>
            <a:ext cx="3230523" cy="1442482"/>
            <a:chOff x="5709045" y="3581400"/>
            <a:chExt cx="3230523" cy="1442482"/>
          </a:xfrm>
        </p:grpSpPr>
        <p:sp>
          <p:nvSpPr>
            <p:cNvPr id="27" name="TextBox 26"/>
            <p:cNvSpPr txBox="1"/>
            <p:nvPr/>
          </p:nvSpPr>
          <p:spPr>
            <a:xfrm>
              <a:off x="5709045" y="4654550"/>
              <a:ext cx="298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a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265035" y="4654550"/>
              <a:ext cx="30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830943" y="4654550"/>
              <a:ext cx="30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e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396851" y="4654550"/>
              <a:ext cx="2812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c</a:t>
              </a:r>
            </a:p>
          </p:txBody>
        </p:sp>
        <p:cxnSp>
          <p:nvCxnSpPr>
            <p:cNvPr id="38" name="Curved Connector 37"/>
            <p:cNvCxnSpPr>
              <a:stCxn id="27" idx="0"/>
              <a:endCxn id="48" idx="0"/>
            </p:cNvCxnSpPr>
            <p:nvPr/>
          </p:nvCxnSpPr>
          <p:spPr bwMode="auto">
            <a:xfrm rot="5400000" flipH="1" flipV="1">
              <a:off x="6138828" y="4374076"/>
              <a:ext cx="12700" cy="560949"/>
            </a:xfrm>
            <a:prstGeom prst="curvedConnector3">
              <a:avLst>
                <a:gd name="adj1" fmla="val 32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40" name="Curved Connector 39"/>
            <p:cNvCxnSpPr>
              <a:stCxn id="48" idx="0"/>
              <a:endCxn id="49" idx="0"/>
            </p:cNvCxnSpPr>
            <p:nvPr/>
          </p:nvCxnSpPr>
          <p:spPr bwMode="auto">
            <a:xfrm rot="5400000" flipH="1" flipV="1">
              <a:off x="6702257" y="4371596"/>
              <a:ext cx="12700" cy="565908"/>
            </a:xfrm>
            <a:prstGeom prst="curvedConnector3">
              <a:avLst>
                <a:gd name="adj1" fmla="val 41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58" name="Curved Connector 57"/>
            <p:cNvCxnSpPr>
              <a:stCxn id="48" idx="0"/>
              <a:endCxn id="51" idx="0"/>
            </p:cNvCxnSpPr>
            <p:nvPr/>
          </p:nvCxnSpPr>
          <p:spPr bwMode="auto">
            <a:xfrm rot="5400000" flipH="1" flipV="1">
              <a:off x="6978392" y="4095461"/>
              <a:ext cx="12700" cy="1118178"/>
            </a:xfrm>
            <a:prstGeom prst="curvedConnector3">
              <a:avLst>
                <a:gd name="adj1" fmla="val 37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8" name="TextBox 97"/>
            <p:cNvSpPr txBox="1"/>
            <p:nvPr/>
          </p:nvSpPr>
          <p:spPr>
            <a:xfrm>
              <a:off x="5791200" y="3581400"/>
              <a:ext cx="31483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Feasible total ordering:</a:t>
              </a: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5709045" y="5181600"/>
            <a:ext cx="3402003" cy="1371600"/>
            <a:chOff x="5709045" y="5105400"/>
            <a:chExt cx="3402003" cy="1371600"/>
          </a:xfrm>
        </p:grpSpPr>
        <p:sp>
          <p:nvSpPr>
            <p:cNvPr id="74" name="TextBox 73"/>
            <p:cNvSpPr txBox="1"/>
            <p:nvPr/>
          </p:nvSpPr>
          <p:spPr>
            <a:xfrm>
              <a:off x="5709045" y="6107668"/>
              <a:ext cx="298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a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265035" y="6107668"/>
              <a:ext cx="30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e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485186" y="6107668"/>
              <a:ext cx="2812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c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928245" y="6107668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</a:p>
          </p:txBody>
        </p:sp>
        <p:cxnSp>
          <p:nvCxnSpPr>
            <p:cNvPr id="80" name="Curved Connector 79"/>
            <p:cNvCxnSpPr>
              <a:cxnSpLocks/>
              <a:stCxn id="74" idx="0"/>
              <a:endCxn id="78" idx="0"/>
            </p:cNvCxnSpPr>
            <p:nvPr/>
          </p:nvCxnSpPr>
          <p:spPr bwMode="auto">
            <a:xfrm rot="5400000" flipH="1" flipV="1">
              <a:off x="6469923" y="5496099"/>
              <a:ext cx="12700" cy="1223138"/>
            </a:xfrm>
            <a:prstGeom prst="curvedConnector3">
              <a:avLst>
                <a:gd name="adj1" fmla="val 3315787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2" name="Curved Connector 81"/>
            <p:cNvCxnSpPr>
              <a:cxnSpLocks/>
              <a:stCxn id="78" idx="0"/>
              <a:endCxn id="75" idx="0"/>
            </p:cNvCxnSpPr>
            <p:nvPr/>
          </p:nvCxnSpPr>
          <p:spPr bwMode="auto">
            <a:xfrm rot="16200000" flipV="1">
              <a:off x="6750398" y="5776573"/>
              <a:ext cx="12700" cy="662189"/>
            </a:xfrm>
            <a:prstGeom prst="curvedConnector3">
              <a:avLst>
                <a:gd name="adj1" fmla="val 1800000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3" name="Curved Connector 82"/>
            <p:cNvCxnSpPr>
              <a:cxnSpLocks/>
              <a:stCxn id="78" idx="0"/>
              <a:endCxn id="77" idx="0"/>
            </p:cNvCxnSpPr>
            <p:nvPr/>
          </p:nvCxnSpPr>
          <p:spPr bwMode="auto">
            <a:xfrm rot="5400000" flipH="1" flipV="1">
              <a:off x="7353654" y="5835506"/>
              <a:ext cx="12700" cy="544324"/>
            </a:xfrm>
            <a:prstGeom prst="curvedConnector3">
              <a:avLst>
                <a:gd name="adj1" fmla="val 18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9" name="TextBox 98"/>
            <p:cNvSpPr txBox="1"/>
            <p:nvPr/>
          </p:nvSpPr>
          <p:spPr>
            <a:xfrm>
              <a:off x="5759349" y="5105400"/>
              <a:ext cx="33516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Infeasible total ordering: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1ACF5E1D-78B9-F947-ACF9-CAB650C7EE70}"/>
              </a:ext>
            </a:extLst>
          </p:cNvPr>
          <p:cNvGrpSpPr/>
          <p:nvPr/>
        </p:nvGrpSpPr>
        <p:grpSpPr>
          <a:xfrm>
            <a:off x="756394" y="2164324"/>
            <a:ext cx="3581363" cy="1292745"/>
            <a:chOff x="5410200" y="2514600"/>
            <a:chExt cx="3581363" cy="1292745"/>
          </a:xfrm>
        </p:grpSpPr>
        <p:sp>
          <p:nvSpPr>
            <p:cNvPr id="86" name="Text Box 407">
              <a:extLst>
                <a:ext uri="{FF2B5EF4-FFF2-40B4-BE49-F238E27FC236}">
                  <a16:creationId xmlns:a16="http://schemas.microsoft.com/office/drawing/2014/main" id="{415C550D-DF31-6245-A3B1-E631B3C404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62625" y="2514600"/>
              <a:ext cx="1285938" cy="3441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 x=2  2</a:t>
              </a:r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AE218929-6C66-B74D-B869-9C911F9436F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671642" y="3428152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4449E185-79E3-4F45-9758-79ED763EC966}"/>
                </a:ext>
              </a:extLst>
            </p:cNvPr>
            <p:cNvSpPr txBox="1"/>
            <p:nvPr/>
          </p:nvSpPr>
          <p:spPr>
            <a:xfrm>
              <a:off x="5410200" y="3468791"/>
              <a:ext cx="677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main</a:t>
              </a:r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04646AE0-BD20-9446-BCA6-179B6B95C2D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85754" y="3428152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B8F87C5C-1263-2441-96CB-FBD11E8DB38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16088" y="3428152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21408FD9-005D-D44C-8794-4FDB48D7BFFF}"/>
                </a:ext>
              </a:extLst>
            </p:cNvPr>
            <p:cNvSpPr txBox="1"/>
            <p:nvPr/>
          </p:nvSpPr>
          <p:spPr>
            <a:xfrm>
              <a:off x="6259346" y="3468791"/>
              <a:ext cx="7078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92" name="Elbow Connector 35">
              <a:extLst>
                <a:ext uri="{FF2B5EF4-FFF2-40B4-BE49-F238E27FC236}">
                  <a16:creationId xmlns:a16="http://schemas.microsoft.com/office/drawing/2014/main" id="{84C804DB-3BCC-5448-9552-B091A927A045}"/>
                </a:ext>
              </a:extLst>
            </p:cNvPr>
            <p:cNvCxnSpPr>
              <a:cxnSpLocks/>
              <a:stCxn id="91" idx="0"/>
            </p:cNvCxnSpPr>
            <p:nvPr/>
          </p:nvCxnSpPr>
          <p:spPr>
            <a:xfrm rot="5400000" flipH="1" flipV="1">
              <a:off x="6735148" y="2706502"/>
              <a:ext cx="640393" cy="884187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A15AF222-32EB-1948-AFF8-664CBA73E9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00555" y="2783390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220F3031-FF8C-C54A-8C5A-A7CCFDFC1D8C}"/>
                </a:ext>
              </a:extLst>
            </p:cNvPr>
            <p:cNvCxnSpPr/>
            <p:nvPr/>
          </p:nvCxnSpPr>
          <p:spPr>
            <a:xfrm flipV="1">
              <a:off x="6677194" y="3472178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54EB6F32-4D79-A14C-B961-69A8C5582347}"/>
                </a:ext>
              </a:extLst>
            </p:cNvPr>
            <p:cNvCxnSpPr/>
            <p:nvPr/>
          </p:nvCxnSpPr>
          <p:spPr>
            <a:xfrm flipV="1">
              <a:off x="5763082" y="3472178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EE779B52-C6DB-A949-AAC9-DF9268FDC3AF}"/>
                </a:ext>
              </a:extLst>
            </p:cNvPr>
            <p:cNvSpPr txBox="1"/>
            <p:nvPr/>
          </p:nvSpPr>
          <p:spPr>
            <a:xfrm>
              <a:off x="7086733" y="3468791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EFD442E0-8420-6341-A519-2638CC78F42B}"/>
                </a:ext>
              </a:extLst>
            </p:cNvPr>
            <p:cNvSpPr txBox="1"/>
            <p:nvPr/>
          </p:nvSpPr>
          <p:spPr>
            <a:xfrm>
              <a:off x="7086634" y="2811249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102" name="Text Box 407">
              <a:extLst>
                <a:ext uri="{FF2B5EF4-FFF2-40B4-BE49-F238E27FC236}">
                  <a16:creationId xmlns:a16="http://schemas.microsoft.com/office/drawing/2014/main" id="{ADAED6C2-374F-FA4D-9F83-2BA05008ED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77717" y="3156378"/>
              <a:ext cx="795337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latin typeface="Courier New" charset="0"/>
                </a:rPr>
                <a:t>x=1</a:t>
              </a:r>
            </a:p>
          </p:txBody>
        </p:sp>
        <p:sp>
          <p:nvSpPr>
            <p:cNvPr id="103" name="Text Box 407">
              <a:extLst>
                <a:ext uri="{FF2B5EF4-FFF2-40B4-BE49-F238E27FC236}">
                  <a16:creationId xmlns:a16="http://schemas.microsoft.com/office/drawing/2014/main" id="{D1BB735E-517D-4F4F-BC76-DDB24B9505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53163" y="3137103"/>
              <a:ext cx="1313698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 x=0  0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AE49E37E-49E5-7A44-B8EB-C79B2C294EAA}"/>
                </a:ext>
              </a:extLst>
            </p:cNvPr>
            <p:cNvSpPr txBox="1"/>
            <p:nvPr/>
          </p:nvSpPr>
          <p:spPr>
            <a:xfrm>
              <a:off x="8153400" y="3290992"/>
              <a:ext cx="8381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>
                  <a:latin typeface="Arial"/>
                  <a:cs typeface="Arial"/>
                </a:rPr>
                <a:t>Parent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59694E47-B309-0C4E-9799-8262ABD07383}"/>
                </a:ext>
              </a:extLst>
            </p:cNvPr>
            <p:cNvSpPr txBox="1"/>
            <p:nvPr/>
          </p:nvSpPr>
          <p:spPr>
            <a:xfrm>
              <a:off x="8221878" y="2641972"/>
              <a:ext cx="7012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>
                  <a:latin typeface="Arial"/>
                  <a:cs typeface="Arial"/>
                </a:rPr>
                <a:t>Child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1446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Example: Two consecutive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s</a:t>
            </a:r>
          </a:p>
        </p:txBody>
      </p:sp>
      <p:sp>
        <p:nvSpPr>
          <p:cNvPr id="491523" name="Text Box 3"/>
          <p:cNvSpPr txBox="1">
            <a:spLocks noChangeArrowheads="1"/>
          </p:cNvSpPr>
          <p:nvPr/>
        </p:nvSpPr>
        <p:spPr bwMode="auto">
          <a:xfrm>
            <a:off x="228600" y="1676400"/>
            <a:ext cx="2964123" cy="230832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fork1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"L0\n"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a-DK" sz="1800" dirty="0">
                <a:solidFill>
                  <a:srgbClr val="000000"/>
                </a:solidFill>
                <a:latin typeface="Menlo-Regular"/>
              </a:rPr>
              <a:t>    fork();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"L1\n"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a-DK" sz="1800" dirty="0">
                <a:solidFill>
                  <a:srgbClr val="000000"/>
                </a:solidFill>
                <a:latin typeface="Menlo-Regular"/>
              </a:rPr>
              <a:t>    fork();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"Bye\n"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588921" y="1295400"/>
            <a:ext cx="4640679" cy="2667000"/>
            <a:chOff x="3124200" y="3505200"/>
            <a:chExt cx="4640679" cy="2667000"/>
          </a:xfrm>
        </p:grpSpPr>
        <p:sp>
          <p:nvSpPr>
            <p:cNvPr id="64" name="Oval 63"/>
            <p:cNvSpPr>
              <a:spLocks noChangeAspect="1"/>
            </p:cNvSpPr>
            <p:nvPr/>
          </p:nvSpPr>
          <p:spPr>
            <a:xfrm>
              <a:off x="3511276" y="57962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124200" y="5833646"/>
              <a:ext cx="92845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66" name="Oval 65"/>
            <p:cNvSpPr>
              <a:spLocks noChangeAspect="1"/>
            </p:cNvSpPr>
            <p:nvPr/>
          </p:nvSpPr>
          <p:spPr>
            <a:xfrm>
              <a:off x="5365188" y="57835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>
              <a:spLocks noChangeAspect="1"/>
            </p:cNvSpPr>
            <p:nvPr/>
          </p:nvSpPr>
          <p:spPr>
            <a:xfrm>
              <a:off x="6295522" y="57869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915812" y="5820946"/>
              <a:ext cx="9502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70" name="Elbow Connector 35"/>
            <p:cNvCxnSpPr/>
            <p:nvPr/>
          </p:nvCxnSpPr>
          <p:spPr>
            <a:xfrm rot="5400000" flipH="1" flipV="1">
              <a:off x="6465299" y="5057784"/>
              <a:ext cx="640392" cy="885933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/>
            <p:cNvSpPr>
              <a:spLocks noChangeAspect="1"/>
            </p:cNvSpPr>
            <p:nvPr/>
          </p:nvSpPr>
          <p:spPr>
            <a:xfrm>
              <a:off x="7244278" y="512212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Straight Arrow Connector 71"/>
            <p:cNvCxnSpPr/>
            <p:nvPr/>
          </p:nvCxnSpPr>
          <p:spPr>
            <a:xfrm flipV="1">
              <a:off x="5456628" y="58259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flipV="1">
              <a:off x="3602716" y="58352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5866167" y="5820946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fork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817657" y="5105400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V="1">
              <a:off x="6381242" y="58191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Oval 78"/>
            <p:cNvSpPr>
              <a:spLocks noChangeAspect="1"/>
            </p:cNvSpPr>
            <p:nvPr/>
          </p:nvSpPr>
          <p:spPr>
            <a:xfrm>
              <a:off x="7220136" y="57670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787989" y="5820946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82" name="Oval 81"/>
            <p:cNvSpPr>
              <a:spLocks noChangeAspect="1"/>
            </p:cNvSpPr>
            <p:nvPr/>
          </p:nvSpPr>
          <p:spPr>
            <a:xfrm>
              <a:off x="4438088" y="57962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102062" y="5833645"/>
              <a:ext cx="7174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84" name="Straight Arrow Connector 83"/>
            <p:cNvCxnSpPr/>
            <p:nvPr/>
          </p:nvCxnSpPr>
          <p:spPr>
            <a:xfrm flipV="1">
              <a:off x="4529528" y="5828457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Elbow Connector 35"/>
            <p:cNvCxnSpPr>
              <a:endCxn id="86" idx="2"/>
            </p:cNvCxnSpPr>
            <p:nvPr/>
          </p:nvCxnSpPr>
          <p:spPr>
            <a:xfrm rot="5400000" flipH="1" flipV="1">
              <a:off x="4294242" y="4725345"/>
              <a:ext cx="1262381" cy="879511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Oval 85"/>
            <p:cNvSpPr>
              <a:spLocks noChangeAspect="1"/>
            </p:cNvSpPr>
            <p:nvPr/>
          </p:nvSpPr>
          <p:spPr>
            <a:xfrm>
              <a:off x="5365188" y="44881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>
              <a:spLocks noChangeAspect="1"/>
            </p:cNvSpPr>
            <p:nvPr/>
          </p:nvSpPr>
          <p:spPr>
            <a:xfrm>
              <a:off x="6295522" y="44915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4878277" y="4495800"/>
              <a:ext cx="101703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90" name="Elbow Connector 35"/>
            <p:cNvCxnSpPr/>
            <p:nvPr/>
          </p:nvCxnSpPr>
          <p:spPr>
            <a:xfrm rot="5400000" flipH="1" flipV="1">
              <a:off x="6476216" y="3743554"/>
              <a:ext cx="640396" cy="864095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Oval 90"/>
            <p:cNvSpPr>
              <a:spLocks noChangeAspect="1"/>
            </p:cNvSpPr>
            <p:nvPr/>
          </p:nvSpPr>
          <p:spPr>
            <a:xfrm>
              <a:off x="7244278" y="3796982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Arrow Connector 91"/>
            <p:cNvCxnSpPr/>
            <p:nvPr/>
          </p:nvCxnSpPr>
          <p:spPr>
            <a:xfrm flipV="1">
              <a:off x="5456628" y="45305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/>
            <p:cNvSpPr txBox="1"/>
            <p:nvPr/>
          </p:nvSpPr>
          <p:spPr>
            <a:xfrm>
              <a:off x="5866167" y="4525546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fork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6817657" y="3846512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95" name="Straight Arrow Connector 94"/>
            <p:cNvCxnSpPr/>
            <p:nvPr/>
          </p:nvCxnSpPr>
          <p:spPr>
            <a:xfrm flipV="1">
              <a:off x="6381242" y="45237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Oval 97"/>
            <p:cNvSpPr>
              <a:spLocks noChangeAspect="1"/>
            </p:cNvSpPr>
            <p:nvPr/>
          </p:nvSpPr>
          <p:spPr>
            <a:xfrm>
              <a:off x="7220136" y="44716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6787989" y="4525546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102" name="Text Box 407"/>
            <p:cNvSpPr txBox="1">
              <a:spLocks noChangeArrowheads="1"/>
            </p:cNvSpPr>
            <p:nvPr/>
          </p:nvSpPr>
          <p:spPr bwMode="auto">
            <a:xfrm>
              <a:off x="6913523" y="3505200"/>
              <a:ext cx="795337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Bye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3379073" y="5528846"/>
              <a:ext cx="4309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FF0000"/>
                  </a:solidFill>
                  <a:latin typeface="Courier New"/>
                  <a:cs typeface="Courier New"/>
                </a:rPr>
                <a:t>L0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7034547" y="4800600"/>
              <a:ext cx="5540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207873" y="5496311"/>
              <a:ext cx="4309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5207873" y="4191000"/>
              <a:ext cx="4309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7010400" y="5452646"/>
              <a:ext cx="5540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sp>
          <p:nvSpPr>
            <p:cNvPr id="118" name="Text Box 407"/>
            <p:cNvSpPr txBox="1">
              <a:spLocks noChangeArrowheads="1"/>
            </p:cNvSpPr>
            <p:nvPr/>
          </p:nvSpPr>
          <p:spPr bwMode="auto">
            <a:xfrm>
              <a:off x="6858000" y="4157246"/>
              <a:ext cx="795337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Bye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B8091F99-FA2D-C049-BBA9-E81DD761E569}"/>
              </a:ext>
            </a:extLst>
          </p:cNvPr>
          <p:cNvSpPr txBox="1"/>
          <p:nvPr/>
        </p:nvSpPr>
        <p:spPr>
          <a:xfrm>
            <a:off x="609600" y="4495800"/>
            <a:ext cx="3916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Which of these outputs are feasible?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6E9D73C-EA59-9647-A5A5-3E6ECB49EE7F}"/>
              </a:ext>
            </a:extLst>
          </p:cNvPr>
          <p:cNvSpPr txBox="1"/>
          <p:nvPr/>
        </p:nvSpPr>
        <p:spPr>
          <a:xfrm>
            <a:off x="4704353" y="4414066"/>
            <a:ext cx="52424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L0</a:t>
            </a:r>
          </a:p>
          <a:p>
            <a:r>
              <a:rPr lang="en-US" sz="1800" dirty="0">
                <a:latin typeface="Calibri" pitchFamily="34" charset="0"/>
              </a:rPr>
              <a:t>L1</a:t>
            </a:r>
          </a:p>
          <a:p>
            <a:r>
              <a:rPr lang="en-US" sz="1800" dirty="0">
                <a:latin typeface="Calibri" pitchFamily="34" charset="0"/>
              </a:rPr>
              <a:t>Bye</a:t>
            </a:r>
          </a:p>
          <a:p>
            <a:r>
              <a:rPr lang="en-US" sz="1800" dirty="0">
                <a:latin typeface="Calibri" pitchFamily="34" charset="0"/>
              </a:rPr>
              <a:t>Bye</a:t>
            </a:r>
          </a:p>
          <a:p>
            <a:r>
              <a:rPr lang="en-US" sz="1800" dirty="0">
                <a:latin typeface="Calibri" pitchFamily="34" charset="0"/>
              </a:rPr>
              <a:t>L1</a:t>
            </a:r>
          </a:p>
          <a:p>
            <a:r>
              <a:rPr lang="en-US" sz="1800" dirty="0">
                <a:latin typeface="Calibri" pitchFamily="34" charset="0"/>
              </a:rPr>
              <a:t>Bye</a:t>
            </a:r>
          </a:p>
          <a:p>
            <a:r>
              <a:rPr lang="en-US" sz="1800" dirty="0">
                <a:latin typeface="Calibri" pitchFamily="34" charset="0"/>
              </a:rPr>
              <a:t>Bye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55354FA-515C-804E-810A-4C20D2016E9F}"/>
              </a:ext>
            </a:extLst>
          </p:cNvPr>
          <p:cNvSpPr txBox="1"/>
          <p:nvPr/>
        </p:nvSpPr>
        <p:spPr>
          <a:xfrm>
            <a:off x="6209972" y="4414065"/>
            <a:ext cx="52424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L0</a:t>
            </a:r>
          </a:p>
          <a:p>
            <a:r>
              <a:rPr lang="en-US" sz="1800" dirty="0">
                <a:latin typeface="Calibri" pitchFamily="34" charset="0"/>
              </a:rPr>
              <a:t>Bye</a:t>
            </a:r>
          </a:p>
          <a:p>
            <a:r>
              <a:rPr lang="en-US" sz="1800" dirty="0">
                <a:latin typeface="Calibri" pitchFamily="34" charset="0"/>
              </a:rPr>
              <a:t>L1</a:t>
            </a:r>
          </a:p>
          <a:p>
            <a:r>
              <a:rPr lang="en-US" sz="1800" dirty="0">
                <a:latin typeface="Calibri" pitchFamily="34" charset="0"/>
              </a:rPr>
              <a:t>Bye</a:t>
            </a:r>
          </a:p>
          <a:p>
            <a:r>
              <a:rPr lang="en-US" sz="1800" dirty="0">
                <a:latin typeface="Calibri" pitchFamily="34" charset="0"/>
              </a:rPr>
              <a:t>L1</a:t>
            </a:r>
          </a:p>
          <a:p>
            <a:r>
              <a:rPr lang="en-US" sz="1800" dirty="0">
                <a:latin typeface="Calibri" pitchFamily="34" charset="0"/>
              </a:rPr>
              <a:t>Bye</a:t>
            </a:r>
          </a:p>
          <a:p>
            <a:r>
              <a:rPr lang="en-US" sz="1800" dirty="0">
                <a:latin typeface="Calibri" pitchFamily="34" charset="0"/>
              </a:rPr>
              <a:t>Bye</a:t>
            </a:r>
          </a:p>
        </p:txBody>
      </p:sp>
    </p:spTree>
    <p:extLst>
      <p:ext uri="{BB962C8B-B14F-4D97-AF65-F5344CB8AC3E}">
        <p14:creationId xmlns:p14="http://schemas.microsoft.com/office/powerpoint/2010/main" val="69083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6" grpId="0"/>
      <p:bldP spid="4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Exercise: Nested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s in parent</a:t>
            </a:r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152400" y="1447800"/>
            <a:ext cx="3936933" cy="313932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fork2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"L0\n"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(fork() != 0) {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"L1\n"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8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(fork() != 0) {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    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"L2\n"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	}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"Bye\n"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>
          <a:xfrm>
            <a:off x="4090164" y="2068202"/>
            <a:ext cx="4863336" cy="1213951"/>
            <a:chOff x="2767585" y="4328459"/>
            <a:chExt cx="5721572" cy="1428183"/>
          </a:xfrm>
        </p:grpSpPr>
        <p:sp>
          <p:nvSpPr>
            <p:cNvPr id="28" name="Oval 27"/>
            <p:cNvSpPr>
              <a:spLocks noChangeAspect="1"/>
            </p:cNvSpPr>
            <p:nvPr/>
          </p:nvSpPr>
          <p:spPr>
            <a:xfrm>
              <a:off x="3206476" y="53390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767585" y="5376446"/>
              <a:ext cx="1032089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30" name="Oval 29"/>
            <p:cNvSpPr>
              <a:spLocks noChangeAspect="1"/>
            </p:cNvSpPr>
            <p:nvPr/>
          </p:nvSpPr>
          <p:spPr>
            <a:xfrm>
              <a:off x="5060388" y="53263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1" name="Oval 30"/>
            <p:cNvSpPr>
              <a:spLocks noChangeAspect="1"/>
            </p:cNvSpPr>
            <p:nvPr/>
          </p:nvSpPr>
          <p:spPr>
            <a:xfrm>
              <a:off x="5990722" y="53297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611011" y="5363746"/>
              <a:ext cx="1084145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33" name="Elbow Connector 35"/>
            <p:cNvCxnSpPr/>
            <p:nvPr/>
          </p:nvCxnSpPr>
          <p:spPr>
            <a:xfrm rot="5400000" flipH="1" flipV="1">
              <a:off x="6160499" y="4600584"/>
              <a:ext cx="640392" cy="885933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6939478" y="466492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flipV="1">
              <a:off x="5151828" y="53687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V="1">
              <a:off x="3297916" y="53780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5561367" y="5363746"/>
              <a:ext cx="947222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latin typeface="Courier New"/>
                  <a:cs typeface="Courier New"/>
                </a:rPr>
                <a:t>fork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512857" y="4648200"/>
              <a:ext cx="1128428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V="1">
              <a:off x="6076442" y="53619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>
              <a:spLocks noChangeAspect="1"/>
            </p:cNvSpPr>
            <p:nvPr/>
          </p:nvSpPr>
          <p:spPr>
            <a:xfrm>
              <a:off x="6915336" y="53098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435216" y="5363746"/>
              <a:ext cx="1192488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42" name="Oval 41"/>
            <p:cNvSpPr>
              <a:spLocks noChangeAspect="1"/>
            </p:cNvSpPr>
            <p:nvPr/>
          </p:nvSpPr>
          <p:spPr>
            <a:xfrm>
              <a:off x="4133288" y="53390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847065" y="5376446"/>
              <a:ext cx="763947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 flipV="1">
              <a:off x="4224728" y="5371257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Elbow Connector 35"/>
            <p:cNvCxnSpPr>
              <a:stCxn id="43" idx="0"/>
            </p:cNvCxnSpPr>
            <p:nvPr/>
          </p:nvCxnSpPr>
          <p:spPr>
            <a:xfrm rot="5400000" flipH="1" flipV="1">
              <a:off x="4307401" y="4620228"/>
              <a:ext cx="677858" cy="834582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>
              <a:spLocks noChangeAspect="1"/>
            </p:cNvSpPr>
            <p:nvPr/>
          </p:nvSpPr>
          <p:spPr>
            <a:xfrm>
              <a:off x="5060388" y="46278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573477" y="4622801"/>
              <a:ext cx="1176058" cy="3765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045305" y="4994354"/>
              <a:ext cx="488866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L0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6694440" y="4328459"/>
              <a:ext cx="624672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874105" y="4994354"/>
              <a:ext cx="488866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806202" y="4328459"/>
              <a:ext cx="624672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738196" y="4994354"/>
              <a:ext cx="488866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L2</a:t>
              </a:r>
            </a:p>
          </p:txBody>
        </p:sp>
        <p:cxnSp>
          <p:nvCxnSpPr>
            <p:cNvPr id="86" name="Straight Arrow Connector 85"/>
            <p:cNvCxnSpPr/>
            <p:nvPr/>
          </p:nvCxnSpPr>
          <p:spPr>
            <a:xfrm flipV="1">
              <a:off x="7009706" y="5346700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Oval 86"/>
            <p:cNvSpPr>
              <a:spLocks noChangeAspect="1"/>
            </p:cNvSpPr>
            <p:nvPr/>
          </p:nvSpPr>
          <p:spPr>
            <a:xfrm>
              <a:off x="7848600" y="5289981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430411" y="5350088"/>
              <a:ext cx="1058746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7627705" y="4994354"/>
              <a:ext cx="624672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4938151" y="4734074"/>
            <a:ext cx="52424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L0</a:t>
            </a:r>
          </a:p>
          <a:p>
            <a:r>
              <a:rPr lang="en-US" sz="1800" dirty="0">
                <a:latin typeface="Calibri" pitchFamily="34" charset="0"/>
              </a:rPr>
              <a:t>L1</a:t>
            </a:r>
          </a:p>
          <a:p>
            <a:r>
              <a:rPr lang="en-US" sz="1800" dirty="0">
                <a:latin typeface="Calibri" pitchFamily="34" charset="0"/>
              </a:rPr>
              <a:t>Bye</a:t>
            </a:r>
          </a:p>
          <a:p>
            <a:r>
              <a:rPr lang="en-US" sz="1800" dirty="0">
                <a:latin typeface="Calibri" pitchFamily="34" charset="0"/>
              </a:rPr>
              <a:t>Bye</a:t>
            </a:r>
          </a:p>
          <a:p>
            <a:r>
              <a:rPr lang="en-US" sz="1800" dirty="0">
                <a:latin typeface="Calibri" pitchFamily="34" charset="0"/>
              </a:rPr>
              <a:t>L2</a:t>
            </a:r>
          </a:p>
          <a:p>
            <a:r>
              <a:rPr lang="en-US" sz="1800" dirty="0">
                <a:latin typeface="Calibri" pitchFamily="34" charset="0"/>
              </a:rPr>
              <a:t>Bye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7465183" y="4734074"/>
            <a:ext cx="52424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L0</a:t>
            </a:r>
          </a:p>
          <a:p>
            <a:r>
              <a:rPr lang="en-US" sz="1800" dirty="0">
                <a:latin typeface="Calibri" pitchFamily="34" charset="0"/>
              </a:rPr>
              <a:t>Bye</a:t>
            </a:r>
          </a:p>
          <a:p>
            <a:r>
              <a:rPr lang="en-US" sz="1800" dirty="0">
                <a:latin typeface="Calibri" pitchFamily="34" charset="0"/>
              </a:rPr>
              <a:t>L1</a:t>
            </a:r>
          </a:p>
          <a:p>
            <a:r>
              <a:rPr lang="en-US" sz="1800" dirty="0">
                <a:latin typeface="Calibri" pitchFamily="34" charset="0"/>
              </a:rPr>
              <a:t>Bye</a:t>
            </a:r>
          </a:p>
          <a:p>
            <a:r>
              <a:rPr lang="en-US" sz="1800" dirty="0">
                <a:latin typeface="Calibri" pitchFamily="34" charset="0"/>
              </a:rPr>
              <a:t>Bye</a:t>
            </a:r>
          </a:p>
          <a:p>
            <a:r>
              <a:rPr lang="en-US" sz="1800" dirty="0">
                <a:latin typeface="Calibri" pitchFamily="34" charset="0"/>
              </a:rPr>
              <a:t>L2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3D51614-E56F-1648-B73A-0B9DFE680EF1}"/>
              </a:ext>
            </a:extLst>
          </p:cNvPr>
          <p:cNvSpPr txBox="1"/>
          <p:nvPr/>
        </p:nvSpPr>
        <p:spPr>
          <a:xfrm>
            <a:off x="612345" y="4734074"/>
            <a:ext cx="3916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Which of these outputs are feasible?</a:t>
            </a:r>
          </a:p>
        </p:txBody>
      </p:sp>
    </p:spTree>
    <p:extLst>
      <p:ext uri="{BB962C8B-B14F-4D97-AF65-F5344CB8AC3E}">
        <p14:creationId xmlns:p14="http://schemas.microsoft.com/office/powerpoint/2010/main" val="3448044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1" grpId="0"/>
      <p:bldP spid="4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Exercise: Nested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s in children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173493" y="1536690"/>
            <a:ext cx="3936933" cy="313932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fork3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"L0\n"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(fork() == 0) {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"L1\n"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8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(fork() == 0) {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    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"L2\n"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    }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"Bye\n"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153664" y="1799014"/>
            <a:ext cx="4863336" cy="1782386"/>
            <a:chOff x="4153664" y="1487067"/>
            <a:chExt cx="4863336" cy="1782386"/>
          </a:xfrm>
        </p:grpSpPr>
        <p:sp>
          <p:nvSpPr>
            <p:cNvPr id="49" name="Oval 48"/>
            <p:cNvSpPr>
              <a:spLocks noChangeAspect="1"/>
            </p:cNvSpPr>
            <p:nvPr/>
          </p:nvSpPr>
          <p:spPr>
            <a:xfrm>
              <a:off x="4526721" y="2914534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153664" y="2946288"/>
              <a:ext cx="87727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51" name="Oval 50"/>
            <p:cNvSpPr>
              <a:spLocks noChangeAspect="1"/>
            </p:cNvSpPr>
            <p:nvPr/>
          </p:nvSpPr>
          <p:spPr>
            <a:xfrm>
              <a:off x="6102546" y="2903739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2" name="Oval 51"/>
            <p:cNvSpPr>
              <a:spLocks noChangeAspect="1"/>
            </p:cNvSpPr>
            <p:nvPr/>
          </p:nvSpPr>
          <p:spPr>
            <a:xfrm>
              <a:off x="6893330" y="2335164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720576" y="2935493"/>
              <a:ext cx="921523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54" name="Elbow Connector 35"/>
            <p:cNvCxnSpPr/>
            <p:nvPr/>
          </p:nvCxnSpPr>
          <p:spPr>
            <a:xfrm rot="5400000" flipH="1" flipV="1">
              <a:off x="7037642" y="1715351"/>
              <a:ext cx="544331" cy="753043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val 54"/>
            <p:cNvSpPr>
              <a:spLocks noChangeAspect="1"/>
            </p:cNvSpPr>
            <p:nvPr/>
          </p:nvSpPr>
          <p:spPr>
            <a:xfrm>
              <a:off x="7699773" y="1770045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flipV="1">
              <a:off x="6180270" y="2368266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flipV="1">
              <a:off x="4604445" y="2947637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6528379" y="2305691"/>
              <a:ext cx="805139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latin typeface="Courier New"/>
                  <a:cs typeface="Courier New"/>
                </a:rPr>
                <a:t>fork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337145" y="1755826"/>
              <a:ext cx="959164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 flipV="1">
              <a:off x="6966192" y="2362507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Oval 60"/>
            <p:cNvSpPr>
              <a:spLocks noChangeAspect="1"/>
            </p:cNvSpPr>
            <p:nvPr/>
          </p:nvSpPr>
          <p:spPr>
            <a:xfrm>
              <a:off x="7679252" y="2318247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271150" y="2305691"/>
              <a:ext cx="1013615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63" name="Oval 62"/>
            <p:cNvSpPr>
              <a:spLocks noChangeAspect="1"/>
            </p:cNvSpPr>
            <p:nvPr/>
          </p:nvSpPr>
          <p:spPr>
            <a:xfrm>
              <a:off x="5314512" y="2914534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071222" y="2946288"/>
              <a:ext cx="649355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 flipV="1">
              <a:off x="5392235" y="2941877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Elbow Connector 35"/>
            <p:cNvCxnSpPr>
              <a:stCxn id="64" idx="0"/>
            </p:cNvCxnSpPr>
            <p:nvPr/>
          </p:nvCxnSpPr>
          <p:spPr>
            <a:xfrm rot="5400000" flipH="1" flipV="1">
              <a:off x="5462509" y="2303503"/>
              <a:ext cx="576177" cy="709395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val 66"/>
            <p:cNvSpPr>
              <a:spLocks noChangeAspect="1"/>
            </p:cNvSpPr>
            <p:nvPr/>
          </p:nvSpPr>
          <p:spPr>
            <a:xfrm>
              <a:off x="6102546" y="2310017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688672" y="2305691"/>
              <a:ext cx="864479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389726" y="2621511"/>
              <a:ext cx="41553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L0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549209" y="1487067"/>
              <a:ext cx="41553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L2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886489" y="2621511"/>
              <a:ext cx="530971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944206" y="2055502"/>
              <a:ext cx="41553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470966" y="2050056"/>
              <a:ext cx="530971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 flipV="1">
              <a:off x="7759467" y="1816191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Oval 74"/>
            <p:cNvSpPr>
              <a:spLocks noChangeAspect="1"/>
            </p:cNvSpPr>
            <p:nvPr/>
          </p:nvSpPr>
          <p:spPr>
            <a:xfrm>
              <a:off x="8472527" y="1767980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8117066" y="1755826"/>
              <a:ext cx="899934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8284766" y="1487067"/>
              <a:ext cx="530971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4439160" y="4734074"/>
            <a:ext cx="52424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L0</a:t>
            </a:r>
          </a:p>
          <a:p>
            <a:r>
              <a:rPr lang="en-US" sz="1800" dirty="0">
                <a:latin typeface="Calibri" pitchFamily="34" charset="0"/>
              </a:rPr>
              <a:t>Bye</a:t>
            </a:r>
          </a:p>
          <a:p>
            <a:r>
              <a:rPr lang="en-US" sz="1800" dirty="0">
                <a:latin typeface="Calibri" pitchFamily="34" charset="0"/>
              </a:rPr>
              <a:t>L1</a:t>
            </a:r>
          </a:p>
          <a:p>
            <a:r>
              <a:rPr lang="en-US" sz="1800" dirty="0">
                <a:latin typeface="Calibri" pitchFamily="34" charset="0"/>
              </a:rPr>
              <a:t>L2</a:t>
            </a:r>
          </a:p>
          <a:p>
            <a:r>
              <a:rPr lang="en-US" sz="1800" dirty="0">
                <a:latin typeface="Calibri" pitchFamily="34" charset="0"/>
              </a:rPr>
              <a:t>Bye</a:t>
            </a:r>
          </a:p>
          <a:p>
            <a:r>
              <a:rPr lang="en-US" sz="1800" dirty="0">
                <a:latin typeface="Calibri" pitchFamily="34" charset="0"/>
              </a:rPr>
              <a:t>Bye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966192" y="4734074"/>
            <a:ext cx="52424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L0</a:t>
            </a:r>
          </a:p>
          <a:p>
            <a:r>
              <a:rPr lang="en-US" sz="1800" dirty="0">
                <a:latin typeface="Calibri" pitchFamily="34" charset="0"/>
              </a:rPr>
              <a:t>Bye</a:t>
            </a:r>
          </a:p>
          <a:p>
            <a:r>
              <a:rPr lang="en-US" sz="1800" dirty="0">
                <a:latin typeface="Calibri" pitchFamily="34" charset="0"/>
              </a:rPr>
              <a:t>L1</a:t>
            </a:r>
          </a:p>
          <a:p>
            <a:r>
              <a:rPr lang="en-US" sz="1800" dirty="0">
                <a:latin typeface="Calibri" pitchFamily="34" charset="0"/>
              </a:rPr>
              <a:t>Bye</a:t>
            </a:r>
          </a:p>
          <a:p>
            <a:r>
              <a:rPr lang="en-US" sz="1800" dirty="0">
                <a:latin typeface="Calibri" pitchFamily="34" charset="0"/>
              </a:rPr>
              <a:t>Bye</a:t>
            </a:r>
          </a:p>
          <a:p>
            <a:r>
              <a:rPr lang="en-US" sz="1800" dirty="0">
                <a:latin typeface="Calibri" pitchFamily="34" charset="0"/>
              </a:rPr>
              <a:t>L2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5A60F4E-C3A4-5B4D-8016-24EC113C7D3C}"/>
              </a:ext>
            </a:extLst>
          </p:cNvPr>
          <p:cNvSpPr txBox="1"/>
          <p:nvPr/>
        </p:nvSpPr>
        <p:spPr>
          <a:xfrm>
            <a:off x="612345" y="4734074"/>
            <a:ext cx="3916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Which of these outputs are feasible?</a:t>
            </a:r>
          </a:p>
        </p:txBody>
      </p:sp>
    </p:spTree>
    <p:extLst>
      <p:ext uri="{BB962C8B-B14F-4D97-AF65-F5344CB8AC3E}">
        <p14:creationId xmlns:p14="http://schemas.microsoft.com/office/powerpoint/2010/main" val="4288111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79" grpId="0"/>
      <p:bldP spid="3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C6519-1D9A-0749-A25E-9F6000F8F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Life Cycle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B488BB8-4811-2F44-9FE8-B4FCA88F027D}"/>
              </a:ext>
            </a:extLst>
          </p:cNvPr>
          <p:cNvSpPr/>
          <p:nvPr/>
        </p:nvSpPr>
        <p:spPr>
          <a:xfrm>
            <a:off x="457200" y="2209800"/>
            <a:ext cx="21336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/>
              <a:t>Init</a:t>
            </a:r>
            <a:endParaRPr lang="en-US" sz="2400" b="1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E737E5F-35CB-8B4D-8C4B-414BBD9E98FD}"/>
              </a:ext>
            </a:extLst>
          </p:cNvPr>
          <p:cNvSpPr/>
          <p:nvPr/>
        </p:nvSpPr>
        <p:spPr>
          <a:xfrm>
            <a:off x="1752600" y="3733800"/>
            <a:ext cx="2286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Runnable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DF59DD7-BC6A-BA4E-B600-E5D7A96C1106}"/>
              </a:ext>
            </a:extLst>
          </p:cNvPr>
          <p:cNvSpPr/>
          <p:nvPr/>
        </p:nvSpPr>
        <p:spPr>
          <a:xfrm>
            <a:off x="5105400" y="3733800"/>
            <a:ext cx="2286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Running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96AB3B4-1B6C-7344-B8CE-AAEF8AC030CF}"/>
              </a:ext>
            </a:extLst>
          </p:cNvPr>
          <p:cNvSpPr/>
          <p:nvPr/>
        </p:nvSpPr>
        <p:spPr>
          <a:xfrm>
            <a:off x="6385995" y="2209800"/>
            <a:ext cx="2605605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Terminated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B7883A-BAFA-2749-B2B1-FDE21DE6A02E}"/>
              </a:ext>
            </a:extLst>
          </p:cNvPr>
          <p:cNvSpPr/>
          <p:nvPr/>
        </p:nvSpPr>
        <p:spPr>
          <a:xfrm>
            <a:off x="3429000" y="5242112"/>
            <a:ext cx="2286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Stopped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C2E966D-574D-894C-AC66-5DB198961E24}"/>
              </a:ext>
            </a:extLst>
          </p:cNvPr>
          <p:cNvGrpSpPr/>
          <p:nvPr/>
        </p:nvGrpSpPr>
        <p:grpSpPr>
          <a:xfrm>
            <a:off x="1212686" y="2971800"/>
            <a:ext cx="874691" cy="873592"/>
            <a:chOff x="1212686" y="2971800"/>
            <a:chExt cx="874691" cy="873592"/>
          </a:xfrm>
        </p:grpSpPr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E94D19BC-7F11-E040-BBE0-0B4E6A09F4DD}"/>
                </a:ext>
              </a:extLst>
            </p:cNvPr>
            <p:cNvCxnSpPr>
              <a:cxnSpLocks/>
              <a:stCxn id="10" idx="4"/>
              <a:endCxn id="11" idx="1"/>
            </p:cNvCxnSpPr>
            <p:nvPr/>
          </p:nvCxnSpPr>
          <p:spPr>
            <a:xfrm>
              <a:off x="1524000" y="2971800"/>
              <a:ext cx="563377" cy="87359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4D4E7EA-3812-4D4D-8B8B-F9A367A7E978}"/>
                </a:ext>
              </a:extLst>
            </p:cNvPr>
            <p:cNvSpPr txBox="1"/>
            <p:nvPr/>
          </p:nvSpPr>
          <p:spPr>
            <a:xfrm>
              <a:off x="1212686" y="324433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fork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853E817-3FDD-0940-B0AE-D493486E984E}"/>
              </a:ext>
            </a:extLst>
          </p:cNvPr>
          <p:cNvGrpSpPr/>
          <p:nvPr/>
        </p:nvGrpSpPr>
        <p:grpSpPr>
          <a:xfrm>
            <a:off x="3930068" y="4114800"/>
            <a:ext cx="1236236" cy="405132"/>
            <a:chOff x="3930068" y="4114800"/>
            <a:chExt cx="1236236" cy="405132"/>
          </a:xfrm>
        </p:grpSpPr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28505DF8-A6E1-2649-9011-1406FB984017}"/>
                </a:ext>
              </a:extLst>
            </p:cNvPr>
            <p:cNvCxnSpPr>
              <a:cxnSpLocks/>
              <a:endCxn id="12" idx="2"/>
            </p:cNvCxnSpPr>
            <p:nvPr/>
          </p:nvCxnSpPr>
          <p:spPr>
            <a:xfrm>
              <a:off x="4038600" y="4114800"/>
              <a:ext cx="10668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4EB21A8-2689-E847-A332-768B962DC84B}"/>
                </a:ext>
              </a:extLst>
            </p:cNvPr>
            <p:cNvSpPr txBox="1"/>
            <p:nvPr/>
          </p:nvSpPr>
          <p:spPr>
            <a:xfrm>
              <a:off x="3930068" y="4150600"/>
              <a:ext cx="1236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scheduled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44D0A42E-8224-584C-87C6-CD7F3960D678}"/>
              </a:ext>
            </a:extLst>
          </p:cNvPr>
          <p:cNvGrpSpPr/>
          <p:nvPr/>
        </p:nvGrpSpPr>
        <p:grpSpPr>
          <a:xfrm>
            <a:off x="3092896" y="2844605"/>
            <a:ext cx="2759446" cy="1695311"/>
            <a:chOff x="3092896" y="2844605"/>
            <a:chExt cx="2759446" cy="1695311"/>
          </a:xfrm>
        </p:grpSpPr>
        <p:sp>
          <p:nvSpPr>
            <p:cNvPr id="33" name="Arc 32">
              <a:extLst>
                <a:ext uri="{FF2B5EF4-FFF2-40B4-BE49-F238E27FC236}">
                  <a16:creationId xmlns:a16="http://schemas.microsoft.com/office/drawing/2014/main" id="{CDF711A3-51F7-C54E-A20F-5096409F3E66}"/>
                </a:ext>
              </a:extLst>
            </p:cNvPr>
            <p:cNvSpPr/>
            <p:nvPr/>
          </p:nvSpPr>
          <p:spPr>
            <a:xfrm>
              <a:off x="3092896" y="3219771"/>
              <a:ext cx="2759446" cy="1320145"/>
            </a:xfrm>
            <a:prstGeom prst="arc">
              <a:avLst>
                <a:gd name="adj1" fmla="val 11388670"/>
                <a:gd name="adj2" fmla="val 21106121"/>
              </a:avLst>
            </a:prstGeom>
            <a:ln>
              <a:headEnd type="triangle" w="lg" len="lg"/>
              <a:tailEnd type="none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89B647C-4005-3647-9792-1AB8040199C7}"/>
                </a:ext>
              </a:extLst>
            </p:cNvPr>
            <p:cNvSpPr txBox="1"/>
            <p:nvPr/>
          </p:nvSpPr>
          <p:spPr>
            <a:xfrm>
              <a:off x="3665095" y="2844605"/>
              <a:ext cx="16337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interrupt, yield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18ED74D-4A4A-1F4C-AC58-4B7F7C4E8C56}"/>
              </a:ext>
            </a:extLst>
          </p:cNvPr>
          <p:cNvGrpSpPr/>
          <p:nvPr/>
        </p:nvGrpSpPr>
        <p:grpSpPr>
          <a:xfrm>
            <a:off x="7056623" y="2971800"/>
            <a:ext cx="2200134" cy="1027331"/>
            <a:chOff x="7056623" y="2971800"/>
            <a:chExt cx="2200134" cy="1027331"/>
          </a:xfrm>
        </p:grpSpPr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4F055CCD-8333-4047-9FDA-88AE378BE89C}"/>
                </a:ext>
              </a:extLst>
            </p:cNvPr>
            <p:cNvCxnSpPr>
              <a:cxnSpLocks/>
              <a:stCxn id="12" idx="7"/>
              <a:endCxn id="13" idx="4"/>
            </p:cNvCxnSpPr>
            <p:nvPr/>
          </p:nvCxnSpPr>
          <p:spPr>
            <a:xfrm flipV="1">
              <a:off x="7056623" y="2971800"/>
              <a:ext cx="632175" cy="87359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9B2AEEF-1ED9-E54F-8113-1EE7AE954A5E}"/>
                </a:ext>
              </a:extLst>
            </p:cNvPr>
            <p:cNvSpPr txBox="1"/>
            <p:nvPr/>
          </p:nvSpPr>
          <p:spPr>
            <a:xfrm>
              <a:off x="7315200" y="3352800"/>
              <a:ext cx="194155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return from main,</a:t>
              </a:r>
            </a:p>
            <a:p>
              <a:r>
                <a:rPr lang="en-US" dirty="0"/>
                <a:t>exit, terminated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657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Terminating Processes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Process becomes terminated for one of three reasons:</a:t>
            </a:r>
          </a:p>
          <a:p>
            <a:pPr lvl="1"/>
            <a:r>
              <a:rPr lang="en-US" dirty="0"/>
              <a:t>Returning from the </a:t>
            </a:r>
            <a:r>
              <a:rPr lang="en-US" dirty="0">
                <a:latin typeface="Courier New"/>
                <a:cs typeface="Courier New"/>
              </a:rPr>
              <a:t>main</a:t>
            </a:r>
            <a:r>
              <a:rPr lang="en-US" dirty="0"/>
              <a:t> routine</a:t>
            </a:r>
          </a:p>
          <a:p>
            <a:pPr lvl="1"/>
            <a:r>
              <a:rPr lang="en-US" dirty="0"/>
              <a:t>Calling the </a:t>
            </a:r>
            <a:r>
              <a:rPr lang="en-US" dirty="0">
                <a:latin typeface="Courier New"/>
                <a:cs typeface="Courier New"/>
              </a:rPr>
              <a:t>exit</a:t>
            </a:r>
            <a:r>
              <a:rPr lang="en-US" dirty="0"/>
              <a:t> function</a:t>
            </a:r>
          </a:p>
          <a:p>
            <a:pPr lvl="1"/>
            <a:r>
              <a:rPr lang="en-US" dirty="0"/>
              <a:t>Receiving a signal whose default action is to terminate</a:t>
            </a:r>
          </a:p>
          <a:p>
            <a:pPr lvl="1"/>
            <a:endParaRPr lang="en-US" dirty="0"/>
          </a:p>
          <a:p>
            <a:r>
              <a:rPr lang="en-US" dirty="0">
                <a:latin typeface="Courier" pitchFamily="2" charset="0"/>
                <a:cs typeface="Courier New"/>
              </a:rPr>
              <a:t>void exit(</a:t>
            </a:r>
            <a:r>
              <a:rPr lang="en-US" dirty="0" err="1">
                <a:latin typeface="Courier" pitchFamily="2" charset="0"/>
                <a:cs typeface="Courier New"/>
              </a:rPr>
              <a:t>int</a:t>
            </a:r>
            <a:r>
              <a:rPr lang="en-US" dirty="0">
                <a:latin typeface="Courier" pitchFamily="2" charset="0"/>
                <a:cs typeface="Courier New"/>
              </a:rPr>
              <a:t> status)</a:t>
            </a:r>
          </a:p>
          <a:p>
            <a:pPr lvl="1"/>
            <a:r>
              <a:rPr lang="en-US" dirty="0"/>
              <a:t>Terminates with an </a:t>
            </a:r>
            <a:r>
              <a:rPr lang="en-US" b="1" dirty="0">
                <a:solidFill>
                  <a:schemeClr val="accent1"/>
                </a:solidFill>
              </a:rPr>
              <a:t>exit status </a:t>
            </a:r>
            <a:r>
              <a:rPr lang="en-US" dirty="0"/>
              <a:t>of </a:t>
            </a:r>
            <a:r>
              <a:rPr lang="en-US" dirty="0">
                <a:latin typeface="Courier" pitchFamily="2" charset="0"/>
                <a:cs typeface="Courier New"/>
              </a:rPr>
              <a:t>status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Convention: normal return status is 0, nonzero on error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Another way to explicitly set the exit status is to return an integer value from the main routine</a:t>
            </a:r>
          </a:p>
          <a:p>
            <a:pPr lvl="1"/>
            <a:endParaRPr lang="en-US" dirty="0">
              <a:latin typeface="Calibri"/>
              <a:cs typeface="Calibri"/>
            </a:endParaRPr>
          </a:p>
          <a:p>
            <a:r>
              <a:rPr lang="en-US" dirty="0">
                <a:latin typeface="Courier" pitchFamily="2" charset="0"/>
                <a:cs typeface="Courier New"/>
              </a:rPr>
              <a:t>exit</a:t>
            </a:r>
            <a:r>
              <a:rPr lang="en-US" dirty="0">
                <a:latin typeface="Calibri"/>
                <a:cs typeface="Calibri"/>
              </a:rPr>
              <a:t> is called </a:t>
            </a:r>
            <a:r>
              <a:rPr lang="en-US" dirty="0">
                <a:solidFill>
                  <a:schemeClr val="accent1"/>
                </a:solidFill>
                <a:latin typeface="Calibri"/>
                <a:cs typeface="Calibri"/>
              </a:rPr>
              <a:t>once</a:t>
            </a:r>
            <a:r>
              <a:rPr lang="en-US" dirty="0">
                <a:latin typeface="Calibri"/>
                <a:cs typeface="Calibri"/>
              </a:rPr>
              <a:t> but </a:t>
            </a:r>
            <a:r>
              <a:rPr lang="en-US" dirty="0">
                <a:solidFill>
                  <a:schemeClr val="accent1"/>
                </a:solidFill>
                <a:latin typeface="Calibri"/>
                <a:cs typeface="Calibri"/>
              </a:rPr>
              <a:t>never</a:t>
            </a:r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returns.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37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Non-terminating Child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29</a:t>
            </a:fld>
            <a:endParaRPr lang="en-US">
              <a:solidFill>
                <a:srgbClr val="297FD5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700210" y="1618617"/>
            <a:ext cx="5743580" cy="33239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5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4A00FF"/>
                </a:solidFill>
                <a:latin typeface="Menlo-Regular"/>
              </a:rPr>
              <a:t>fork4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(fork() == 0) {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Child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500" dirty="0">
                <a:solidFill>
                  <a:srgbClr val="9D206F"/>
                </a:solidFill>
                <a:latin typeface="Menlo-Regular"/>
              </a:rPr>
              <a:t>"Running Child, PID = %d\n"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is-IS" sz="1500" dirty="0">
                <a:solidFill>
                  <a:srgbClr val="000000"/>
                </a:solidFill>
                <a:latin typeface="Menlo-Regular"/>
              </a:rPr>
              <a:t>               getpid());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(1)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    ;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Infinite loop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500" dirty="0">
                <a:solidFill>
                  <a:srgbClr val="000000"/>
                </a:solidFill>
                <a:latin typeface="Menlo-Regular"/>
              </a:rPr>
              <a:t>    } </a:t>
            </a:r>
            <a:r>
              <a:rPr lang="da-DK" sz="1500" dirty="0" err="1">
                <a:solidFill>
                  <a:srgbClr val="C200FF"/>
                </a:solidFill>
                <a:latin typeface="Menlo-Regular"/>
              </a:rPr>
              <a:t>else</a:t>
            </a:r>
            <a:r>
              <a:rPr lang="da-DK" sz="1500" dirty="0">
                <a:solidFill>
                  <a:srgbClr val="000000"/>
                </a:solidFill>
                <a:latin typeface="Menlo-Regular"/>
              </a:rPr>
              <a:t> {</a:t>
            </a:r>
          </a:p>
          <a:p>
            <a:r>
              <a:rPr lang="da-DK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5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da-DK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5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da-DK" sz="1500" dirty="0" err="1">
                <a:solidFill>
                  <a:srgbClr val="9D206F"/>
                </a:solidFill>
                <a:latin typeface="Menlo-Regular"/>
              </a:rPr>
              <a:t>Terminating</a:t>
            </a:r>
            <a:r>
              <a:rPr lang="da-DK" sz="1500" dirty="0">
                <a:solidFill>
                  <a:srgbClr val="9D206F"/>
                </a:solidFill>
                <a:latin typeface="Menlo-Regular"/>
              </a:rPr>
              <a:t> </a:t>
            </a:r>
            <a:r>
              <a:rPr lang="da-DK" sz="1500" dirty="0" err="1">
                <a:solidFill>
                  <a:srgbClr val="9D206F"/>
                </a:solidFill>
                <a:latin typeface="Menlo-Regular"/>
              </a:rPr>
              <a:t>Parent</a:t>
            </a:r>
            <a:r>
              <a:rPr lang="da-DK" sz="1500" dirty="0">
                <a:solidFill>
                  <a:srgbClr val="9D206F"/>
                </a:solidFill>
                <a:latin typeface="Menlo-Regular"/>
              </a:rPr>
              <a:t>, PID = %d\n"</a:t>
            </a:r>
            <a:r>
              <a:rPr lang="da-DK" sz="15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is-IS" sz="1500" dirty="0">
                <a:solidFill>
                  <a:srgbClr val="000000"/>
                </a:solidFill>
                <a:latin typeface="Menlo-Regular"/>
              </a:rPr>
              <a:t>               getpid());</a:t>
            </a:r>
          </a:p>
          <a:p>
            <a:r>
              <a:rPr lang="is-IS" sz="1500" dirty="0">
                <a:solidFill>
                  <a:srgbClr val="000000"/>
                </a:solidFill>
                <a:latin typeface="Menlo-Regular"/>
              </a:rPr>
              <a:t>        exit(0);</a:t>
            </a:r>
          </a:p>
          <a:p>
            <a:r>
              <a:rPr lang="is-IS" sz="15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is-IS" sz="15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61214A5-BACE-8C41-B7F5-E9594ACD9310}"/>
              </a:ext>
            </a:extLst>
          </p:cNvPr>
          <p:cNvSpPr/>
          <p:nvPr/>
        </p:nvSpPr>
        <p:spPr>
          <a:xfrm>
            <a:off x="838200" y="530447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>
                <a:latin typeface="Courier New"/>
                <a:cs typeface="Courier New"/>
              </a:rPr>
              <a:t>pid_t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getpid</a:t>
            </a:r>
            <a:r>
              <a:rPr lang="en-US" dirty="0">
                <a:latin typeface="Courier New"/>
                <a:cs typeface="Courier New"/>
              </a:rPr>
              <a:t>(void)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Returns PID of current process</a:t>
            </a:r>
          </a:p>
          <a:p>
            <a:pPr lvl="1"/>
            <a:endParaRPr lang="en-US" dirty="0">
              <a:latin typeface="Calibri"/>
              <a:cs typeface="Calibri"/>
            </a:endParaRPr>
          </a:p>
          <a:p>
            <a:r>
              <a:rPr lang="en-US" dirty="0" err="1">
                <a:latin typeface="Courier New"/>
                <a:cs typeface="Courier New"/>
              </a:rPr>
              <a:t>pid_t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getppid</a:t>
            </a:r>
            <a:r>
              <a:rPr lang="en-US" dirty="0">
                <a:latin typeface="Courier New"/>
                <a:cs typeface="Courier New"/>
              </a:rPr>
              <a:t>(void)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Returns PID of parent process</a:t>
            </a:r>
          </a:p>
        </p:txBody>
      </p:sp>
    </p:spTree>
    <p:extLst>
      <p:ext uri="{BB962C8B-B14F-4D97-AF65-F5344CB8AC3E}">
        <p14:creationId xmlns:p14="http://schemas.microsoft.com/office/powerpoint/2010/main" val="487214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76000"/>
            </a:schemeClr>
          </a:solidFill>
        </p:spPr>
        <p:txBody>
          <a:bodyPr>
            <a:normAutofit/>
          </a:bodyPr>
          <a:lstStyle/>
          <a:p>
            <a:r>
              <a:rPr lang="en-US" dirty="0"/>
              <a:t>Computer runs many processes simultaneously</a:t>
            </a:r>
          </a:p>
          <a:p>
            <a:r>
              <a:rPr lang="en-US" dirty="0"/>
              <a:t>Running program “top” on Mac</a:t>
            </a:r>
          </a:p>
          <a:p>
            <a:pPr lvl="1"/>
            <a:r>
              <a:rPr lang="en-US" dirty="0"/>
              <a:t>System has 123 processes, 5 of which are active</a:t>
            </a:r>
          </a:p>
          <a:p>
            <a:pPr lvl="1"/>
            <a:r>
              <a:rPr lang="en-US" dirty="0"/>
              <a:t>Identified by Process ID (PID)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2AAC0FF-05B7-774C-81F7-F16D93132A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859" y="2971800"/>
            <a:ext cx="6150282" cy="418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7212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400420" y="390763"/>
            <a:ext cx="5743580" cy="33239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5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4A00FF"/>
                </a:solidFill>
                <a:latin typeface="Menlo-Regular"/>
              </a:rPr>
              <a:t>fork4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(fork() == 0) {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Child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500" dirty="0">
                <a:solidFill>
                  <a:srgbClr val="9D206F"/>
                </a:solidFill>
                <a:latin typeface="Menlo-Regular"/>
              </a:rPr>
              <a:t>"Running Child, PID = %d\n"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is-IS" sz="1500" dirty="0">
                <a:solidFill>
                  <a:srgbClr val="000000"/>
                </a:solidFill>
                <a:latin typeface="Menlo-Regular"/>
              </a:rPr>
              <a:t>               getpid());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(1)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    ;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Infinite loop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500" dirty="0">
                <a:solidFill>
                  <a:srgbClr val="000000"/>
                </a:solidFill>
                <a:latin typeface="Menlo-Regular"/>
              </a:rPr>
              <a:t>    } </a:t>
            </a:r>
            <a:r>
              <a:rPr lang="da-DK" sz="1500" dirty="0" err="1">
                <a:solidFill>
                  <a:srgbClr val="C200FF"/>
                </a:solidFill>
                <a:latin typeface="Menlo-Regular"/>
              </a:rPr>
              <a:t>else</a:t>
            </a:r>
            <a:r>
              <a:rPr lang="da-DK" sz="1500" dirty="0">
                <a:solidFill>
                  <a:srgbClr val="000000"/>
                </a:solidFill>
                <a:latin typeface="Menlo-Regular"/>
              </a:rPr>
              <a:t> {</a:t>
            </a:r>
          </a:p>
          <a:p>
            <a:r>
              <a:rPr lang="da-DK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5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da-DK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5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da-DK" sz="1500" dirty="0" err="1">
                <a:solidFill>
                  <a:srgbClr val="9D206F"/>
                </a:solidFill>
                <a:latin typeface="Menlo-Regular"/>
              </a:rPr>
              <a:t>Terminating</a:t>
            </a:r>
            <a:r>
              <a:rPr lang="da-DK" sz="1500" dirty="0">
                <a:solidFill>
                  <a:srgbClr val="9D206F"/>
                </a:solidFill>
                <a:latin typeface="Menlo-Regular"/>
              </a:rPr>
              <a:t> </a:t>
            </a:r>
            <a:r>
              <a:rPr lang="da-DK" sz="1500" dirty="0" err="1">
                <a:solidFill>
                  <a:srgbClr val="9D206F"/>
                </a:solidFill>
                <a:latin typeface="Menlo-Regular"/>
              </a:rPr>
              <a:t>Parent</a:t>
            </a:r>
            <a:r>
              <a:rPr lang="da-DK" sz="1500" dirty="0">
                <a:solidFill>
                  <a:srgbClr val="9D206F"/>
                </a:solidFill>
                <a:latin typeface="Menlo-Regular"/>
              </a:rPr>
              <a:t>, PID = %d\n"</a:t>
            </a:r>
            <a:r>
              <a:rPr lang="da-DK" sz="15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is-IS" sz="1500" dirty="0">
                <a:solidFill>
                  <a:srgbClr val="000000"/>
                </a:solidFill>
                <a:latin typeface="Menlo-Regular"/>
              </a:rPr>
              <a:t>               getpid());</a:t>
            </a:r>
          </a:p>
          <a:p>
            <a:r>
              <a:rPr lang="is-IS" sz="1500" dirty="0">
                <a:solidFill>
                  <a:srgbClr val="000000"/>
                </a:solidFill>
                <a:latin typeface="Menlo-Regular"/>
              </a:rPr>
              <a:t>        exit(0);</a:t>
            </a:r>
          </a:p>
          <a:p>
            <a:r>
              <a:rPr lang="is-IS" sz="15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is-IS" sz="15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28600" y="3435350"/>
            <a:ext cx="3851275" cy="3270250"/>
          </a:xfrm>
          <a:prstGeom prst="rect">
            <a:avLst/>
          </a:prstGeom>
          <a:solidFill>
            <a:srgbClr val="DDDDDD"/>
          </a:solidFill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>
                <a:latin typeface="Courier New" pitchFamily="49" charset="0"/>
              </a:rPr>
              <a:t>./forks 4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Terminating Parent, PID = 6675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Running Child, PID = 6676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 err="1">
                <a:latin typeface="Courier New" pitchFamily="49" charset="0"/>
              </a:rPr>
              <a:t>ps</a:t>
            </a:r>
            <a:endParaRPr lang="en-US" sz="1600" i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6585 ttyp9    00:00:00 </a:t>
            </a:r>
            <a:r>
              <a:rPr lang="en-US" sz="1600" dirty="0" err="1">
                <a:latin typeface="Courier New" pitchFamily="49" charset="0"/>
              </a:rPr>
              <a:t>tcsh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6676 ttyp9    00:00:06 forks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6677 ttyp9    00:00:00 </a:t>
            </a:r>
            <a:r>
              <a:rPr lang="en-US" sz="1600" dirty="0" err="1">
                <a:latin typeface="Courier New" pitchFamily="49" charset="0"/>
              </a:rPr>
              <a:t>ps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i="1" dirty="0" err="1">
                <a:latin typeface="Courier New" pitchFamily="49" charset="0"/>
              </a:rPr>
              <a:t>linux</a:t>
            </a:r>
            <a:r>
              <a:rPr lang="en-US" sz="1600" i="1" dirty="0">
                <a:latin typeface="Courier New" pitchFamily="49" charset="0"/>
              </a:rPr>
              <a:t>&gt;</a:t>
            </a:r>
            <a:r>
              <a:rPr lang="en-US" sz="1600" dirty="0">
                <a:latin typeface="Courier New" pitchFamily="49" charset="0"/>
              </a:rPr>
              <a:t> kill 6676</a:t>
            </a:r>
          </a:p>
          <a:p>
            <a:pPr algn="l">
              <a:lnSpc>
                <a:spcPct val="100000"/>
              </a:lnSpc>
            </a:pPr>
            <a:r>
              <a:rPr lang="en-US" sz="1600" i="1" dirty="0" err="1">
                <a:latin typeface="Courier New" pitchFamily="49" charset="0"/>
              </a:rPr>
              <a:t>linux</a:t>
            </a:r>
            <a:r>
              <a:rPr lang="en-US" sz="1600" i="1" dirty="0">
                <a:latin typeface="Courier New" pitchFamily="49" charset="0"/>
              </a:rPr>
              <a:t>&gt;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ps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6585 ttyp9    00:00:00 </a:t>
            </a:r>
            <a:r>
              <a:rPr lang="en-US" sz="1600" dirty="0" err="1">
                <a:latin typeface="Courier New" pitchFamily="49" charset="0"/>
              </a:rPr>
              <a:t>tcsh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6678 ttyp9    00:00:00 </a:t>
            </a:r>
            <a:r>
              <a:rPr lang="en-US" sz="1600" dirty="0" err="1">
                <a:latin typeface="Courier New" pitchFamily="49" charset="0"/>
              </a:rPr>
              <a:t>ps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318000" y="3942019"/>
            <a:ext cx="4330700" cy="271145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Calibri"/>
                <a:ea typeface="+mn-ea"/>
                <a:cs typeface="Calibri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Child process still active even though parent has terminated</a:t>
            </a:r>
          </a:p>
          <a:p>
            <a:endParaRPr lang="en-US" sz="2000" dirty="0"/>
          </a:p>
          <a:p>
            <a:r>
              <a:rPr lang="en-US" sz="2000" dirty="0"/>
              <a:t>Must kill child explicitly, or else will keep running indefinitely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>
            <a:off x="3771900" y="4215069"/>
            <a:ext cx="622300" cy="9144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H="1">
            <a:off x="2324100" y="5205669"/>
            <a:ext cx="2070100" cy="4572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59745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Non-terminating Parent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31</a:t>
            </a:fld>
            <a:endParaRPr lang="en-US">
              <a:solidFill>
                <a:srgbClr val="297FD5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61214A5-BACE-8C41-B7F5-E9594ACD9310}"/>
              </a:ext>
            </a:extLst>
          </p:cNvPr>
          <p:cNvSpPr/>
          <p:nvPr/>
        </p:nvSpPr>
        <p:spPr>
          <a:xfrm>
            <a:off x="1091629" y="5257800"/>
            <a:ext cx="696074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When process terminates, it still consumes system resources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Examples: Exit status, various OS tables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Called a “zombie”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Living corpse, half alive and half dead</a:t>
            </a: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85890915-5998-5042-8023-B8D25DB64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5057" y="1981200"/>
            <a:ext cx="6453885" cy="24622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4A00FF"/>
                </a:solidFill>
                <a:latin typeface="Menlo-Regular"/>
              </a:rPr>
              <a:t>fork5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() {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(fork() == 0) {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/* Child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"Terminating Child, PID = %d\n"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getpid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());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exit(0);</a:t>
            </a: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} </a:t>
            </a:r>
            <a:r>
              <a:rPr lang="da-DK" sz="1400" dirty="0" err="1">
                <a:solidFill>
                  <a:srgbClr val="C200FF"/>
                </a:solidFill>
                <a:latin typeface="Menlo-Regular"/>
              </a:rPr>
              <a:t>else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 {</a:t>
            </a: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4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da-DK" sz="1400" dirty="0" err="1">
                <a:solidFill>
                  <a:srgbClr val="9D206F"/>
                </a:solidFill>
                <a:latin typeface="Menlo-Regular"/>
              </a:rPr>
              <a:t>Running</a:t>
            </a:r>
            <a:r>
              <a:rPr lang="da-DK" sz="1400" dirty="0">
                <a:solidFill>
                  <a:srgbClr val="9D206F"/>
                </a:solidFill>
                <a:latin typeface="Menlo-Regular"/>
              </a:rPr>
              <a:t> </a:t>
            </a:r>
            <a:r>
              <a:rPr lang="da-DK" sz="1400" dirty="0" err="1">
                <a:solidFill>
                  <a:srgbClr val="9D206F"/>
                </a:solidFill>
                <a:latin typeface="Menlo-Regular"/>
              </a:rPr>
              <a:t>Parent</a:t>
            </a:r>
            <a:r>
              <a:rPr lang="da-DK" sz="1400" dirty="0">
                <a:solidFill>
                  <a:srgbClr val="9D206F"/>
                </a:solidFill>
                <a:latin typeface="Menlo-Regular"/>
              </a:rPr>
              <a:t>, PID = %d\n"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getpid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());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4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(1)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    ;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/* Infinite loop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4317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690115" y="535781"/>
            <a:ext cx="6453885" cy="24622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4A00FF"/>
                </a:solidFill>
                <a:latin typeface="Menlo-Regular"/>
              </a:rPr>
              <a:t>fork5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() {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(fork() == 0) {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/* Child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"Terminating Child, PID = %d\n"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getpid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());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exit(0);</a:t>
            </a: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} </a:t>
            </a:r>
            <a:r>
              <a:rPr lang="da-DK" sz="1400" dirty="0" err="1">
                <a:solidFill>
                  <a:srgbClr val="C200FF"/>
                </a:solidFill>
                <a:latin typeface="Menlo-Regular"/>
              </a:rPr>
              <a:t>else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 {</a:t>
            </a: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4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da-DK" sz="1400" dirty="0" err="1">
                <a:solidFill>
                  <a:srgbClr val="9D206F"/>
                </a:solidFill>
                <a:latin typeface="Menlo-Regular"/>
              </a:rPr>
              <a:t>Running</a:t>
            </a:r>
            <a:r>
              <a:rPr lang="da-DK" sz="1400" dirty="0">
                <a:solidFill>
                  <a:srgbClr val="9D206F"/>
                </a:solidFill>
                <a:latin typeface="Menlo-Regular"/>
              </a:rPr>
              <a:t> </a:t>
            </a:r>
            <a:r>
              <a:rPr lang="da-DK" sz="1400" dirty="0" err="1">
                <a:solidFill>
                  <a:srgbClr val="9D206F"/>
                </a:solidFill>
                <a:latin typeface="Menlo-Regular"/>
              </a:rPr>
              <a:t>Parent</a:t>
            </a:r>
            <a:r>
              <a:rPr lang="da-DK" sz="1400" dirty="0">
                <a:solidFill>
                  <a:srgbClr val="9D206F"/>
                </a:solidFill>
                <a:latin typeface="Menlo-Regular"/>
              </a:rPr>
              <a:t>, PID = %d\n"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getpid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());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4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(1)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    ;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/* Infinite loop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32</a:t>
            </a:fld>
            <a:endParaRPr lang="en-US">
              <a:solidFill>
                <a:srgbClr val="297FD5"/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52400" y="2819400"/>
            <a:ext cx="4951413" cy="4003675"/>
          </a:xfrm>
          <a:prstGeom prst="rect">
            <a:avLst/>
          </a:prstGeom>
          <a:solidFill>
            <a:srgbClr val="DDDDDD"/>
          </a:solidFill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>
                <a:latin typeface="Courier New" pitchFamily="49" charset="0"/>
              </a:rPr>
              <a:t>./forks 5 &amp;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[1] 6639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Running Parent, PID = 6639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Terminating Child, PID = 6640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 err="1">
                <a:latin typeface="Courier New" pitchFamily="49" charset="0"/>
              </a:rPr>
              <a:t>ps</a:t>
            </a:r>
            <a:endParaRPr lang="en-US" sz="1600" i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6585 ttyp9    00:00:00 </a:t>
            </a:r>
            <a:r>
              <a:rPr lang="en-US" sz="1600" dirty="0" err="1">
                <a:latin typeface="Courier New" pitchFamily="49" charset="0"/>
              </a:rPr>
              <a:t>tcsh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6639 ttyp9    00:00:03 forks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6640 ttyp9    00:00:00 forks &lt;defunct&gt;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6641 ttyp9    00:00:00 </a:t>
            </a:r>
            <a:r>
              <a:rPr lang="en-US" sz="1600" dirty="0" err="1">
                <a:latin typeface="Courier New" pitchFamily="49" charset="0"/>
              </a:rPr>
              <a:t>ps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</a:t>
            </a:r>
            <a:r>
              <a:rPr lang="en-US" sz="1600" i="1" dirty="0">
                <a:latin typeface="Courier New" pitchFamily="49" charset="0"/>
              </a:rPr>
              <a:t> kill 6639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[1]    Terminated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 err="1">
                <a:latin typeface="Courier New" pitchFamily="49" charset="0"/>
              </a:rPr>
              <a:t>ps</a:t>
            </a:r>
            <a:endParaRPr lang="en-US" sz="1600" i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6585 ttyp9    00:00:00 </a:t>
            </a:r>
            <a:r>
              <a:rPr lang="en-US" sz="1600" dirty="0" err="1">
                <a:latin typeface="Courier New" pitchFamily="49" charset="0"/>
              </a:rPr>
              <a:t>tcsh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6642 ttyp9    00:00:00 </a:t>
            </a:r>
            <a:r>
              <a:rPr lang="en-US" sz="1600" dirty="0" err="1">
                <a:latin typeface="Courier New" pitchFamily="49" charset="0"/>
              </a:rPr>
              <a:t>ps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5309937" y="4395203"/>
            <a:ext cx="3962400" cy="263525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Calibri"/>
                <a:ea typeface="+mn-ea"/>
                <a:cs typeface="Calibri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>
                <a:latin typeface="Courier New" pitchFamily="49" charset="0"/>
              </a:rPr>
              <a:t>ps</a:t>
            </a:r>
            <a:r>
              <a:rPr lang="en-US" sz="2000" dirty="0"/>
              <a:t> shows child process as “defunct” (i.e., a zombie)</a:t>
            </a:r>
          </a:p>
          <a:p>
            <a:endParaRPr lang="en-US" sz="2000" dirty="0"/>
          </a:p>
          <a:p>
            <a:r>
              <a:rPr lang="en-US" sz="2000" dirty="0"/>
              <a:t>Killing parent allows child to be reaped by </a:t>
            </a:r>
            <a:r>
              <a:rPr lang="en-US" sz="2000" dirty="0" err="1">
                <a:latin typeface="Courier New" pitchFamily="49" charset="0"/>
              </a:rPr>
              <a:t>init</a:t>
            </a:r>
            <a:endParaRPr lang="en-US" sz="2000" dirty="0">
              <a:latin typeface="Courier New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4267200" y="4648200"/>
            <a:ext cx="990601" cy="1524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H="1">
            <a:off x="1600200" y="5638800"/>
            <a:ext cx="3657600" cy="3048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532973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C6519-1D9A-0749-A25E-9F6000F8F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Life Cycle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B488BB8-4811-2F44-9FE8-B4FCA88F027D}"/>
              </a:ext>
            </a:extLst>
          </p:cNvPr>
          <p:cNvSpPr/>
          <p:nvPr/>
        </p:nvSpPr>
        <p:spPr>
          <a:xfrm>
            <a:off x="457200" y="2209800"/>
            <a:ext cx="21336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/>
              <a:t>Init</a:t>
            </a:r>
            <a:endParaRPr lang="en-US" sz="2400" b="1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E737E5F-35CB-8B4D-8C4B-414BBD9E98FD}"/>
              </a:ext>
            </a:extLst>
          </p:cNvPr>
          <p:cNvSpPr/>
          <p:nvPr/>
        </p:nvSpPr>
        <p:spPr>
          <a:xfrm>
            <a:off x="1752600" y="3733800"/>
            <a:ext cx="2286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Runnable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DF59DD7-BC6A-BA4E-B600-E5D7A96C1106}"/>
              </a:ext>
            </a:extLst>
          </p:cNvPr>
          <p:cNvSpPr/>
          <p:nvPr/>
        </p:nvSpPr>
        <p:spPr>
          <a:xfrm>
            <a:off x="5105400" y="3733800"/>
            <a:ext cx="2286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Running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96AB3B4-1B6C-7344-B8CE-AAEF8AC030CF}"/>
              </a:ext>
            </a:extLst>
          </p:cNvPr>
          <p:cNvSpPr/>
          <p:nvPr/>
        </p:nvSpPr>
        <p:spPr>
          <a:xfrm>
            <a:off x="6385995" y="2209800"/>
            <a:ext cx="2605605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Terminated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B7883A-BAFA-2749-B2B1-FDE21DE6A02E}"/>
              </a:ext>
            </a:extLst>
          </p:cNvPr>
          <p:cNvSpPr/>
          <p:nvPr/>
        </p:nvSpPr>
        <p:spPr>
          <a:xfrm>
            <a:off x="3429000" y="5242112"/>
            <a:ext cx="2286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Stopped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C2E966D-574D-894C-AC66-5DB198961E24}"/>
              </a:ext>
            </a:extLst>
          </p:cNvPr>
          <p:cNvGrpSpPr/>
          <p:nvPr/>
        </p:nvGrpSpPr>
        <p:grpSpPr>
          <a:xfrm>
            <a:off x="1212686" y="2971800"/>
            <a:ext cx="874691" cy="873592"/>
            <a:chOff x="1212686" y="2971800"/>
            <a:chExt cx="874691" cy="873592"/>
          </a:xfrm>
        </p:grpSpPr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E94D19BC-7F11-E040-BBE0-0B4E6A09F4DD}"/>
                </a:ext>
              </a:extLst>
            </p:cNvPr>
            <p:cNvCxnSpPr>
              <a:cxnSpLocks/>
              <a:stCxn id="10" idx="4"/>
              <a:endCxn id="11" idx="1"/>
            </p:cNvCxnSpPr>
            <p:nvPr/>
          </p:nvCxnSpPr>
          <p:spPr>
            <a:xfrm>
              <a:off x="1524000" y="2971800"/>
              <a:ext cx="563377" cy="87359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4D4E7EA-3812-4D4D-8B8B-F9A367A7E978}"/>
                </a:ext>
              </a:extLst>
            </p:cNvPr>
            <p:cNvSpPr txBox="1"/>
            <p:nvPr/>
          </p:nvSpPr>
          <p:spPr>
            <a:xfrm>
              <a:off x="1212686" y="324433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fork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853E817-3FDD-0940-B0AE-D493486E984E}"/>
              </a:ext>
            </a:extLst>
          </p:cNvPr>
          <p:cNvGrpSpPr/>
          <p:nvPr/>
        </p:nvGrpSpPr>
        <p:grpSpPr>
          <a:xfrm>
            <a:off x="3930068" y="4114800"/>
            <a:ext cx="1236236" cy="405132"/>
            <a:chOff x="3930068" y="4114800"/>
            <a:chExt cx="1236236" cy="405132"/>
          </a:xfrm>
        </p:grpSpPr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28505DF8-A6E1-2649-9011-1406FB984017}"/>
                </a:ext>
              </a:extLst>
            </p:cNvPr>
            <p:cNvCxnSpPr>
              <a:cxnSpLocks/>
              <a:endCxn id="12" idx="2"/>
            </p:cNvCxnSpPr>
            <p:nvPr/>
          </p:nvCxnSpPr>
          <p:spPr>
            <a:xfrm>
              <a:off x="4038600" y="4114800"/>
              <a:ext cx="10668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4EB21A8-2689-E847-A332-768B962DC84B}"/>
                </a:ext>
              </a:extLst>
            </p:cNvPr>
            <p:cNvSpPr txBox="1"/>
            <p:nvPr/>
          </p:nvSpPr>
          <p:spPr>
            <a:xfrm>
              <a:off x="3930068" y="4150600"/>
              <a:ext cx="1236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scheduled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44D0A42E-8224-584C-87C6-CD7F3960D678}"/>
              </a:ext>
            </a:extLst>
          </p:cNvPr>
          <p:cNvGrpSpPr/>
          <p:nvPr/>
        </p:nvGrpSpPr>
        <p:grpSpPr>
          <a:xfrm>
            <a:off x="3092896" y="2844605"/>
            <a:ext cx="2759446" cy="1695311"/>
            <a:chOff x="3092896" y="2844605"/>
            <a:chExt cx="2759446" cy="1695311"/>
          </a:xfrm>
        </p:grpSpPr>
        <p:sp>
          <p:nvSpPr>
            <p:cNvPr id="33" name="Arc 32">
              <a:extLst>
                <a:ext uri="{FF2B5EF4-FFF2-40B4-BE49-F238E27FC236}">
                  <a16:creationId xmlns:a16="http://schemas.microsoft.com/office/drawing/2014/main" id="{CDF711A3-51F7-C54E-A20F-5096409F3E66}"/>
                </a:ext>
              </a:extLst>
            </p:cNvPr>
            <p:cNvSpPr/>
            <p:nvPr/>
          </p:nvSpPr>
          <p:spPr>
            <a:xfrm>
              <a:off x="3092896" y="3219771"/>
              <a:ext cx="2759446" cy="1320145"/>
            </a:xfrm>
            <a:prstGeom prst="arc">
              <a:avLst>
                <a:gd name="adj1" fmla="val 11388670"/>
                <a:gd name="adj2" fmla="val 21106121"/>
              </a:avLst>
            </a:prstGeom>
            <a:ln>
              <a:headEnd type="triangle" w="lg" len="lg"/>
              <a:tailEnd type="none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89B647C-4005-3647-9792-1AB8040199C7}"/>
                </a:ext>
              </a:extLst>
            </p:cNvPr>
            <p:cNvSpPr txBox="1"/>
            <p:nvPr/>
          </p:nvSpPr>
          <p:spPr>
            <a:xfrm>
              <a:off x="3665095" y="2844605"/>
              <a:ext cx="16337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interrupt, yield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C594B72-4520-E74C-9505-B0C18CF06077}"/>
              </a:ext>
            </a:extLst>
          </p:cNvPr>
          <p:cNvGrpSpPr/>
          <p:nvPr/>
        </p:nvGrpSpPr>
        <p:grpSpPr>
          <a:xfrm>
            <a:off x="5380223" y="4495800"/>
            <a:ext cx="2606280" cy="857904"/>
            <a:chOff x="5380223" y="4495800"/>
            <a:chExt cx="2606280" cy="857904"/>
          </a:xfrm>
        </p:grpSpPr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DF4AEE0F-D50D-DB4D-8E6C-C3E9CEAF54C2}"/>
                </a:ext>
              </a:extLst>
            </p:cNvPr>
            <p:cNvCxnSpPr>
              <a:cxnSpLocks/>
              <a:endCxn id="14" idx="7"/>
            </p:cNvCxnSpPr>
            <p:nvPr/>
          </p:nvCxnSpPr>
          <p:spPr>
            <a:xfrm flipH="1">
              <a:off x="5380223" y="4495800"/>
              <a:ext cx="868178" cy="857904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E27D961-B0A7-F649-9D39-98951E6289EF}"/>
                </a:ext>
              </a:extLst>
            </p:cNvPr>
            <p:cNvSpPr txBox="1"/>
            <p:nvPr/>
          </p:nvSpPr>
          <p:spPr>
            <a:xfrm>
              <a:off x="5929530" y="4825163"/>
              <a:ext cx="20569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wait, I/O operation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183EC5A-0206-A74F-AF84-BDD59C136050}"/>
              </a:ext>
            </a:extLst>
          </p:cNvPr>
          <p:cNvGrpSpPr/>
          <p:nvPr/>
        </p:nvGrpSpPr>
        <p:grpSpPr>
          <a:xfrm>
            <a:off x="1729424" y="4495800"/>
            <a:ext cx="2034353" cy="857904"/>
            <a:chOff x="1729424" y="4495800"/>
            <a:chExt cx="2034353" cy="857904"/>
          </a:xfrm>
        </p:grpSpPr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EFA753BA-B50E-0D42-907F-8BAA245CAAB0}"/>
                </a:ext>
              </a:extLst>
            </p:cNvPr>
            <p:cNvCxnSpPr>
              <a:cxnSpLocks/>
              <a:stCxn id="14" idx="1"/>
              <a:endCxn id="11" idx="4"/>
            </p:cNvCxnSpPr>
            <p:nvPr/>
          </p:nvCxnSpPr>
          <p:spPr>
            <a:xfrm flipH="1" flipV="1">
              <a:off x="2895600" y="4495800"/>
              <a:ext cx="868177" cy="857904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B8AC259-0CD0-D442-B54C-7E5F424E54E7}"/>
                </a:ext>
              </a:extLst>
            </p:cNvPr>
            <p:cNvSpPr txBox="1"/>
            <p:nvPr/>
          </p:nvSpPr>
          <p:spPr>
            <a:xfrm>
              <a:off x="1729424" y="4686663"/>
              <a:ext cx="167225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process or </a:t>
              </a:r>
            </a:p>
            <a:p>
              <a:pPr algn="ctr"/>
              <a:r>
                <a:rPr lang="en-US" dirty="0"/>
                <a:t>I/O completion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18ED74D-4A4A-1F4C-AC58-4B7F7C4E8C56}"/>
              </a:ext>
            </a:extLst>
          </p:cNvPr>
          <p:cNvGrpSpPr/>
          <p:nvPr/>
        </p:nvGrpSpPr>
        <p:grpSpPr>
          <a:xfrm>
            <a:off x="7056623" y="2971800"/>
            <a:ext cx="2200134" cy="1027331"/>
            <a:chOff x="7056623" y="2971800"/>
            <a:chExt cx="2200134" cy="1027331"/>
          </a:xfrm>
        </p:grpSpPr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4F055CCD-8333-4047-9FDA-88AE378BE89C}"/>
                </a:ext>
              </a:extLst>
            </p:cNvPr>
            <p:cNvCxnSpPr>
              <a:cxnSpLocks/>
              <a:stCxn id="12" idx="7"/>
              <a:endCxn id="13" idx="4"/>
            </p:cNvCxnSpPr>
            <p:nvPr/>
          </p:nvCxnSpPr>
          <p:spPr>
            <a:xfrm flipV="1">
              <a:off x="7056623" y="2971800"/>
              <a:ext cx="632175" cy="87359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9B2AEEF-1ED9-E54F-8113-1EE7AE954A5E}"/>
                </a:ext>
              </a:extLst>
            </p:cNvPr>
            <p:cNvSpPr txBox="1"/>
            <p:nvPr/>
          </p:nvSpPr>
          <p:spPr>
            <a:xfrm>
              <a:off x="7315200" y="3352800"/>
              <a:ext cx="194155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return from main,</a:t>
              </a:r>
            </a:p>
            <a:p>
              <a:r>
                <a:rPr lang="en-US" dirty="0"/>
                <a:t>exit, terminated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62874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Reaping Children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34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Reaping</a:t>
            </a:r>
          </a:p>
          <a:p>
            <a:pPr lvl="1"/>
            <a:r>
              <a:rPr lang="en-US" dirty="0"/>
              <a:t>Performed by parent on terminated child (using </a:t>
            </a:r>
            <a:r>
              <a:rPr lang="en-US" dirty="0">
                <a:latin typeface="Courier New"/>
                <a:cs typeface="Courier New"/>
              </a:rPr>
              <a:t>wait</a:t>
            </a:r>
            <a:r>
              <a:rPr lang="en-US" dirty="0"/>
              <a:t> or </a:t>
            </a:r>
            <a:r>
              <a:rPr lang="en-US" dirty="0" err="1">
                <a:latin typeface="Courier New"/>
                <a:cs typeface="Courier New"/>
              </a:rPr>
              <a:t>waitpid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Parent is given exit status information</a:t>
            </a:r>
          </a:p>
          <a:p>
            <a:pPr lvl="1"/>
            <a:r>
              <a:rPr lang="en-US" dirty="0"/>
              <a:t>Kernel then deletes zombie child process</a:t>
            </a:r>
          </a:p>
          <a:p>
            <a:pPr>
              <a:buNone/>
            </a:pPr>
            <a:endParaRPr lang="en-US" dirty="0">
              <a:latin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wait(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*</a:t>
            </a:r>
            <a:r>
              <a:rPr lang="en-US" b="1" dirty="0" err="1">
                <a:latin typeface="Courier New" pitchFamily="49" charset="0"/>
              </a:rPr>
              <a:t>child_status</a:t>
            </a:r>
            <a:r>
              <a:rPr lang="en-US" b="1" dirty="0">
                <a:latin typeface="Courier New" pitchFamily="49" charset="0"/>
              </a:rPr>
              <a:t>)</a:t>
            </a:r>
            <a:endParaRPr lang="en-US" b="1" dirty="0"/>
          </a:p>
          <a:p>
            <a:pPr lvl="1"/>
            <a:r>
              <a:rPr lang="en-US" dirty="0"/>
              <a:t>Suspends current process until one of its children terminates</a:t>
            </a:r>
          </a:p>
          <a:p>
            <a:pPr lvl="1"/>
            <a:r>
              <a:rPr lang="en-US" dirty="0"/>
              <a:t>Return value is the </a:t>
            </a:r>
            <a:r>
              <a:rPr lang="en-US" b="1" dirty="0" err="1">
                <a:latin typeface="Courier New" pitchFamily="49" charset="0"/>
              </a:rPr>
              <a:t>pid</a:t>
            </a:r>
            <a:r>
              <a:rPr lang="en-US" dirty="0"/>
              <a:t> of the child process that terminated</a:t>
            </a:r>
          </a:p>
          <a:p>
            <a:pPr lvl="1"/>
            <a:r>
              <a:rPr lang="en-US" dirty="0"/>
              <a:t>If </a:t>
            </a:r>
            <a:r>
              <a:rPr lang="en-US" b="1" dirty="0" err="1">
                <a:latin typeface="Courier New" pitchFamily="49" charset="0"/>
              </a:rPr>
              <a:t>child_status</a:t>
            </a:r>
            <a:r>
              <a:rPr lang="en-US" b="1" dirty="0"/>
              <a:t> </a:t>
            </a:r>
            <a:r>
              <a:rPr lang="en-US" b="1" dirty="0">
                <a:latin typeface="Courier New" pitchFamily="49" charset="0"/>
              </a:rPr>
              <a:t>!= NULL</a:t>
            </a:r>
            <a:r>
              <a:rPr lang="en-US" dirty="0"/>
              <a:t>, then the integer it points to will be set to  a value that indicates reason the child terminated and the exit status:</a:t>
            </a:r>
          </a:p>
          <a:p>
            <a:pPr lvl="2"/>
            <a:r>
              <a:rPr lang="en-US" dirty="0"/>
              <a:t>Checked using macros defined in </a:t>
            </a:r>
            <a:r>
              <a:rPr lang="en-US" dirty="0" err="1">
                <a:latin typeface="Courier New"/>
                <a:cs typeface="Courier New"/>
              </a:rPr>
              <a:t>wait.h</a:t>
            </a:r>
            <a:endParaRPr lang="en-US" dirty="0">
              <a:latin typeface="Courier New"/>
              <a:cs typeface="Courier New"/>
            </a:endParaRPr>
          </a:p>
          <a:p>
            <a:pPr lvl="3"/>
            <a:r>
              <a:rPr lang="en-US" b="1" dirty="0">
                <a:latin typeface="Courier New"/>
                <a:cs typeface="Courier New"/>
              </a:rPr>
              <a:t>WIFEXITED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b="1" dirty="0">
                <a:latin typeface="Courier New"/>
                <a:cs typeface="Courier New"/>
              </a:rPr>
              <a:t>WEXITSTATIS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b="1" dirty="0">
                <a:latin typeface="Courier New"/>
                <a:cs typeface="Courier New"/>
              </a:rPr>
              <a:t>WIFSIGNALED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b="1" dirty="0">
                <a:latin typeface="Courier New"/>
                <a:cs typeface="Courier New"/>
              </a:rPr>
              <a:t>WTERMSIG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b="1" dirty="0">
                <a:latin typeface="Courier New"/>
                <a:cs typeface="Courier New"/>
              </a:rPr>
              <a:t>WIFSTOPPED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b="1" dirty="0">
                <a:latin typeface="Courier New"/>
                <a:cs typeface="Courier New"/>
              </a:rPr>
              <a:t>WSTOPSIG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b="1" dirty="0">
                <a:latin typeface="Courier New"/>
                <a:cs typeface="Courier New"/>
              </a:rPr>
              <a:t>WIFCONTINUED</a:t>
            </a:r>
          </a:p>
          <a:p>
            <a:pPr lvl="3"/>
            <a:r>
              <a:rPr lang="en-US" dirty="0"/>
              <a:t>See textbook for details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8848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/>
                <a:cs typeface="Courier New"/>
              </a:rPr>
              <a:t>wait</a:t>
            </a:r>
            <a:r>
              <a:rPr lang="en-US" dirty="0"/>
              <a:t>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35</a:t>
            </a:fld>
            <a:endParaRPr lang="en-US">
              <a:solidFill>
                <a:srgbClr val="297FD5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2400" y="1507391"/>
            <a:ext cx="5743580" cy="329320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fork6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child_status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(fork() == 0)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"HC: hello from child\n"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	    exit(0);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} </a:t>
            </a:r>
            <a:r>
              <a:rPr lang="da-DK" sz="1600" dirty="0" err="1">
                <a:solidFill>
                  <a:srgbClr val="C200FF"/>
                </a:solidFill>
                <a:latin typeface="Menlo-Regular"/>
              </a:rPr>
              <a:t>else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{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"HP: </a:t>
            </a:r>
            <a:r>
              <a:rPr lang="da-DK" sz="1600" dirty="0" err="1">
                <a:solidFill>
                  <a:srgbClr val="9D206F"/>
                </a:solidFill>
                <a:latin typeface="Menlo-Regular"/>
              </a:rPr>
              <a:t>hello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 from </a:t>
            </a:r>
            <a:r>
              <a:rPr lang="da-DK" sz="1600" dirty="0" err="1">
                <a:solidFill>
                  <a:srgbClr val="9D206F"/>
                </a:solidFill>
                <a:latin typeface="Menlo-Regular"/>
              </a:rPr>
              <a:t>parent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\n"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wait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child_status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"CT: </a:t>
            </a:r>
            <a:r>
              <a:rPr lang="da-DK" sz="1600" dirty="0" err="1">
                <a:solidFill>
                  <a:srgbClr val="9D206F"/>
                </a:solidFill>
                <a:latin typeface="Menlo-Regular"/>
              </a:rPr>
              <a:t>child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 has </a:t>
            </a:r>
            <a:r>
              <a:rPr lang="da-DK" sz="1600" dirty="0" err="1">
                <a:solidFill>
                  <a:srgbClr val="9D206F"/>
                </a:solidFill>
                <a:latin typeface="Menlo-Regular"/>
              </a:rPr>
              <a:t>terminated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\n"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"Bye\n"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5936076" y="1959174"/>
            <a:ext cx="3131724" cy="1850826"/>
            <a:chOff x="4592180" y="4635500"/>
            <a:chExt cx="3367445" cy="1990135"/>
          </a:xfrm>
        </p:grpSpPr>
        <p:sp>
          <p:nvSpPr>
            <p:cNvPr id="7" name="Oval 6"/>
            <p:cNvSpPr>
              <a:spLocks noChangeAspect="1"/>
            </p:cNvSpPr>
            <p:nvPr/>
          </p:nvSpPr>
          <p:spPr>
            <a:xfrm>
              <a:off x="5709180" y="62280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6639514" y="62314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259804" y="6265446"/>
              <a:ext cx="950256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5800620" y="62704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210159" y="6265446"/>
              <a:ext cx="947223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latin typeface="Courier New"/>
                  <a:cs typeface="Courier New"/>
                </a:rPr>
                <a:t>wait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V="1">
              <a:off x="6725234" y="62636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7564128" y="62115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12402" y="6265446"/>
              <a:ext cx="947223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15" name="Oval 14"/>
            <p:cNvSpPr>
              <a:spLocks noChangeAspect="1"/>
            </p:cNvSpPr>
            <p:nvPr/>
          </p:nvSpPr>
          <p:spPr>
            <a:xfrm>
              <a:off x="4782080" y="62407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92180" y="6278146"/>
              <a:ext cx="799809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V="1">
              <a:off x="4873520" y="6272957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Elbow Connector 35"/>
            <p:cNvCxnSpPr>
              <a:endCxn id="19" idx="2"/>
            </p:cNvCxnSpPr>
            <p:nvPr/>
          </p:nvCxnSpPr>
          <p:spPr>
            <a:xfrm rot="5400000" flipH="1" flipV="1">
              <a:off x="4638234" y="5169845"/>
              <a:ext cx="1262381" cy="879511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>
              <a:spLocks noChangeAspect="1"/>
            </p:cNvSpPr>
            <p:nvPr/>
          </p:nvSpPr>
          <p:spPr>
            <a:xfrm>
              <a:off x="5709180" y="49326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20" name="Oval 19"/>
            <p:cNvSpPr>
              <a:spLocks noChangeAspect="1"/>
            </p:cNvSpPr>
            <p:nvPr/>
          </p:nvSpPr>
          <p:spPr>
            <a:xfrm>
              <a:off x="6639514" y="49360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222269" y="4940300"/>
              <a:ext cx="1017034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5800620" y="49750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endCxn id="8" idx="7"/>
            </p:cNvCxnSpPr>
            <p:nvPr/>
          </p:nvCxnSpPr>
          <p:spPr>
            <a:xfrm flipH="1">
              <a:off x="6717563" y="4971633"/>
              <a:ext cx="7671" cy="1273235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6242981" y="4639856"/>
              <a:ext cx="947223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latin typeface="Courier New"/>
                  <a:cs typeface="Courier New"/>
                </a:rPr>
                <a:t>exit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543922" y="5940811"/>
              <a:ext cx="446813" cy="3474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HP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543922" y="4635500"/>
              <a:ext cx="446813" cy="3474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HC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308765" y="5626100"/>
              <a:ext cx="570937" cy="595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CT</a:t>
              </a:r>
            </a:p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4817296" y="4999672"/>
            <a:ext cx="173793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Feasible output: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HC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HP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CT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024964" y="4999672"/>
            <a:ext cx="189043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Infeasible output: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HP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CT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HC</a:t>
            </a:r>
          </a:p>
        </p:txBody>
      </p:sp>
    </p:spTree>
    <p:extLst>
      <p:ext uri="{BB962C8B-B14F-4D97-AF65-F5344CB8AC3E}">
        <p14:creationId xmlns:p14="http://schemas.microsoft.com/office/powerpoint/2010/main" val="37014387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Reaping Children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36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5410200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r>
              <a:rPr lang="en-US" dirty="0"/>
              <a:t>What if parent doesn’t reap?</a:t>
            </a:r>
          </a:p>
          <a:p>
            <a:pPr lvl="1"/>
            <a:r>
              <a:rPr lang="en-US" dirty="0"/>
              <a:t>If any parent terminates without reaping a child, then the orphaned child will be reaped by </a:t>
            </a:r>
            <a:r>
              <a:rPr lang="en-US" b="1" dirty="0">
                <a:latin typeface="Courier New" pitchFamily="49" charset="0"/>
              </a:rPr>
              <a:t>init</a:t>
            </a:r>
            <a:r>
              <a:rPr lang="en-US" dirty="0"/>
              <a:t> process (</a:t>
            </a:r>
            <a:r>
              <a:rPr lang="en-US" dirty="0" err="1"/>
              <a:t>pid</a:t>
            </a:r>
            <a:r>
              <a:rPr lang="en-US" dirty="0"/>
              <a:t> == 1)</a:t>
            </a:r>
          </a:p>
          <a:p>
            <a:pPr lvl="1"/>
            <a:r>
              <a:rPr lang="en-US" dirty="0"/>
              <a:t>So, only need explicit reaping in long-running processes</a:t>
            </a:r>
          </a:p>
          <a:p>
            <a:pPr lvl="2"/>
            <a:r>
              <a:rPr lang="en-US" dirty="0"/>
              <a:t>e.g., shells and servers</a:t>
            </a:r>
          </a:p>
        </p:txBody>
      </p:sp>
    </p:spTree>
    <p:extLst>
      <p:ext uri="{BB962C8B-B14F-4D97-AF65-F5344CB8AC3E}">
        <p14:creationId xmlns:p14="http://schemas.microsoft.com/office/powerpoint/2010/main" val="25975172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err="1">
                <a:latin typeface="Courier New" pitchFamily="49" charset="0"/>
              </a:rPr>
              <a:t>execve</a:t>
            </a:r>
            <a:r>
              <a:rPr lang="en-US" sz="3400" dirty="0">
                <a:latin typeface="Courier" pitchFamily="49" charset="0"/>
              </a:rPr>
              <a:t>:</a:t>
            </a:r>
            <a:r>
              <a:rPr lang="en-US" sz="3400" dirty="0"/>
              <a:t> Loading and Running Programs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000" dirty="0" err="1">
                <a:latin typeface="Courier New"/>
                <a:cs typeface="Courier New"/>
              </a:rPr>
              <a:t>int</a:t>
            </a: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err="1">
                <a:latin typeface="Courier New"/>
                <a:cs typeface="Courier New"/>
              </a:rPr>
              <a:t>execve</a:t>
            </a:r>
            <a:r>
              <a:rPr lang="en-US" sz="2000" dirty="0">
                <a:latin typeface="Courier New"/>
                <a:cs typeface="Courier New"/>
              </a:rPr>
              <a:t>(char *filename, char *</a:t>
            </a:r>
            <a:r>
              <a:rPr lang="en-US" sz="2000" dirty="0" err="1">
                <a:latin typeface="Courier New"/>
                <a:cs typeface="Courier New"/>
              </a:rPr>
              <a:t>argv</a:t>
            </a:r>
            <a:r>
              <a:rPr lang="en-US" sz="2000" dirty="0">
                <a:latin typeface="Courier New"/>
                <a:cs typeface="Courier New"/>
              </a:rPr>
              <a:t>[], char *</a:t>
            </a:r>
            <a:r>
              <a:rPr lang="en-US" sz="2000" dirty="0" err="1">
                <a:latin typeface="Courier New"/>
                <a:cs typeface="Courier New"/>
              </a:rPr>
              <a:t>envp</a:t>
            </a:r>
            <a:r>
              <a:rPr lang="en-US" sz="2000" dirty="0">
                <a:latin typeface="Courier New"/>
                <a:cs typeface="Courier New"/>
              </a:rPr>
              <a:t>[])</a:t>
            </a:r>
            <a:endParaRPr lang="en-US" dirty="0"/>
          </a:p>
          <a:p>
            <a:r>
              <a:rPr lang="en-US" dirty="0"/>
              <a:t>Loads and runs in the current process:</a:t>
            </a:r>
          </a:p>
          <a:p>
            <a:pPr lvl="1"/>
            <a:r>
              <a:rPr lang="en-US" dirty="0"/>
              <a:t>Executable  file </a:t>
            </a:r>
            <a:r>
              <a:rPr lang="en-US" b="1" dirty="0">
                <a:latin typeface="Courier New" pitchFamily="49" charset="0"/>
                <a:ea typeface="+mn-ea"/>
                <a:cs typeface="+mn-cs"/>
              </a:rPr>
              <a:t>filename</a:t>
            </a:r>
          </a:p>
          <a:p>
            <a:pPr lvl="2"/>
            <a:r>
              <a:rPr lang="en-US" dirty="0">
                <a:latin typeface="Calibri"/>
                <a:ea typeface="+mn-ea"/>
                <a:cs typeface="Calibri"/>
              </a:rPr>
              <a:t>Can be object file or script file beginning with </a:t>
            </a:r>
            <a:r>
              <a:rPr lang="en-US" dirty="0">
                <a:latin typeface="Courier New"/>
                <a:ea typeface="+mn-ea"/>
                <a:cs typeface="Courier New"/>
              </a:rPr>
              <a:t>#!interpreter          </a:t>
            </a:r>
            <a:r>
              <a:rPr lang="en-US" dirty="0">
                <a:latin typeface="Calibri"/>
                <a:ea typeface="+mn-ea"/>
                <a:cs typeface="Calibri"/>
              </a:rPr>
              <a:t>(e.g., </a:t>
            </a:r>
            <a:r>
              <a:rPr lang="en-US" dirty="0">
                <a:latin typeface="Courier New"/>
                <a:ea typeface="+mn-ea"/>
                <a:cs typeface="Courier New"/>
              </a:rPr>
              <a:t>#!/bin/bash</a:t>
            </a:r>
            <a:r>
              <a:rPr lang="en-US" dirty="0">
                <a:latin typeface="Calibri"/>
                <a:ea typeface="+mn-ea"/>
                <a:cs typeface="Calibri"/>
              </a:rPr>
              <a:t>)</a:t>
            </a:r>
            <a:endParaRPr lang="en-US" dirty="0">
              <a:latin typeface="Courier New"/>
              <a:ea typeface="+mn-ea"/>
              <a:cs typeface="Courier New"/>
            </a:endParaRPr>
          </a:p>
          <a:p>
            <a:pPr lvl="1"/>
            <a:r>
              <a:rPr lang="en-US" dirty="0"/>
              <a:t>…with argument list </a:t>
            </a:r>
            <a:r>
              <a:rPr lang="en-US" b="1" dirty="0" err="1">
                <a:latin typeface="Courier New" pitchFamily="49" charset="0"/>
                <a:ea typeface="+mn-ea"/>
                <a:cs typeface="+mn-cs"/>
              </a:rPr>
              <a:t>argv</a:t>
            </a:r>
            <a:endParaRPr lang="en-US" b="1" dirty="0">
              <a:latin typeface="Courier New" pitchFamily="49" charset="0"/>
              <a:ea typeface="+mn-ea"/>
              <a:cs typeface="+mn-cs"/>
            </a:endParaRPr>
          </a:p>
          <a:p>
            <a:pPr lvl="2"/>
            <a:r>
              <a:rPr lang="en-US" dirty="0">
                <a:latin typeface="Calibri"/>
                <a:ea typeface="+mn-ea"/>
                <a:cs typeface="Calibri"/>
              </a:rPr>
              <a:t>By convention </a:t>
            </a:r>
            <a:r>
              <a:rPr lang="en-US" b="1" dirty="0" err="1">
                <a:latin typeface="Courier New" pitchFamily="49" charset="0"/>
                <a:ea typeface="+mn-ea"/>
                <a:cs typeface="+mn-cs"/>
              </a:rPr>
              <a:t>argv</a:t>
            </a:r>
            <a:r>
              <a:rPr lang="en-US" b="1" dirty="0">
                <a:latin typeface="Courier New" pitchFamily="49" charset="0"/>
                <a:ea typeface="+mn-ea"/>
                <a:cs typeface="+mn-cs"/>
              </a:rPr>
              <a:t>[0]==filename</a:t>
            </a:r>
          </a:p>
          <a:p>
            <a:pPr lvl="1"/>
            <a:r>
              <a:rPr lang="en-US" dirty="0"/>
              <a:t>…and  environment variable </a:t>
            </a:r>
            <a:r>
              <a:rPr lang="en-US" dirty="0">
                <a:latin typeface="Calibri"/>
                <a:ea typeface="+mn-ea"/>
                <a:cs typeface="Calibri"/>
              </a:rPr>
              <a:t>list</a:t>
            </a:r>
            <a:r>
              <a:rPr lang="en-US" b="1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b="1" dirty="0" err="1">
                <a:latin typeface="Courier New" pitchFamily="49" charset="0"/>
                <a:ea typeface="+mn-ea"/>
                <a:cs typeface="+mn-cs"/>
              </a:rPr>
              <a:t>envp</a:t>
            </a:r>
            <a:endParaRPr lang="en-US" b="1" dirty="0">
              <a:latin typeface="Courier New" pitchFamily="49" charset="0"/>
              <a:ea typeface="+mn-ea"/>
              <a:cs typeface="+mn-cs"/>
            </a:endParaRPr>
          </a:p>
          <a:p>
            <a:pPr lvl="2"/>
            <a:r>
              <a:rPr lang="en-US" dirty="0"/>
              <a:t>“name=value” strings (e.g., </a:t>
            </a:r>
            <a:r>
              <a:rPr lang="en-US" dirty="0">
                <a:latin typeface="Courier New"/>
                <a:cs typeface="Courier New"/>
              </a:rPr>
              <a:t>USER=</a:t>
            </a:r>
            <a:r>
              <a:rPr lang="en-US" dirty="0" err="1">
                <a:latin typeface="Courier New"/>
                <a:cs typeface="Courier New"/>
              </a:rPr>
              <a:t>droh</a:t>
            </a:r>
            <a:r>
              <a:rPr lang="en-US" dirty="0"/>
              <a:t>)</a:t>
            </a:r>
          </a:p>
          <a:p>
            <a:pPr lvl="2"/>
            <a:r>
              <a:rPr lang="en-US" dirty="0" err="1">
                <a:latin typeface="Courier New"/>
                <a:cs typeface="Courier New"/>
              </a:rPr>
              <a:t>getenv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putenv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printenv</a:t>
            </a:r>
            <a:endParaRPr lang="en-US" b="1" dirty="0">
              <a:latin typeface="Courier New" pitchFamily="49" charset="0"/>
              <a:ea typeface="+mn-ea"/>
              <a:cs typeface="+mn-cs"/>
            </a:endParaRPr>
          </a:p>
          <a:p>
            <a:r>
              <a:rPr lang="en-US" dirty="0"/>
              <a:t>Overwrites code, data, and stack</a:t>
            </a:r>
          </a:p>
          <a:p>
            <a:pPr lvl="1"/>
            <a:r>
              <a:rPr lang="en-US" dirty="0"/>
              <a:t>Retains PID, open files and signal context</a:t>
            </a:r>
          </a:p>
          <a:p>
            <a:r>
              <a:rPr lang="en-US" dirty="0"/>
              <a:t>Called </a:t>
            </a:r>
            <a:r>
              <a:rPr lang="en-US" dirty="0">
                <a:solidFill>
                  <a:srgbClr val="FF0000"/>
                </a:solidFill>
              </a:rPr>
              <a:t>once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never </a:t>
            </a:r>
            <a:r>
              <a:rPr lang="en-US" dirty="0"/>
              <a:t>returns</a:t>
            </a:r>
          </a:p>
          <a:p>
            <a:pPr lvl="1"/>
            <a:r>
              <a:rPr lang="en-US" dirty="0"/>
              <a:t>…except if there is an error</a:t>
            </a:r>
          </a:p>
        </p:txBody>
      </p:sp>
    </p:spTree>
    <p:extLst>
      <p:ext uri="{BB962C8B-B14F-4D97-AF65-F5344CB8AC3E}">
        <p14:creationId xmlns:p14="http://schemas.microsoft.com/office/powerpoint/2010/main" val="2033178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Process </a:t>
            </a:r>
            <a:r>
              <a:rPr lang="en-US" dirty="0" err="1"/>
              <a:t>Heirarchy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38</a:t>
            </a:fld>
            <a:endParaRPr lang="en-US">
              <a:solidFill>
                <a:srgbClr val="297FD5"/>
              </a:solidFill>
            </a:endParaRP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2933700" y="340737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Login shell</a:t>
            </a: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2933700" y="439797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Child</a:t>
            </a: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876300" y="439797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Child</a:t>
            </a: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4000500" y="554097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Grandchild</a:t>
            </a: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1790700" y="554097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Grandchild</a:t>
            </a: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H="1">
            <a:off x="2247900" y="3864570"/>
            <a:ext cx="9906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10" name="Oval 12"/>
          <p:cNvSpPr>
            <a:spLocks noChangeArrowheads="1"/>
          </p:cNvSpPr>
          <p:nvPr/>
        </p:nvSpPr>
        <p:spPr bwMode="auto">
          <a:xfrm>
            <a:off x="3695700" y="1273770"/>
            <a:ext cx="16764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 dirty="0">
                <a:latin typeface="Courier New" charset="0"/>
              </a:rPr>
              <a:t>[0]</a:t>
            </a:r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 flipH="1">
            <a:off x="4533900" y="180717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n>
                <a:solidFill>
                  <a:schemeClr val="tx1"/>
                </a:solidFill>
                <a:prstDash val="dot"/>
              </a:ln>
            </a:endParaRPr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 flipH="1">
            <a:off x="4076700" y="2797770"/>
            <a:ext cx="3810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 flipH="1">
            <a:off x="3771900" y="394077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3924300" y="4931370"/>
            <a:ext cx="9144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 flipH="1">
            <a:off x="2705100" y="4931370"/>
            <a:ext cx="8382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 flipH="1">
            <a:off x="2019300" y="2645370"/>
            <a:ext cx="17526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17" name="Oval 19"/>
          <p:cNvSpPr>
            <a:spLocks noChangeArrowheads="1"/>
          </p:cNvSpPr>
          <p:nvPr/>
        </p:nvSpPr>
        <p:spPr bwMode="auto">
          <a:xfrm>
            <a:off x="114300" y="3178770"/>
            <a:ext cx="2133600" cy="762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Daemon</a:t>
            </a:r>
          </a:p>
          <a:p>
            <a:pPr algn="ctr">
              <a:lnSpc>
                <a:spcPct val="100000"/>
              </a:lnSpc>
            </a:pPr>
            <a:r>
              <a:rPr lang="en-US" sz="2000" b="1"/>
              <a:t>e.g. </a:t>
            </a:r>
            <a:r>
              <a:rPr lang="en-US" sz="2000" b="1">
                <a:latin typeface="Courier New" charset="0"/>
              </a:rPr>
              <a:t>httpd</a:t>
            </a:r>
          </a:p>
        </p:txBody>
      </p:sp>
      <p:sp>
        <p:nvSpPr>
          <p:cNvPr id="18" name="Oval 11"/>
          <p:cNvSpPr>
            <a:spLocks noChangeArrowheads="1"/>
          </p:cNvSpPr>
          <p:nvPr/>
        </p:nvSpPr>
        <p:spPr bwMode="auto">
          <a:xfrm>
            <a:off x="3695700" y="2264370"/>
            <a:ext cx="1676400" cy="533400"/>
          </a:xfrm>
          <a:prstGeom prst="ellipse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>
                <a:latin typeface="Courier New" charset="0"/>
              </a:rPr>
              <a:t>init [1]</a:t>
            </a:r>
          </a:p>
        </p:txBody>
      </p:sp>
      <p:sp>
        <p:nvSpPr>
          <p:cNvPr id="19" name="Oval 3"/>
          <p:cNvSpPr>
            <a:spLocks noChangeArrowheads="1"/>
          </p:cNvSpPr>
          <p:nvPr/>
        </p:nvSpPr>
        <p:spPr bwMode="auto">
          <a:xfrm>
            <a:off x="5676900" y="340737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Login shell</a:t>
            </a:r>
          </a:p>
        </p:txBody>
      </p:sp>
      <p:sp>
        <p:nvSpPr>
          <p:cNvPr id="20" name="Line 14"/>
          <p:cNvSpPr>
            <a:spLocks noChangeShapeType="1"/>
          </p:cNvSpPr>
          <p:nvPr/>
        </p:nvSpPr>
        <p:spPr bwMode="auto">
          <a:xfrm>
            <a:off x="4953000" y="2785070"/>
            <a:ext cx="402019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1" name="Oval 5"/>
          <p:cNvSpPr>
            <a:spLocks noChangeArrowheads="1"/>
          </p:cNvSpPr>
          <p:nvPr/>
        </p:nvSpPr>
        <p:spPr bwMode="auto">
          <a:xfrm>
            <a:off x="5702300" y="439797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Child</a:t>
            </a:r>
          </a:p>
        </p:txBody>
      </p:sp>
      <p:sp>
        <p:nvSpPr>
          <p:cNvPr id="22" name="Line 15"/>
          <p:cNvSpPr>
            <a:spLocks noChangeShapeType="1"/>
          </p:cNvSpPr>
          <p:nvPr/>
        </p:nvSpPr>
        <p:spPr bwMode="auto">
          <a:xfrm flipH="1">
            <a:off x="6540500" y="394077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" name="TextBox 22"/>
          <p:cNvSpPr txBox="1"/>
          <p:nvPr/>
        </p:nvSpPr>
        <p:spPr>
          <a:xfrm>
            <a:off x="4914900" y="3102570"/>
            <a:ext cx="440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…</a:t>
            </a:r>
          </a:p>
        </p:txBody>
      </p:sp>
      <p:sp>
        <p:nvSpPr>
          <p:cNvPr id="24" name="TextBox 23"/>
          <p:cNvSpPr txBox="1"/>
          <p:nvPr/>
        </p:nvSpPr>
        <p:spPr>
          <a:xfrm rot="13380000">
            <a:off x="5254666" y="3050827"/>
            <a:ext cx="348886" cy="3657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…</a:t>
            </a:r>
          </a:p>
        </p:txBody>
      </p:sp>
      <p:sp>
        <p:nvSpPr>
          <p:cNvPr id="25" name="Line 14"/>
          <p:cNvSpPr>
            <a:spLocks noChangeShapeType="1"/>
          </p:cNvSpPr>
          <p:nvPr/>
        </p:nvSpPr>
        <p:spPr bwMode="auto">
          <a:xfrm flipH="1">
            <a:off x="3619500" y="3242270"/>
            <a:ext cx="228600" cy="165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6" name="TextBox 25"/>
          <p:cNvSpPr txBox="1"/>
          <p:nvPr/>
        </p:nvSpPr>
        <p:spPr>
          <a:xfrm rot="8700000" flipH="1">
            <a:off x="3845248" y="3050827"/>
            <a:ext cx="348886" cy="3657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…</a:t>
            </a:r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>
            <a:off x="5600700" y="3276540"/>
            <a:ext cx="304800" cy="2098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8" name="TextBox 27"/>
          <p:cNvSpPr txBox="1"/>
          <p:nvPr/>
        </p:nvSpPr>
        <p:spPr>
          <a:xfrm>
            <a:off x="6286500" y="5540970"/>
            <a:ext cx="279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Note: you can view the hierarchy using the Linux </a:t>
            </a:r>
            <a:r>
              <a:rPr lang="en-US" sz="1800" b="0" dirty="0" err="1">
                <a:latin typeface="Courier New"/>
                <a:cs typeface="Courier New"/>
              </a:rPr>
              <a:t>pstree</a:t>
            </a:r>
            <a:r>
              <a:rPr lang="en-US" sz="1800" dirty="0">
                <a:latin typeface="Calibri" pitchFamily="34" charset="0"/>
              </a:rPr>
              <a:t> command</a:t>
            </a:r>
          </a:p>
        </p:txBody>
      </p:sp>
    </p:spTree>
    <p:extLst>
      <p:ext uri="{BB962C8B-B14F-4D97-AF65-F5344CB8AC3E}">
        <p14:creationId xmlns:p14="http://schemas.microsoft.com/office/powerpoint/2010/main" val="15176952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EC4D3-BCA4-FC4B-A4B2-74C8378FB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pstree</a:t>
            </a:r>
            <a:r>
              <a:rPr lang="en-US" dirty="0">
                <a:solidFill>
                  <a:sysClr val="windowText" lastClr="000000"/>
                </a:solidFill>
              </a:rPr>
              <a:t> on </a:t>
            </a:r>
            <a:r>
              <a:rPr lang="en-U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pom-itb-cs2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DD51DE-CD3C-E349-A963-3B98D4557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ysClr val="windowText" lastClr="000000"/>
                </a:solidFill>
              </a:rPr>
              <a:pPr/>
              <a:t>39</a:t>
            </a:fld>
            <a:endParaRPr lang="en-US">
              <a:solidFill>
                <a:sysClr val="windowText" lastClr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268F30-AC15-3E41-883B-BFBF9BED89EE}"/>
              </a:ext>
            </a:extLst>
          </p:cNvPr>
          <p:cNvSpPr txBox="1"/>
          <p:nvPr/>
        </p:nvSpPr>
        <p:spPr>
          <a:xfrm>
            <a:off x="458056" y="1524000"/>
            <a:ext cx="8228744" cy="5078313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[ebac2018@pom-itb-cs2 ~]$ 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pstree</a:t>
            </a:r>
            <a:endParaRPr lang="en-US" dirty="0">
              <a:solidFill>
                <a:sysClr val="windowText" lastClr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systemd</a:t>
            </a:r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─┬─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NetworkManager</a:t>
            </a:r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───2*[{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NetworkManager</a:t>
            </a:r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}]</a:t>
            </a:r>
          </a:p>
          <a:p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       …</a:t>
            </a:r>
          </a:p>
          <a:p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       ├─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attacklab-repor</a:t>
            </a:r>
            <a:endParaRPr lang="en-US" dirty="0">
              <a:solidFill>
                <a:sysClr val="windowText" lastClr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       ├─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attacklab-reque</a:t>
            </a:r>
            <a:endParaRPr lang="en-US" dirty="0">
              <a:solidFill>
                <a:sysClr val="windowText" lastClr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       ├─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attacklab-resul</a:t>
            </a:r>
            <a:endParaRPr lang="en-US" dirty="0">
              <a:solidFill>
                <a:sysClr val="windowText" lastClr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       ├─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attacklab.pl</a:t>
            </a:r>
            <a:endParaRPr lang="en-US" dirty="0">
              <a:solidFill>
                <a:sysClr val="windowText" lastClr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…</a:t>
            </a:r>
          </a:p>
          <a:p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       ├─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crond</a:t>
            </a:r>
            <a:endParaRPr lang="en-US" dirty="0">
              <a:solidFill>
                <a:sysClr val="windowText" lastClr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       ├─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cupsd</a:t>
            </a:r>
            <a:endParaRPr lang="en-US" dirty="0">
              <a:solidFill>
                <a:sysClr val="windowText" lastClr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…</a:t>
            </a:r>
          </a:p>
          <a:p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       ├─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sshd</a:t>
            </a:r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─┬─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sshd</a:t>
            </a:r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───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sshd</a:t>
            </a:r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───bash───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pstree</a:t>
            </a:r>
            <a:endParaRPr lang="en-US" dirty="0">
              <a:solidFill>
                <a:sysClr val="windowText" lastClr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       │      └─28*[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sshd</a:t>
            </a:r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───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sshd</a:t>
            </a:r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───sftp-server]</a:t>
            </a:r>
          </a:p>
          <a:p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       ├─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systemd</a:t>
            </a:r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-journal</a:t>
            </a:r>
          </a:p>
          <a:p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       ├─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systemd-logind</a:t>
            </a:r>
            <a:endParaRPr lang="en-US" dirty="0">
              <a:solidFill>
                <a:sysClr val="windowText" lastClr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       ├─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systemd-udevd</a:t>
            </a:r>
            <a:endParaRPr lang="en-US" dirty="0">
              <a:solidFill>
                <a:sysClr val="windowText" lastClr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…</a:t>
            </a:r>
          </a:p>
          <a:p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       └─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xdg</a:t>
            </a:r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-permission-───2*[{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xdg</a:t>
            </a:r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-permission-}]</a:t>
            </a:r>
          </a:p>
        </p:txBody>
      </p:sp>
    </p:spTree>
    <p:extLst>
      <p:ext uri="{BB962C8B-B14F-4D97-AF65-F5344CB8AC3E}">
        <p14:creationId xmlns:p14="http://schemas.microsoft.com/office/powerpoint/2010/main" val="2236834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Multiprocessing: The Illusion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457200" y="4571828"/>
            <a:ext cx="8229600" cy="228617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Process provides each program with two key abstractions:</a:t>
            </a:r>
          </a:p>
          <a:p>
            <a:pPr lvl="1"/>
            <a:r>
              <a:rPr lang="en-US" b="1" i="1" dirty="0">
                <a:solidFill>
                  <a:schemeClr val="accent1"/>
                </a:solidFill>
              </a:rPr>
              <a:t>Logical control flow</a:t>
            </a:r>
          </a:p>
          <a:p>
            <a:pPr lvl="2"/>
            <a:r>
              <a:rPr lang="en-US" dirty="0"/>
              <a:t>Each program seems to have exclusive use of the CPU</a:t>
            </a:r>
          </a:p>
          <a:p>
            <a:pPr lvl="2"/>
            <a:r>
              <a:rPr lang="en-US" dirty="0"/>
              <a:t>Provided by kernel mechanism called </a:t>
            </a:r>
            <a:r>
              <a:rPr lang="en-US" b="1" i="1" dirty="0">
                <a:solidFill>
                  <a:schemeClr val="accent1"/>
                </a:solidFill>
              </a:rPr>
              <a:t>context switching</a:t>
            </a:r>
          </a:p>
          <a:p>
            <a:pPr lvl="1"/>
            <a:r>
              <a:rPr lang="en-US" b="1" i="1" dirty="0">
                <a:solidFill>
                  <a:schemeClr val="accent1"/>
                </a:solidFill>
              </a:rPr>
              <a:t>Private address space</a:t>
            </a:r>
          </a:p>
          <a:p>
            <a:pPr lvl="2"/>
            <a:r>
              <a:rPr lang="en-US" dirty="0"/>
              <a:t>Each program seems to have exclusive use of main memory. </a:t>
            </a:r>
          </a:p>
          <a:p>
            <a:pPr lvl="2"/>
            <a:r>
              <a:rPr lang="en-US" dirty="0"/>
              <a:t>Provided by kernel mechanism called </a:t>
            </a:r>
            <a:r>
              <a:rPr lang="en-US" b="1" i="1" dirty="0">
                <a:solidFill>
                  <a:schemeClr val="accent1"/>
                </a:solidFill>
              </a:rPr>
              <a:t>virtual memory</a:t>
            </a:r>
          </a:p>
          <a:p>
            <a:pPr marL="548640" lvl="2" indent="0">
              <a:buNone/>
            </a:pPr>
            <a:endParaRPr lang="en-US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1493202" y="3539017"/>
            <a:ext cx="1521183" cy="990600"/>
          </a:xfrm>
          <a:prstGeom prst="rect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1645603" y="3996217"/>
            <a:ext cx="1183142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496682" y="1565694"/>
            <a:ext cx="1521183" cy="1905000"/>
          </a:xfrm>
          <a:prstGeom prst="rect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1"/>
          <a:lstStyle/>
          <a:p>
            <a:pPr algn="ctr"/>
            <a:r>
              <a:rPr lang="en-US" b="1" dirty="0"/>
              <a:t>Memory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1633273" y="2136079"/>
            <a:ext cx="1183142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1633273" y="2440880"/>
            <a:ext cx="1183142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1633273" y="3013665"/>
            <a:ext cx="1183142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1633273" y="2729584"/>
            <a:ext cx="1183142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3273120" y="3539189"/>
            <a:ext cx="1521183" cy="990600"/>
          </a:xfrm>
          <a:prstGeom prst="rect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3425521" y="3996389"/>
            <a:ext cx="1183142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3276600" y="1565866"/>
            <a:ext cx="1521183" cy="1905000"/>
          </a:xfrm>
          <a:prstGeom prst="rect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1"/>
          <a:lstStyle/>
          <a:p>
            <a:pPr algn="ctr"/>
            <a:r>
              <a:rPr lang="en-US" b="1" dirty="0"/>
              <a:t>Memory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3413191" y="2136251"/>
            <a:ext cx="1183142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3413191" y="2441052"/>
            <a:ext cx="1183142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3413191" y="3013837"/>
            <a:ext cx="1183142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3413191" y="2729756"/>
            <a:ext cx="1183142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12487" y="2441052"/>
            <a:ext cx="569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5850023" y="3539189"/>
            <a:ext cx="1521183" cy="990600"/>
          </a:xfrm>
          <a:prstGeom prst="rect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6002424" y="3996389"/>
            <a:ext cx="1183142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5853503" y="1565866"/>
            <a:ext cx="1521183" cy="1905000"/>
          </a:xfrm>
          <a:prstGeom prst="rect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1"/>
          <a:lstStyle/>
          <a:p>
            <a:pPr algn="ctr"/>
            <a:r>
              <a:rPr lang="en-US" b="1" dirty="0"/>
              <a:t>Memory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990094" y="2136251"/>
            <a:ext cx="1183142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5990094" y="2441052"/>
            <a:ext cx="1183142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5990094" y="3013837"/>
            <a:ext cx="1183142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5990094" y="2729756"/>
            <a:ext cx="1183142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1823940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Multiprocessing: The (Traditional) Reality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457200" y="5326296"/>
            <a:ext cx="8229600" cy="1531704"/>
          </a:xfrm>
        </p:spPr>
        <p:txBody>
          <a:bodyPr>
            <a:normAutofit fontScale="92500"/>
          </a:bodyPr>
          <a:lstStyle/>
          <a:p>
            <a:r>
              <a:rPr lang="en-US" dirty="0"/>
              <a:t>Single processor executes multiple processes concurrently</a:t>
            </a:r>
          </a:p>
          <a:p>
            <a:pPr lvl="1"/>
            <a:r>
              <a:rPr lang="en-US" dirty="0"/>
              <a:t>Process executions interleaved (multitasking) </a:t>
            </a:r>
          </a:p>
          <a:p>
            <a:pPr lvl="1"/>
            <a:r>
              <a:rPr lang="en-US" dirty="0"/>
              <a:t>Register values for nonexecuting processes saved in memory</a:t>
            </a:r>
          </a:p>
          <a:p>
            <a:pPr lvl="1"/>
            <a:r>
              <a:rPr lang="en-US" dirty="0"/>
              <a:t>Address spaces managed by virtual memory system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914400" y="4191000"/>
            <a:ext cx="1510252" cy="990600"/>
          </a:xfrm>
          <a:prstGeom prst="rect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1052716" y="4648200"/>
            <a:ext cx="117464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751396" y="1524000"/>
            <a:ext cx="6640004" cy="2506896"/>
          </a:xfrm>
          <a:prstGeom prst="rect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1"/>
          <a:lstStyle/>
          <a:p>
            <a:pPr algn="ctr"/>
            <a:r>
              <a:rPr lang="en-US" b="1" dirty="0"/>
              <a:t>Memory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040386" y="2094387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040386" y="2399188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040386" y="2971973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1040386" y="2687892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838199" y="1973496"/>
            <a:ext cx="1693565" cy="33528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040386" y="3345097"/>
            <a:ext cx="117464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730870" y="2094389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730870" y="2399190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730870" y="2971975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730870" y="2687894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730870" y="3345099"/>
            <a:ext cx="117464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5321670" y="2094388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321670" y="2399189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5321670" y="2971974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321670" y="2687893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5321670" y="3345098"/>
            <a:ext cx="117464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343399" y="2470166"/>
            <a:ext cx="564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684897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1907987C-E53D-EA4C-B457-C88666B4D00E}"/>
              </a:ext>
            </a:extLst>
          </p:cNvPr>
          <p:cNvSpPr/>
          <p:nvPr/>
        </p:nvSpPr>
        <p:spPr bwMode="auto">
          <a:xfrm>
            <a:off x="751396" y="1524000"/>
            <a:ext cx="6640004" cy="2506896"/>
          </a:xfrm>
          <a:prstGeom prst="rect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1"/>
          <a:lstStyle/>
          <a:p>
            <a:pPr algn="ctr"/>
            <a:r>
              <a:rPr lang="en-US" b="1" dirty="0"/>
              <a:t>Memory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Multiprocessing: The (Traditional) Reality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0219325-9FCB-5147-BC7A-553747BA7E81}"/>
              </a:ext>
            </a:extLst>
          </p:cNvPr>
          <p:cNvSpPr/>
          <p:nvPr/>
        </p:nvSpPr>
        <p:spPr bwMode="auto">
          <a:xfrm>
            <a:off x="914400" y="4191000"/>
            <a:ext cx="1510252" cy="990600"/>
          </a:xfrm>
          <a:prstGeom prst="rect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63DC287-01B8-F34C-B602-28DDF96D0EBD}"/>
              </a:ext>
            </a:extLst>
          </p:cNvPr>
          <p:cNvSpPr/>
          <p:nvPr/>
        </p:nvSpPr>
        <p:spPr bwMode="auto">
          <a:xfrm>
            <a:off x="1052716" y="4648200"/>
            <a:ext cx="117464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D942269-A31C-3643-950B-FD737B252AEB}"/>
              </a:ext>
            </a:extLst>
          </p:cNvPr>
          <p:cNvSpPr/>
          <p:nvPr/>
        </p:nvSpPr>
        <p:spPr bwMode="auto">
          <a:xfrm>
            <a:off x="1040386" y="2094387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62CDECD-2100-1F4A-A4A8-27F0B9AC306E}"/>
              </a:ext>
            </a:extLst>
          </p:cNvPr>
          <p:cNvSpPr/>
          <p:nvPr/>
        </p:nvSpPr>
        <p:spPr bwMode="auto">
          <a:xfrm>
            <a:off x="1040386" y="2399188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B312BFF-3058-CF4E-9F4F-AC0A05AD6C13}"/>
              </a:ext>
            </a:extLst>
          </p:cNvPr>
          <p:cNvSpPr/>
          <p:nvPr/>
        </p:nvSpPr>
        <p:spPr bwMode="auto">
          <a:xfrm>
            <a:off x="1040386" y="2971973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9844928-8DFB-B84C-8A66-42D173CEC8C1}"/>
              </a:ext>
            </a:extLst>
          </p:cNvPr>
          <p:cNvSpPr/>
          <p:nvPr/>
        </p:nvSpPr>
        <p:spPr bwMode="auto">
          <a:xfrm>
            <a:off x="1040386" y="2687892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5FB5E1E-9413-9F47-8B9E-4901F6780212}"/>
              </a:ext>
            </a:extLst>
          </p:cNvPr>
          <p:cNvSpPr/>
          <p:nvPr/>
        </p:nvSpPr>
        <p:spPr bwMode="auto">
          <a:xfrm>
            <a:off x="838199" y="1973496"/>
            <a:ext cx="1693565" cy="33528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4738BCB-9EC5-8847-BD77-D4C16DA95697}"/>
              </a:ext>
            </a:extLst>
          </p:cNvPr>
          <p:cNvSpPr/>
          <p:nvPr/>
        </p:nvSpPr>
        <p:spPr bwMode="auto">
          <a:xfrm>
            <a:off x="1040386" y="3345097"/>
            <a:ext cx="117464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9EDDBD6-A2B0-A84F-9FC7-75C18B395937}"/>
              </a:ext>
            </a:extLst>
          </p:cNvPr>
          <p:cNvSpPr/>
          <p:nvPr/>
        </p:nvSpPr>
        <p:spPr bwMode="auto">
          <a:xfrm>
            <a:off x="2730870" y="2094389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7F88F53-E8E3-EC4D-B5DD-C4BCC8B7B96C}"/>
              </a:ext>
            </a:extLst>
          </p:cNvPr>
          <p:cNvSpPr/>
          <p:nvPr/>
        </p:nvSpPr>
        <p:spPr bwMode="auto">
          <a:xfrm>
            <a:off x="2730870" y="2399190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2230F8D-E19B-FB4A-B261-B2CD1E405B05}"/>
              </a:ext>
            </a:extLst>
          </p:cNvPr>
          <p:cNvSpPr/>
          <p:nvPr/>
        </p:nvSpPr>
        <p:spPr bwMode="auto">
          <a:xfrm>
            <a:off x="2730870" y="2971975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058DA69-F6DA-5245-AEF3-6E4AFBDFE4E7}"/>
              </a:ext>
            </a:extLst>
          </p:cNvPr>
          <p:cNvSpPr/>
          <p:nvPr/>
        </p:nvSpPr>
        <p:spPr bwMode="auto">
          <a:xfrm>
            <a:off x="2730870" y="2687894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8B9BE57-89A8-E145-9454-706946A776A0}"/>
              </a:ext>
            </a:extLst>
          </p:cNvPr>
          <p:cNvSpPr/>
          <p:nvPr/>
        </p:nvSpPr>
        <p:spPr bwMode="auto">
          <a:xfrm>
            <a:off x="2730870" y="3345099"/>
            <a:ext cx="117464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A70DF3A-301A-8542-A9C4-3ABEDFF15D22}"/>
              </a:ext>
            </a:extLst>
          </p:cNvPr>
          <p:cNvSpPr/>
          <p:nvPr/>
        </p:nvSpPr>
        <p:spPr bwMode="auto">
          <a:xfrm>
            <a:off x="5321670" y="2094388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74CBC97-F791-584B-8671-5FEFE6BCF64F}"/>
              </a:ext>
            </a:extLst>
          </p:cNvPr>
          <p:cNvSpPr/>
          <p:nvPr/>
        </p:nvSpPr>
        <p:spPr bwMode="auto">
          <a:xfrm>
            <a:off x="5321670" y="2399189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0227418-9A6C-1544-8694-F5D66B9C263E}"/>
              </a:ext>
            </a:extLst>
          </p:cNvPr>
          <p:cNvSpPr/>
          <p:nvPr/>
        </p:nvSpPr>
        <p:spPr bwMode="auto">
          <a:xfrm>
            <a:off x="5321670" y="2971974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4E1F913-34ED-D542-8BBF-6510D2385423}"/>
              </a:ext>
            </a:extLst>
          </p:cNvPr>
          <p:cNvSpPr/>
          <p:nvPr/>
        </p:nvSpPr>
        <p:spPr bwMode="auto">
          <a:xfrm>
            <a:off x="5321670" y="2687893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BD89B5D-2899-6C40-9F39-0CF960A88496}"/>
              </a:ext>
            </a:extLst>
          </p:cNvPr>
          <p:cNvSpPr/>
          <p:nvPr/>
        </p:nvSpPr>
        <p:spPr bwMode="auto">
          <a:xfrm>
            <a:off x="5321670" y="3345098"/>
            <a:ext cx="117464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FCA3248-832F-3D4D-9A47-5AF583593D6F}"/>
              </a:ext>
            </a:extLst>
          </p:cNvPr>
          <p:cNvSpPr txBox="1"/>
          <p:nvPr/>
        </p:nvSpPr>
        <p:spPr>
          <a:xfrm>
            <a:off x="4343399" y="2470166"/>
            <a:ext cx="564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  <p:sp>
        <p:nvSpPr>
          <p:cNvPr id="29" name="Text Placeholder 3">
            <a:extLst>
              <a:ext uri="{FF2B5EF4-FFF2-40B4-BE49-F238E27FC236}">
                <a16:creationId xmlns:a16="http://schemas.microsoft.com/office/drawing/2014/main" id="{C6139C2A-3DFF-8540-B763-998265F7656F}"/>
              </a:ext>
            </a:extLst>
          </p:cNvPr>
          <p:cNvSpPr txBox="1">
            <a:spLocks/>
          </p:cNvSpPr>
          <p:nvPr/>
        </p:nvSpPr>
        <p:spPr>
          <a:xfrm>
            <a:off x="457200" y="5341704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dirty="0"/>
              <a:t>Save current registers in memory</a:t>
            </a:r>
          </a:p>
        </p:txBody>
      </p:sp>
    </p:spTree>
    <p:extLst>
      <p:ext uri="{BB962C8B-B14F-4D97-AF65-F5344CB8AC3E}">
        <p14:creationId xmlns:p14="http://schemas.microsoft.com/office/powerpoint/2010/main" val="466987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96551CBC-A27D-5144-8324-490457432E50}"/>
              </a:ext>
            </a:extLst>
          </p:cNvPr>
          <p:cNvSpPr/>
          <p:nvPr/>
        </p:nvSpPr>
        <p:spPr bwMode="auto">
          <a:xfrm>
            <a:off x="751396" y="1524000"/>
            <a:ext cx="6640004" cy="2506896"/>
          </a:xfrm>
          <a:prstGeom prst="rect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1"/>
          <a:lstStyle/>
          <a:p>
            <a:pPr algn="ctr"/>
            <a:r>
              <a:rPr lang="en-US" b="1" dirty="0"/>
              <a:t>Memory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Multiprocessing: The (Traditional) Reality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671A8BF-A804-3543-9C9B-E81240221A62}"/>
              </a:ext>
            </a:extLst>
          </p:cNvPr>
          <p:cNvSpPr/>
          <p:nvPr/>
        </p:nvSpPr>
        <p:spPr bwMode="auto">
          <a:xfrm>
            <a:off x="2573636" y="4191000"/>
            <a:ext cx="1510252" cy="990600"/>
          </a:xfrm>
          <a:prstGeom prst="rect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D09B1EA-F484-2D49-9501-38B5E65BCBD3}"/>
              </a:ext>
            </a:extLst>
          </p:cNvPr>
          <p:cNvSpPr/>
          <p:nvPr/>
        </p:nvSpPr>
        <p:spPr bwMode="auto">
          <a:xfrm>
            <a:off x="2711952" y="4648200"/>
            <a:ext cx="117464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FD3C6D4-0897-E94A-94F1-F1B9A44A8792}"/>
              </a:ext>
            </a:extLst>
          </p:cNvPr>
          <p:cNvSpPr/>
          <p:nvPr/>
        </p:nvSpPr>
        <p:spPr bwMode="auto">
          <a:xfrm>
            <a:off x="1040386" y="2094387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481B8FF-4E4A-2A41-9F17-A59F3A3F7F53}"/>
              </a:ext>
            </a:extLst>
          </p:cNvPr>
          <p:cNvSpPr/>
          <p:nvPr/>
        </p:nvSpPr>
        <p:spPr bwMode="auto">
          <a:xfrm>
            <a:off x="1040386" y="2399188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4CAD417-8192-CE4B-A81E-25490D91B119}"/>
              </a:ext>
            </a:extLst>
          </p:cNvPr>
          <p:cNvSpPr/>
          <p:nvPr/>
        </p:nvSpPr>
        <p:spPr bwMode="auto">
          <a:xfrm>
            <a:off x="1040386" y="2971973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8BBFA81-09E4-A542-9F96-6418DF337588}"/>
              </a:ext>
            </a:extLst>
          </p:cNvPr>
          <p:cNvSpPr/>
          <p:nvPr/>
        </p:nvSpPr>
        <p:spPr bwMode="auto">
          <a:xfrm>
            <a:off x="1040386" y="2687892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A4BE6B8-108A-0449-A5B1-1846D7E8E4C5}"/>
              </a:ext>
            </a:extLst>
          </p:cNvPr>
          <p:cNvSpPr/>
          <p:nvPr/>
        </p:nvSpPr>
        <p:spPr bwMode="auto">
          <a:xfrm>
            <a:off x="2497435" y="1973496"/>
            <a:ext cx="1693565" cy="33528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B5FAD3D-5B76-7C4B-932F-A94D87DFBEF3}"/>
              </a:ext>
            </a:extLst>
          </p:cNvPr>
          <p:cNvSpPr/>
          <p:nvPr/>
        </p:nvSpPr>
        <p:spPr bwMode="auto">
          <a:xfrm>
            <a:off x="1040386" y="3345097"/>
            <a:ext cx="117464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291BB86-2E11-9C4A-A633-ACEF7039250A}"/>
              </a:ext>
            </a:extLst>
          </p:cNvPr>
          <p:cNvSpPr/>
          <p:nvPr/>
        </p:nvSpPr>
        <p:spPr bwMode="auto">
          <a:xfrm>
            <a:off x="2730870" y="2094389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EA50A8F-6D5E-0348-951A-0B1B6544EB5A}"/>
              </a:ext>
            </a:extLst>
          </p:cNvPr>
          <p:cNvSpPr/>
          <p:nvPr/>
        </p:nvSpPr>
        <p:spPr bwMode="auto">
          <a:xfrm>
            <a:off x="2730870" y="2399190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596C30C-59CD-DF4B-B82E-F782C73BCD3E}"/>
              </a:ext>
            </a:extLst>
          </p:cNvPr>
          <p:cNvSpPr/>
          <p:nvPr/>
        </p:nvSpPr>
        <p:spPr bwMode="auto">
          <a:xfrm>
            <a:off x="2730870" y="2971975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859A6F0-DB0A-8C4D-9B75-84BFF538702D}"/>
              </a:ext>
            </a:extLst>
          </p:cNvPr>
          <p:cNvSpPr/>
          <p:nvPr/>
        </p:nvSpPr>
        <p:spPr bwMode="auto">
          <a:xfrm>
            <a:off x="2730870" y="2687894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644DE66-BFB5-A44A-8572-C96B2D8B3827}"/>
              </a:ext>
            </a:extLst>
          </p:cNvPr>
          <p:cNvSpPr/>
          <p:nvPr/>
        </p:nvSpPr>
        <p:spPr bwMode="auto">
          <a:xfrm>
            <a:off x="2730870" y="3345099"/>
            <a:ext cx="117464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E4870D0-2536-8E4C-996E-F141D990A88E}"/>
              </a:ext>
            </a:extLst>
          </p:cNvPr>
          <p:cNvSpPr/>
          <p:nvPr/>
        </p:nvSpPr>
        <p:spPr bwMode="auto">
          <a:xfrm>
            <a:off x="5321670" y="2094388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DFCBC27-CB38-9D4B-BD84-8F01D625B26E}"/>
              </a:ext>
            </a:extLst>
          </p:cNvPr>
          <p:cNvSpPr/>
          <p:nvPr/>
        </p:nvSpPr>
        <p:spPr bwMode="auto">
          <a:xfrm>
            <a:off x="5321670" y="2399189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F25D386-A556-3746-8782-CB6F75E9B202}"/>
              </a:ext>
            </a:extLst>
          </p:cNvPr>
          <p:cNvSpPr/>
          <p:nvPr/>
        </p:nvSpPr>
        <p:spPr bwMode="auto">
          <a:xfrm>
            <a:off x="5321670" y="2971974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1344E69-7804-2740-BEC5-8B7B6A4394EB}"/>
              </a:ext>
            </a:extLst>
          </p:cNvPr>
          <p:cNvSpPr/>
          <p:nvPr/>
        </p:nvSpPr>
        <p:spPr bwMode="auto">
          <a:xfrm>
            <a:off x="5321670" y="2687893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84C5085-9E09-3244-B22A-C24CEC4C582A}"/>
              </a:ext>
            </a:extLst>
          </p:cNvPr>
          <p:cNvSpPr/>
          <p:nvPr/>
        </p:nvSpPr>
        <p:spPr bwMode="auto">
          <a:xfrm>
            <a:off x="5321670" y="3345098"/>
            <a:ext cx="117464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A8CCACD-2332-4547-95DC-E735B199894A}"/>
              </a:ext>
            </a:extLst>
          </p:cNvPr>
          <p:cNvSpPr txBox="1"/>
          <p:nvPr/>
        </p:nvSpPr>
        <p:spPr>
          <a:xfrm>
            <a:off x="4343399" y="2470166"/>
            <a:ext cx="564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  <p:sp>
        <p:nvSpPr>
          <p:cNvPr id="30" name="Text Placeholder 3">
            <a:extLst>
              <a:ext uri="{FF2B5EF4-FFF2-40B4-BE49-F238E27FC236}">
                <a16:creationId xmlns:a16="http://schemas.microsoft.com/office/drawing/2014/main" id="{4F80C2CE-2A8E-3643-B496-1A3791AC4E5C}"/>
              </a:ext>
            </a:extLst>
          </p:cNvPr>
          <p:cNvSpPr txBox="1">
            <a:spLocks/>
          </p:cNvSpPr>
          <p:nvPr/>
        </p:nvSpPr>
        <p:spPr>
          <a:xfrm>
            <a:off x="457200" y="5341704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dirty="0"/>
              <a:t>Save current registers in memory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Schedule next process for execution</a:t>
            </a:r>
          </a:p>
        </p:txBody>
      </p:sp>
    </p:spTree>
    <p:extLst>
      <p:ext uri="{BB962C8B-B14F-4D97-AF65-F5344CB8AC3E}">
        <p14:creationId xmlns:p14="http://schemas.microsoft.com/office/powerpoint/2010/main" val="1883618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7CBB190D-DFE8-9C49-B248-80508E71A4E6}"/>
              </a:ext>
            </a:extLst>
          </p:cNvPr>
          <p:cNvSpPr/>
          <p:nvPr/>
        </p:nvSpPr>
        <p:spPr bwMode="auto">
          <a:xfrm>
            <a:off x="751396" y="1524000"/>
            <a:ext cx="6640004" cy="2506896"/>
          </a:xfrm>
          <a:prstGeom prst="rect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1"/>
          <a:lstStyle/>
          <a:p>
            <a:pPr algn="ctr"/>
            <a:r>
              <a:rPr lang="en-US" b="1" dirty="0"/>
              <a:t>Memory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Multiprocessing: The (Traditional) Reality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08C6604-D85B-9145-9801-D6C2CEAB6706}"/>
              </a:ext>
            </a:extLst>
          </p:cNvPr>
          <p:cNvSpPr/>
          <p:nvPr/>
        </p:nvSpPr>
        <p:spPr bwMode="auto">
          <a:xfrm>
            <a:off x="2573636" y="4191000"/>
            <a:ext cx="1510252" cy="990600"/>
          </a:xfrm>
          <a:prstGeom prst="rect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AFD0295-66B2-2A44-A7E5-1B250A7A47BD}"/>
              </a:ext>
            </a:extLst>
          </p:cNvPr>
          <p:cNvSpPr/>
          <p:nvPr/>
        </p:nvSpPr>
        <p:spPr bwMode="auto">
          <a:xfrm>
            <a:off x="2711952" y="4648200"/>
            <a:ext cx="117464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7E371B1-4EBE-F241-BB12-AE8910DDA994}"/>
              </a:ext>
            </a:extLst>
          </p:cNvPr>
          <p:cNvSpPr/>
          <p:nvPr/>
        </p:nvSpPr>
        <p:spPr bwMode="auto">
          <a:xfrm>
            <a:off x="1040386" y="2094387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D3E57AA-6214-3E41-84FC-8BF2A38294DC}"/>
              </a:ext>
            </a:extLst>
          </p:cNvPr>
          <p:cNvSpPr/>
          <p:nvPr/>
        </p:nvSpPr>
        <p:spPr bwMode="auto">
          <a:xfrm>
            <a:off x="1040386" y="2399188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F0132FE-80BB-EC4B-B6EC-35FBD6B7D93F}"/>
              </a:ext>
            </a:extLst>
          </p:cNvPr>
          <p:cNvSpPr/>
          <p:nvPr/>
        </p:nvSpPr>
        <p:spPr bwMode="auto">
          <a:xfrm>
            <a:off x="1040386" y="2971973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88012A1-8212-7844-8291-78B0BABEC4FE}"/>
              </a:ext>
            </a:extLst>
          </p:cNvPr>
          <p:cNvSpPr/>
          <p:nvPr/>
        </p:nvSpPr>
        <p:spPr bwMode="auto">
          <a:xfrm>
            <a:off x="1040386" y="2687892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9E36E66-BD9C-B943-88C6-3A157611E5D3}"/>
              </a:ext>
            </a:extLst>
          </p:cNvPr>
          <p:cNvSpPr/>
          <p:nvPr/>
        </p:nvSpPr>
        <p:spPr bwMode="auto">
          <a:xfrm>
            <a:off x="2497435" y="1973496"/>
            <a:ext cx="1693565" cy="33528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514299F-206C-9B47-AC04-52F55FAE1A5B}"/>
              </a:ext>
            </a:extLst>
          </p:cNvPr>
          <p:cNvSpPr/>
          <p:nvPr/>
        </p:nvSpPr>
        <p:spPr bwMode="auto">
          <a:xfrm>
            <a:off x="1040386" y="3345097"/>
            <a:ext cx="117464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E247AB1-2882-D04D-ACBF-048E8AE08D8A}"/>
              </a:ext>
            </a:extLst>
          </p:cNvPr>
          <p:cNvSpPr/>
          <p:nvPr/>
        </p:nvSpPr>
        <p:spPr bwMode="auto">
          <a:xfrm>
            <a:off x="2730870" y="2094389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BAFDAE3-4319-D640-9767-E1A98D608D0E}"/>
              </a:ext>
            </a:extLst>
          </p:cNvPr>
          <p:cNvSpPr/>
          <p:nvPr/>
        </p:nvSpPr>
        <p:spPr bwMode="auto">
          <a:xfrm>
            <a:off x="2730870" y="2399190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45AE1EF-5D3D-B046-83BE-F56D2C1BD94C}"/>
              </a:ext>
            </a:extLst>
          </p:cNvPr>
          <p:cNvSpPr/>
          <p:nvPr/>
        </p:nvSpPr>
        <p:spPr bwMode="auto">
          <a:xfrm>
            <a:off x="2730870" y="2971975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C6DBEEB-3DFA-7E4D-8A19-1F166B65A55C}"/>
              </a:ext>
            </a:extLst>
          </p:cNvPr>
          <p:cNvSpPr/>
          <p:nvPr/>
        </p:nvSpPr>
        <p:spPr bwMode="auto">
          <a:xfrm>
            <a:off x="2730870" y="2687894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B94BB7F-22A8-2144-A38C-0CB960B7348E}"/>
              </a:ext>
            </a:extLst>
          </p:cNvPr>
          <p:cNvSpPr/>
          <p:nvPr/>
        </p:nvSpPr>
        <p:spPr bwMode="auto">
          <a:xfrm>
            <a:off x="2730870" y="3345099"/>
            <a:ext cx="117464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5704463-CE3C-8F49-BA8F-052862BD511B}"/>
              </a:ext>
            </a:extLst>
          </p:cNvPr>
          <p:cNvSpPr/>
          <p:nvPr/>
        </p:nvSpPr>
        <p:spPr bwMode="auto">
          <a:xfrm>
            <a:off x="5321670" y="2094388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7F2A6B2-10BB-1040-BB0E-6A3FFE7AA819}"/>
              </a:ext>
            </a:extLst>
          </p:cNvPr>
          <p:cNvSpPr/>
          <p:nvPr/>
        </p:nvSpPr>
        <p:spPr bwMode="auto">
          <a:xfrm>
            <a:off x="5321670" y="2399189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524E150-92E9-8649-BF0A-445FE12DC7F5}"/>
              </a:ext>
            </a:extLst>
          </p:cNvPr>
          <p:cNvSpPr/>
          <p:nvPr/>
        </p:nvSpPr>
        <p:spPr bwMode="auto">
          <a:xfrm>
            <a:off x="5321670" y="2971974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963BB92-C5B1-3341-8F71-A8B3F10D99E7}"/>
              </a:ext>
            </a:extLst>
          </p:cNvPr>
          <p:cNvSpPr/>
          <p:nvPr/>
        </p:nvSpPr>
        <p:spPr bwMode="auto">
          <a:xfrm>
            <a:off x="5321670" y="2687893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A629DE0-EA25-5446-91FD-F2EE2E1F8599}"/>
              </a:ext>
            </a:extLst>
          </p:cNvPr>
          <p:cNvSpPr/>
          <p:nvPr/>
        </p:nvSpPr>
        <p:spPr bwMode="auto">
          <a:xfrm>
            <a:off x="5321670" y="3345098"/>
            <a:ext cx="117464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BE63C71-4800-644C-8196-B134C21D22E3}"/>
              </a:ext>
            </a:extLst>
          </p:cNvPr>
          <p:cNvSpPr txBox="1"/>
          <p:nvPr/>
        </p:nvSpPr>
        <p:spPr>
          <a:xfrm>
            <a:off x="4343399" y="2470166"/>
            <a:ext cx="564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  <p:sp>
        <p:nvSpPr>
          <p:cNvPr id="25" name="Up Arrow 24">
            <a:extLst>
              <a:ext uri="{FF2B5EF4-FFF2-40B4-BE49-F238E27FC236}">
                <a16:creationId xmlns:a16="http://schemas.microsoft.com/office/drawing/2014/main" id="{E1D9222A-A325-3449-9539-CA37EB2F28C3}"/>
              </a:ext>
            </a:extLst>
          </p:cNvPr>
          <p:cNvSpPr/>
          <p:nvPr/>
        </p:nvSpPr>
        <p:spPr bwMode="auto">
          <a:xfrm flipV="1">
            <a:off x="3184972" y="3890048"/>
            <a:ext cx="244028" cy="304801"/>
          </a:xfrm>
          <a:prstGeom prst="upArrow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 Placeholder 3">
            <a:extLst>
              <a:ext uri="{FF2B5EF4-FFF2-40B4-BE49-F238E27FC236}">
                <a16:creationId xmlns:a16="http://schemas.microsoft.com/office/drawing/2014/main" id="{FE56CE49-304A-784B-B54E-5E5B3A5ACBD3}"/>
              </a:ext>
            </a:extLst>
          </p:cNvPr>
          <p:cNvSpPr txBox="1">
            <a:spLocks/>
          </p:cNvSpPr>
          <p:nvPr/>
        </p:nvSpPr>
        <p:spPr>
          <a:xfrm>
            <a:off x="457200" y="5341704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dirty="0"/>
              <a:t>Save current registers in memory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Schedule next process for execution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Load saved registers and switch address space </a:t>
            </a:r>
          </a:p>
        </p:txBody>
      </p:sp>
    </p:spTree>
    <p:extLst>
      <p:ext uri="{BB962C8B-B14F-4D97-AF65-F5344CB8AC3E}">
        <p14:creationId xmlns:p14="http://schemas.microsoft.com/office/powerpoint/2010/main" val="1657907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F1F66-28BA-1F4C-907E-F1AE8E6E8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Control Block (PCB)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5CC96-CE28-2442-866F-F5652E4E1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implement a context switch, OS maintains a PCB for each process containing:</a:t>
            </a:r>
          </a:p>
          <a:p>
            <a:pPr lvl="1"/>
            <a:r>
              <a:rPr lang="en-US" dirty="0"/>
              <a:t>process table, which contains information about the process (id, user, privilege level, arguments, status)</a:t>
            </a:r>
          </a:p>
          <a:p>
            <a:pPr lvl="1"/>
            <a:r>
              <a:rPr lang="en-US" dirty="0"/>
              <a:t>register values (general-purpose registers, float registers, pc, </a:t>
            </a:r>
            <a:r>
              <a:rPr lang="en-US" dirty="0" err="1"/>
              <a:t>eflags</a:t>
            </a:r>
            <a:r>
              <a:rPr lang="en-US" dirty="0"/>
              <a:t>…)</a:t>
            </a:r>
          </a:p>
          <a:p>
            <a:pPr lvl="1"/>
            <a:r>
              <a:rPr lang="en-US" dirty="0"/>
              <a:t>memory state</a:t>
            </a:r>
          </a:p>
          <a:p>
            <a:pPr lvl="1"/>
            <a:r>
              <a:rPr lang="en-US" dirty="0"/>
              <a:t>file table</a:t>
            </a:r>
          </a:p>
          <a:p>
            <a:pPr lvl="1"/>
            <a:r>
              <a:rPr lang="en-US" dirty="0"/>
              <a:t>location of executable on disk</a:t>
            </a:r>
          </a:p>
          <a:p>
            <a:pPr lvl="1"/>
            <a:r>
              <a:rPr lang="en-US" dirty="0"/>
              <a:t>scheduling information</a:t>
            </a:r>
          </a:p>
          <a:p>
            <a:pPr marL="0" indent="0">
              <a:buNone/>
            </a:pPr>
            <a:r>
              <a:rPr lang="en-US" i="1" dirty="0"/>
              <a:t>						... and more! 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577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047FA14-E8B9-5541-B2FA-35D660E1BFD6}" vid="{5B7FA5DE-B936-DE42-9858-6D948D8248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2288</TotalTime>
  <Words>2756</Words>
  <Application>Microsoft Macintosh PowerPoint</Application>
  <PresentationFormat>On-screen Show (4:3)</PresentationFormat>
  <Paragraphs>793</Paragraphs>
  <Slides>39</Slides>
  <Notes>17</Notes>
  <HiddenSlides>2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50" baseType="lpstr">
      <vt:lpstr>Arial</vt:lpstr>
      <vt:lpstr>Calibri</vt:lpstr>
      <vt:lpstr>Consolas</vt:lpstr>
      <vt:lpstr>Courier</vt:lpstr>
      <vt:lpstr>Courier New</vt:lpstr>
      <vt:lpstr>Menlo-Regular</vt:lpstr>
      <vt:lpstr>msgothic</vt:lpstr>
      <vt:lpstr>Wingdings</vt:lpstr>
      <vt:lpstr>Wingdings 2</vt:lpstr>
      <vt:lpstr>Wingdings 3</vt:lpstr>
      <vt:lpstr>Clarity</vt:lpstr>
      <vt:lpstr>Lecture 14: Processes</vt:lpstr>
      <vt:lpstr>Processes</vt:lpstr>
      <vt:lpstr>Multiprocessing</vt:lpstr>
      <vt:lpstr>Multiprocessing: The Illusion</vt:lpstr>
      <vt:lpstr>Multiprocessing: The (Traditional) Reality</vt:lpstr>
      <vt:lpstr>Multiprocessing: The (Traditional) Reality</vt:lpstr>
      <vt:lpstr>Multiprocessing: The (Traditional) Reality</vt:lpstr>
      <vt:lpstr>Multiprocessing: The (Traditional) Reality</vt:lpstr>
      <vt:lpstr>Process Control Block (PCB)</vt:lpstr>
      <vt:lpstr>Multiprocessing: The (Modern) Reality</vt:lpstr>
      <vt:lpstr>Context Switching</vt:lpstr>
      <vt:lpstr>Interrupts (Asynchronous Exceptions)</vt:lpstr>
      <vt:lpstr>Exceptions</vt:lpstr>
      <vt:lpstr>Exception Tables</vt:lpstr>
      <vt:lpstr>Synchronous Exceptions</vt:lpstr>
      <vt:lpstr>Process Life Cycle</vt:lpstr>
      <vt:lpstr>Creating Processes</vt:lpstr>
      <vt:lpstr>fork Example</vt:lpstr>
      <vt:lpstr>Process Life Cycle</vt:lpstr>
      <vt:lpstr>fork Example</vt:lpstr>
      <vt:lpstr>Modeling fork with Process Graphs</vt:lpstr>
      <vt:lpstr>Process Graph Example</vt:lpstr>
      <vt:lpstr>Interpreting Process Graphs</vt:lpstr>
      <vt:lpstr>fork Example: Two consecutive forks</vt:lpstr>
      <vt:lpstr>fork Exercise: Nested forks in parent</vt:lpstr>
      <vt:lpstr>fork Exercise: Nested forks in children</vt:lpstr>
      <vt:lpstr>Process Life Cycle</vt:lpstr>
      <vt:lpstr>Terminating Processes </vt:lpstr>
      <vt:lpstr>Non-terminating Child</vt:lpstr>
      <vt:lpstr>PowerPoint Presentation</vt:lpstr>
      <vt:lpstr>Non-terminating Parent</vt:lpstr>
      <vt:lpstr>PowerPoint Presentation</vt:lpstr>
      <vt:lpstr>Process Life Cycle</vt:lpstr>
      <vt:lpstr>Reaping Children </vt:lpstr>
      <vt:lpstr>wait Example</vt:lpstr>
      <vt:lpstr>Reaping Children</vt:lpstr>
      <vt:lpstr>execve: Loading and Running Programs</vt:lpstr>
      <vt:lpstr>Linux Process Heirarchy</vt:lpstr>
      <vt:lpstr>pstree on pom-itb-cs2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18: Processes</dc:title>
  <dc:creator>Eleanor  Birrell</dc:creator>
  <cp:lastModifiedBy>Eleanor Birrell</cp:lastModifiedBy>
  <cp:revision>72</cp:revision>
  <cp:lastPrinted>2019-10-25T04:37:11Z</cp:lastPrinted>
  <dcterms:created xsi:type="dcterms:W3CDTF">2019-04-01T18:19:21Z</dcterms:created>
  <dcterms:modified xsi:type="dcterms:W3CDTF">2019-10-25T04:52:51Z</dcterms:modified>
</cp:coreProperties>
</file>