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1" r:id="rId3"/>
    <p:sldId id="530" r:id="rId4"/>
    <p:sldId id="534" r:id="rId5"/>
    <p:sldId id="547" r:id="rId6"/>
    <p:sldId id="1449" r:id="rId7"/>
    <p:sldId id="1441" r:id="rId8"/>
    <p:sldId id="1442" r:id="rId9"/>
    <p:sldId id="1451" r:id="rId10"/>
    <p:sldId id="1453" r:id="rId11"/>
    <p:sldId id="1452" r:id="rId12"/>
    <p:sldId id="1454" r:id="rId13"/>
    <p:sldId id="1443" r:id="rId14"/>
    <p:sldId id="1446" r:id="rId15"/>
    <p:sldId id="1447" r:id="rId16"/>
    <p:sldId id="1448" r:id="rId17"/>
    <p:sldId id="5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1" autoAdjust="0"/>
    <p:restoredTop sz="80776" autoAdjust="0"/>
  </p:normalViewPr>
  <p:slideViewPr>
    <p:cSldViewPr>
      <p:cViewPr varScale="1">
        <p:scale>
          <a:sx n="74" d="100"/>
          <a:sy n="74" d="100"/>
        </p:scale>
        <p:origin x="9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56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47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07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7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Use-after-free in Android: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/2019/10/04/</a:t>
            </a:r>
            <a:r>
              <a:rPr lang="en-US" dirty="0" err="1"/>
              <a:t>android_alert_google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Double-free in WhatsApp: 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/2019/10/05/security_roundup_october_4/</a:t>
            </a:r>
          </a:p>
          <a:p>
            <a:r>
              <a:rPr lang="en-US" dirty="0"/>
              <a:t>https://awakened1712.github.io/hacking/hacking-</a:t>
            </a:r>
            <a:r>
              <a:rPr lang="en-US" dirty="0" err="1"/>
              <a:t>whatsapp</a:t>
            </a:r>
            <a:r>
              <a:rPr lang="en-US" dirty="0"/>
              <a:t>-gif-</a:t>
            </a:r>
            <a:r>
              <a:rPr lang="en-US" dirty="0" err="1"/>
              <a:t>rce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Memory Leak: </a:t>
            </a:r>
          </a:p>
          <a:p>
            <a:r>
              <a:rPr lang="en-US" dirty="0"/>
              <a:t>https://</a:t>
            </a:r>
            <a:r>
              <a:rPr lang="en-US" dirty="0" err="1"/>
              <a:t>www.bleepingcomputer.com</a:t>
            </a:r>
            <a:r>
              <a:rPr lang="en-US" dirty="0"/>
              <a:t>/news/</a:t>
            </a:r>
            <a:r>
              <a:rPr lang="en-US" dirty="0" err="1"/>
              <a:t>microsoft</a:t>
            </a:r>
            <a:r>
              <a:rPr lang="en-US" dirty="0"/>
              <a:t>/windows-10-1809-update-kb4520062-fixes-a-startup-black-screen-issue/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8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3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0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09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the role of a garbage collector is to (1) maintain some representation of the reachability graph and (2) periodically reclaim the unreachable notes by </a:t>
            </a:r>
          </a:p>
        </p:txBody>
      </p:sp>
    </p:spTree>
    <p:extLst>
      <p:ext uri="{BB962C8B-B14F-4D97-AF65-F5344CB8AC3E}">
        <p14:creationId xmlns:p14="http://schemas.microsoft.com/office/powerpoint/2010/main" val="278674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1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October 17,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/>
              <a:t>Lecture 13: </a:t>
            </a:r>
            <a:r>
              <a:rPr lang="en-US" sz="3200" dirty="0"/>
              <a:t>Dynamic Memory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node n is reachable if there exists a directed path from some root node to n</a:t>
            </a:r>
          </a:p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nodes that are not reachable are garbage 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can never again be used by the application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should be freed ("garbage collected")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1C7C3A-4DA6-2D4F-B410-D3710CFACD56}"/>
              </a:ext>
            </a:extLst>
          </p:cNvPr>
          <p:cNvGrpSpPr/>
          <p:nvPr/>
        </p:nvGrpSpPr>
        <p:grpSpPr>
          <a:xfrm>
            <a:off x="1501176" y="3886200"/>
            <a:ext cx="7444504" cy="1940935"/>
            <a:chOff x="1501176" y="3886200"/>
            <a:chExt cx="7444504" cy="1940935"/>
          </a:xfrm>
        </p:grpSpPr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D695E49E-7EBF-0F42-8BBE-6AAEA4A80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1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F7816A2F-D0CF-2747-AA51-FD495B7A9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0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DDBD770D-1FCE-7A43-83DC-611E40B65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2">
              <a:extLst>
                <a:ext uri="{FF2B5EF4-FFF2-40B4-BE49-F238E27FC236}">
                  <a16:creationId xmlns:a16="http://schemas.microsoft.com/office/drawing/2014/main" id="{9730C57E-08DD-E74A-A8A1-D7E337ACC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9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3">
              <a:extLst>
                <a:ext uri="{FF2B5EF4-FFF2-40B4-BE49-F238E27FC236}">
                  <a16:creationId xmlns:a16="http://schemas.microsoft.com/office/drawing/2014/main" id="{3DBBAE25-8326-3841-97EE-90CA565B3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3826" y="4455611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4">
              <a:extLst>
                <a:ext uri="{FF2B5EF4-FFF2-40B4-BE49-F238E27FC236}">
                  <a16:creationId xmlns:a16="http://schemas.microsoft.com/office/drawing/2014/main" id="{78BECDD5-88EE-3848-A860-FAD4AC7EB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6">
              <a:extLst>
                <a:ext uri="{FF2B5EF4-FFF2-40B4-BE49-F238E27FC236}">
                  <a16:creationId xmlns:a16="http://schemas.microsoft.com/office/drawing/2014/main" id="{6A3165AB-6D81-F543-9ED8-D52D9B9F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1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C2FC26D1-E7B0-5B40-96D7-989552040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0">
              <a:extLst>
                <a:ext uri="{FF2B5EF4-FFF2-40B4-BE49-F238E27FC236}">
                  <a16:creationId xmlns:a16="http://schemas.microsoft.com/office/drawing/2014/main" id="{49AD55C6-EB17-784C-95C1-09755D045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21">
              <a:extLst>
                <a:ext uri="{FF2B5EF4-FFF2-40B4-BE49-F238E27FC236}">
                  <a16:creationId xmlns:a16="http://schemas.microsoft.com/office/drawing/2014/main" id="{27BE9C59-5AC8-764A-879B-32C5EE802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4760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22">
              <a:extLst>
                <a:ext uri="{FF2B5EF4-FFF2-40B4-BE49-F238E27FC236}">
                  <a16:creationId xmlns:a16="http://schemas.microsoft.com/office/drawing/2014/main" id="{FA56E102-2C85-0D4C-B06D-1579C115A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5522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4">
              <a:extLst>
                <a:ext uri="{FF2B5EF4-FFF2-40B4-BE49-F238E27FC236}">
                  <a16:creationId xmlns:a16="http://schemas.microsoft.com/office/drawing/2014/main" id="{B3622BDA-1F64-5347-82DD-82AE05FF1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451" y="52175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7">
              <a:extLst>
                <a:ext uri="{FF2B5EF4-FFF2-40B4-BE49-F238E27FC236}">
                  <a16:creationId xmlns:a16="http://schemas.microsoft.com/office/drawing/2014/main" id="{1DCDE8DF-6A6B-DB40-A58F-762B3F486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6851" y="49127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8">
              <a:extLst>
                <a:ext uri="{FF2B5EF4-FFF2-40B4-BE49-F238E27FC236}">
                  <a16:creationId xmlns:a16="http://schemas.microsoft.com/office/drawing/2014/main" id="{AE4B78D3-8706-0D45-A07F-CF3861FB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3180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9">
              <a:extLst>
                <a:ext uri="{FF2B5EF4-FFF2-40B4-BE49-F238E27FC236}">
                  <a16:creationId xmlns:a16="http://schemas.microsoft.com/office/drawing/2014/main" id="{1839EFA8-8A9E-2E41-A137-3D193A8C3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775200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0">
              <a:extLst>
                <a:ext uri="{FF2B5EF4-FFF2-40B4-BE49-F238E27FC236}">
                  <a16:creationId xmlns:a16="http://schemas.microsoft.com/office/drawing/2014/main" id="{12148CAE-AE86-6042-B575-46839DF72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9551" y="4724400"/>
              <a:ext cx="1396129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Not-reachable</a:t>
              </a:r>
              <a:b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</a:b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(garbage)</a:t>
              </a:r>
            </a:p>
          </p:txBody>
        </p:sp>
        <p:sp>
          <p:nvSpPr>
            <p:cNvPr id="50" name="Text Box 31">
              <a:extLst>
                <a:ext uri="{FF2B5EF4-FFF2-40B4-BE49-F238E27FC236}">
                  <a16:creationId xmlns:a16="http://schemas.microsoft.com/office/drawing/2014/main" id="{0C46C6F7-81C0-5B46-9420-68030702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664" y="4267200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reachable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773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>
            <a:extLst>
              <a:ext uri="{FF2B5EF4-FFF2-40B4-BE49-F238E27FC236}">
                <a16:creationId xmlns:a16="http://schemas.microsoft.com/office/drawing/2014/main" id="{EBDA3457-C88D-5740-A667-0F714C722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40121E4A-4665-854A-8E03-DF77F2885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node n is reachable if there exists a directed path from some root node to n</a:t>
            </a:r>
          </a:p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nodes that are not reachable are garbage 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can never again be used by the application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should be freed ("garbage collected")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4318000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775200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724400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4267200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</p:spTree>
    <p:extLst>
      <p:ext uri="{BB962C8B-B14F-4D97-AF65-F5344CB8AC3E}">
        <p14:creationId xmlns:p14="http://schemas.microsoft.com/office/powerpoint/2010/main" val="380979194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09800"/>
          </a:xfrm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role of a garbage collector is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maintain some representation of the reachability graph</a:t>
            </a:r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reclaim the unreachable nodes by freeing them </a:t>
            </a:r>
          </a:p>
          <a:p>
            <a:pPr lvl="2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this can happen periodically or collector can run in parallel with application)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390E4-7409-7F4F-86B0-C4A1F2EC5123}"/>
              </a:ext>
            </a:extLst>
          </p:cNvPr>
          <p:cNvSpPr txBox="1"/>
          <p:nvPr/>
        </p:nvSpPr>
        <p:spPr>
          <a:xfrm>
            <a:off x="457201" y="4385608"/>
            <a:ext cx="8229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Languages that maintain tight control over how applications create and use pointers (e.g., Java, Python, </a:t>
            </a:r>
            <a:r>
              <a:rPr lang="en-US" sz="2400" dirty="0" err="1"/>
              <a:t>OCaml</a:t>
            </a:r>
            <a:r>
              <a:rPr lang="en-US" sz="2400" dirty="0"/>
              <a:t>) can maintain an exact representation of the graph</a:t>
            </a:r>
          </a:p>
          <a:p>
            <a:endParaRPr lang="en-US" sz="2400" dirty="0"/>
          </a:p>
          <a:p>
            <a:r>
              <a:rPr lang="en-US" sz="2400" dirty="0"/>
              <a:t>Collectors for languages like C/C++ will 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1629571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(Minsky,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</p:txBody>
      </p:sp>
    </p:spTree>
    <p:extLst>
      <p:ext uri="{BB962C8B-B14F-4D97-AF65-F5344CB8AC3E}">
        <p14:creationId xmlns:p14="http://schemas.microsoft.com/office/powerpoint/2010/main" val="386761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header has an extra </a:t>
            </a:r>
            <a:r>
              <a:rPr lang="en-GB" b="1" dirty="0">
                <a:solidFill>
                  <a:schemeClr val="accent1"/>
                </a:solidFill>
              </a:rPr>
              <a:t>mark bit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one of the spare low-order bits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chemeClr val="accent1"/>
              </a:solidFill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Two </a:t>
            </a:r>
            <a:r>
              <a:rPr lang="en-GB" dirty="0"/>
              <a:t>phase protocol</a:t>
            </a:r>
            <a:endParaRPr lang="en-GB" b="0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Mark: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Sweep: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50038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88740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>
                    <a:latin typeface="Calibri" pitchFamily="34" charset="0"/>
                  </a:rPr>
                  <a:t>ptrs</a:t>
                </a:r>
                <a:r>
                  <a:rPr lang="en-US" sz="1400" b="0" i="1" dirty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7711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821916"/>
            <a:ext cx="7834494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   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(p);                 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++)  //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]); 		    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4409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41751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565650"/>
            <a:ext cx="4378419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</a:t>
            </a:r>
            <a:b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3322365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build on top of malloc/free package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using </a:t>
            </a:r>
            <a:r>
              <a:rPr lang="en-GB" dirty="0">
                <a:latin typeface="Courier New"/>
                <a:cs typeface="Courier New"/>
              </a:rPr>
              <a:t>malloc</a:t>
            </a:r>
            <a:r>
              <a:rPr lang="en-GB" dirty="0"/>
              <a:t> until you “run out of space”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to find 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74320" lvl="1" indent="0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9020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35725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32766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35972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9020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</p:spTree>
    <p:extLst>
      <p:ext uri="{BB962C8B-B14F-4D97-AF65-F5344CB8AC3E}">
        <p14:creationId xmlns:p14="http://schemas.microsoft.com/office/powerpoint/2010/main" val="2779255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088D-A183-434E-A78E-C9FCBAF3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Malloc Lab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68DD49-233D-4A4B-B70C-BD77D236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155F0-FDB0-D340-9F7A-82F67DD899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Simulate a dynamic memory allocator by implementing four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Goals are</a:t>
            </a:r>
          </a:p>
          <a:p>
            <a:pPr lvl="2"/>
            <a:r>
              <a:rPr lang="en-US" dirty="0"/>
              <a:t>Correctness</a:t>
            </a:r>
          </a:p>
          <a:p>
            <a:pPr lvl="2"/>
            <a:r>
              <a:rPr lang="en-US" dirty="0"/>
              <a:t>Performance: space utilization and throughput</a:t>
            </a:r>
          </a:p>
          <a:p>
            <a:pPr lvl="2"/>
            <a:r>
              <a:rPr lang="en-US" dirty="0"/>
              <a:t>Programming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A1715-0198-5642-BAB8-D52A85D439E7}"/>
              </a:ext>
            </a:extLst>
          </p:cNvPr>
          <p:cNvSpPr txBox="1"/>
          <p:nvPr/>
        </p:nvSpPr>
        <p:spPr>
          <a:xfrm>
            <a:off x="1642107" y="2667000"/>
            <a:ext cx="5836854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mm_init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 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mm_realloc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351055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BFC5-A33C-6E49-AB7B-1532D8E2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10B64-942F-124B-85BE-19FB589B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D5DC3-0CDA-AE48-AC60-A89DA7AB58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Provide memory (in heap) to a running program (allocate)</a:t>
            </a:r>
          </a:p>
          <a:p>
            <a:r>
              <a:rPr lang="en-US" dirty="0"/>
              <a:t>Recycle memory when done (free)</a:t>
            </a:r>
          </a:p>
          <a:p>
            <a:endParaRPr lang="en-US" dirty="0"/>
          </a:p>
          <a:p>
            <a:r>
              <a:rPr lang="en-US" dirty="0"/>
              <a:t>High throughput</a:t>
            </a:r>
          </a:p>
          <a:p>
            <a:endParaRPr lang="en-US" dirty="0"/>
          </a:p>
          <a:p>
            <a:r>
              <a:rPr lang="en-US" dirty="0"/>
              <a:t>Good memory usage</a:t>
            </a:r>
          </a:p>
          <a:p>
            <a:pPr lvl="1"/>
            <a:r>
              <a:rPr lang="en-US" dirty="0"/>
              <a:t>Avoid fragmentation</a:t>
            </a:r>
          </a:p>
        </p:txBody>
      </p:sp>
    </p:spTree>
    <p:extLst>
      <p:ext uri="{BB962C8B-B14F-4D97-AF65-F5344CB8AC3E}">
        <p14:creationId xmlns:p14="http://schemas.microsoft.com/office/powerpoint/2010/main" val="241657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5C73-3971-6444-9EAD-83D2F4D3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 Basics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D5FB21-D20E-A44E-BAA1-CFF43037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AE0D4-E2E5-EA4C-B82F-2E48F6D5145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Maintaining free blocks</a:t>
            </a:r>
          </a:p>
          <a:p>
            <a:pPr lvl="1"/>
            <a:r>
              <a:rPr lang="en-US" dirty="0"/>
              <a:t>Implicit lists, with boundary tags (nice and simple)</a:t>
            </a:r>
          </a:p>
          <a:p>
            <a:pPr lvl="1"/>
            <a:r>
              <a:rPr lang="en-US" dirty="0"/>
              <a:t>Explicit lists, exclude free blocks (faster, but more overhead)</a:t>
            </a:r>
          </a:p>
          <a:p>
            <a:pPr lvl="1"/>
            <a:r>
              <a:rPr lang="en-US" dirty="0"/>
              <a:t>Segregated lists (different lists for different sized blocks)</a:t>
            </a:r>
          </a:p>
          <a:p>
            <a:pPr lvl="1"/>
            <a:r>
              <a:rPr lang="en-US" dirty="0"/>
              <a:t>Fancy data structures (red-black trees, for example)</a:t>
            </a:r>
          </a:p>
          <a:p>
            <a:pPr lvl="1"/>
            <a:endParaRPr lang="en-US" dirty="0"/>
          </a:p>
          <a:p>
            <a:r>
              <a:rPr lang="en-US" dirty="0"/>
              <a:t>Allocation strategy</a:t>
            </a:r>
          </a:p>
          <a:p>
            <a:pPr lvl="1"/>
            <a:r>
              <a:rPr lang="en-US" dirty="0"/>
              <a:t>First-fit, Next-fit, Best-fit</a:t>
            </a:r>
          </a:p>
          <a:p>
            <a:pPr lvl="1"/>
            <a:endParaRPr lang="en-US" dirty="0"/>
          </a:p>
          <a:p>
            <a:r>
              <a:rPr lang="en-US" dirty="0"/>
              <a:t>Coalescing free 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0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Dereferencing bad pointers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Reading uninitialized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Overreading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blocks multiple times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Failing to free blocks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4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D0565B-6B27-B74D-9619-861C7E56A1BA}"/>
              </a:ext>
            </a:extLst>
          </p:cNvPr>
          <p:cNvGrpSpPr/>
          <p:nvPr/>
        </p:nvGrpSpPr>
        <p:grpSpPr>
          <a:xfrm>
            <a:off x="5715001" y="1676400"/>
            <a:ext cx="2050562" cy="1066800"/>
            <a:chOff x="5715001" y="1676400"/>
            <a:chExt cx="2050562" cy="10668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EFB52E-873A-6F4A-B6A2-5F15DF8C6841}"/>
                </a:ext>
              </a:extLst>
            </p:cNvPr>
            <p:cNvSpPr txBox="1"/>
            <p:nvPr/>
          </p:nvSpPr>
          <p:spPr>
            <a:xfrm>
              <a:off x="5715002" y="1676400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91547C0-0051-F042-9722-560CBE0B8A89}"/>
                </a:ext>
              </a:extLst>
            </p:cNvPr>
            <p:cNvSpPr txBox="1"/>
            <p:nvPr/>
          </p:nvSpPr>
          <p:spPr>
            <a:xfrm>
              <a:off x="5715001" y="2281535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32B77BD-3C8F-2B44-A86D-FEE57F792756}"/>
              </a:ext>
            </a:extLst>
          </p:cNvPr>
          <p:cNvGrpSpPr/>
          <p:nvPr/>
        </p:nvGrpSpPr>
        <p:grpSpPr>
          <a:xfrm>
            <a:off x="5715000" y="2971800"/>
            <a:ext cx="1517163" cy="2229985"/>
            <a:chOff x="5715000" y="3438455"/>
            <a:chExt cx="1517163" cy="222998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118F4D-99E8-EE44-9BB0-F451FBB7FEB9}"/>
                </a:ext>
              </a:extLst>
            </p:cNvPr>
            <p:cNvSpPr txBox="1"/>
            <p:nvPr/>
          </p:nvSpPr>
          <p:spPr>
            <a:xfrm>
              <a:off x="5715000" y="3438455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F4941A7-B4C7-7E47-BF7A-221511DF4E1D}"/>
                </a:ext>
              </a:extLst>
            </p:cNvPr>
            <p:cNvSpPr txBox="1"/>
            <p:nvPr/>
          </p:nvSpPr>
          <p:spPr>
            <a:xfrm>
              <a:off x="5715000" y="4034135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1EFB70-2D50-C445-B28F-5139B43B077E}"/>
                </a:ext>
              </a:extLst>
            </p:cNvPr>
            <p:cNvSpPr txBox="1"/>
            <p:nvPr/>
          </p:nvSpPr>
          <p:spPr>
            <a:xfrm>
              <a:off x="5715000" y="4629901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74C7C7-22AD-D840-BC40-22F671FCE618}"/>
                </a:ext>
              </a:extLst>
            </p:cNvPr>
            <p:cNvSpPr txBox="1"/>
            <p:nvPr/>
          </p:nvSpPr>
          <p:spPr>
            <a:xfrm>
              <a:off x="5729829" y="5206775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3493F1A-BE72-D142-AD9B-D6BFBDFB9376}"/>
              </a:ext>
            </a:extLst>
          </p:cNvPr>
          <p:cNvSpPr txBox="1"/>
          <p:nvPr/>
        </p:nvSpPr>
        <p:spPr>
          <a:xfrm>
            <a:off x="5715000" y="5352852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(Performance)</a:t>
            </a:r>
          </a:p>
        </p:txBody>
      </p:sp>
    </p:spTree>
    <p:extLst>
      <p:ext uri="{BB962C8B-B14F-4D97-AF65-F5344CB8AC3E}">
        <p14:creationId xmlns:p14="http://schemas.microsoft.com/office/powerpoint/2010/main" val="226927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Tools for 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b="1" dirty="0" err="1">
                <a:latin typeface="Courier New"/>
                <a:cs typeface="Courier New"/>
              </a:rPr>
              <a:t>gdb</a:t>
            </a:r>
            <a:endParaRPr lang="en-GB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consistency checker (e.g.,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mcheck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Usually run silently, printing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be used as a probe to find an error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malloc contains checking code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b="1" dirty="0" err="1">
                <a:latin typeface="Courier New"/>
                <a:cs typeface="Courier New"/>
              </a:rPr>
              <a:t>valgrind</a:t>
            </a:r>
            <a:r>
              <a:rPr lang="en-GB" b="1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79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0443-B0DF-7A43-9CE7-891861D9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Memory Bugs Persist…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25B6DD-0888-0442-B491-CEFA4F5C5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81" y="3028632"/>
            <a:ext cx="6804837" cy="4876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E28058-26BA-C144-A76F-4B5D418C08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52680"/>
            <a:ext cx="3326367" cy="25978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F8C1A3-5302-0943-B659-17699992E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74" y="1443850"/>
            <a:ext cx="2830426" cy="282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5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Impliit</a:t>
            </a:r>
            <a:r>
              <a:rPr lang="en-GB" dirty="0"/>
              <a:t> Allocators: 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storage—application never has to 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Python, Java, Ruby, Perl, ML, Lisp, Mathematica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 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87193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the memory 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br>
              <a:rPr lang="en-GB" dirty="0"/>
            </a:br>
            <a:r>
              <a:rPr lang="en-GB" dirty="0"/>
              <a:t>(e.g.,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  <p:extLst>
      <p:ext uri="{BB962C8B-B14F-4D97-AF65-F5344CB8AC3E}">
        <p14:creationId xmlns:p14="http://schemas.microsoft.com/office/powerpoint/2010/main" val="1662171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(called a </a:t>
            </a:r>
            <a:r>
              <a:rPr lang="en-GB" b="1" dirty="0">
                <a:solidFill>
                  <a:schemeClr val="accent1"/>
                </a:solidFill>
              </a:rPr>
              <a:t>heap node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Extra </a:t>
            </a:r>
            <a:r>
              <a:rPr lang="en-GB" b="1" dirty="0">
                <a:solidFill>
                  <a:schemeClr val="accent1"/>
                </a:solidFill>
              </a:rPr>
              <a:t>root nodes </a:t>
            </a:r>
            <a:r>
              <a:rPr lang="en-GB" dirty="0"/>
              <a:t>correspond to locations not in the heap that contain pointers into the heap 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registers, local stack variables, or global variables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87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32" grpId="0" animBg="1"/>
      <p:bldP spid="22533" grpId="0" animBg="1"/>
      <p:bldP spid="22534" grpId="0" animBg="1"/>
      <p:bldP spid="22535" grpId="0" animBg="1"/>
      <p:bldP spid="22536" grpId="0"/>
      <p:bldP spid="22537" grpId="0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4785</TotalTime>
  <Words>1131</Words>
  <Application>Microsoft Macintosh PowerPoint</Application>
  <PresentationFormat>On-screen Show (4:3)</PresentationFormat>
  <Paragraphs>207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Helvetica</vt:lpstr>
      <vt:lpstr>msgothic</vt:lpstr>
      <vt:lpstr>Wingdings</vt:lpstr>
      <vt:lpstr>Clarity</vt:lpstr>
      <vt:lpstr>Lecture 13: Dynamic Memory (cont'd)</vt:lpstr>
      <vt:lpstr>Dynamic Memory Allocation Goals</vt:lpstr>
      <vt:lpstr>Dynamic Memory Allocation Basics</vt:lpstr>
      <vt:lpstr>Memory-Related Perils and Pitfalls</vt:lpstr>
      <vt:lpstr>Tools for Dealing With Memory Bugs</vt:lpstr>
      <vt:lpstr>But Memory Bugs Persist…</vt:lpstr>
      <vt:lpstr>Impliit Allocators: Garbage Collection</vt:lpstr>
      <vt:lpstr>Garbage Collection</vt:lpstr>
      <vt:lpstr>Memory as a Graph</vt:lpstr>
      <vt:lpstr>Memory as a Graph</vt:lpstr>
      <vt:lpstr>Memory as a Graph</vt:lpstr>
      <vt:lpstr>Garbage Collection</vt:lpstr>
      <vt:lpstr>Classical GC Algorithms</vt:lpstr>
      <vt:lpstr>Mark and Sweep Collector</vt:lpstr>
      <vt:lpstr>Mark and Sweep Collector</vt:lpstr>
      <vt:lpstr>Conservative Mark &amp; Sweep in C</vt:lpstr>
      <vt:lpstr>Introduction to the Malloc Lab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17: Dynamic Memory (cont'd)</dc:title>
  <dc:creator>Eleanor  Birrell</dc:creator>
  <cp:lastModifiedBy>Eleanor Birrell</cp:lastModifiedBy>
  <cp:revision>51</cp:revision>
  <dcterms:created xsi:type="dcterms:W3CDTF">2019-03-24T23:12:17Z</dcterms:created>
  <dcterms:modified xsi:type="dcterms:W3CDTF">2019-10-23T20:44:38Z</dcterms:modified>
</cp:coreProperties>
</file>