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0"/>
  </p:notesMasterIdLst>
  <p:handoutMasterIdLst>
    <p:handoutMasterId r:id="rId41"/>
  </p:handoutMasterIdLst>
  <p:sldIdLst>
    <p:sldId id="256" r:id="rId2"/>
    <p:sldId id="490" r:id="rId3"/>
    <p:sldId id="538" r:id="rId4"/>
    <p:sldId id="530" r:id="rId5"/>
    <p:sldId id="504" r:id="rId6"/>
    <p:sldId id="506" r:id="rId7"/>
    <p:sldId id="539" r:id="rId8"/>
    <p:sldId id="503" r:id="rId9"/>
    <p:sldId id="507" r:id="rId10"/>
    <p:sldId id="508" r:id="rId11"/>
    <p:sldId id="510" r:id="rId12"/>
    <p:sldId id="511" r:id="rId13"/>
    <p:sldId id="512" r:id="rId14"/>
    <p:sldId id="513" r:id="rId15"/>
    <p:sldId id="540" r:id="rId16"/>
    <p:sldId id="514" r:id="rId17"/>
    <p:sldId id="515" r:id="rId18"/>
    <p:sldId id="516" r:id="rId19"/>
    <p:sldId id="541" r:id="rId20"/>
    <p:sldId id="517" r:id="rId21"/>
    <p:sldId id="542" r:id="rId22"/>
    <p:sldId id="518" r:id="rId23"/>
    <p:sldId id="543" r:id="rId24"/>
    <p:sldId id="519" r:id="rId25"/>
    <p:sldId id="520" r:id="rId26"/>
    <p:sldId id="521" r:id="rId27"/>
    <p:sldId id="522" r:id="rId28"/>
    <p:sldId id="523" r:id="rId29"/>
    <p:sldId id="524" r:id="rId30"/>
    <p:sldId id="525" r:id="rId31"/>
    <p:sldId id="526" r:id="rId32"/>
    <p:sldId id="529" r:id="rId33"/>
    <p:sldId id="537" r:id="rId34"/>
    <p:sldId id="1437" r:id="rId35"/>
    <p:sldId id="1449" r:id="rId36"/>
    <p:sldId id="1438" r:id="rId37"/>
    <p:sldId id="1439" r:id="rId38"/>
    <p:sldId id="528" r:id="rId3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696969"/>
    <a:srgbClr val="333333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360" autoAdjust="0"/>
    <p:restoredTop sz="91724" autoAdjust="0"/>
  </p:normalViewPr>
  <p:slideViewPr>
    <p:cSldViewPr>
      <p:cViewPr varScale="1">
        <p:scale>
          <a:sx n="86" d="100"/>
          <a:sy n="86" d="100"/>
        </p:scale>
        <p:origin x="632" y="2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6" y="16902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886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41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7F19EE-4C14-416B-9A28-3D9B2AE65E04}" type="datetimeFigureOut">
              <a:rPr lang="en-US" smtClean="0"/>
              <a:t>10/14/19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47E2B7-019C-47AA-8287-AB4BD1848E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1646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B7EBD1-2546-431F-B565-95BCA5604CC4}" type="datetimeFigureOut">
              <a:rPr lang="en-US" smtClean="0"/>
              <a:t>10/14/19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E031AF-CC19-4E5A-831F-2BAAD17F6D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186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E031AF-CC19-4E5A-831F-2BAAD17F6D1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65964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03868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78142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Text Box 1"/>
          <p:cNvSpPr txBox="1">
            <a:spLocks noChangeArrowheads="1"/>
          </p:cNvSpPr>
          <p:nvPr/>
        </p:nvSpPr>
        <p:spPr bwMode="auto">
          <a:xfrm>
            <a:off x="1183185" y="689429"/>
            <a:ext cx="4488656" cy="341992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120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13806" y="4345215"/>
            <a:ext cx="5030390" cy="411389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51924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98800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Text Box 1"/>
          <p:cNvSpPr txBox="1">
            <a:spLocks noChangeArrowheads="1"/>
          </p:cNvSpPr>
          <p:nvPr/>
        </p:nvSpPr>
        <p:spPr bwMode="auto">
          <a:xfrm>
            <a:off x="1183185" y="689429"/>
            <a:ext cx="4488656" cy="341992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222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13806" y="4345215"/>
            <a:ext cx="5030390" cy="411389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05218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21242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Text Box 1"/>
          <p:cNvSpPr txBox="1">
            <a:spLocks noChangeArrowheads="1"/>
          </p:cNvSpPr>
          <p:nvPr/>
        </p:nvSpPr>
        <p:spPr bwMode="auto">
          <a:xfrm>
            <a:off x="1183185" y="689429"/>
            <a:ext cx="4488656" cy="341992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427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13806" y="4345215"/>
            <a:ext cx="5030390" cy="411389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22951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394358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Text Box 1"/>
          <p:cNvSpPr txBox="1">
            <a:spLocks noChangeArrowheads="1"/>
          </p:cNvSpPr>
          <p:nvPr/>
        </p:nvSpPr>
        <p:spPr bwMode="auto">
          <a:xfrm>
            <a:off x="1183185" y="689429"/>
            <a:ext cx="4488656" cy="341992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529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13806" y="4345215"/>
            <a:ext cx="5030390" cy="411389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06484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Text Box 1"/>
          <p:cNvSpPr txBox="1">
            <a:spLocks noChangeArrowheads="1"/>
          </p:cNvSpPr>
          <p:nvPr/>
        </p:nvSpPr>
        <p:spPr bwMode="auto">
          <a:xfrm>
            <a:off x="1183185" y="689429"/>
            <a:ext cx="4488656" cy="341992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632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13806" y="4345215"/>
            <a:ext cx="5030390" cy="411389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1444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ext Box 1"/>
          <p:cNvSpPr txBox="1">
            <a:spLocks noChangeArrowheads="1"/>
          </p:cNvSpPr>
          <p:nvPr/>
        </p:nvSpPr>
        <p:spPr bwMode="auto">
          <a:xfrm>
            <a:off x="1183185" y="689429"/>
            <a:ext cx="4488656" cy="341992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3993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13806" y="4345215"/>
            <a:ext cx="5030390" cy="411389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9505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Text Box 1"/>
          <p:cNvSpPr txBox="1">
            <a:spLocks noChangeArrowheads="1"/>
          </p:cNvSpPr>
          <p:nvPr/>
        </p:nvSpPr>
        <p:spPr bwMode="auto">
          <a:xfrm>
            <a:off x="1183185" y="689429"/>
            <a:ext cx="4488656" cy="341992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734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13806" y="4345215"/>
            <a:ext cx="5030390" cy="411389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14935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Text Box 1"/>
          <p:cNvSpPr txBox="1">
            <a:spLocks noChangeArrowheads="1"/>
          </p:cNvSpPr>
          <p:nvPr/>
        </p:nvSpPr>
        <p:spPr bwMode="auto">
          <a:xfrm>
            <a:off x="1183185" y="689429"/>
            <a:ext cx="4488656" cy="341992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837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13806" y="4345215"/>
            <a:ext cx="5030390" cy="411389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69277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Text Box 1"/>
          <p:cNvSpPr txBox="1">
            <a:spLocks noChangeArrowheads="1"/>
          </p:cNvSpPr>
          <p:nvPr/>
        </p:nvSpPr>
        <p:spPr bwMode="auto">
          <a:xfrm>
            <a:off x="1183185" y="689429"/>
            <a:ext cx="4488656" cy="341992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939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13806" y="4345215"/>
            <a:ext cx="5030390" cy="411389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80707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Text Box 1"/>
          <p:cNvSpPr txBox="1">
            <a:spLocks noChangeArrowheads="1"/>
          </p:cNvSpPr>
          <p:nvPr/>
        </p:nvSpPr>
        <p:spPr bwMode="auto">
          <a:xfrm>
            <a:off x="1183185" y="689429"/>
            <a:ext cx="4488656" cy="341992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6041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13806" y="4345215"/>
            <a:ext cx="5030390" cy="411389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87893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Text Box 1"/>
          <p:cNvSpPr txBox="1">
            <a:spLocks noChangeArrowheads="1"/>
          </p:cNvSpPr>
          <p:nvPr/>
        </p:nvSpPr>
        <p:spPr bwMode="auto">
          <a:xfrm>
            <a:off x="1183185" y="689429"/>
            <a:ext cx="4488656" cy="341992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6144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13806" y="4345215"/>
            <a:ext cx="5030390" cy="411389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43455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Text Box 1"/>
          <p:cNvSpPr txBox="1">
            <a:spLocks noChangeArrowheads="1"/>
          </p:cNvSpPr>
          <p:nvPr/>
        </p:nvSpPr>
        <p:spPr bwMode="auto">
          <a:xfrm>
            <a:off x="1183185" y="689429"/>
            <a:ext cx="4488656" cy="341992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6246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13806" y="4345215"/>
            <a:ext cx="5030390" cy="411389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45991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Text Box 1"/>
          <p:cNvSpPr txBox="1">
            <a:spLocks noChangeArrowheads="1"/>
          </p:cNvSpPr>
          <p:nvPr/>
        </p:nvSpPr>
        <p:spPr bwMode="auto">
          <a:xfrm>
            <a:off x="1183185" y="689429"/>
            <a:ext cx="4488656" cy="341992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645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13806" y="4345215"/>
            <a:ext cx="5030390" cy="411389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494894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/>
              <a:t>Small group discussion</a:t>
            </a:r>
            <a:r>
              <a:rPr lang="en-US" dirty="0"/>
              <a:t>: what data structure would you use?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51390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Text Box 1"/>
          <p:cNvSpPr txBox="1">
            <a:spLocks noChangeArrowheads="1"/>
          </p:cNvSpPr>
          <p:nvPr/>
        </p:nvSpPr>
        <p:spPr bwMode="auto">
          <a:xfrm>
            <a:off x="1174575" y="724518"/>
            <a:ext cx="4955029" cy="3582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/>
          </a:p>
        </p:txBody>
      </p:sp>
      <p:sp>
        <p:nvSpPr>
          <p:cNvPr id="5632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1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921438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Text Box 1"/>
          <p:cNvSpPr txBox="1">
            <a:spLocks noChangeArrowheads="1"/>
          </p:cNvSpPr>
          <p:nvPr/>
        </p:nvSpPr>
        <p:spPr bwMode="auto">
          <a:xfrm>
            <a:off x="1174575" y="724518"/>
            <a:ext cx="4955029" cy="3582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/>
          </a:p>
        </p:txBody>
      </p:sp>
      <p:sp>
        <p:nvSpPr>
          <p:cNvPr id="5734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1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5133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Text Box 1"/>
          <p:cNvSpPr txBox="1">
            <a:spLocks noChangeArrowheads="1"/>
          </p:cNvSpPr>
          <p:nvPr/>
        </p:nvSpPr>
        <p:spPr bwMode="auto">
          <a:xfrm>
            <a:off x="1183185" y="689429"/>
            <a:ext cx="4488656" cy="341992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4198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13806" y="4345215"/>
            <a:ext cx="5030390" cy="411389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984052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Text Box 1"/>
          <p:cNvSpPr txBox="1">
            <a:spLocks noChangeArrowheads="1"/>
          </p:cNvSpPr>
          <p:nvPr/>
        </p:nvSpPr>
        <p:spPr bwMode="auto">
          <a:xfrm>
            <a:off x="1174575" y="724518"/>
            <a:ext cx="4955029" cy="3582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/>
          </a:p>
        </p:txBody>
      </p:sp>
      <p:sp>
        <p:nvSpPr>
          <p:cNvPr id="5837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1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614254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Text Box 1"/>
          <p:cNvSpPr txBox="1">
            <a:spLocks noChangeArrowheads="1"/>
          </p:cNvSpPr>
          <p:nvPr/>
        </p:nvSpPr>
        <p:spPr bwMode="auto">
          <a:xfrm>
            <a:off x="1183185" y="689429"/>
            <a:ext cx="4488656" cy="341992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634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13806" y="4345215"/>
            <a:ext cx="5030390" cy="411389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6522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Text Box 1"/>
          <p:cNvSpPr txBox="1">
            <a:spLocks noChangeArrowheads="1"/>
          </p:cNvSpPr>
          <p:nvPr/>
        </p:nvSpPr>
        <p:spPr bwMode="auto">
          <a:xfrm>
            <a:off x="1183185" y="689429"/>
            <a:ext cx="4488656" cy="341992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4403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13806" y="4345215"/>
            <a:ext cx="5030390" cy="411389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4157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ext Box 1"/>
          <p:cNvSpPr txBox="1">
            <a:spLocks noChangeArrowheads="1"/>
          </p:cNvSpPr>
          <p:nvPr/>
        </p:nvSpPr>
        <p:spPr bwMode="auto">
          <a:xfrm>
            <a:off x="1183185" y="689429"/>
            <a:ext cx="4488656" cy="341992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4505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13806" y="4345215"/>
            <a:ext cx="5030390" cy="411389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8020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Text Box 1"/>
          <p:cNvSpPr txBox="1">
            <a:spLocks noChangeArrowheads="1"/>
          </p:cNvSpPr>
          <p:nvPr/>
        </p:nvSpPr>
        <p:spPr bwMode="auto">
          <a:xfrm>
            <a:off x="1183185" y="689429"/>
            <a:ext cx="4488656" cy="341992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4608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13806" y="4345215"/>
            <a:ext cx="5030390" cy="411389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3448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68034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36719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6712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437D-9C28-4485-8136-DE3C7521A7D8}" type="datetimeFigureOut">
              <a:rPr lang="en-US" smtClean="0"/>
              <a:t>10/14/19</a:t>
            </a:fld>
            <a:endParaRPr lang="en-US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437D-9C28-4485-8136-DE3C7521A7D8}" type="datetimeFigureOut">
              <a:rPr lang="en-US" smtClean="0"/>
              <a:t>10/14/19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437D-9C28-4485-8136-DE3C7521A7D8}" type="datetimeFigureOut">
              <a:rPr lang="en-US" smtClean="0"/>
              <a:t>10/14/19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437D-9C28-4485-8136-DE3C7521A7D8}" type="datetimeFigureOut">
              <a:rPr lang="en-US" smtClean="0"/>
              <a:t>10/14/19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</p:spPr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437D-9C28-4485-8136-DE3C7521A7D8}" type="datetimeFigureOut">
              <a:rPr lang="en-US" smtClean="0"/>
              <a:t>10/14/19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437D-9C28-4485-8136-DE3C7521A7D8}" type="datetimeFigureOut">
              <a:rPr lang="en-US" smtClean="0"/>
              <a:t>10/14/19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18288"/>
            <a:ext cx="7086600" cy="329184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437D-9C28-4485-8136-DE3C7521A7D8}" type="datetimeFigureOut">
              <a:rPr lang="en-US" smtClean="0"/>
              <a:t>10/14/19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437D-9C28-4485-8136-DE3C7521A7D8}" type="datetimeFigureOut">
              <a:rPr lang="en-US" smtClean="0"/>
              <a:t>10/14/19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437D-9C28-4485-8136-DE3C7521A7D8}" type="datetimeFigureOut">
              <a:rPr lang="en-US" smtClean="0"/>
              <a:t>10/14/19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437D-9C28-4485-8136-DE3C7521A7D8}" type="datetimeFigureOut">
              <a:rPr lang="en-US" smtClean="0"/>
              <a:t>10/14/19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2250"/>
            <a:ext cx="9144000" cy="31115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419100"/>
          </a:xfrm>
          <a:prstGeom prst="rect">
            <a:avLst/>
          </a:prstGeom>
          <a:gradFill flip="none" rotWithShape="1">
            <a:gsLst>
              <a:gs pos="0">
                <a:schemeClr val="tx2"/>
              </a:gs>
              <a:gs pos="66000">
                <a:schemeClr val="tx1">
                  <a:lumMod val="75000"/>
                  <a:lumOff val="25000"/>
                </a:schemeClr>
              </a:gs>
              <a:gs pos="99000">
                <a:schemeClr val="tx1">
                  <a:lumMod val="65000"/>
                  <a:lumOff val="35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63F7437D-9C28-4485-8136-DE3C7521A7D8}" type="datetimeFigureOut">
              <a:rPr lang="en-US" smtClean="0"/>
              <a:t>10/14/19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7EA743B4-AD12-49DE-BA27-1A16B7F35F00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7924800" cy="609600"/>
          </a:xfrm>
        </p:spPr>
        <p:txBody>
          <a:bodyPr>
            <a:normAutofit/>
          </a:bodyPr>
          <a:lstStyle/>
          <a:p>
            <a:r>
              <a:rPr lang="en-US" dirty="0"/>
              <a:t>CS 105		       		         October 15, 2019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667000"/>
            <a:ext cx="7848600" cy="631825"/>
          </a:xfrm>
        </p:spPr>
        <p:txBody>
          <a:bodyPr>
            <a:noAutofit/>
          </a:bodyPr>
          <a:lstStyle/>
          <a:p>
            <a:r>
              <a:rPr lang="en-US" sz="3200" dirty="0"/>
              <a:t>Lecture 12: Dynamic Memory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85800" y="4643181"/>
            <a:ext cx="7848600" cy="6318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n-US" sz="24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7277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Peak Memory Utilization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4338" name="Rectangle 2"/>
              <p:cNvSpPr>
                <a:spLocks noGrp="1" noChangeArrowheads="1"/>
              </p:cNvSpPr>
              <p:nvPr>
                <p:ph idx="1"/>
              </p:nvPr>
            </p:nvSpPr>
            <p:spPr>
              <a:xfrm>
                <a:off x="457200" y="1600200"/>
                <a:ext cx="8686800" cy="4876800"/>
              </a:xfrm>
              <a:ln/>
            </p:spPr>
            <p:txBody>
              <a:bodyPr>
                <a:normAutofit/>
              </a:bodyPr>
              <a:lstStyle/>
              <a:p>
                <a:pPr>
                  <a:tabLst>
                    <a:tab pos="319088" algn="l"/>
                    <a:tab pos="846138" algn="l"/>
                    <a:tab pos="1760538" algn="l"/>
                    <a:tab pos="2674938" algn="l"/>
                    <a:tab pos="3589338" algn="l"/>
                    <a:tab pos="4503738" algn="l"/>
                    <a:tab pos="5418138" algn="l"/>
                    <a:tab pos="6332538" algn="l"/>
                    <a:tab pos="7246938" algn="l"/>
                    <a:tab pos="8161338" algn="l"/>
                    <a:tab pos="9075738" algn="l"/>
                    <a:tab pos="9990138" algn="l"/>
                  </a:tabLst>
                </a:pPr>
                <a:r>
                  <a:rPr lang="en-GB" sz="2400" dirty="0"/>
                  <a:t>Given some sequence of </a:t>
                </a:r>
                <a:r>
                  <a:rPr lang="en-GB" sz="2400" b="1" dirty="0">
                    <a:latin typeface="Courier New" pitchFamily="49" charset="0"/>
                  </a:rPr>
                  <a:t>malloc</a:t>
                </a:r>
                <a:r>
                  <a:rPr lang="en-GB" sz="2400" dirty="0"/>
                  <a:t> and </a:t>
                </a:r>
                <a:r>
                  <a:rPr lang="en-GB" sz="2400" b="1" dirty="0">
                    <a:latin typeface="Courier New" pitchFamily="49" charset="0"/>
                  </a:rPr>
                  <a:t>free</a:t>
                </a:r>
                <a:r>
                  <a:rPr lang="en-GB" sz="2400" dirty="0"/>
                  <a:t> requests</a:t>
                </a:r>
                <a:r>
                  <a:rPr lang="en-GB" dirty="0"/>
                  <a:t>         </a:t>
                </a:r>
                <a:r>
                  <a:rPr lang="en-GB" sz="2000" i="1" dirty="0"/>
                  <a:t>R</a:t>
                </a:r>
                <a:r>
                  <a:rPr lang="en-GB" sz="2000" i="1" baseline="-25000" dirty="0"/>
                  <a:t>0</a:t>
                </a:r>
                <a:r>
                  <a:rPr lang="en-GB" sz="2000" i="1" dirty="0"/>
                  <a:t>, R</a:t>
                </a:r>
                <a:r>
                  <a:rPr lang="en-GB" sz="2000" i="1" baseline="-25000" dirty="0"/>
                  <a:t>1</a:t>
                </a:r>
                <a:r>
                  <a:rPr lang="en-GB" sz="2000" i="1" dirty="0"/>
                  <a:t>, ..., </a:t>
                </a:r>
                <a:r>
                  <a:rPr lang="en-GB" sz="2000" i="1" dirty="0" err="1"/>
                  <a:t>R</a:t>
                </a:r>
                <a:r>
                  <a:rPr lang="en-GB" sz="2000" i="1" baseline="-25000" dirty="0" err="1"/>
                  <a:t>k</a:t>
                </a:r>
                <a:r>
                  <a:rPr lang="en-GB" sz="2000" i="1" dirty="0"/>
                  <a:t>, ... , R</a:t>
                </a:r>
                <a:r>
                  <a:rPr lang="en-GB" sz="2000" i="1" baseline="-25000" dirty="0"/>
                  <a:t>n-1</a:t>
                </a:r>
                <a:r>
                  <a:rPr lang="en-GB" sz="1100" i="1" dirty="0"/>
                  <a:t>    </a:t>
                </a:r>
                <a:r>
                  <a:rPr lang="en-GB" dirty="0"/>
                  <a:t>the </a:t>
                </a:r>
                <a:r>
                  <a:rPr lang="en-GB" b="1" dirty="0">
                    <a:solidFill>
                      <a:schemeClr val="accent1"/>
                    </a:solidFill>
                  </a:rPr>
                  <a:t>peak memory utilization</a:t>
                </a:r>
                <a:r>
                  <a:rPr lang="en-GB" dirty="0"/>
                  <a:t> after request k is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𝑈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  <m:r>
                      <a:rPr lang="en-US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func>
                          <m:func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limLow>
                              <m:limLow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limLowPr>
                              <m:e>
                                <m:r>
                                  <m:rPr>
                                    <m:sty m:val="p"/>
                                  </m:rPr>
                                  <a:rPr lang="en-US">
                                    <a:latin typeface="Cambria Math" panose="02040503050406030204" pitchFamily="18" charset="0"/>
                                  </a:rPr>
                                  <m:t>max</m:t>
                                </m:r>
                              </m:e>
                              <m:lim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≤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lim>
                            </m:limLow>
                          </m:fName>
                          <m:e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𝑃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</m:e>
                        </m:func>
                      </m:num>
                      <m:den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𝐻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b>
                        </m:sSub>
                      </m:den>
                    </m:f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GB" sz="2400" dirty="0"/>
              </a:p>
              <a:p>
                <a:pPr lvl="1">
                  <a:spcBef>
                    <a:spcPts val="1800"/>
                  </a:spcBef>
                  <a:tabLst>
                    <a:tab pos="319088" algn="l"/>
                    <a:tab pos="846138" algn="l"/>
                    <a:tab pos="1760538" algn="l"/>
                    <a:tab pos="2674938" algn="l"/>
                    <a:tab pos="3589338" algn="l"/>
                    <a:tab pos="4503738" algn="l"/>
                    <a:tab pos="5418138" algn="l"/>
                    <a:tab pos="6332538" algn="l"/>
                    <a:tab pos="7246938" algn="l"/>
                    <a:tab pos="8161338" algn="l"/>
                    <a:tab pos="9075738" algn="l"/>
                    <a:tab pos="9990138" algn="l"/>
                  </a:tabLst>
                </a:pPr>
                <a:r>
                  <a:rPr lang="en-GB" dirty="0"/>
                  <a:t>P</a:t>
                </a:r>
                <a:r>
                  <a:rPr lang="en-GB" baseline="-25000" dirty="0"/>
                  <a:t>i</a:t>
                </a:r>
                <a:r>
                  <a:rPr lang="en-GB" dirty="0"/>
                  <a:t>, is the aggregate payload, i.e., the sum of the currently allocated payloads after request </a:t>
                </a:r>
                <a:r>
                  <a:rPr lang="en-GB" dirty="0" err="1"/>
                  <a:t>i</a:t>
                </a:r>
                <a:r>
                  <a:rPr lang="en-GB" dirty="0"/>
                  <a:t>, where the payload of </a:t>
                </a:r>
                <a:r>
                  <a:rPr lang="en-GB" sz="2000" b="1" dirty="0">
                    <a:latin typeface="Courier New" pitchFamily="49" charset="0"/>
                  </a:rPr>
                  <a:t>malloc(p)</a:t>
                </a:r>
                <a:r>
                  <a:rPr lang="en-GB" sz="2000" dirty="0"/>
                  <a:t> is </a:t>
                </a:r>
                <a:r>
                  <a:rPr lang="en-GB" sz="2000" b="1" dirty="0">
                    <a:latin typeface="Courier New" pitchFamily="49" charset="0"/>
                  </a:rPr>
                  <a:t>p</a:t>
                </a:r>
                <a:r>
                  <a:rPr lang="en-GB" sz="2000" dirty="0"/>
                  <a:t> bytes</a:t>
                </a:r>
              </a:p>
              <a:p>
                <a:pPr lvl="1">
                  <a:spcBef>
                    <a:spcPts val="1800"/>
                  </a:spcBef>
                  <a:tabLst>
                    <a:tab pos="319088" algn="l"/>
                    <a:tab pos="846138" algn="l"/>
                    <a:tab pos="1760538" algn="l"/>
                    <a:tab pos="2674938" algn="l"/>
                    <a:tab pos="3589338" algn="l"/>
                    <a:tab pos="4503738" algn="l"/>
                    <a:tab pos="5418138" algn="l"/>
                    <a:tab pos="6332538" algn="l"/>
                    <a:tab pos="7246938" algn="l"/>
                    <a:tab pos="8161338" algn="l"/>
                    <a:tab pos="9075738" algn="l"/>
                    <a:tab pos="9990138" algn="l"/>
                  </a:tabLst>
                </a:pPr>
                <a:r>
                  <a:rPr lang="en-GB" dirty="0" err="1"/>
                  <a:t>H</a:t>
                </a:r>
                <a:r>
                  <a:rPr lang="en-GB" baseline="-25000" dirty="0" err="1"/>
                  <a:t>k</a:t>
                </a:r>
                <a:r>
                  <a:rPr lang="en-GB" baseline="-25000" dirty="0"/>
                  <a:t> </a:t>
                </a:r>
                <a:r>
                  <a:rPr lang="en-GB" dirty="0"/>
                  <a:t>is the current heap size</a:t>
                </a:r>
                <a:endParaRPr lang="en-GB" baseline="-25000" dirty="0"/>
              </a:p>
              <a:p>
                <a:pPr lvl="2">
                  <a:tabLst>
                    <a:tab pos="319088" algn="l"/>
                    <a:tab pos="846138" algn="l"/>
                    <a:tab pos="1760538" algn="l"/>
                    <a:tab pos="2674938" algn="l"/>
                    <a:tab pos="3589338" algn="l"/>
                    <a:tab pos="4503738" algn="l"/>
                    <a:tab pos="5418138" algn="l"/>
                    <a:tab pos="6332538" algn="l"/>
                    <a:tab pos="7246938" algn="l"/>
                    <a:tab pos="8161338" algn="l"/>
                    <a:tab pos="9075738" algn="l"/>
                    <a:tab pos="9990138" algn="l"/>
                  </a:tabLst>
                </a:pPr>
                <a:r>
                  <a:rPr lang="en-GB" dirty="0"/>
                  <a:t>Assume </a:t>
                </a:r>
                <a:r>
                  <a:rPr lang="en-GB" dirty="0" err="1"/>
                  <a:t>H</a:t>
                </a:r>
                <a:r>
                  <a:rPr lang="en-GB" baseline="-25000" dirty="0" err="1"/>
                  <a:t>k</a:t>
                </a:r>
                <a:r>
                  <a:rPr lang="en-GB" dirty="0"/>
                  <a:t> is monotonically </a:t>
                </a:r>
                <a:r>
                  <a:rPr lang="en-GB" dirty="0" err="1"/>
                  <a:t>nondecreasing</a:t>
                </a:r>
                <a:endParaRPr lang="en-GB" dirty="0"/>
              </a:p>
              <a:p>
                <a:pPr>
                  <a:lnSpc>
                    <a:spcPct val="150000"/>
                  </a:lnSpc>
                  <a:tabLst>
                    <a:tab pos="319088" algn="l"/>
                    <a:tab pos="846138" algn="l"/>
                    <a:tab pos="1760538" algn="l"/>
                    <a:tab pos="2674938" algn="l"/>
                    <a:tab pos="3589338" algn="l"/>
                    <a:tab pos="4503738" algn="l"/>
                    <a:tab pos="5418138" algn="l"/>
                    <a:tab pos="6332538" algn="l"/>
                    <a:tab pos="7246938" algn="l"/>
                    <a:tab pos="8161338" algn="l"/>
                    <a:tab pos="9075738" algn="l"/>
                    <a:tab pos="9990138" algn="l"/>
                  </a:tabLst>
                </a:pPr>
                <a:endParaRPr lang="en-US" sz="2400" b="0" dirty="0"/>
              </a:p>
              <a:p>
                <a:pPr>
                  <a:lnSpc>
                    <a:spcPct val="150000"/>
                  </a:lnSpc>
                  <a:tabLst>
                    <a:tab pos="319088" algn="l"/>
                    <a:tab pos="846138" algn="l"/>
                    <a:tab pos="1760538" algn="l"/>
                    <a:tab pos="2674938" algn="l"/>
                    <a:tab pos="3589338" algn="l"/>
                    <a:tab pos="4503738" algn="l"/>
                    <a:tab pos="5418138" algn="l"/>
                    <a:tab pos="6332538" algn="l"/>
                    <a:tab pos="7246938" algn="l"/>
                    <a:tab pos="8161338" algn="l"/>
                    <a:tab pos="9075738" algn="l"/>
                    <a:tab pos="9990138" algn="l"/>
                  </a:tabLst>
                </a:pPr>
                <a:endParaRPr lang="en-US" sz="2400" b="0" dirty="0"/>
              </a:p>
            </p:txBody>
          </p:sp>
        </mc:Choice>
        <mc:Fallback>
          <p:sp>
            <p:nvSpPr>
              <p:cNvPr id="14338" name="Rectang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686800" cy="4876800"/>
              </a:xfrm>
              <a:blipFill>
                <a:blip r:embed="rId3"/>
                <a:stretch>
                  <a:fillRect l="-731" t="-1299"/>
                </a:stretch>
              </a:blipFill>
              <a:ln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9158F-3378-D44B-876B-64E70D409B50}" type="slidenum">
              <a:rPr lang="en-US" smtClean="0">
                <a:solidFill>
                  <a:srgbClr val="4A66AC"/>
                </a:solidFill>
              </a:rPr>
              <a:pPr/>
              <a:t>10</a:t>
            </a:fld>
            <a:endParaRPr lang="en-US" dirty="0">
              <a:solidFill>
                <a:srgbClr val="4A66A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0850344"/>
      </p:ext>
    </p:extLst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>
            <a:normAutofit fontScale="90000"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Utilization Blocker: </a:t>
            </a:r>
            <a:r>
              <a:rPr lang="en-GB" dirty="0"/>
              <a:t>Internal Fragmentation</a:t>
            </a:r>
          </a:p>
        </p:txBody>
      </p:sp>
      <p:sp>
        <p:nvSpPr>
          <p:cNvPr id="15362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>
            <a:normAutofit lnSpcReduction="10000"/>
          </a:bodyPr>
          <a:lstStyle/>
          <a:p>
            <a:pPr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200" dirty="0"/>
              <a:t>For a given block, </a:t>
            </a:r>
            <a:r>
              <a:rPr lang="en-GB" sz="2200" b="1" i="1" dirty="0">
                <a:solidFill>
                  <a:schemeClr val="accent1"/>
                </a:solidFill>
              </a:rPr>
              <a:t>internal fragmentation </a:t>
            </a:r>
            <a:r>
              <a:rPr lang="en-GB" sz="2200" dirty="0"/>
              <a:t>occurs if payload is smaller than block size</a:t>
            </a:r>
          </a:p>
          <a:p>
            <a:pPr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2200" dirty="0"/>
          </a:p>
          <a:p>
            <a:pPr lvl="3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1400" dirty="0"/>
          </a:p>
          <a:p>
            <a:pPr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2200" dirty="0"/>
          </a:p>
          <a:p>
            <a:pPr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2200" dirty="0"/>
          </a:p>
          <a:p>
            <a:pPr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2200" dirty="0"/>
          </a:p>
          <a:p>
            <a:pPr>
              <a:lnSpc>
                <a:spcPct val="88000"/>
              </a:lnSpc>
              <a:spcBef>
                <a:spcPts val="563"/>
              </a:spcBef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2200" dirty="0"/>
          </a:p>
          <a:p>
            <a:pPr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200" dirty="0"/>
              <a:t>Caused by 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>
                <a:ea typeface="+mn-ea"/>
                <a:cs typeface="+mn-cs"/>
              </a:rPr>
              <a:t>Overhead of maintaining heap data structures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>
                <a:ea typeface="+mn-ea"/>
                <a:cs typeface="+mn-cs"/>
              </a:rPr>
              <a:t>Padding for alignment purposes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>
                <a:ea typeface="+mn-ea"/>
                <a:cs typeface="+mn-cs"/>
              </a:rPr>
              <a:t>Explicit policy decisions </a:t>
            </a:r>
            <a:br>
              <a:rPr lang="en-GB" dirty="0">
                <a:ea typeface="+mn-ea"/>
                <a:cs typeface="+mn-cs"/>
              </a:rPr>
            </a:br>
            <a:r>
              <a:rPr lang="en-GB" dirty="0">
                <a:ea typeface="+mn-ea"/>
                <a:cs typeface="+mn-cs"/>
              </a:rPr>
              <a:t>(for example, returning a big block to satisfy a small request)</a:t>
            </a:r>
            <a:endParaRPr lang="en-GB" sz="2200" dirty="0"/>
          </a:p>
          <a:p>
            <a:pPr>
              <a:lnSpc>
                <a:spcPct val="88000"/>
              </a:lnSpc>
              <a:spcBef>
                <a:spcPts val="18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200" dirty="0"/>
              <a:t>Depends only on the pattern of </a:t>
            </a:r>
            <a:r>
              <a:rPr lang="en-GB" sz="2200" dirty="0">
                <a:solidFill>
                  <a:srgbClr val="C00000"/>
                </a:solidFill>
              </a:rPr>
              <a:t>previous</a:t>
            </a:r>
            <a:r>
              <a:rPr lang="en-GB" sz="2200" dirty="0"/>
              <a:t> requests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Thus, easy to measure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9158F-3378-D44B-876B-64E70D409B50}" type="slidenum">
              <a:rPr lang="en-US" smtClean="0">
                <a:solidFill>
                  <a:srgbClr val="4A66AC"/>
                </a:solidFill>
              </a:rPr>
              <a:pPr/>
              <a:t>11</a:t>
            </a:fld>
            <a:endParaRPr lang="en-US" dirty="0">
              <a:solidFill>
                <a:srgbClr val="4A66AC"/>
              </a:solidFill>
            </a:endParaRPr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3094846" y="2895600"/>
            <a:ext cx="2819400" cy="609600"/>
          </a:xfrm>
          <a:prstGeom prst="rect">
            <a:avLst/>
          </a:prstGeom>
          <a:solidFill>
            <a:schemeClr val="accent6"/>
          </a:solidFill>
          <a:ln w="952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ysClr val="windowText" lastClr="000000"/>
                </a:solidFill>
                <a:latin typeface="Calibri" pitchFamily="34" charset="0"/>
              </a:rPr>
              <a:t>Payload</a:t>
            </a: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5914246" y="2895600"/>
            <a:ext cx="762000" cy="609600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2332846" y="2895600"/>
            <a:ext cx="762000" cy="609600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7148335" y="2911642"/>
            <a:ext cx="1402541" cy="57708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Internal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fragmentation</a:t>
            </a:r>
          </a:p>
        </p:txBody>
      </p:sp>
      <p:sp>
        <p:nvSpPr>
          <p:cNvPr id="15367" name="Line 7"/>
          <p:cNvSpPr>
            <a:spLocks noChangeShapeType="1"/>
          </p:cNvSpPr>
          <p:nvPr/>
        </p:nvSpPr>
        <p:spPr bwMode="auto">
          <a:xfrm flipH="1">
            <a:off x="6321425" y="3200400"/>
            <a:ext cx="765175" cy="1588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368" name="AutoShape 8"/>
          <p:cNvSpPr>
            <a:spLocks/>
          </p:cNvSpPr>
          <p:nvPr/>
        </p:nvSpPr>
        <p:spPr bwMode="auto">
          <a:xfrm rot="16200000">
            <a:off x="4350559" y="495300"/>
            <a:ext cx="304800" cy="4343400"/>
          </a:xfrm>
          <a:prstGeom prst="rightBrace">
            <a:avLst>
              <a:gd name="adj1" fmla="val 118750"/>
              <a:gd name="adj2" fmla="val 50000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69" name="Text Box 9"/>
          <p:cNvSpPr txBox="1">
            <a:spLocks noChangeArrowheads="1"/>
          </p:cNvSpPr>
          <p:nvPr/>
        </p:nvSpPr>
        <p:spPr bwMode="auto">
          <a:xfrm>
            <a:off x="4184773" y="2133600"/>
            <a:ext cx="641820" cy="33663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B</a:t>
            </a:r>
            <a:r>
              <a:rPr lang="en-GB" sz="1600" b="1" dirty="0">
                <a:latin typeface="Calibri" pitchFamily="34" charset="0"/>
              </a:rPr>
              <a:t>lock</a:t>
            </a:r>
          </a:p>
        </p:txBody>
      </p:sp>
      <p:sp>
        <p:nvSpPr>
          <p:cNvPr id="15370" name="Text Box 10"/>
          <p:cNvSpPr txBox="1">
            <a:spLocks noChangeArrowheads="1"/>
          </p:cNvSpPr>
          <p:nvPr/>
        </p:nvSpPr>
        <p:spPr bwMode="auto">
          <a:xfrm>
            <a:off x="684814" y="2911642"/>
            <a:ext cx="1402541" cy="57708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Internal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fragmentation</a:t>
            </a:r>
          </a:p>
        </p:txBody>
      </p:sp>
      <p:sp>
        <p:nvSpPr>
          <p:cNvPr id="15371" name="Line 11"/>
          <p:cNvSpPr>
            <a:spLocks noChangeShapeType="1"/>
          </p:cNvSpPr>
          <p:nvPr/>
        </p:nvSpPr>
        <p:spPr bwMode="auto">
          <a:xfrm>
            <a:off x="2057400" y="3200400"/>
            <a:ext cx="685800" cy="1588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0617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610600" cy="990600"/>
          </a:xfrm>
        </p:spPr>
        <p:txBody>
          <a:bodyPr>
            <a:normAutofit fontScale="90000"/>
          </a:bodyPr>
          <a:lstStyle/>
          <a:p>
            <a:r>
              <a:rPr lang="en-US" dirty="0"/>
              <a:t>Utilization Blocker: External Fragmentation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Occurs when there is enough aggregate heap memory, but no single free block is large enough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dirty="0"/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dirty="0"/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dirty="0"/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dirty="0"/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dirty="0"/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dirty="0"/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dirty="0"/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Depends on the pattern of future requests</a:t>
            </a:r>
          </a:p>
          <a:p>
            <a:pPr lvl="1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Thus, difficult to measure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82" name="Slide Number Placeholder 8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9158F-3378-D44B-876B-64E70D409B50}" type="slidenum">
              <a:rPr lang="en-US" smtClean="0">
                <a:solidFill>
                  <a:srgbClr val="4A66AC"/>
                </a:solidFill>
              </a:rPr>
              <a:pPr/>
              <a:t>12</a:t>
            </a:fld>
            <a:endParaRPr lang="en-US" dirty="0">
              <a:solidFill>
                <a:srgbClr val="4A66AC"/>
              </a:solidFill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3297237" y="2470150"/>
            <a:ext cx="5181600" cy="304800"/>
            <a:chOff x="3006724" y="1614488"/>
            <a:chExt cx="5181600" cy="304800"/>
          </a:xfrm>
        </p:grpSpPr>
        <p:sp>
          <p:nvSpPr>
            <p:cNvPr id="5" name="Rectangle 2"/>
            <p:cNvSpPr>
              <a:spLocks noChangeArrowheads="1"/>
            </p:cNvSpPr>
            <p:nvPr/>
          </p:nvSpPr>
          <p:spPr bwMode="auto">
            <a:xfrm>
              <a:off x="3006724" y="1614488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" name="Rectangle 3"/>
            <p:cNvSpPr>
              <a:spLocks noChangeArrowheads="1"/>
            </p:cNvSpPr>
            <p:nvPr/>
          </p:nvSpPr>
          <p:spPr bwMode="auto">
            <a:xfrm>
              <a:off x="3311524" y="1614488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Rectangle 4"/>
            <p:cNvSpPr>
              <a:spLocks noChangeArrowheads="1"/>
            </p:cNvSpPr>
            <p:nvPr/>
          </p:nvSpPr>
          <p:spPr bwMode="auto">
            <a:xfrm>
              <a:off x="3616324" y="1614488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Rectangle 5"/>
            <p:cNvSpPr>
              <a:spLocks noChangeArrowheads="1"/>
            </p:cNvSpPr>
            <p:nvPr/>
          </p:nvSpPr>
          <p:spPr bwMode="auto">
            <a:xfrm>
              <a:off x="3921124" y="1614488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42259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Rectangle 7"/>
            <p:cNvSpPr>
              <a:spLocks noChangeArrowheads="1"/>
            </p:cNvSpPr>
            <p:nvPr/>
          </p:nvSpPr>
          <p:spPr bwMode="auto">
            <a:xfrm>
              <a:off x="45307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Rectangle 8"/>
            <p:cNvSpPr>
              <a:spLocks noChangeArrowheads="1"/>
            </p:cNvSpPr>
            <p:nvPr/>
          </p:nvSpPr>
          <p:spPr bwMode="auto">
            <a:xfrm>
              <a:off x="48355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Rectangle 9"/>
            <p:cNvSpPr>
              <a:spLocks noChangeArrowheads="1"/>
            </p:cNvSpPr>
            <p:nvPr/>
          </p:nvSpPr>
          <p:spPr bwMode="auto">
            <a:xfrm>
              <a:off x="51403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Rectangle 10"/>
            <p:cNvSpPr>
              <a:spLocks noChangeArrowheads="1"/>
            </p:cNvSpPr>
            <p:nvPr/>
          </p:nvSpPr>
          <p:spPr bwMode="auto">
            <a:xfrm>
              <a:off x="54451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Rectangle 11"/>
            <p:cNvSpPr>
              <a:spLocks noChangeArrowheads="1"/>
            </p:cNvSpPr>
            <p:nvPr/>
          </p:nvSpPr>
          <p:spPr bwMode="auto">
            <a:xfrm>
              <a:off x="57499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Rectangle 12"/>
            <p:cNvSpPr>
              <a:spLocks noChangeArrowheads="1"/>
            </p:cNvSpPr>
            <p:nvPr/>
          </p:nvSpPr>
          <p:spPr bwMode="auto">
            <a:xfrm>
              <a:off x="60547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Rectangle 13"/>
            <p:cNvSpPr>
              <a:spLocks noChangeArrowheads="1"/>
            </p:cNvSpPr>
            <p:nvPr/>
          </p:nvSpPr>
          <p:spPr bwMode="auto">
            <a:xfrm>
              <a:off x="63595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" name="Rectangle 14"/>
            <p:cNvSpPr>
              <a:spLocks noChangeArrowheads="1"/>
            </p:cNvSpPr>
            <p:nvPr/>
          </p:nvSpPr>
          <p:spPr bwMode="auto">
            <a:xfrm>
              <a:off x="66643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Rectangle 15"/>
            <p:cNvSpPr>
              <a:spLocks noChangeArrowheads="1"/>
            </p:cNvSpPr>
            <p:nvPr/>
          </p:nvSpPr>
          <p:spPr bwMode="auto">
            <a:xfrm>
              <a:off x="69691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Rectangle 16"/>
            <p:cNvSpPr>
              <a:spLocks noChangeArrowheads="1"/>
            </p:cNvSpPr>
            <p:nvPr/>
          </p:nvSpPr>
          <p:spPr bwMode="auto">
            <a:xfrm>
              <a:off x="72739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" name="Rectangle 17"/>
            <p:cNvSpPr>
              <a:spLocks noChangeArrowheads="1"/>
            </p:cNvSpPr>
            <p:nvPr/>
          </p:nvSpPr>
          <p:spPr bwMode="auto">
            <a:xfrm>
              <a:off x="75787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" name="Rectangle 18"/>
            <p:cNvSpPr>
              <a:spLocks noChangeArrowheads="1"/>
            </p:cNvSpPr>
            <p:nvPr/>
          </p:nvSpPr>
          <p:spPr bwMode="auto">
            <a:xfrm>
              <a:off x="78835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2" name="Text Box 19"/>
          <p:cNvSpPr txBox="1">
            <a:spLocks noChangeArrowheads="1"/>
          </p:cNvSpPr>
          <p:nvPr/>
        </p:nvSpPr>
        <p:spPr bwMode="auto">
          <a:xfrm>
            <a:off x="838200" y="2438400"/>
            <a:ext cx="2111773" cy="359010"/>
          </a:xfrm>
          <a:prstGeom prst="rect">
            <a:avLst/>
          </a:prstGeom>
          <a:solidFill>
            <a:srgbClr val="F6F5BD"/>
          </a:solidFill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</a:rPr>
              <a:t>p1 = malloc(4)</a:t>
            </a:r>
          </a:p>
        </p:txBody>
      </p:sp>
      <p:grpSp>
        <p:nvGrpSpPr>
          <p:cNvPr id="23" name="Group 22"/>
          <p:cNvGrpSpPr/>
          <p:nvPr/>
        </p:nvGrpSpPr>
        <p:grpSpPr>
          <a:xfrm>
            <a:off x="3297237" y="3079751"/>
            <a:ext cx="5181600" cy="304800"/>
            <a:chOff x="3006724" y="2501901"/>
            <a:chExt cx="5181600" cy="304800"/>
          </a:xfrm>
        </p:grpSpPr>
        <p:sp>
          <p:nvSpPr>
            <p:cNvPr id="24" name="Rectangle 20"/>
            <p:cNvSpPr>
              <a:spLocks noChangeArrowheads="1"/>
            </p:cNvSpPr>
            <p:nvPr/>
          </p:nvSpPr>
          <p:spPr bwMode="auto">
            <a:xfrm>
              <a:off x="3006724" y="2501901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Rectangle 21"/>
            <p:cNvSpPr>
              <a:spLocks noChangeArrowheads="1"/>
            </p:cNvSpPr>
            <p:nvPr/>
          </p:nvSpPr>
          <p:spPr bwMode="auto">
            <a:xfrm>
              <a:off x="3311524" y="2501901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" name="Rectangle 22"/>
            <p:cNvSpPr>
              <a:spLocks noChangeArrowheads="1"/>
            </p:cNvSpPr>
            <p:nvPr/>
          </p:nvSpPr>
          <p:spPr bwMode="auto">
            <a:xfrm>
              <a:off x="3616324" y="2501901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" name="Rectangle 23"/>
            <p:cNvSpPr>
              <a:spLocks noChangeArrowheads="1"/>
            </p:cNvSpPr>
            <p:nvPr/>
          </p:nvSpPr>
          <p:spPr bwMode="auto">
            <a:xfrm>
              <a:off x="3921124" y="2501901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" name="Rectangle 24"/>
            <p:cNvSpPr>
              <a:spLocks noChangeArrowheads="1"/>
            </p:cNvSpPr>
            <p:nvPr/>
          </p:nvSpPr>
          <p:spPr bwMode="auto">
            <a:xfrm>
              <a:off x="4225924" y="2501901"/>
              <a:ext cx="304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" name="Rectangle 25"/>
            <p:cNvSpPr>
              <a:spLocks noChangeArrowheads="1"/>
            </p:cNvSpPr>
            <p:nvPr/>
          </p:nvSpPr>
          <p:spPr bwMode="auto">
            <a:xfrm>
              <a:off x="4530724" y="2501901"/>
              <a:ext cx="304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" name="Rectangle 26"/>
            <p:cNvSpPr>
              <a:spLocks noChangeArrowheads="1"/>
            </p:cNvSpPr>
            <p:nvPr/>
          </p:nvSpPr>
          <p:spPr bwMode="auto">
            <a:xfrm>
              <a:off x="4835524" y="2501901"/>
              <a:ext cx="304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" name="Rectangle 27"/>
            <p:cNvSpPr>
              <a:spLocks noChangeArrowheads="1"/>
            </p:cNvSpPr>
            <p:nvPr/>
          </p:nvSpPr>
          <p:spPr bwMode="auto">
            <a:xfrm>
              <a:off x="5140324" y="2501901"/>
              <a:ext cx="304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" name="Rectangle 28"/>
            <p:cNvSpPr>
              <a:spLocks noChangeArrowheads="1"/>
            </p:cNvSpPr>
            <p:nvPr/>
          </p:nvSpPr>
          <p:spPr bwMode="auto">
            <a:xfrm>
              <a:off x="5445124" y="2501901"/>
              <a:ext cx="304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" name="Rectangle 29"/>
            <p:cNvSpPr>
              <a:spLocks noChangeArrowheads="1"/>
            </p:cNvSpPr>
            <p:nvPr/>
          </p:nvSpPr>
          <p:spPr bwMode="auto">
            <a:xfrm>
              <a:off x="5749924" y="2501901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" name="Rectangle 30"/>
            <p:cNvSpPr>
              <a:spLocks noChangeArrowheads="1"/>
            </p:cNvSpPr>
            <p:nvPr/>
          </p:nvSpPr>
          <p:spPr bwMode="auto">
            <a:xfrm>
              <a:off x="6054724" y="2501901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" name="Rectangle 31"/>
            <p:cNvSpPr>
              <a:spLocks noChangeArrowheads="1"/>
            </p:cNvSpPr>
            <p:nvPr/>
          </p:nvSpPr>
          <p:spPr bwMode="auto">
            <a:xfrm>
              <a:off x="6359524" y="2501901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" name="Rectangle 32"/>
            <p:cNvSpPr>
              <a:spLocks noChangeArrowheads="1"/>
            </p:cNvSpPr>
            <p:nvPr/>
          </p:nvSpPr>
          <p:spPr bwMode="auto">
            <a:xfrm>
              <a:off x="6664324" y="2501901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" name="Rectangle 33"/>
            <p:cNvSpPr>
              <a:spLocks noChangeArrowheads="1"/>
            </p:cNvSpPr>
            <p:nvPr/>
          </p:nvSpPr>
          <p:spPr bwMode="auto">
            <a:xfrm>
              <a:off x="6969124" y="2501901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" name="Rectangle 34"/>
            <p:cNvSpPr>
              <a:spLocks noChangeArrowheads="1"/>
            </p:cNvSpPr>
            <p:nvPr/>
          </p:nvSpPr>
          <p:spPr bwMode="auto">
            <a:xfrm>
              <a:off x="7273924" y="2501901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" name="Rectangle 35"/>
            <p:cNvSpPr>
              <a:spLocks noChangeArrowheads="1"/>
            </p:cNvSpPr>
            <p:nvPr/>
          </p:nvSpPr>
          <p:spPr bwMode="auto">
            <a:xfrm>
              <a:off x="7578724" y="2501901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" name="Rectangle 36"/>
            <p:cNvSpPr>
              <a:spLocks noChangeArrowheads="1"/>
            </p:cNvSpPr>
            <p:nvPr/>
          </p:nvSpPr>
          <p:spPr bwMode="auto">
            <a:xfrm>
              <a:off x="7883524" y="2501901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1" name="Text Box 37"/>
          <p:cNvSpPr txBox="1">
            <a:spLocks noChangeArrowheads="1"/>
          </p:cNvSpPr>
          <p:nvPr/>
        </p:nvSpPr>
        <p:spPr bwMode="auto">
          <a:xfrm>
            <a:off x="838200" y="3048000"/>
            <a:ext cx="2111773" cy="35901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</a:rPr>
              <a:t>p2 = malloc(5)</a:t>
            </a:r>
          </a:p>
        </p:txBody>
      </p:sp>
      <p:grpSp>
        <p:nvGrpSpPr>
          <p:cNvPr id="42" name="Group 41"/>
          <p:cNvGrpSpPr/>
          <p:nvPr/>
        </p:nvGrpSpPr>
        <p:grpSpPr>
          <a:xfrm>
            <a:off x="3297237" y="3689350"/>
            <a:ext cx="5181600" cy="304800"/>
            <a:chOff x="3006724" y="3389313"/>
            <a:chExt cx="5181600" cy="304800"/>
          </a:xfrm>
        </p:grpSpPr>
        <p:sp>
          <p:nvSpPr>
            <p:cNvPr id="43" name="Rectangle 38"/>
            <p:cNvSpPr>
              <a:spLocks noChangeArrowheads="1"/>
            </p:cNvSpPr>
            <p:nvPr/>
          </p:nvSpPr>
          <p:spPr bwMode="auto">
            <a:xfrm>
              <a:off x="3006724" y="3389313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" name="Rectangle 39"/>
            <p:cNvSpPr>
              <a:spLocks noChangeArrowheads="1"/>
            </p:cNvSpPr>
            <p:nvPr/>
          </p:nvSpPr>
          <p:spPr bwMode="auto">
            <a:xfrm>
              <a:off x="3311524" y="3389313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" name="Rectangle 40"/>
            <p:cNvSpPr>
              <a:spLocks noChangeArrowheads="1"/>
            </p:cNvSpPr>
            <p:nvPr/>
          </p:nvSpPr>
          <p:spPr bwMode="auto">
            <a:xfrm>
              <a:off x="3616324" y="3389313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" name="Rectangle 41"/>
            <p:cNvSpPr>
              <a:spLocks noChangeArrowheads="1"/>
            </p:cNvSpPr>
            <p:nvPr/>
          </p:nvSpPr>
          <p:spPr bwMode="auto">
            <a:xfrm>
              <a:off x="3921124" y="3389313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" name="Rectangle 42"/>
            <p:cNvSpPr>
              <a:spLocks noChangeArrowheads="1"/>
            </p:cNvSpPr>
            <p:nvPr/>
          </p:nvSpPr>
          <p:spPr bwMode="auto">
            <a:xfrm>
              <a:off x="4225924" y="3389313"/>
              <a:ext cx="304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" name="Rectangle 43"/>
            <p:cNvSpPr>
              <a:spLocks noChangeArrowheads="1"/>
            </p:cNvSpPr>
            <p:nvPr/>
          </p:nvSpPr>
          <p:spPr bwMode="auto">
            <a:xfrm>
              <a:off x="4530724" y="3389313"/>
              <a:ext cx="304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" name="Rectangle 44"/>
            <p:cNvSpPr>
              <a:spLocks noChangeArrowheads="1"/>
            </p:cNvSpPr>
            <p:nvPr/>
          </p:nvSpPr>
          <p:spPr bwMode="auto">
            <a:xfrm>
              <a:off x="4835524" y="3389313"/>
              <a:ext cx="304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" name="Rectangle 45"/>
            <p:cNvSpPr>
              <a:spLocks noChangeArrowheads="1"/>
            </p:cNvSpPr>
            <p:nvPr/>
          </p:nvSpPr>
          <p:spPr bwMode="auto">
            <a:xfrm>
              <a:off x="5140324" y="3389313"/>
              <a:ext cx="304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" name="Rectangle 46"/>
            <p:cNvSpPr>
              <a:spLocks noChangeArrowheads="1"/>
            </p:cNvSpPr>
            <p:nvPr/>
          </p:nvSpPr>
          <p:spPr bwMode="auto">
            <a:xfrm>
              <a:off x="5445124" y="3389313"/>
              <a:ext cx="304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" name="Rectangle 47"/>
            <p:cNvSpPr>
              <a:spLocks noChangeArrowheads="1"/>
            </p:cNvSpPr>
            <p:nvPr/>
          </p:nvSpPr>
          <p:spPr bwMode="auto">
            <a:xfrm>
              <a:off x="5749924" y="3389313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" name="Rectangle 48"/>
            <p:cNvSpPr>
              <a:spLocks noChangeArrowheads="1"/>
            </p:cNvSpPr>
            <p:nvPr/>
          </p:nvSpPr>
          <p:spPr bwMode="auto">
            <a:xfrm>
              <a:off x="6054724" y="3389313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" name="Rectangle 49"/>
            <p:cNvSpPr>
              <a:spLocks noChangeArrowheads="1"/>
            </p:cNvSpPr>
            <p:nvPr/>
          </p:nvSpPr>
          <p:spPr bwMode="auto">
            <a:xfrm>
              <a:off x="6359524" y="3389313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" name="Rectangle 50"/>
            <p:cNvSpPr>
              <a:spLocks noChangeArrowheads="1"/>
            </p:cNvSpPr>
            <p:nvPr/>
          </p:nvSpPr>
          <p:spPr bwMode="auto">
            <a:xfrm>
              <a:off x="6664324" y="3389313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" name="Rectangle 51"/>
            <p:cNvSpPr>
              <a:spLocks noChangeArrowheads="1"/>
            </p:cNvSpPr>
            <p:nvPr/>
          </p:nvSpPr>
          <p:spPr bwMode="auto">
            <a:xfrm>
              <a:off x="6969124" y="3389313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" name="Rectangle 52"/>
            <p:cNvSpPr>
              <a:spLocks noChangeArrowheads="1"/>
            </p:cNvSpPr>
            <p:nvPr/>
          </p:nvSpPr>
          <p:spPr bwMode="auto">
            <a:xfrm>
              <a:off x="7273924" y="3389313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" name="Rectangle 53"/>
            <p:cNvSpPr>
              <a:spLocks noChangeArrowheads="1"/>
            </p:cNvSpPr>
            <p:nvPr/>
          </p:nvSpPr>
          <p:spPr bwMode="auto">
            <a:xfrm>
              <a:off x="7578724" y="3389313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" name="Rectangle 54"/>
            <p:cNvSpPr>
              <a:spLocks noChangeArrowheads="1"/>
            </p:cNvSpPr>
            <p:nvPr/>
          </p:nvSpPr>
          <p:spPr bwMode="auto">
            <a:xfrm>
              <a:off x="7883524" y="3389313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0" name="Text Box 55"/>
          <p:cNvSpPr txBox="1">
            <a:spLocks noChangeArrowheads="1"/>
          </p:cNvSpPr>
          <p:nvPr/>
        </p:nvSpPr>
        <p:spPr bwMode="auto">
          <a:xfrm>
            <a:off x="838200" y="3657600"/>
            <a:ext cx="2111773" cy="359010"/>
          </a:xfrm>
          <a:prstGeom prst="rect">
            <a:avLst/>
          </a:prstGeom>
          <a:solidFill>
            <a:srgbClr val="F1C7C7"/>
          </a:solidFill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</a:rPr>
              <a:t>p3 = malloc(6)</a:t>
            </a:r>
          </a:p>
        </p:txBody>
      </p:sp>
      <p:grpSp>
        <p:nvGrpSpPr>
          <p:cNvPr id="61" name="Group 60"/>
          <p:cNvGrpSpPr/>
          <p:nvPr/>
        </p:nvGrpSpPr>
        <p:grpSpPr>
          <a:xfrm>
            <a:off x="3297237" y="4298951"/>
            <a:ext cx="5181600" cy="304800"/>
            <a:chOff x="3036887" y="4276726"/>
            <a:chExt cx="5181600" cy="304800"/>
          </a:xfrm>
        </p:grpSpPr>
        <p:sp>
          <p:nvSpPr>
            <p:cNvPr id="62" name="Rectangle 56"/>
            <p:cNvSpPr>
              <a:spLocks noChangeArrowheads="1"/>
            </p:cNvSpPr>
            <p:nvPr/>
          </p:nvSpPr>
          <p:spPr bwMode="auto">
            <a:xfrm>
              <a:off x="3036887" y="4276726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" name="Rectangle 57"/>
            <p:cNvSpPr>
              <a:spLocks noChangeArrowheads="1"/>
            </p:cNvSpPr>
            <p:nvPr/>
          </p:nvSpPr>
          <p:spPr bwMode="auto">
            <a:xfrm>
              <a:off x="3341687" y="4276726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" name="Rectangle 58"/>
            <p:cNvSpPr>
              <a:spLocks noChangeArrowheads="1"/>
            </p:cNvSpPr>
            <p:nvPr/>
          </p:nvSpPr>
          <p:spPr bwMode="auto">
            <a:xfrm>
              <a:off x="3646487" y="4276726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" name="Rectangle 59"/>
            <p:cNvSpPr>
              <a:spLocks noChangeArrowheads="1"/>
            </p:cNvSpPr>
            <p:nvPr/>
          </p:nvSpPr>
          <p:spPr bwMode="auto">
            <a:xfrm>
              <a:off x="3951287" y="4276726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" name="Rectangle 60"/>
            <p:cNvSpPr>
              <a:spLocks noChangeArrowheads="1"/>
            </p:cNvSpPr>
            <p:nvPr/>
          </p:nvSpPr>
          <p:spPr bwMode="auto">
            <a:xfrm>
              <a:off x="4256087" y="4276726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" name="Rectangle 61"/>
            <p:cNvSpPr>
              <a:spLocks noChangeArrowheads="1"/>
            </p:cNvSpPr>
            <p:nvPr/>
          </p:nvSpPr>
          <p:spPr bwMode="auto">
            <a:xfrm>
              <a:off x="4560887" y="4276726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" name="Rectangle 62"/>
            <p:cNvSpPr>
              <a:spLocks noChangeArrowheads="1"/>
            </p:cNvSpPr>
            <p:nvPr/>
          </p:nvSpPr>
          <p:spPr bwMode="auto">
            <a:xfrm>
              <a:off x="4865687" y="4276726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" name="Rectangle 63"/>
            <p:cNvSpPr>
              <a:spLocks noChangeArrowheads="1"/>
            </p:cNvSpPr>
            <p:nvPr/>
          </p:nvSpPr>
          <p:spPr bwMode="auto">
            <a:xfrm>
              <a:off x="5170487" y="4276726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" name="Rectangle 64"/>
            <p:cNvSpPr>
              <a:spLocks noChangeArrowheads="1"/>
            </p:cNvSpPr>
            <p:nvPr/>
          </p:nvSpPr>
          <p:spPr bwMode="auto">
            <a:xfrm>
              <a:off x="5475287" y="4276726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" name="Rectangle 65"/>
            <p:cNvSpPr>
              <a:spLocks noChangeArrowheads="1"/>
            </p:cNvSpPr>
            <p:nvPr/>
          </p:nvSpPr>
          <p:spPr bwMode="auto">
            <a:xfrm>
              <a:off x="5780087" y="4276726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" name="Rectangle 66"/>
            <p:cNvSpPr>
              <a:spLocks noChangeArrowheads="1"/>
            </p:cNvSpPr>
            <p:nvPr/>
          </p:nvSpPr>
          <p:spPr bwMode="auto">
            <a:xfrm>
              <a:off x="6084887" y="4276726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" name="Rectangle 67"/>
            <p:cNvSpPr>
              <a:spLocks noChangeArrowheads="1"/>
            </p:cNvSpPr>
            <p:nvPr/>
          </p:nvSpPr>
          <p:spPr bwMode="auto">
            <a:xfrm>
              <a:off x="6389687" y="4276726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" name="Rectangle 68"/>
            <p:cNvSpPr>
              <a:spLocks noChangeArrowheads="1"/>
            </p:cNvSpPr>
            <p:nvPr/>
          </p:nvSpPr>
          <p:spPr bwMode="auto">
            <a:xfrm>
              <a:off x="6694487" y="4276726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" name="Rectangle 69"/>
            <p:cNvSpPr>
              <a:spLocks noChangeArrowheads="1"/>
            </p:cNvSpPr>
            <p:nvPr/>
          </p:nvSpPr>
          <p:spPr bwMode="auto">
            <a:xfrm>
              <a:off x="6999287" y="4276726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" name="Rectangle 70"/>
            <p:cNvSpPr>
              <a:spLocks noChangeArrowheads="1"/>
            </p:cNvSpPr>
            <p:nvPr/>
          </p:nvSpPr>
          <p:spPr bwMode="auto">
            <a:xfrm>
              <a:off x="7304087" y="4276726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7" name="Rectangle 71"/>
            <p:cNvSpPr>
              <a:spLocks noChangeArrowheads="1"/>
            </p:cNvSpPr>
            <p:nvPr/>
          </p:nvSpPr>
          <p:spPr bwMode="auto">
            <a:xfrm>
              <a:off x="7608887" y="4276726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" name="Rectangle 72"/>
            <p:cNvSpPr>
              <a:spLocks noChangeArrowheads="1"/>
            </p:cNvSpPr>
            <p:nvPr/>
          </p:nvSpPr>
          <p:spPr bwMode="auto">
            <a:xfrm>
              <a:off x="7913687" y="4276726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9" name="Text Box 73"/>
          <p:cNvSpPr txBox="1">
            <a:spLocks noChangeArrowheads="1"/>
          </p:cNvSpPr>
          <p:nvPr/>
        </p:nvSpPr>
        <p:spPr bwMode="auto">
          <a:xfrm>
            <a:off x="838200" y="4267200"/>
            <a:ext cx="1284624" cy="35901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</a:rPr>
              <a:t>free(p2)</a:t>
            </a:r>
          </a:p>
        </p:txBody>
      </p:sp>
      <p:sp>
        <p:nvSpPr>
          <p:cNvPr id="80" name="Text Box 91"/>
          <p:cNvSpPr txBox="1">
            <a:spLocks noChangeArrowheads="1"/>
          </p:cNvSpPr>
          <p:nvPr/>
        </p:nvSpPr>
        <p:spPr bwMode="auto">
          <a:xfrm>
            <a:off x="838200" y="4876800"/>
            <a:ext cx="2111773" cy="354906"/>
          </a:xfrm>
          <a:prstGeom prst="rect">
            <a:avLst/>
          </a:prstGeom>
          <a:solidFill>
            <a:srgbClr val="D5F1CF"/>
          </a:solidFill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latin typeface="Courier New" pitchFamily="49" charset="0"/>
              </a:rPr>
              <a:t>p4 = </a:t>
            </a:r>
            <a:r>
              <a:rPr lang="en-GB" sz="1800" b="1" dirty="0" err="1">
                <a:latin typeface="Courier New" pitchFamily="49" charset="0"/>
              </a:rPr>
              <a:t>malloc</a:t>
            </a:r>
            <a:r>
              <a:rPr lang="en-GB" sz="1800" b="1" dirty="0">
                <a:latin typeface="Courier New" pitchFamily="49" charset="0"/>
              </a:rPr>
              <a:t>(6)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3200400" y="4782744"/>
            <a:ext cx="45083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solidFill>
                  <a:srgbClr val="C00000"/>
                </a:solidFill>
                <a:latin typeface="Calibri" pitchFamily="34" charset="0"/>
              </a:rPr>
              <a:t>Oops! (what would happen now?)</a:t>
            </a:r>
          </a:p>
        </p:txBody>
      </p:sp>
    </p:spTree>
    <p:extLst>
      <p:ext uri="{BB962C8B-B14F-4D97-AF65-F5344CB8AC3E}">
        <p14:creationId xmlns:p14="http://schemas.microsoft.com/office/powerpoint/2010/main" val="3409964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2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Challenges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Strategic: maximize throughput and peak memory utilization</a:t>
            </a:r>
          </a:p>
          <a:p>
            <a:endParaRPr lang="en-US" dirty="0"/>
          </a:p>
          <a:p>
            <a:r>
              <a:rPr lang="en-US" dirty="0"/>
              <a:t>Implementation:</a:t>
            </a:r>
          </a:p>
          <a:p>
            <a:pPr lvl="1"/>
            <a:r>
              <a:rPr lang="en-US" dirty="0"/>
              <a:t>How do we know how much memory to free given just a pointer?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9158F-3378-D44B-876B-64E70D409B50}" type="slidenum">
              <a:rPr lang="en-US" smtClean="0">
                <a:solidFill>
                  <a:srgbClr val="4A66AC"/>
                </a:solidFill>
              </a:rPr>
              <a:pPr/>
              <a:t>13</a:t>
            </a:fld>
            <a:endParaRPr lang="en-US" dirty="0">
              <a:solidFill>
                <a:srgbClr val="4A66A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3719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Knowing How Much to Free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Standard method</a:t>
            </a:r>
          </a:p>
          <a:p>
            <a:pPr lvl="1"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/>
              <a:t>Keep the length of a block in the word preceding the block.</a:t>
            </a:r>
          </a:p>
          <a:p>
            <a:pPr lvl="2"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/>
              <a:t>This word is often called the </a:t>
            </a:r>
            <a:r>
              <a:rPr lang="en-GB" b="1" i="1" dirty="0">
                <a:solidFill>
                  <a:schemeClr val="accent1"/>
                </a:solidFill>
              </a:rPr>
              <a:t>header field</a:t>
            </a:r>
            <a:r>
              <a:rPr lang="en-GB" b="1" dirty="0">
                <a:solidFill>
                  <a:schemeClr val="accent1"/>
                </a:solidFill>
              </a:rPr>
              <a:t> </a:t>
            </a:r>
            <a:r>
              <a:rPr lang="en-GB" dirty="0"/>
              <a:t>or</a:t>
            </a:r>
            <a:r>
              <a:rPr lang="en-GB" i="1" dirty="0"/>
              <a:t> </a:t>
            </a:r>
            <a:r>
              <a:rPr lang="en-GB" b="1" i="1" dirty="0">
                <a:solidFill>
                  <a:schemeClr val="accent1"/>
                </a:solidFill>
              </a:rPr>
              <a:t>header</a:t>
            </a:r>
          </a:p>
          <a:p>
            <a:pPr lvl="1"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/>
              <a:t>Requires an extra (4 byte) word for every allocated block</a:t>
            </a:r>
          </a:p>
          <a:p>
            <a:pPr lvl="1"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/>
          </a:p>
          <a:p>
            <a:pPr lvl="1"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/>
          </a:p>
          <a:p>
            <a:pPr lvl="1"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/>
          </a:p>
          <a:p>
            <a:pPr lvl="1"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/>
          </a:p>
          <a:p>
            <a:pPr lvl="1"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/>
          </a:p>
          <a:p>
            <a:pPr lvl="1"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/>
          </a:p>
          <a:p>
            <a:pPr lvl="1"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/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609600" y="4563762"/>
            <a:ext cx="1909795" cy="325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</a:rPr>
              <a:t>p0 = malloc(4)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2511425" y="3429000"/>
            <a:ext cx="3048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2816225" y="3429000"/>
            <a:ext cx="3048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3121025" y="3429000"/>
            <a:ext cx="304800" cy="30480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3425825" y="3429000"/>
            <a:ext cx="304800" cy="30480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3730625" y="3429000"/>
            <a:ext cx="3048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4035425" y="3429000"/>
            <a:ext cx="3048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4340225" y="3429000"/>
            <a:ext cx="304800" cy="30480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4645025" y="3429000"/>
            <a:ext cx="304800" cy="30480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4949825" y="3429000"/>
            <a:ext cx="304800" cy="30480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5559425" y="3429000"/>
            <a:ext cx="3048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5864225" y="3429000"/>
            <a:ext cx="3048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6169025" y="3429000"/>
            <a:ext cx="3048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6473825" y="3429000"/>
            <a:ext cx="3048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6778625" y="3429000"/>
            <a:ext cx="3048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7083425" y="3429000"/>
            <a:ext cx="304800" cy="30480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7388225" y="3429000"/>
            <a:ext cx="304800" cy="30480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5254625" y="3429000"/>
            <a:ext cx="3048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" name="Text Box 39"/>
          <p:cNvSpPr txBox="1">
            <a:spLocks noChangeArrowheads="1"/>
          </p:cNvSpPr>
          <p:nvPr/>
        </p:nvSpPr>
        <p:spPr bwMode="auto">
          <a:xfrm>
            <a:off x="5410200" y="3962400"/>
            <a:ext cx="425450" cy="323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</a:rPr>
              <a:t>p0</a:t>
            </a:r>
          </a:p>
        </p:txBody>
      </p:sp>
      <p:sp>
        <p:nvSpPr>
          <p:cNvPr id="41" name="Rectangle 40"/>
          <p:cNvSpPr>
            <a:spLocks noChangeArrowheads="1"/>
          </p:cNvSpPr>
          <p:nvPr/>
        </p:nvSpPr>
        <p:spPr bwMode="auto">
          <a:xfrm>
            <a:off x="2511425" y="4572000"/>
            <a:ext cx="3048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" name="Rectangle 41"/>
          <p:cNvSpPr>
            <a:spLocks noChangeArrowheads="1"/>
          </p:cNvSpPr>
          <p:nvPr/>
        </p:nvSpPr>
        <p:spPr bwMode="auto">
          <a:xfrm>
            <a:off x="2816225" y="4572000"/>
            <a:ext cx="3048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" name="Rectangle 42"/>
          <p:cNvSpPr>
            <a:spLocks noChangeArrowheads="1"/>
          </p:cNvSpPr>
          <p:nvPr/>
        </p:nvSpPr>
        <p:spPr bwMode="auto">
          <a:xfrm>
            <a:off x="3121025" y="4572000"/>
            <a:ext cx="304800" cy="30480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" name="Rectangle 43"/>
          <p:cNvSpPr>
            <a:spLocks noChangeArrowheads="1"/>
          </p:cNvSpPr>
          <p:nvPr/>
        </p:nvSpPr>
        <p:spPr bwMode="auto">
          <a:xfrm>
            <a:off x="3425825" y="4572000"/>
            <a:ext cx="304800" cy="30480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" name="Rectangle 44"/>
          <p:cNvSpPr>
            <a:spLocks noChangeArrowheads="1"/>
          </p:cNvSpPr>
          <p:nvPr/>
        </p:nvSpPr>
        <p:spPr bwMode="auto">
          <a:xfrm>
            <a:off x="3730625" y="4572000"/>
            <a:ext cx="3048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6" name="Rectangle 45"/>
          <p:cNvSpPr>
            <a:spLocks noChangeArrowheads="1"/>
          </p:cNvSpPr>
          <p:nvPr/>
        </p:nvSpPr>
        <p:spPr bwMode="auto">
          <a:xfrm>
            <a:off x="4035425" y="4572000"/>
            <a:ext cx="3048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" name="Rectangle 46"/>
          <p:cNvSpPr>
            <a:spLocks noChangeArrowheads="1"/>
          </p:cNvSpPr>
          <p:nvPr/>
        </p:nvSpPr>
        <p:spPr bwMode="auto">
          <a:xfrm>
            <a:off x="4340225" y="4572000"/>
            <a:ext cx="304800" cy="30480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" name="Rectangle 47"/>
          <p:cNvSpPr>
            <a:spLocks noChangeArrowheads="1"/>
          </p:cNvSpPr>
          <p:nvPr/>
        </p:nvSpPr>
        <p:spPr bwMode="auto">
          <a:xfrm>
            <a:off x="4645025" y="4572000"/>
            <a:ext cx="304800" cy="30480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" name="Rectangle 48"/>
          <p:cNvSpPr>
            <a:spLocks noChangeArrowheads="1"/>
          </p:cNvSpPr>
          <p:nvPr/>
        </p:nvSpPr>
        <p:spPr bwMode="auto">
          <a:xfrm>
            <a:off x="4949825" y="4572000"/>
            <a:ext cx="304800" cy="30480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" name="Rectangle 49"/>
          <p:cNvSpPr>
            <a:spLocks noChangeArrowheads="1"/>
          </p:cNvSpPr>
          <p:nvPr/>
        </p:nvSpPr>
        <p:spPr bwMode="auto">
          <a:xfrm>
            <a:off x="5559425" y="4572000"/>
            <a:ext cx="304800" cy="304800"/>
          </a:xfrm>
          <a:prstGeom prst="rect">
            <a:avLst/>
          </a:prstGeom>
          <a:solidFill>
            <a:schemeClr val="accent6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" name="Rectangle 50"/>
          <p:cNvSpPr>
            <a:spLocks noChangeArrowheads="1"/>
          </p:cNvSpPr>
          <p:nvPr/>
        </p:nvSpPr>
        <p:spPr bwMode="auto">
          <a:xfrm>
            <a:off x="5864225" y="4572000"/>
            <a:ext cx="304800" cy="304800"/>
          </a:xfrm>
          <a:prstGeom prst="rect">
            <a:avLst/>
          </a:prstGeom>
          <a:solidFill>
            <a:schemeClr val="accent6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" name="Rectangle 51"/>
          <p:cNvSpPr>
            <a:spLocks noChangeArrowheads="1"/>
          </p:cNvSpPr>
          <p:nvPr/>
        </p:nvSpPr>
        <p:spPr bwMode="auto">
          <a:xfrm>
            <a:off x="6169025" y="4572000"/>
            <a:ext cx="304800" cy="304800"/>
          </a:xfrm>
          <a:prstGeom prst="rect">
            <a:avLst/>
          </a:prstGeom>
          <a:solidFill>
            <a:schemeClr val="accent6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3" name="Rectangle 52"/>
          <p:cNvSpPr>
            <a:spLocks noChangeArrowheads="1"/>
          </p:cNvSpPr>
          <p:nvPr/>
        </p:nvSpPr>
        <p:spPr bwMode="auto">
          <a:xfrm>
            <a:off x="6473825" y="4572000"/>
            <a:ext cx="304800" cy="304800"/>
          </a:xfrm>
          <a:prstGeom prst="rect">
            <a:avLst/>
          </a:prstGeom>
          <a:solidFill>
            <a:schemeClr val="accent6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" name="Rectangle 53"/>
          <p:cNvSpPr>
            <a:spLocks noChangeArrowheads="1"/>
          </p:cNvSpPr>
          <p:nvPr/>
        </p:nvSpPr>
        <p:spPr bwMode="auto">
          <a:xfrm>
            <a:off x="6778625" y="4572000"/>
            <a:ext cx="3048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5" name="Rectangle 54"/>
          <p:cNvSpPr>
            <a:spLocks noChangeArrowheads="1"/>
          </p:cNvSpPr>
          <p:nvPr/>
        </p:nvSpPr>
        <p:spPr bwMode="auto">
          <a:xfrm>
            <a:off x="7083425" y="4572000"/>
            <a:ext cx="304800" cy="30480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6" name="Line 55"/>
          <p:cNvSpPr>
            <a:spLocks noChangeShapeType="1"/>
          </p:cNvSpPr>
          <p:nvPr/>
        </p:nvSpPr>
        <p:spPr bwMode="auto">
          <a:xfrm>
            <a:off x="6778625" y="4394886"/>
            <a:ext cx="1588" cy="68580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68" name="Group 67"/>
          <p:cNvGrpSpPr/>
          <p:nvPr/>
        </p:nvGrpSpPr>
        <p:grpSpPr>
          <a:xfrm>
            <a:off x="1358900" y="5334000"/>
            <a:ext cx="6334125" cy="766712"/>
            <a:chOff x="1358900" y="5334000"/>
            <a:chExt cx="6334125" cy="766712"/>
          </a:xfrm>
        </p:grpSpPr>
        <p:sp>
          <p:nvSpPr>
            <p:cNvPr id="4" name="Text Box 3"/>
            <p:cNvSpPr txBox="1">
              <a:spLocks noChangeArrowheads="1"/>
            </p:cNvSpPr>
            <p:nvPr/>
          </p:nvSpPr>
          <p:spPr bwMode="auto">
            <a:xfrm>
              <a:off x="1358900" y="5774724"/>
              <a:ext cx="1169208" cy="32598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94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>
                  <a:latin typeface="Courier New" pitchFamily="49" charset="0"/>
                </a:rPr>
                <a:t>free(p0)</a:t>
              </a:r>
            </a:p>
          </p:txBody>
        </p:sp>
        <p:sp>
          <p:nvSpPr>
            <p:cNvPr id="23" name="Rectangle 22"/>
            <p:cNvSpPr>
              <a:spLocks noChangeArrowheads="1"/>
            </p:cNvSpPr>
            <p:nvPr/>
          </p:nvSpPr>
          <p:spPr bwMode="auto">
            <a:xfrm>
              <a:off x="2511425" y="5791200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" name="Rectangle 23"/>
            <p:cNvSpPr>
              <a:spLocks noChangeArrowheads="1"/>
            </p:cNvSpPr>
            <p:nvPr/>
          </p:nvSpPr>
          <p:spPr bwMode="auto">
            <a:xfrm>
              <a:off x="2816225" y="5791200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Rectangle 24"/>
            <p:cNvSpPr>
              <a:spLocks noChangeArrowheads="1"/>
            </p:cNvSpPr>
            <p:nvPr/>
          </p:nvSpPr>
          <p:spPr bwMode="auto">
            <a:xfrm>
              <a:off x="3121025" y="5791200"/>
              <a:ext cx="304800" cy="304800"/>
            </a:xfrm>
            <a:prstGeom prst="rec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" name="Rectangle 25"/>
            <p:cNvSpPr>
              <a:spLocks noChangeArrowheads="1"/>
            </p:cNvSpPr>
            <p:nvPr/>
          </p:nvSpPr>
          <p:spPr bwMode="auto">
            <a:xfrm>
              <a:off x="3425825" y="5791200"/>
              <a:ext cx="304800" cy="304800"/>
            </a:xfrm>
            <a:prstGeom prst="rec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" name="Rectangle 26"/>
            <p:cNvSpPr>
              <a:spLocks noChangeArrowheads="1"/>
            </p:cNvSpPr>
            <p:nvPr/>
          </p:nvSpPr>
          <p:spPr bwMode="auto">
            <a:xfrm>
              <a:off x="3730625" y="5791200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" name="Rectangle 27"/>
            <p:cNvSpPr>
              <a:spLocks noChangeArrowheads="1"/>
            </p:cNvSpPr>
            <p:nvPr/>
          </p:nvSpPr>
          <p:spPr bwMode="auto">
            <a:xfrm>
              <a:off x="4035425" y="5791200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" name="Rectangle 28"/>
            <p:cNvSpPr>
              <a:spLocks noChangeArrowheads="1"/>
            </p:cNvSpPr>
            <p:nvPr/>
          </p:nvSpPr>
          <p:spPr bwMode="auto">
            <a:xfrm>
              <a:off x="4340225" y="5791200"/>
              <a:ext cx="304800" cy="304800"/>
            </a:xfrm>
            <a:prstGeom prst="rec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" name="Rectangle 29"/>
            <p:cNvSpPr>
              <a:spLocks noChangeArrowheads="1"/>
            </p:cNvSpPr>
            <p:nvPr/>
          </p:nvSpPr>
          <p:spPr bwMode="auto">
            <a:xfrm>
              <a:off x="4645025" y="5791200"/>
              <a:ext cx="304800" cy="304800"/>
            </a:xfrm>
            <a:prstGeom prst="rec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" name="Rectangle 30"/>
            <p:cNvSpPr>
              <a:spLocks noChangeArrowheads="1"/>
            </p:cNvSpPr>
            <p:nvPr/>
          </p:nvSpPr>
          <p:spPr bwMode="auto">
            <a:xfrm>
              <a:off x="4949825" y="5791200"/>
              <a:ext cx="304800" cy="304800"/>
            </a:xfrm>
            <a:prstGeom prst="rec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" name="Rectangle 31"/>
            <p:cNvSpPr>
              <a:spLocks noChangeArrowheads="1"/>
            </p:cNvSpPr>
            <p:nvPr/>
          </p:nvSpPr>
          <p:spPr bwMode="auto">
            <a:xfrm>
              <a:off x="5559425" y="5791200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" name="Rectangle 32"/>
            <p:cNvSpPr>
              <a:spLocks noChangeArrowheads="1"/>
            </p:cNvSpPr>
            <p:nvPr/>
          </p:nvSpPr>
          <p:spPr bwMode="auto">
            <a:xfrm>
              <a:off x="5864225" y="5791200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" name="Rectangle 33"/>
            <p:cNvSpPr>
              <a:spLocks noChangeArrowheads="1"/>
            </p:cNvSpPr>
            <p:nvPr/>
          </p:nvSpPr>
          <p:spPr bwMode="auto">
            <a:xfrm>
              <a:off x="6169025" y="5791200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" name="Rectangle 34"/>
            <p:cNvSpPr>
              <a:spLocks noChangeArrowheads="1"/>
            </p:cNvSpPr>
            <p:nvPr/>
          </p:nvSpPr>
          <p:spPr bwMode="auto">
            <a:xfrm>
              <a:off x="6473825" y="5791200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" name="Rectangle 35"/>
            <p:cNvSpPr>
              <a:spLocks noChangeArrowheads="1"/>
            </p:cNvSpPr>
            <p:nvPr/>
          </p:nvSpPr>
          <p:spPr bwMode="auto">
            <a:xfrm>
              <a:off x="6778625" y="5791200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" name="Rectangle 36"/>
            <p:cNvSpPr>
              <a:spLocks noChangeArrowheads="1"/>
            </p:cNvSpPr>
            <p:nvPr/>
          </p:nvSpPr>
          <p:spPr bwMode="auto">
            <a:xfrm>
              <a:off x="7083425" y="5791200"/>
              <a:ext cx="304800" cy="304800"/>
            </a:xfrm>
            <a:prstGeom prst="rec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" name="Rectangle 37"/>
            <p:cNvSpPr>
              <a:spLocks noChangeArrowheads="1"/>
            </p:cNvSpPr>
            <p:nvPr/>
          </p:nvSpPr>
          <p:spPr bwMode="auto">
            <a:xfrm>
              <a:off x="7388225" y="5791200"/>
              <a:ext cx="304800" cy="304800"/>
            </a:xfrm>
            <a:prstGeom prst="rec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" name="Rectangle 38"/>
            <p:cNvSpPr>
              <a:spLocks noChangeArrowheads="1"/>
            </p:cNvSpPr>
            <p:nvPr/>
          </p:nvSpPr>
          <p:spPr bwMode="auto">
            <a:xfrm>
              <a:off x="5254625" y="5791200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" name="Text Box 57"/>
            <p:cNvSpPr txBox="1">
              <a:spLocks noChangeArrowheads="1"/>
            </p:cNvSpPr>
            <p:nvPr/>
          </p:nvSpPr>
          <p:spPr bwMode="auto">
            <a:xfrm>
              <a:off x="4911810" y="5334000"/>
              <a:ext cx="995507" cy="33579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b</a:t>
              </a:r>
              <a:r>
                <a:rPr lang="en-GB" sz="1600" b="1" dirty="0">
                  <a:latin typeface="Calibri" pitchFamily="34" charset="0"/>
                </a:rPr>
                <a:t>lock size</a:t>
              </a:r>
            </a:p>
          </p:txBody>
        </p:sp>
        <p:sp>
          <p:nvSpPr>
            <p:cNvPr id="60" name="Text Box 59"/>
            <p:cNvSpPr txBox="1">
              <a:spLocks noChangeArrowheads="1"/>
            </p:cNvSpPr>
            <p:nvPr/>
          </p:nvSpPr>
          <p:spPr bwMode="auto">
            <a:xfrm>
              <a:off x="6068436" y="5334000"/>
              <a:ext cx="858726" cy="33663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payload</a:t>
              </a:r>
              <a:endParaRPr lang="en-GB" sz="1600" b="1" dirty="0">
                <a:latin typeface="Calibri" pitchFamily="34" charset="0"/>
              </a:endParaRPr>
            </a:p>
          </p:txBody>
        </p:sp>
      </p:grpSp>
      <p:sp>
        <p:nvSpPr>
          <p:cNvPr id="65" name="Line 64"/>
          <p:cNvSpPr>
            <a:spLocks noChangeShapeType="1"/>
          </p:cNvSpPr>
          <p:nvPr/>
        </p:nvSpPr>
        <p:spPr bwMode="auto">
          <a:xfrm>
            <a:off x="5612113" y="4267200"/>
            <a:ext cx="1588" cy="304800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7" name="Rectangle 66"/>
          <p:cNvSpPr>
            <a:spLocks noChangeArrowheads="1"/>
          </p:cNvSpPr>
          <p:nvPr/>
        </p:nvSpPr>
        <p:spPr bwMode="auto">
          <a:xfrm>
            <a:off x="5254625" y="4572000"/>
            <a:ext cx="304800" cy="304800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5</a:t>
            </a:r>
          </a:p>
        </p:txBody>
      </p:sp>
      <p:sp>
        <p:nvSpPr>
          <p:cNvPr id="66" name="Line 65"/>
          <p:cNvSpPr>
            <a:spLocks noChangeShapeType="1"/>
          </p:cNvSpPr>
          <p:nvPr/>
        </p:nvSpPr>
        <p:spPr bwMode="auto">
          <a:xfrm>
            <a:off x="5254625" y="4394886"/>
            <a:ext cx="1588" cy="68580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cxnSp>
        <p:nvCxnSpPr>
          <p:cNvPr id="69" name="Straight Arrow Connector 68"/>
          <p:cNvCxnSpPr>
            <a:stCxn id="58" idx="0"/>
            <a:endCxn id="67" idx="2"/>
          </p:cNvCxnSpPr>
          <p:nvPr/>
        </p:nvCxnSpPr>
        <p:spPr bwMode="auto">
          <a:xfrm rot="16200000" flipV="1">
            <a:off x="5179695" y="5104130"/>
            <a:ext cx="457200" cy="2539"/>
          </a:xfrm>
          <a:prstGeom prst="straightConnector1">
            <a:avLst/>
          </a:prstGeom>
          <a:noFill/>
          <a:ln w="12700">
            <a:solidFill>
              <a:srgbClr val="000000"/>
            </a:solidFill>
            <a:miter lim="800000"/>
            <a:headEnd type="none" w="med" len="med"/>
            <a:tailEnd type="arrow"/>
          </a:ln>
          <a:effectLst/>
        </p:spPr>
      </p:cxnSp>
      <p:cxnSp>
        <p:nvCxnSpPr>
          <p:cNvPr id="71" name="Straight Arrow Connector 70"/>
          <p:cNvCxnSpPr>
            <a:stCxn id="60" idx="0"/>
            <a:endCxn id="50" idx="2"/>
          </p:cNvCxnSpPr>
          <p:nvPr/>
        </p:nvCxnSpPr>
        <p:spPr bwMode="auto">
          <a:xfrm rot="16200000" flipV="1">
            <a:off x="5876212" y="4712413"/>
            <a:ext cx="457200" cy="785974"/>
          </a:xfrm>
          <a:prstGeom prst="straightConnector1">
            <a:avLst/>
          </a:prstGeom>
          <a:noFill/>
          <a:ln w="12700">
            <a:solidFill>
              <a:srgbClr val="000000"/>
            </a:solidFill>
            <a:miter lim="800000"/>
            <a:headEnd type="none" w="med" len="med"/>
            <a:tailEnd type="arrow"/>
          </a:ln>
          <a:effectLst/>
        </p:spPr>
      </p:cxnSp>
      <p:cxnSp>
        <p:nvCxnSpPr>
          <p:cNvPr id="73" name="Straight Arrow Connector 72"/>
          <p:cNvCxnSpPr>
            <a:stCxn id="60" idx="0"/>
            <a:endCxn id="51" idx="2"/>
          </p:cNvCxnSpPr>
          <p:nvPr/>
        </p:nvCxnSpPr>
        <p:spPr bwMode="auto">
          <a:xfrm rot="16200000" flipV="1">
            <a:off x="6028612" y="4864813"/>
            <a:ext cx="457200" cy="481174"/>
          </a:xfrm>
          <a:prstGeom prst="straightConnector1">
            <a:avLst/>
          </a:prstGeom>
          <a:noFill/>
          <a:ln w="12700">
            <a:solidFill>
              <a:srgbClr val="000000"/>
            </a:solidFill>
            <a:miter lim="800000"/>
            <a:headEnd type="none" w="med" len="med"/>
            <a:tailEnd type="arrow"/>
          </a:ln>
          <a:effectLst/>
        </p:spPr>
      </p:cxnSp>
      <p:cxnSp>
        <p:nvCxnSpPr>
          <p:cNvPr id="77" name="Straight Arrow Connector 76"/>
          <p:cNvCxnSpPr>
            <a:stCxn id="60" idx="0"/>
            <a:endCxn id="52" idx="2"/>
          </p:cNvCxnSpPr>
          <p:nvPr/>
        </p:nvCxnSpPr>
        <p:spPr bwMode="auto">
          <a:xfrm rot="16200000" flipV="1">
            <a:off x="6181012" y="5017213"/>
            <a:ext cx="457200" cy="176374"/>
          </a:xfrm>
          <a:prstGeom prst="straightConnector1">
            <a:avLst/>
          </a:prstGeom>
          <a:noFill/>
          <a:ln w="12700">
            <a:solidFill>
              <a:srgbClr val="000000"/>
            </a:solidFill>
            <a:miter lim="800000"/>
            <a:headEnd type="none" w="med" len="med"/>
            <a:tailEnd type="arrow"/>
          </a:ln>
          <a:effectLst/>
        </p:spPr>
      </p:cxnSp>
      <p:cxnSp>
        <p:nvCxnSpPr>
          <p:cNvPr id="79" name="Straight Arrow Connector 78"/>
          <p:cNvCxnSpPr>
            <a:stCxn id="60" idx="0"/>
            <a:endCxn id="53" idx="2"/>
          </p:cNvCxnSpPr>
          <p:nvPr/>
        </p:nvCxnSpPr>
        <p:spPr bwMode="auto">
          <a:xfrm rot="5400000" flipH="1" flipV="1">
            <a:off x="6333412" y="5041187"/>
            <a:ext cx="457200" cy="128426"/>
          </a:xfrm>
          <a:prstGeom prst="straightConnector1">
            <a:avLst/>
          </a:prstGeom>
          <a:noFill/>
          <a:ln w="12700">
            <a:solidFill>
              <a:srgbClr val="000000"/>
            </a:solidFill>
            <a:miter lim="800000"/>
            <a:headEnd type="none" w="med" len="med"/>
            <a:tailEnd type="arrow"/>
          </a:ln>
          <a:effectLst/>
        </p:spPr>
      </p:cxnSp>
      <p:sp>
        <p:nvSpPr>
          <p:cNvPr id="57" name="Slide Number Placeholder 5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9158F-3378-D44B-876B-64E70D409B50}" type="slidenum">
              <a:rPr lang="en-US" smtClean="0">
                <a:solidFill>
                  <a:srgbClr val="4A66AC"/>
                </a:solidFill>
              </a:rPr>
              <a:pPr/>
              <a:t>14</a:t>
            </a:fld>
            <a:endParaRPr lang="en-US" dirty="0">
              <a:solidFill>
                <a:srgbClr val="4A66A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77176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2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Challenges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Strategic: maximize throughput and peak memory utilization</a:t>
            </a:r>
          </a:p>
          <a:p>
            <a:endParaRPr lang="en-US" dirty="0"/>
          </a:p>
          <a:p>
            <a:r>
              <a:rPr lang="en-US" dirty="0"/>
              <a:t>Implementation:</a:t>
            </a:r>
          </a:p>
          <a:p>
            <a:pPr lvl="1"/>
            <a:r>
              <a:rPr lang="en-US" dirty="0"/>
              <a:t>How do we know how much memory to free given just a pointer?</a:t>
            </a:r>
          </a:p>
          <a:p>
            <a:pPr lvl="1"/>
            <a:r>
              <a:rPr lang="en-US" dirty="0"/>
              <a:t>How do we keep track of the free blocks?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9158F-3378-D44B-876B-64E70D409B50}" type="slidenum">
              <a:rPr lang="en-US" smtClean="0">
                <a:solidFill>
                  <a:srgbClr val="4A66AC"/>
                </a:solidFill>
              </a:rPr>
              <a:pPr/>
              <a:t>15</a:t>
            </a:fld>
            <a:endParaRPr lang="en-US" dirty="0">
              <a:solidFill>
                <a:srgbClr val="4A66A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6659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tangle 41"/>
          <p:cNvSpPr/>
          <p:nvPr/>
        </p:nvSpPr>
        <p:spPr bwMode="auto">
          <a:xfrm>
            <a:off x="396875" y="1197678"/>
            <a:ext cx="8061325" cy="1850322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Keeping Track of Free Blocks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Method 1: </a:t>
            </a:r>
            <a:r>
              <a:rPr lang="en-US" b="1" i="1" dirty="0">
                <a:solidFill>
                  <a:schemeClr val="accent1"/>
                </a:solidFill>
              </a:rPr>
              <a:t>Implicit list </a:t>
            </a:r>
            <a:r>
              <a:rPr lang="en-US" dirty="0"/>
              <a:t>using length—links all blocks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3" name="Slide Number Placeholder 4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9158F-3378-D44B-876B-64E70D409B50}" type="slidenum">
              <a:rPr lang="en-US" smtClean="0">
                <a:solidFill>
                  <a:srgbClr val="4A66AC"/>
                </a:solidFill>
              </a:rPr>
              <a:pPr/>
              <a:t>16</a:t>
            </a:fld>
            <a:endParaRPr lang="en-US" dirty="0">
              <a:solidFill>
                <a:srgbClr val="4A66AC"/>
              </a:solidFill>
            </a:endParaRPr>
          </a:p>
        </p:txBody>
      </p:sp>
      <p:grpSp>
        <p:nvGrpSpPr>
          <p:cNvPr id="48" name="Group 47">
            <a:extLst>
              <a:ext uri="{FF2B5EF4-FFF2-40B4-BE49-F238E27FC236}">
                <a16:creationId xmlns:a16="http://schemas.microsoft.com/office/drawing/2014/main" id="{27529C9D-116F-2342-8E71-5DB4BC60E13F}"/>
              </a:ext>
            </a:extLst>
          </p:cNvPr>
          <p:cNvGrpSpPr/>
          <p:nvPr/>
        </p:nvGrpSpPr>
        <p:grpSpPr>
          <a:xfrm>
            <a:off x="1600200" y="2438400"/>
            <a:ext cx="5181600" cy="304800"/>
            <a:chOff x="1600200" y="2286000"/>
            <a:chExt cx="5181600" cy="304800"/>
          </a:xfrm>
        </p:grpSpPr>
        <p:sp>
          <p:nvSpPr>
            <p:cNvPr id="4" name="Rectangle 4"/>
            <p:cNvSpPr>
              <a:spLocks noChangeArrowheads="1"/>
            </p:cNvSpPr>
            <p:nvPr/>
          </p:nvSpPr>
          <p:spPr bwMode="auto">
            <a:xfrm>
              <a:off x="1600200" y="22860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4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>
                  <a:latin typeface="Courier New" pitchFamily="49" charset="0"/>
                </a:rPr>
                <a:t>5</a:t>
              </a:r>
            </a:p>
          </p:txBody>
        </p:sp>
        <p:sp>
          <p:nvSpPr>
            <p:cNvPr id="5" name="Rectangle 5"/>
            <p:cNvSpPr>
              <a:spLocks noChangeArrowheads="1"/>
            </p:cNvSpPr>
            <p:nvPr/>
          </p:nvSpPr>
          <p:spPr bwMode="auto">
            <a:xfrm>
              <a:off x="1905000" y="22860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" name="Rectangle 6"/>
            <p:cNvSpPr>
              <a:spLocks noChangeArrowheads="1"/>
            </p:cNvSpPr>
            <p:nvPr/>
          </p:nvSpPr>
          <p:spPr bwMode="auto">
            <a:xfrm>
              <a:off x="2209800" y="22860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Rectangle 7"/>
            <p:cNvSpPr>
              <a:spLocks noChangeArrowheads="1"/>
            </p:cNvSpPr>
            <p:nvPr/>
          </p:nvSpPr>
          <p:spPr bwMode="auto">
            <a:xfrm>
              <a:off x="2514600" y="22860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Rectangle 8"/>
            <p:cNvSpPr>
              <a:spLocks noChangeArrowheads="1"/>
            </p:cNvSpPr>
            <p:nvPr/>
          </p:nvSpPr>
          <p:spPr bwMode="auto">
            <a:xfrm>
              <a:off x="2819400" y="22860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Rectangle 9"/>
            <p:cNvSpPr>
              <a:spLocks noChangeArrowheads="1"/>
            </p:cNvSpPr>
            <p:nvPr/>
          </p:nvSpPr>
          <p:spPr bwMode="auto">
            <a:xfrm>
              <a:off x="3124200" y="22860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4</a:t>
              </a:r>
            </a:p>
          </p:txBody>
        </p:sp>
        <p:sp>
          <p:nvSpPr>
            <p:cNvPr id="10" name="Rectangle 10"/>
            <p:cNvSpPr>
              <a:spLocks noChangeArrowheads="1"/>
            </p:cNvSpPr>
            <p:nvPr/>
          </p:nvSpPr>
          <p:spPr bwMode="auto">
            <a:xfrm>
              <a:off x="3429000" y="22860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Rectangle 11"/>
            <p:cNvSpPr>
              <a:spLocks noChangeArrowheads="1"/>
            </p:cNvSpPr>
            <p:nvPr/>
          </p:nvSpPr>
          <p:spPr bwMode="auto">
            <a:xfrm>
              <a:off x="3733800" y="22860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Rectangle 12"/>
            <p:cNvSpPr>
              <a:spLocks noChangeArrowheads="1"/>
            </p:cNvSpPr>
            <p:nvPr/>
          </p:nvSpPr>
          <p:spPr bwMode="auto">
            <a:xfrm>
              <a:off x="4038600" y="22860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Rectangle 13"/>
            <p:cNvSpPr>
              <a:spLocks noChangeArrowheads="1"/>
            </p:cNvSpPr>
            <p:nvPr/>
          </p:nvSpPr>
          <p:spPr bwMode="auto">
            <a:xfrm>
              <a:off x="4648200" y="22860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Rectangle 14"/>
            <p:cNvSpPr>
              <a:spLocks noChangeArrowheads="1"/>
            </p:cNvSpPr>
            <p:nvPr/>
          </p:nvSpPr>
          <p:spPr bwMode="auto">
            <a:xfrm>
              <a:off x="4953000" y="22860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Rectangle 15"/>
            <p:cNvSpPr>
              <a:spLocks noChangeArrowheads="1"/>
            </p:cNvSpPr>
            <p:nvPr/>
          </p:nvSpPr>
          <p:spPr bwMode="auto">
            <a:xfrm>
              <a:off x="5257800" y="22860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Rectangle 16"/>
            <p:cNvSpPr>
              <a:spLocks noChangeArrowheads="1"/>
            </p:cNvSpPr>
            <p:nvPr/>
          </p:nvSpPr>
          <p:spPr bwMode="auto">
            <a:xfrm>
              <a:off x="5562600" y="22860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" name="Rectangle 17"/>
            <p:cNvSpPr>
              <a:spLocks noChangeArrowheads="1"/>
            </p:cNvSpPr>
            <p:nvPr/>
          </p:nvSpPr>
          <p:spPr bwMode="auto">
            <a:xfrm>
              <a:off x="5867400" y="22860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Rectangle 18"/>
            <p:cNvSpPr>
              <a:spLocks noChangeArrowheads="1"/>
            </p:cNvSpPr>
            <p:nvPr/>
          </p:nvSpPr>
          <p:spPr bwMode="auto">
            <a:xfrm>
              <a:off x="6172200" y="22860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2</a:t>
              </a:r>
            </a:p>
          </p:txBody>
        </p:sp>
        <p:sp>
          <p:nvSpPr>
            <p:cNvPr id="19" name="Rectangle 19"/>
            <p:cNvSpPr>
              <a:spLocks noChangeArrowheads="1"/>
            </p:cNvSpPr>
            <p:nvPr/>
          </p:nvSpPr>
          <p:spPr bwMode="auto">
            <a:xfrm>
              <a:off x="6477000" y="22860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" name="Rectangle 20"/>
            <p:cNvSpPr>
              <a:spLocks noChangeArrowheads="1"/>
            </p:cNvSpPr>
            <p:nvPr/>
          </p:nvSpPr>
          <p:spPr bwMode="auto">
            <a:xfrm>
              <a:off x="4343400" y="22860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6</a:t>
              </a:r>
            </a:p>
          </p:txBody>
        </p:sp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70F8F6ED-7D49-EE42-893E-B26BC1F0827C}"/>
              </a:ext>
            </a:extLst>
          </p:cNvPr>
          <p:cNvGrpSpPr/>
          <p:nvPr/>
        </p:nvGrpSpPr>
        <p:grpSpPr>
          <a:xfrm>
            <a:off x="1752600" y="2201562"/>
            <a:ext cx="4572000" cy="228600"/>
            <a:chOff x="1752600" y="2049162"/>
            <a:chExt cx="4572000" cy="228600"/>
          </a:xfrm>
        </p:grpSpPr>
        <p:sp>
          <p:nvSpPr>
            <p:cNvPr id="21" name="Freeform 39"/>
            <p:cNvSpPr>
              <a:spLocks/>
            </p:cNvSpPr>
            <p:nvPr/>
          </p:nvSpPr>
          <p:spPr bwMode="auto">
            <a:xfrm>
              <a:off x="1752600" y="2049162"/>
              <a:ext cx="1524000" cy="228600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528" y="0"/>
                </a:cxn>
                <a:cxn ang="0">
                  <a:pos x="960" y="144"/>
                </a:cxn>
              </a:cxnLst>
              <a:rect l="0" t="0" r="r" b="b"/>
              <a:pathLst>
                <a:path w="960" h="144">
                  <a:moveTo>
                    <a:pt x="0" y="144"/>
                  </a:moveTo>
                  <a:cubicBezTo>
                    <a:pt x="184" y="72"/>
                    <a:pt x="368" y="0"/>
                    <a:pt x="528" y="0"/>
                  </a:cubicBezTo>
                  <a:cubicBezTo>
                    <a:pt x="688" y="0"/>
                    <a:pt x="824" y="72"/>
                    <a:pt x="960" y="144"/>
                  </a:cubicBezTo>
                </a:path>
              </a:pathLst>
            </a:custGeom>
            <a:noFill/>
            <a:ln w="2556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Freeform 40"/>
            <p:cNvSpPr>
              <a:spLocks/>
            </p:cNvSpPr>
            <p:nvPr/>
          </p:nvSpPr>
          <p:spPr bwMode="auto">
            <a:xfrm>
              <a:off x="3276600" y="2049162"/>
              <a:ext cx="1219200" cy="228600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384" y="0"/>
                </a:cxn>
                <a:cxn ang="0">
                  <a:pos x="768" y="144"/>
                </a:cxn>
              </a:cxnLst>
              <a:rect l="0" t="0" r="r" b="b"/>
              <a:pathLst>
                <a:path w="768" h="144">
                  <a:moveTo>
                    <a:pt x="0" y="144"/>
                  </a:moveTo>
                  <a:cubicBezTo>
                    <a:pt x="128" y="72"/>
                    <a:pt x="256" y="0"/>
                    <a:pt x="384" y="0"/>
                  </a:cubicBezTo>
                  <a:cubicBezTo>
                    <a:pt x="512" y="0"/>
                    <a:pt x="640" y="72"/>
                    <a:pt x="768" y="144"/>
                  </a:cubicBezTo>
                </a:path>
              </a:pathLst>
            </a:custGeom>
            <a:noFill/>
            <a:ln w="2556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" name="Freeform 41"/>
            <p:cNvSpPr>
              <a:spLocks/>
            </p:cNvSpPr>
            <p:nvPr/>
          </p:nvSpPr>
          <p:spPr bwMode="auto">
            <a:xfrm>
              <a:off x="4495800" y="2049162"/>
              <a:ext cx="1828800" cy="228600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576" y="0"/>
                </a:cxn>
                <a:cxn ang="0">
                  <a:pos x="1152" y="144"/>
                </a:cxn>
              </a:cxnLst>
              <a:rect l="0" t="0" r="r" b="b"/>
              <a:pathLst>
                <a:path w="1152" h="144">
                  <a:moveTo>
                    <a:pt x="0" y="144"/>
                  </a:moveTo>
                  <a:cubicBezTo>
                    <a:pt x="192" y="72"/>
                    <a:pt x="384" y="0"/>
                    <a:pt x="576" y="0"/>
                  </a:cubicBezTo>
                  <a:cubicBezTo>
                    <a:pt x="768" y="0"/>
                    <a:pt x="960" y="72"/>
                    <a:pt x="1152" y="144"/>
                  </a:cubicBezTo>
                </a:path>
              </a:pathLst>
            </a:custGeom>
            <a:noFill/>
            <a:ln w="2556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404223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>
            <a:norm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Method 1: Implicit List</a:t>
            </a:r>
          </a:p>
        </p:txBody>
      </p:sp>
      <p:sp>
        <p:nvSpPr>
          <p:cNvPr id="20482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>
            <a:normAutofit/>
          </a:bodyPr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For each block we need both size and allocation status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Could store this information in two words: wasteful!</a:t>
            </a:r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Standard trick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If blocks are aligned, some low-order address bits are always 0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Instead of storing an always-0 bit, use it as a allocated/free flag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When reading size word, must mask out this bit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9158F-3378-D44B-876B-64E70D409B50}" type="slidenum">
              <a:rPr lang="en-US" smtClean="0">
                <a:solidFill>
                  <a:srgbClr val="4A66AC"/>
                </a:solidFill>
              </a:rPr>
              <a:pPr/>
              <a:t>17</a:t>
            </a:fld>
            <a:endParaRPr lang="en-US" dirty="0">
              <a:solidFill>
                <a:srgbClr val="4A66AC"/>
              </a:solidFill>
            </a:endParaRPr>
          </a:p>
        </p:txBody>
      </p:sp>
      <p:sp>
        <p:nvSpPr>
          <p:cNvPr id="26" name="Rectangle 3"/>
          <p:cNvSpPr>
            <a:spLocks noChangeArrowheads="1"/>
          </p:cNvSpPr>
          <p:nvPr/>
        </p:nvSpPr>
        <p:spPr bwMode="auto">
          <a:xfrm>
            <a:off x="2971800" y="4432300"/>
            <a:ext cx="1370012" cy="381000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S</a:t>
            </a:r>
            <a:r>
              <a:rPr lang="en-GB" sz="1600" b="1" dirty="0">
                <a:latin typeface="Calibri" pitchFamily="34" charset="0"/>
              </a:rPr>
              <a:t>ize</a:t>
            </a:r>
          </a:p>
        </p:txBody>
      </p:sp>
      <p:sp>
        <p:nvSpPr>
          <p:cNvPr id="27" name="Text Box 4"/>
          <p:cNvSpPr txBox="1">
            <a:spLocks noChangeArrowheads="1"/>
          </p:cNvSpPr>
          <p:nvPr/>
        </p:nvSpPr>
        <p:spPr bwMode="auto">
          <a:xfrm>
            <a:off x="3423604" y="3855200"/>
            <a:ext cx="775446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1 word</a:t>
            </a:r>
          </a:p>
        </p:txBody>
      </p:sp>
      <p:sp>
        <p:nvSpPr>
          <p:cNvPr id="28" name="Text Box 5"/>
          <p:cNvSpPr txBox="1">
            <a:spLocks noChangeArrowheads="1"/>
          </p:cNvSpPr>
          <p:nvPr/>
        </p:nvSpPr>
        <p:spPr bwMode="auto">
          <a:xfrm>
            <a:off x="821724" y="4707924"/>
            <a:ext cx="1623435" cy="99937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Format of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allocated and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free blocks</a:t>
            </a:r>
          </a:p>
        </p:txBody>
      </p:sp>
      <p:sp>
        <p:nvSpPr>
          <p:cNvPr id="29" name="Rectangle 6"/>
          <p:cNvSpPr>
            <a:spLocks noChangeArrowheads="1"/>
          </p:cNvSpPr>
          <p:nvPr/>
        </p:nvSpPr>
        <p:spPr bwMode="auto">
          <a:xfrm>
            <a:off x="2971800" y="4813300"/>
            <a:ext cx="1676400" cy="1285875"/>
          </a:xfrm>
          <a:prstGeom prst="rect">
            <a:avLst/>
          </a:prstGeom>
          <a:solidFill>
            <a:schemeClr val="accent6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P</a:t>
            </a:r>
            <a:r>
              <a:rPr lang="en-GB" sz="1600" b="1" dirty="0">
                <a:latin typeface="Calibri" pitchFamily="34" charset="0"/>
              </a:rPr>
              <a:t>ayload</a:t>
            </a:r>
          </a:p>
        </p:txBody>
      </p:sp>
      <p:sp>
        <p:nvSpPr>
          <p:cNvPr id="30" name="Text Box 7"/>
          <p:cNvSpPr txBox="1">
            <a:spLocks noChangeArrowheads="1"/>
          </p:cNvSpPr>
          <p:nvPr/>
        </p:nvSpPr>
        <p:spPr bwMode="auto">
          <a:xfrm>
            <a:off x="5006975" y="4302556"/>
            <a:ext cx="2329982" cy="202570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a = 1: Allocated block 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a = 0: Free block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600" b="1" dirty="0">
              <a:latin typeface="Calibri" pitchFamily="34" charset="0"/>
            </a:endParaRP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S</a:t>
            </a:r>
            <a:r>
              <a:rPr lang="en-GB" sz="1600" b="1" dirty="0">
                <a:latin typeface="Calibri" pitchFamily="34" charset="0"/>
              </a:rPr>
              <a:t>ize: block size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600" b="1" dirty="0">
              <a:latin typeface="Calibri" pitchFamily="34" charset="0"/>
            </a:endParaRP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P</a:t>
            </a:r>
            <a:r>
              <a:rPr lang="en-GB" sz="1600" b="1" dirty="0">
                <a:latin typeface="Calibri" pitchFamily="34" charset="0"/>
              </a:rPr>
              <a:t>ayload: application data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(allocated blocks only)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600" b="1" dirty="0">
              <a:latin typeface="Calibri" pitchFamily="34" charset="0"/>
            </a:endParaRPr>
          </a:p>
        </p:txBody>
      </p:sp>
      <p:sp>
        <p:nvSpPr>
          <p:cNvPr id="31" name="Rectangle 8"/>
          <p:cNvSpPr>
            <a:spLocks noChangeArrowheads="1"/>
          </p:cNvSpPr>
          <p:nvPr/>
        </p:nvSpPr>
        <p:spPr bwMode="auto">
          <a:xfrm>
            <a:off x="4343400" y="4432300"/>
            <a:ext cx="304800" cy="381000"/>
          </a:xfrm>
          <a:prstGeom prst="rect">
            <a:avLst/>
          </a:prstGeom>
          <a:solidFill>
            <a:srgbClr val="EBAFA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a</a:t>
            </a:r>
          </a:p>
        </p:txBody>
      </p:sp>
      <p:sp>
        <p:nvSpPr>
          <p:cNvPr id="32" name="Rectangle 9"/>
          <p:cNvSpPr>
            <a:spLocks noChangeArrowheads="1"/>
          </p:cNvSpPr>
          <p:nvPr/>
        </p:nvSpPr>
        <p:spPr bwMode="auto">
          <a:xfrm>
            <a:off x="2971800" y="6096000"/>
            <a:ext cx="1676400" cy="68580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O</a:t>
            </a:r>
            <a:r>
              <a:rPr lang="en-GB" sz="1600" b="1" dirty="0">
                <a:latin typeface="Calibri" pitchFamily="34" charset="0"/>
              </a:rPr>
              <a:t>ptional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padding</a:t>
            </a:r>
          </a:p>
        </p:txBody>
      </p:sp>
      <p:sp>
        <p:nvSpPr>
          <p:cNvPr id="33" name="AutoShape 8"/>
          <p:cNvSpPr>
            <a:spLocks/>
          </p:cNvSpPr>
          <p:nvPr/>
        </p:nvSpPr>
        <p:spPr bwMode="auto">
          <a:xfrm rot="16200000">
            <a:off x="3695702" y="3467099"/>
            <a:ext cx="228600" cy="1676401"/>
          </a:xfrm>
          <a:prstGeom prst="rightBrace">
            <a:avLst>
              <a:gd name="adj1" fmla="val 118750"/>
              <a:gd name="adj2" fmla="val 50000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56677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7" grpId="0"/>
      <p:bldP spid="28" grpId="0"/>
      <p:bldP spid="29" grpId="0" animBg="1"/>
      <p:bldP spid="30" grpId="0"/>
      <p:bldP spid="31" grpId="0" animBg="1"/>
      <p:bldP spid="32" grpId="0" animBg="1"/>
      <p:bldP spid="3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Detailed Implicit Free List Example</a:t>
            </a:r>
          </a:p>
        </p:txBody>
      </p:sp>
      <p:sp>
        <p:nvSpPr>
          <p:cNvPr id="25" name="Text Box 404"/>
          <p:cNvSpPr txBox="1">
            <a:spLocks noChangeAspect="1" noChangeArrowheads="1"/>
          </p:cNvSpPr>
          <p:nvPr/>
        </p:nvSpPr>
        <p:spPr bwMode="auto">
          <a:xfrm>
            <a:off x="76200" y="2057400"/>
            <a:ext cx="662561" cy="92333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800" dirty="0">
                <a:latin typeface="+mn-lt"/>
              </a:rPr>
              <a:t>Start </a:t>
            </a:r>
          </a:p>
          <a:p>
            <a:pPr algn="ctr"/>
            <a:r>
              <a:rPr lang="en-US" sz="1800" dirty="0">
                <a:latin typeface="+mn-lt"/>
              </a:rPr>
              <a:t>of </a:t>
            </a:r>
          </a:p>
          <a:p>
            <a:pPr algn="ctr"/>
            <a:r>
              <a:rPr lang="en-US" sz="1800" dirty="0">
                <a:latin typeface="+mn-lt"/>
              </a:rPr>
              <a:t>heap</a:t>
            </a:r>
          </a:p>
        </p:txBody>
      </p:sp>
      <p:sp>
        <p:nvSpPr>
          <p:cNvPr id="43" name="Line 429"/>
          <p:cNvSpPr>
            <a:spLocks noChangeAspect="1" noChangeShapeType="1"/>
          </p:cNvSpPr>
          <p:nvPr/>
        </p:nvSpPr>
        <p:spPr bwMode="auto">
          <a:xfrm flipV="1">
            <a:off x="1059691" y="4070975"/>
            <a:ext cx="0" cy="501025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+mn-lt"/>
            </a:endParaRPr>
          </a:p>
        </p:txBody>
      </p:sp>
      <p:sp>
        <p:nvSpPr>
          <p:cNvPr id="44" name="Text Box 431"/>
          <p:cNvSpPr txBox="1">
            <a:spLocks noChangeAspect="1" noChangeArrowheads="1"/>
          </p:cNvSpPr>
          <p:nvPr/>
        </p:nvSpPr>
        <p:spPr bwMode="auto">
          <a:xfrm>
            <a:off x="1101482" y="4094202"/>
            <a:ext cx="1863209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anchor="ctr">
            <a:prstTxWarp prst="textNoShape">
              <a:avLst/>
            </a:prstTxWarp>
            <a:spAutoFit/>
          </a:bodyPr>
          <a:lstStyle/>
          <a:p>
            <a:r>
              <a:rPr lang="en-US" sz="2000" dirty="0"/>
              <a:t>8-byte </a:t>
            </a:r>
            <a:r>
              <a:rPr lang="en-US" sz="2000" dirty="0">
                <a:latin typeface="+mn-lt"/>
              </a:rPr>
              <a:t>aligned</a:t>
            </a:r>
          </a:p>
        </p:txBody>
      </p:sp>
      <p:sp>
        <p:nvSpPr>
          <p:cNvPr id="5" name="Rectangle 432"/>
          <p:cNvSpPr>
            <a:spLocks noChangeAspect="1" noChangeArrowheads="1"/>
          </p:cNvSpPr>
          <p:nvPr/>
        </p:nvSpPr>
        <p:spPr bwMode="auto">
          <a:xfrm>
            <a:off x="6208814" y="2310981"/>
            <a:ext cx="395470" cy="51801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6" name="Rectangle 379"/>
          <p:cNvSpPr>
            <a:spLocks noChangeAspect="1" noChangeArrowheads="1"/>
          </p:cNvSpPr>
          <p:nvPr/>
        </p:nvSpPr>
        <p:spPr bwMode="auto">
          <a:xfrm>
            <a:off x="1471696" y="2310981"/>
            <a:ext cx="395470" cy="51801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 dirty="0">
                <a:latin typeface="+mn-lt"/>
              </a:rPr>
              <a:t>8/0</a:t>
            </a:r>
          </a:p>
        </p:txBody>
      </p:sp>
      <p:sp>
        <p:nvSpPr>
          <p:cNvPr id="7" name="Rectangle 380"/>
          <p:cNvSpPr>
            <a:spLocks noChangeAspect="1" noChangeArrowheads="1"/>
          </p:cNvSpPr>
          <p:nvPr/>
        </p:nvSpPr>
        <p:spPr bwMode="auto">
          <a:xfrm>
            <a:off x="1867166" y="2310981"/>
            <a:ext cx="393766" cy="51801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8" name="Rectangle 384"/>
          <p:cNvSpPr>
            <a:spLocks noChangeAspect="1" noChangeArrowheads="1"/>
          </p:cNvSpPr>
          <p:nvPr/>
        </p:nvSpPr>
        <p:spPr bwMode="auto">
          <a:xfrm>
            <a:off x="2247294" y="2310981"/>
            <a:ext cx="393766" cy="518016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latin typeface="+mn-lt"/>
              </a:rPr>
              <a:t>16/1</a:t>
            </a:r>
          </a:p>
        </p:txBody>
      </p:sp>
      <p:sp>
        <p:nvSpPr>
          <p:cNvPr id="9" name="Rectangle 385"/>
          <p:cNvSpPr>
            <a:spLocks noChangeAspect="1" noChangeArrowheads="1"/>
          </p:cNvSpPr>
          <p:nvPr/>
        </p:nvSpPr>
        <p:spPr bwMode="auto">
          <a:xfrm>
            <a:off x="2641060" y="2310981"/>
            <a:ext cx="395470" cy="518016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10" name="Rectangle 386"/>
          <p:cNvSpPr>
            <a:spLocks noChangeAspect="1" noChangeArrowheads="1"/>
          </p:cNvSpPr>
          <p:nvPr/>
        </p:nvSpPr>
        <p:spPr bwMode="auto">
          <a:xfrm>
            <a:off x="3036530" y="2310981"/>
            <a:ext cx="395470" cy="518016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11" name="Rectangle 387" descr="Wide upward diagonal"/>
          <p:cNvSpPr>
            <a:spLocks noChangeAspect="1" noChangeArrowheads="1"/>
          </p:cNvSpPr>
          <p:nvPr/>
        </p:nvSpPr>
        <p:spPr bwMode="auto">
          <a:xfrm>
            <a:off x="3432001" y="2310981"/>
            <a:ext cx="393766" cy="518016"/>
          </a:xfrm>
          <a:prstGeom prst="rect">
            <a:avLst/>
          </a:prstGeom>
          <a:pattFill prst="wdUpDiag">
            <a:fgClr>
              <a:srgbClr val="C0C0C0"/>
            </a:fgClr>
            <a:bgClr>
              <a:srgbClr val="FFFFFF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12" name="Rectangle 388"/>
          <p:cNvSpPr>
            <a:spLocks noChangeAspect="1" noChangeArrowheads="1"/>
          </p:cNvSpPr>
          <p:nvPr/>
        </p:nvSpPr>
        <p:spPr bwMode="auto">
          <a:xfrm>
            <a:off x="4248509" y="2310981"/>
            <a:ext cx="393766" cy="51801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13" name="Rectangle 389"/>
          <p:cNvSpPr>
            <a:spLocks noChangeAspect="1" noChangeArrowheads="1"/>
          </p:cNvSpPr>
          <p:nvPr/>
        </p:nvSpPr>
        <p:spPr bwMode="auto">
          <a:xfrm>
            <a:off x="4642275" y="2310981"/>
            <a:ext cx="395470" cy="51801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14" name="Rectangle 390"/>
          <p:cNvSpPr>
            <a:spLocks noChangeAspect="1" noChangeArrowheads="1"/>
          </p:cNvSpPr>
          <p:nvPr/>
        </p:nvSpPr>
        <p:spPr bwMode="auto">
          <a:xfrm>
            <a:off x="5037745" y="2310981"/>
            <a:ext cx="393766" cy="51801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15" name="Rectangle 391"/>
          <p:cNvSpPr>
            <a:spLocks noChangeAspect="1" noChangeArrowheads="1"/>
          </p:cNvSpPr>
          <p:nvPr/>
        </p:nvSpPr>
        <p:spPr bwMode="auto">
          <a:xfrm>
            <a:off x="5431511" y="2310981"/>
            <a:ext cx="395470" cy="51801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16" name="Rectangle 392"/>
          <p:cNvSpPr>
            <a:spLocks noChangeAspect="1" noChangeArrowheads="1"/>
          </p:cNvSpPr>
          <p:nvPr/>
        </p:nvSpPr>
        <p:spPr bwMode="auto">
          <a:xfrm>
            <a:off x="5826981" y="2310981"/>
            <a:ext cx="395470" cy="51801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17" name="Rectangle 393"/>
          <p:cNvSpPr>
            <a:spLocks noChangeAspect="1" noChangeArrowheads="1"/>
          </p:cNvSpPr>
          <p:nvPr/>
        </p:nvSpPr>
        <p:spPr bwMode="auto">
          <a:xfrm>
            <a:off x="6967367" y="2310981"/>
            <a:ext cx="395470" cy="518016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latin typeface="+mn-lt"/>
              </a:rPr>
              <a:t>16/1</a:t>
            </a:r>
          </a:p>
        </p:txBody>
      </p:sp>
      <p:sp>
        <p:nvSpPr>
          <p:cNvPr id="18" name="Rectangle 394"/>
          <p:cNvSpPr>
            <a:spLocks noChangeAspect="1" noChangeArrowheads="1"/>
          </p:cNvSpPr>
          <p:nvPr/>
        </p:nvSpPr>
        <p:spPr bwMode="auto">
          <a:xfrm>
            <a:off x="7362837" y="2310981"/>
            <a:ext cx="393766" cy="518016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19" name="Rectangle 395"/>
          <p:cNvSpPr>
            <a:spLocks noChangeAspect="1" noChangeArrowheads="1"/>
          </p:cNvSpPr>
          <p:nvPr/>
        </p:nvSpPr>
        <p:spPr bwMode="auto">
          <a:xfrm>
            <a:off x="3853039" y="2310981"/>
            <a:ext cx="395470" cy="51801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latin typeface="+mn-lt"/>
              </a:rPr>
              <a:t>32/0</a:t>
            </a:r>
          </a:p>
        </p:txBody>
      </p:sp>
      <p:sp>
        <p:nvSpPr>
          <p:cNvPr id="20" name="Freeform 396"/>
          <p:cNvSpPr>
            <a:spLocks noChangeAspect="1"/>
          </p:cNvSpPr>
          <p:nvPr/>
        </p:nvSpPr>
        <p:spPr bwMode="auto">
          <a:xfrm>
            <a:off x="1553517" y="1777268"/>
            <a:ext cx="806282" cy="497833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528" y="0"/>
              </a:cxn>
              <a:cxn ang="0">
                <a:pos x="960" y="144"/>
              </a:cxn>
            </a:cxnLst>
            <a:rect l="0" t="0" r="r" b="b"/>
            <a:pathLst>
              <a:path w="960" h="144">
                <a:moveTo>
                  <a:pt x="0" y="144"/>
                </a:moveTo>
                <a:cubicBezTo>
                  <a:pt x="184" y="72"/>
                  <a:pt x="368" y="0"/>
                  <a:pt x="528" y="0"/>
                </a:cubicBezTo>
                <a:cubicBezTo>
                  <a:pt x="688" y="0"/>
                  <a:pt x="824" y="72"/>
                  <a:pt x="960" y="144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21" name="Freeform 397"/>
          <p:cNvSpPr>
            <a:spLocks noChangeAspect="1"/>
          </p:cNvSpPr>
          <p:nvPr/>
        </p:nvSpPr>
        <p:spPr bwMode="auto">
          <a:xfrm>
            <a:off x="2431393" y="1777268"/>
            <a:ext cx="1493240" cy="497833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384" y="0"/>
              </a:cxn>
              <a:cxn ang="0">
                <a:pos x="768" y="144"/>
              </a:cxn>
            </a:cxnLst>
            <a:rect l="0" t="0" r="r" b="b"/>
            <a:pathLst>
              <a:path w="768" h="144">
                <a:moveTo>
                  <a:pt x="0" y="144"/>
                </a:moveTo>
                <a:cubicBezTo>
                  <a:pt x="128" y="72"/>
                  <a:pt x="256" y="0"/>
                  <a:pt x="384" y="0"/>
                </a:cubicBezTo>
                <a:cubicBezTo>
                  <a:pt x="512" y="0"/>
                  <a:pt x="640" y="72"/>
                  <a:pt x="768" y="144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22" name="Freeform 398"/>
          <p:cNvSpPr>
            <a:spLocks noChangeAspect="1"/>
          </p:cNvSpPr>
          <p:nvPr/>
        </p:nvSpPr>
        <p:spPr bwMode="auto">
          <a:xfrm>
            <a:off x="3955316" y="1759328"/>
            <a:ext cx="3100690" cy="497833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576" y="0"/>
              </a:cxn>
              <a:cxn ang="0">
                <a:pos x="1152" y="144"/>
              </a:cxn>
            </a:cxnLst>
            <a:rect l="0" t="0" r="r" b="b"/>
            <a:pathLst>
              <a:path w="1152" h="144">
                <a:moveTo>
                  <a:pt x="0" y="144"/>
                </a:moveTo>
                <a:cubicBezTo>
                  <a:pt x="192" y="72"/>
                  <a:pt x="384" y="0"/>
                  <a:pt x="576" y="0"/>
                </a:cubicBezTo>
                <a:cubicBezTo>
                  <a:pt x="768" y="0"/>
                  <a:pt x="960" y="72"/>
                  <a:pt x="1152" y="144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23" name="Rectangle 399"/>
          <p:cNvSpPr>
            <a:spLocks noChangeAspect="1" noChangeArrowheads="1"/>
          </p:cNvSpPr>
          <p:nvPr/>
        </p:nvSpPr>
        <p:spPr bwMode="auto">
          <a:xfrm>
            <a:off x="7756602" y="2310981"/>
            <a:ext cx="395470" cy="518016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24" name="Rectangle 403" descr="Wide upward diagonal"/>
          <p:cNvSpPr>
            <a:spLocks noChangeAspect="1" noChangeArrowheads="1"/>
          </p:cNvSpPr>
          <p:nvPr/>
        </p:nvSpPr>
        <p:spPr bwMode="auto">
          <a:xfrm>
            <a:off x="1076226" y="2310981"/>
            <a:ext cx="395470" cy="518016"/>
          </a:xfrm>
          <a:prstGeom prst="rect">
            <a:avLst/>
          </a:prstGeom>
          <a:pattFill prst="wdUpDiag">
            <a:fgClr>
              <a:srgbClr val="C0C0C0"/>
            </a:fgClr>
            <a:bgClr>
              <a:srgbClr val="FFFFFF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200">
              <a:latin typeface="+mn-lt"/>
            </a:endParaRPr>
          </a:p>
        </p:txBody>
      </p:sp>
      <p:sp>
        <p:nvSpPr>
          <p:cNvPr id="26" name="Rectangle 406"/>
          <p:cNvSpPr>
            <a:spLocks noChangeAspect="1" noChangeArrowheads="1"/>
          </p:cNvSpPr>
          <p:nvPr/>
        </p:nvSpPr>
        <p:spPr bwMode="auto">
          <a:xfrm>
            <a:off x="1471696" y="2308738"/>
            <a:ext cx="777303" cy="518016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27" name="Rectangle 407"/>
          <p:cNvSpPr>
            <a:spLocks noChangeAspect="1" noChangeArrowheads="1"/>
          </p:cNvSpPr>
          <p:nvPr/>
        </p:nvSpPr>
        <p:spPr bwMode="auto">
          <a:xfrm>
            <a:off x="2248999" y="2308738"/>
            <a:ext cx="1595518" cy="518016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28" name="Text Box 410"/>
          <p:cNvSpPr txBox="1">
            <a:spLocks noChangeAspect="1" noChangeArrowheads="1"/>
          </p:cNvSpPr>
          <p:nvPr/>
        </p:nvSpPr>
        <p:spPr bwMode="auto">
          <a:xfrm>
            <a:off x="838200" y="1961886"/>
            <a:ext cx="835725" cy="3416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dirty="0">
                <a:latin typeface="+mn-lt"/>
              </a:rPr>
              <a:t>Unused</a:t>
            </a:r>
          </a:p>
        </p:txBody>
      </p:sp>
      <p:sp>
        <p:nvSpPr>
          <p:cNvPr id="29" name="Line 411"/>
          <p:cNvSpPr>
            <a:spLocks noChangeAspect="1" noChangeShapeType="1"/>
          </p:cNvSpPr>
          <p:nvPr/>
        </p:nvSpPr>
        <p:spPr bwMode="auto">
          <a:xfrm flipV="1">
            <a:off x="1867166" y="2882816"/>
            <a:ext cx="0" cy="556138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30" name="Line 413"/>
          <p:cNvSpPr>
            <a:spLocks noChangeAspect="1" noChangeShapeType="1"/>
          </p:cNvSpPr>
          <p:nvPr/>
        </p:nvSpPr>
        <p:spPr bwMode="auto">
          <a:xfrm flipV="1">
            <a:off x="2644469" y="2882816"/>
            <a:ext cx="0" cy="556138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31" name="Line 414"/>
          <p:cNvSpPr>
            <a:spLocks noChangeAspect="1" noChangeShapeType="1"/>
          </p:cNvSpPr>
          <p:nvPr/>
        </p:nvSpPr>
        <p:spPr bwMode="auto">
          <a:xfrm flipV="1">
            <a:off x="3435410" y="2882816"/>
            <a:ext cx="0" cy="556138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32" name="Line 415"/>
          <p:cNvSpPr>
            <a:spLocks noChangeAspect="1" noChangeShapeType="1"/>
          </p:cNvSpPr>
          <p:nvPr/>
        </p:nvSpPr>
        <p:spPr bwMode="auto">
          <a:xfrm flipV="1">
            <a:off x="4253624" y="2882816"/>
            <a:ext cx="0" cy="556138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33" name="Line 416"/>
          <p:cNvSpPr>
            <a:spLocks noChangeAspect="1" noChangeShapeType="1"/>
          </p:cNvSpPr>
          <p:nvPr/>
        </p:nvSpPr>
        <p:spPr bwMode="auto">
          <a:xfrm flipV="1">
            <a:off x="5044564" y="2882816"/>
            <a:ext cx="0" cy="556138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34" name="Line 417"/>
          <p:cNvSpPr>
            <a:spLocks noChangeAspect="1" noChangeShapeType="1"/>
          </p:cNvSpPr>
          <p:nvPr/>
        </p:nvSpPr>
        <p:spPr bwMode="auto">
          <a:xfrm flipV="1">
            <a:off x="5821867" y="2882816"/>
            <a:ext cx="0" cy="556138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35" name="Line 418"/>
          <p:cNvSpPr>
            <a:spLocks noChangeAspect="1" noChangeShapeType="1"/>
          </p:cNvSpPr>
          <p:nvPr/>
        </p:nvSpPr>
        <p:spPr bwMode="auto">
          <a:xfrm flipV="1">
            <a:off x="7376473" y="2882816"/>
            <a:ext cx="0" cy="556138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36" name="Line 419"/>
          <p:cNvSpPr>
            <a:spLocks noChangeAspect="1" noChangeShapeType="1"/>
          </p:cNvSpPr>
          <p:nvPr/>
        </p:nvSpPr>
        <p:spPr bwMode="auto">
          <a:xfrm flipV="1">
            <a:off x="1089863" y="2864876"/>
            <a:ext cx="0" cy="556138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37" name="Line 420"/>
          <p:cNvSpPr>
            <a:spLocks noChangeAspect="1" noChangeShapeType="1"/>
          </p:cNvSpPr>
          <p:nvPr/>
        </p:nvSpPr>
        <p:spPr bwMode="auto">
          <a:xfrm flipV="1">
            <a:off x="8167414" y="2882816"/>
            <a:ext cx="0" cy="556138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38" name="Rectangle 421"/>
          <p:cNvSpPr>
            <a:spLocks noChangeAspect="1" noChangeArrowheads="1"/>
          </p:cNvSpPr>
          <p:nvPr/>
        </p:nvSpPr>
        <p:spPr bwMode="auto">
          <a:xfrm>
            <a:off x="8152073" y="2310981"/>
            <a:ext cx="395470" cy="518016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39" name="Rectangle 409"/>
          <p:cNvSpPr>
            <a:spLocks noChangeAspect="1" noChangeArrowheads="1"/>
          </p:cNvSpPr>
          <p:nvPr/>
        </p:nvSpPr>
        <p:spPr bwMode="auto">
          <a:xfrm>
            <a:off x="6977595" y="2308738"/>
            <a:ext cx="1581880" cy="518016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40" name="Freeform 422"/>
          <p:cNvSpPr>
            <a:spLocks noChangeAspect="1"/>
          </p:cNvSpPr>
          <p:nvPr/>
        </p:nvSpPr>
        <p:spPr bwMode="auto">
          <a:xfrm>
            <a:off x="7108850" y="1752600"/>
            <a:ext cx="1493240" cy="497833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384" y="0"/>
              </a:cxn>
              <a:cxn ang="0">
                <a:pos x="768" y="144"/>
              </a:cxn>
            </a:cxnLst>
            <a:rect l="0" t="0" r="r" b="b"/>
            <a:pathLst>
              <a:path w="768" h="144">
                <a:moveTo>
                  <a:pt x="0" y="144"/>
                </a:moveTo>
                <a:cubicBezTo>
                  <a:pt x="128" y="72"/>
                  <a:pt x="256" y="0"/>
                  <a:pt x="384" y="0"/>
                </a:cubicBezTo>
                <a:cubicBezTo>
                  <a:pt x="512" y="0"/>
                  <a:pt x="640" y="72"/>
                  <a:pt x="768" y="144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41" name="Rectangle 423" descr="Wide upward diagonal"/>
          <p:cNvSpPr>
            <a:spLocks noChangeAspect="1" noChangeArrowheads="1"/>
          </p:cNvSpPr>
          <p:nvPr/>
        </p:nvSpPr>
        <p:spPr bwMode="auto">
          <a:xfrm>
            <a:off x="8549247" y="2310981"/>
            <a:ext cx="395470" cy="518016"/>
          </a:xfrm>
          <a:prstGeom prst="rect">
            <a:avLst/>
          </a:prstGeom>
          <a:pattFill prst="wdUpDiag">
            <a:fgClr>
              <a:srgbClr val="C0C0C0"/>
            </a:fgClr>
            <a:bgClr>
              <a:srgbClr val="FFFFFF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latin typeface="+mn-lt"/>
              </a:rPr>
              <a:t>0/1</a:t>
            </a:r>
          </a:p>
        </p:txBody>
      </p:sp>
      <p:sp>
        <p:nvSpPr>
          <p:cNvPr id="42" name="Rectangle 426"/>
          <p:cNvSpPr>
            <a:spLocks noChangeAspect="1" noChangeArrowheads="1"/>
          </p:cNvSpPr>
          <p:nvPr/>
        </p:nvSpPr>
        <p:spPr bwMode="auto">
          <a:xfrm>
            <a:off x="8549247" y="2308738"/>
            <a:ext cx="368196" cy="518016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45" name="Rectangle 433"/>
          <p:cNvSpPr>
            <a:spLocks noChangeAspect="1" noChangeArrowheads="1"/>
          </p:cNvSpPr>
          <p:nvPr/>
        </p:nvSpPr>
        <p:spPr bwMode="auto">
          <a:xfrm>
            <a:off x="6590647" y="2293040"/>
            <a:ext cx="395470" cy="51801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46" name="Rectangle 408"/>
          <p:cNvSpPr>
            <a:spLocks noChangeAspect="1" noChangeArrowheads="1"/>
          </p:cNvSpPr>
          <p:nvPr/>
        </p:nvSpPr>
        <p:spPr bwMode="auto">
          <a:xfrm>
            <a:off x="3844517" y="2308738"/>
            <a:ext cx="3136487" cy="518016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47" name="Line 434"/>
          <p:cNvSpPr>
            <a:spLocks noChangeAspect="1" noChangeShapeType="1"/>
          </p:cNvSpPr>
          <p:nvPr/>
        </p:nvSpPr>
        <p:spPr bwMode="auto">
          <a:xfrm flipV="1">
            <a:off x="6585534" y="2882816"/>
            <a:ext cx="0" cy="556138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3640409" y="3886200"/>
            <a:ext cx="529253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alibri" pitchFamily="34" charset="0"/>
              </a:rPr>
              <a:t>Allocated blocks: shaded</a:t>
            </a:r>
          </a:p>
          <a:p>
            <a:r>
              <a:rPr lang="en-US" sz="2000" dirty="0">
                <a:latin typeface="Calibri" pitchFamily="34" charset="0"/>
              </a:rPr>
              <a:t>Free blocks: </a:t>
            </a:r>
            <a:r>
              <a:rPr lang="en-US" sz="2000" dirty="0" err="1">
                <a:latin typeface="Calibri" pitchFamily="34" charset="0"/>
              </a:rPr>
              <a:t>unshaded</a:t>
            </a:r>
            <a:endParaRPr lang="en-US" sz="2000" dirty="0">
              <a:latin typeface="Calibri" pitchFamily="34" charset="0"/>
            </a:endParaRPr>
          </a:p>
          <a:p>
            <a:r>
              <a:rPr lang="en-US" sz="2000" dirty="0">
                <a:latin typeface="Calibri" pitchFamily="34" charset="0"/>
              </a:rPr>
              <a:t>Headers: labeled with size in bytes/allocated bit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9158F-3378-D44B-876B-64E70D409B50}" type="slidenum">
              <a:rPr lang="en-US" smtClean="0">
                <a:solidFill>
                  <a:srgbClr val="4A66AC"/>
                </a:solidFill>
              </a:rPr>
              <a:pPr/>
              <a:t>18</a:t>
            </a:fld>
            <a:endParaRPr lang="en-US" dirty="0">
              <a:solidFill>
                <a:srgbClr val="4A66A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356120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2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Challenges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Strategic: maximize throughput and peak memory utilization</a:t>
            </a:r>
          </a:p>
          <a:p>
            <a:endParaRPr lang="en-US" dirty="0"/>
          </a:p>
          <a:p>
            <a:r>
              <a:rPr lang="en-US" dirty="0"/>
              <a:t>Implementation:</a:t>
            </a:r>
          </a:p>
          <a:p>
            <a:pPr lvl="1"/>
            <a:r>
              <a:rPr lang="en-US" dirty="0"/>
              <a:t>How do we know how much memory to free given just a pointer?</a:t>
            </a:r>
          </a:p>
          <a:p>
            <a:pPr lvl="1"/>
            <a:r>
              <a:rPr lang="en-US" dirty="0"/>
              <a:t>How do we keep track of the free blocks?</a:t>
            </a:r>
          </a:p>
          <a:p>
            <a:pPr lvl="1"/>
            <a:r>
              <a:rPr lang="en-US" dirty="0"/>
              <a:t>How do we pick a block to use for allocation—many might fit?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9158F-3378-D44B-876B-64E70D409B50}" type="slidenum">
              <a:rPr lang="en-US" smtClean="0">
                <a:solidFill>
                  <a:srgbClr val="4A66AC"/>
                </a:solidFill>
              </a:rPr>
              <a:pPr/>
              <a:t>19</a:t>
            </a:fld>
            <a:endParaRPr lang="en-US" dirty="0">
              <a:solidFill>
                <a:srgbClr val="4A66A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43786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Memory Hierarchy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9158F-3378-D44B-876B-64E70D409B50}" type="slidenum">
              <a:rPr lang="en-US" smtClean="0">
                <a:solidFill>
                  <a:srgbClr val="297FD5"/>
                </a:solidFill>
              </a:rPr>
              <a:pPr/>
              <a:t>2</a:t>
            </a:fld>
            <a:endParaRPr lang="en-US">
              <a:solidFill>
                <a:srgbClr val="297FD5"/>
              </a:solidFill>
            </a:endParaRPr>
          </a:p>
        </p:txBody>
      </p:sp>
      <p:sp>
        <p:nvSpPr>
          <p:cNvPr id="4" name="AutoShape 195"/>
          <p:cNvSpPr>
            <a:spLocks noChangeAspect="1" noChangeArrowheads="1"/>
          </p:cNvSpPr>
          <p:nvPr/>
        </p:nvSpPr>
        <p:spPr bwMode="auto">
          <a:xfrm>
            <a:off x="1066800" y="1432044"/>
            <a:ext cx="6902450" cy="5349754"/>
          </a:xfrm>
          <a:prstGeom prst="triangle">
            <a:avLst>
              <a:gd name="adj" fmla="val 50000"/>
            </a:avLst>
          </a:prstGeom>
          <a:gradFill flip="none" rotWithShape="1">
            <a:gsLst>
              <a:gs pos="0">
                <a:schemeClr val="accent6">
                  <a:lumMod val="20000"/>
                  <a:lumOff val="80000"/>
                  <a:alpha val="7000"/>
                </a:schemeClr>
              </a:gs>
              <a:gs pos="100000">
                <a:schemeClr val="accent6">
                  <a:lumMod val="20000"/>
                  <a:lumOff val="80000"/>
                </a:schemeClr>
              </a:gs>
            </a:gsLst>
            <a:lin ang="16140000" scaled="0"/>
            <a:tileRect/>
          </a:gradFill>
          <a:ln w="12700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cs typeface="Arial"/>
            </a:endParaRPr>
          </a:p>
        </p:txBody>
      </p:sp>
      <p:sp>
        <p:nvSpPr>
          <p:cNvPr id="5" name="Text Box 196"/>
          <p:cNvSpPr txBox="1">
            <a:spLocks noChangeAspect="1" noChangeArrowheads="1"/>
          </p:cNvSpPr>
          <p:nvPr/>
        </p:nvSpPr>
        <p:spPr bwMode="auto">
          <a:xfrm>
            <a:off x="4200577" y="1763514"/>
            <a:ext cx="663663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</a:rPr>
              <a:t>Regs</a:t>
            </a:r>
            <a:endParaRPr kumimoji="0" lang="en-US" sz="16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cs typeface="Arial"/>
            </a:endParaRPr>
          </a:p>
        </p:txBody>
      </p:sp>
      <p:sp>
        <p:nvSpPr>
          <p:cNvPr id="6" name="Text Box 198"/>
          <p:cNvSpPr txBox="1">
            <a:spLocks noChangeAspect="1" noChangeArrowheads="1"/>
          </p:cNvSpPr>
          <p:nvPr/>
        </p:nvSpPr>
        <p:spPr bwMode="auto">
          <a:xfrm>
            <a:off x="4053910" y="2214840"/>
            <a:ext cx="1017426" cy="5847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</a:rPr>
              <a:t>L1 cache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</a:rPr>
              <a:t>(SRAM)</a:t>
            </a:r>
          </a:p>
        </p:txBody>
      </p:sp>
      <p:sp>
        <p:nvSpPr>
          <p:cNvPr id="7" name="Text Box 199"/>
          <p:cNvSpPr txBox="1">
            <a:spLocks noChangeAspect="1" noChangeArrowheads="1"/>
          </p:cNvSpPr>
          <p:nvPr/>
        </p:nvSpPr>
        <p:spPr bwMode="auto">
          <a:xfrm>
            <a:off x="3818712" y="4460935"/>
            <a:ext cx="1427394" cy="5847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</a:rPr>
              <a:t>Main memory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</a:rPr>
              <a:t>(DRAM)</a:t>
            </a:r>
          </a:p>
        </p:txBody>
      </p:sp>
      <p:sp>
        <p:nvSpPr>
          <p:cNvPr id="8" name="Text Box 200"/>
          <p:cNvSpPr txBox="1">
            <a:spLocks noChangeAspect="1" noChangeArrowheads="1"/>
          </p:cNvSpPr>
          <p:nvPr/>
        </p:nvSpPr>
        <p:spPr bwMode="auto">
          <a:xfrm>
            <a:off x="3353446" y="5249775"/>
            <a:ext cx="2420254" cy="5847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</a:rPr>
              <a:t>Local secondary storage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</a:rPr>
              <a:t>(local disks)</a:t>
            </a:r>
          </a:p>
        </p:txBody>
      </p:sp>
      <p:sp>
        <p:nvSpPr>
          <p:cNvPr id="9" name="Line 203"/>
          <p:cNvSpPr>
            <a:spLocks noChangeAspect="1" noChangeShapeType="1"/>
          </p:cNvSpPr>
          <p:nvPr/>
        </p:nvSpPr>
        <p:spPr bwMode="auto">
          <a:xfrm>
            <a:off x="3578225" y="2818353"/>
            <a:ext cx="1878489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cs typeface="Arial"/>
            </a:endParaRPr>
          </a:p>
        </p:txBody>
      </p:sp>
      <p:sp>
        <p:nvSpPr>
          <p:cNvPr id="11" name="Line 205"/>
          <p:cNvSpPr>
            <a:spLocks noChangeAspect="1" noChangeShapeType="1"/>
          </p:cNvSpPr>
          <p:nvPr/>
        </p:nvSpPr>
        <p:spPr bwMode="auto">
          <a:xfrm>
            <a:off x="3325775" y="3559800"/>
            <a:ext cx="244792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cs typeface="Arial"/>
            </a:endParaRPr>
          </a:p>
        </p:txBody>
      </p:sp>
      <p:sp>
        <p:nvSpPr>
          <p:cNvPr id="12" name="Line 222"/>
          <p:cNvSpPr>
            <a:spLocks noChangeAspect="1" noChangeShapeType="1"/>
          </p:cNvSpPr>
          <p:nvPr/>
        </p:nvSpPr>
        <p:spPr bwMode="auto">
          <a:xfrm>
            <a:off x="228600" y="4360862"/>
            <a:ext cx="0" cy="2344738"/>
          </a:xfrm>
          <a:prstGeom prst="line">
            <a:avLst/>
          </a:prstGeom>
          <a:noFill/>
          <a:ln w="38100">
            <a:solidFill>
              <a:schemeClr val="accent6">
                <a:lumMod val="75000"/>
              </a:schemeClr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cs typeface="Arial"/>
            </a:endParaRPr>
          </a:p>
        </p:txBody>
      </p:sp>
      <p:sp>
        <p:nvSpPr>
          <p:cNvPr id="13" name="Text Box 223"/>
          <p:cNvSpPr txBox="1">
            <a:spLocks noChangeAspect="1" noChangeArrowheads="1"/>
          </p:cNvSpPr>
          <p:nvPr/>
        </p:nvSpPr>
        <p:spPr bwMode="auto">
          <a:xfrm>
            <a:off x="276225" y="4620300"/>
            <a:ext cx="952955" cy="1600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</a:rPr>
              <a:t>Larger,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</a:rPr>
              <a:t>slower,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</a:rPr>
              <a:t>and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</a:rPr>
              <a:t>cheaper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</a:rPr>
              <a:t>(per byte)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</a:rPr>
              <a:t>storage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</a:rPr>
              <a:t>devices</a:t>
            </a:r>
          </a:p>
        </p:txBody>
      </p:sp>
      <p:sp>
        <p:nvSpPr>
          <p:cNvPr id="14" name="Line 224"/>
          <p:cNvSpPr>
            <a:spLocks noChangeAspect="1" noChangeShapeType="1"/>
          </p:cNvSpPr>
          <p:nvPr/>
        </p:nvSpPr>
        <p:spPr bwMode="auto">
          <a:xfrm>
            <a:off x="2786063" y="4369852"/>
            <a:ext cx="3475037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cs typeface="Arial"/>
            </a:endParaRPr>
          </a:p>
        </p:txBody>
      </p:sp>
      <p:sp>
        <p:nvSpPr>
          <p:cNvPr id="15" name="Text Box 225"/>
          <p:cNvSpPr txBox="1">
            <a:spLocks noChangeAspect="1" noChangeArrowheads="1"/>
          </p:cNvSpPr>
          <p:nvPr/>
        </p:nvSpPr>
        <p:spPr bwMode="auto">
          <a:xfrm>
            <a:off x="3208319" y="6092703"/>
            <a:ext cx="2648181" cy="5847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</a:rPr>
              <a:t>Remote secondary storage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</a:rPr>
              <a:t>(e.g., cloud,</a:t>
            </a:r>
            <a:r>
              <a:rPr kumimoji="0" lang="en-US" sz="1600" b="0" i="0" u="none" strike="noStrike" kern="0" cap="none" spc="0" normalizeH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</a:rPr>
              <a:t> w</a:t>
            </a: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</a:rPr>
              <a:t>eb servers)</a:t>
            </a:r>
          </a:p>
        </p:txBody>
      </p:sp>
      <p:sp>
        <p:nvSpPr>
          <p:cNvPr id="16" name="Text Box 227"/>
          <p:cNvSpPr txBox="1">
            <a:spLocks noChangeAspect="1" noChangeArrowheads="1"/>
          </p:cNvSpPr>
          <p:nvPr/>
        </p:nvSpPr>
        <p:spPr bwMode="auto">
          <a:xfrm>
            <a:off x="7396667" y="5142563"/>
            <a:ext cx="206275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cs typeface="Arial"/>
              </a:rPr>
              <a:t>Local disks hold files retrieved from disks </a:t>
            </a:r>
          </a:p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cs typeface="Arial"/>
              </a:rPr>
              <a:t>on remote</a:t>
            </a:r>
            <a:r>
              <a:rPr kumimoji="0" lang="en-US" sz="1200" i="0" u="none" strike="noStrike" kern="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cs typeface="Arial"/>
              </a:rPr>
              <a:t> servers</a:t>
            </a:r>
            <a:endParaRPr kumimoji="0" lang="en-US" sz="120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/>
              <a:cs typeface="Arial"/>
            </a:endParaRPr>
          </a:p>
        </p:txBody>
      </p:sp>
      <p:sp>
        <p:nvSpPr>
          <p:cNvPr id="18" name="Text Box 236"/>
          <p:cNvSpPr txBox="1">
            <a:spLocks noChangeAspect="1" noChangeArrowheads="1"/>
          </p:cNvSpPr>
          <p:nvPr/>
        </p:nvSpPr>
        <p:spPr bwMode="auto">
          <a:xfrm>
            <a:off x="3987843" y="2903874"/>
            <a:ext cx="1017426" cy="5847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</a:rPr>
              <a:t>L2 cache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</a:rPr>
              <a:t>(SRAM)</a:t>
            </a:r>
          </a:p>
        </p:txBody>
      </p:sp>
      <p:sp>
        <p:nvSpPr>
          <p:cNvPr id="19" name="Text Box 243"/>
          <p:cNvSpPr txBox="1">
            <a:spLocks noChangeAspect="1" noChangeArrowheads="1"/>
          </p:cNvSpPr>
          <p:nvPr/>
        </p:nvSpPr>
        <p:spPr bwMode="auto">
          <a:xfrm>
            <a:off x="5486929" y="2287923"/>
            <a:ext cx="28384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cs typeface="Arial"/>
              </a:rPr>
              <a:t>L1 cache holds cache lines retrieved from the L2 cache.</a:t>
            </a:r>
          </a:p>
        </p:txBody>
      </p:sp>
      <p:sp>
        <p:nvSpPr>
          <p:cNvPr id="20" name="Text Box 233"/>
          <p:cNvSpPr txBox="1">
            <a:spLocks noChangeAspect="1" noChangeArrowheads="1"/>
          </p:cNvSpPr>
          <p:nvPr/>
        </p:nvSpPr>
        <p:spPr bwMode="auto">
          <a:xfrm>
            <a:off x="5080052" y="1666625"/>
            <a:ext cx="29194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cs typeface="Arial"/>
              </a:rPr>
              <a:t>CPU registers hold words retrieved from </a:t>
            </a:r>
            <a:r>
              <a:rPr kumimoji="0" lang="en-US" sz="1200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cs typeface="Arial"/>
              </a:rPr>
              <a:t>th</a:t>
            </a:r>
            <a:r>
              <a:rPr lang="en-US" sz="1200" kern="0" dirty="0">
                <a:solidFill>
                  <a:srgbClr val="FF0000"/>
                </a:solidFill>
                <a:latin typeface="Arial"/>
                <a:cs typeface="Arial"/>
              </a:rPr>
              <a:t>e L1 cache</a:t>
            </a: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cs typeface="Arial"/>
              </a:rPr>
              <a:t>.</a:t>
            </a:r>
          </a:p>
        </p:txBody>
      </p:sp>
      <p:sp>
        <p:nvSpPr>
          <p:cNvPr id="21" name="Text Box 231"/>
          <p:cNvSpPr txBox="1">
            <a:spLocks noChangeAspect="1" noChangeArrowheads="1"/>
          </p:cNvSpPr>
          <p:nvPr/>
        </p:nvSpPr>
        <p:spPr bwMode="auto">
          <a:xfrm>
            <a:off x="5886714" y="2948610"/>
            <a:ext cx="26289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cs typeface="Arial"/>
              </a:rPr>
              <a:t>L2 cache holds cache lines</a:t>
            </a:r>
          </a:p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cs typeface="Arial"/>
              </a:rPr>
              <a:t> retrieved from L3 cache</a:t>
            </a:r>
          </a:p>
        </p:txBody>
      </p:sp>
      <p:sp>
        <p:nvSpPr>
          <p:cNvPr id="22" name="Text Box 247"/>
          <p:cNvSpPr txBox="1">
            <a:spLocks noChangeAspect="1" noChangeArrowheads="1"/>
          </p:cNvSpPr>
          <p:nvPr/>
        </p:nvSpPr>
        <p:spPr bwMode="auto">
          <a:xfrm>
            <a:off x="3721100" y="1718846"/>
            <a:ext cx="46990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Arial"/>
                <a:cs typeface="Arial"/>
              </a:rPr>
              <a:t>L0:</a:t>
            </a:r>
          </a:p>
        </p:txBody>
      </p:sp>
      <p:sp>
        <p:nvSpPr>
          <p:cNvPr id="23" name="Text Box 248"/>
          <p:cNvSpPr txBox="1">
            <a:spLocks noChangeAspect="1" noChangeArrowheads="1"/>
          </p:cNvSpPr>
          <p:nvPr/>
        </p:nvSpPr>
        <p:spPr bwMode="auto">
          <a:xfrm>
            <a:off x="3276600" y="2328446"/>
            <a:ext cx="46990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Arial"/>
                <a:cs typeface="Arial"/>
              </a:rPr>
              <a:t>L1:</a:t>
            </a:r>
          </a:p>
        </p:txBody>
      </p:sp>
      <p:sp>
        <p:nvSpPr>
          <p:cNvPr id="24" name="Text Box 249"/>
          <p:cNvSpPr txBox="1">
            <a:spLocks noChangeAspect="1" noChangeArrowheads="1"/>
          </p:cNvSpPr>
          <p:nvPr/>
        </p:nvSpPr>
        <p:spPr bwMode="auto">
          <a:xfrm>
            <a:off x="2895600" y="2944396"/>
            <a:ext cx="46990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Arial"/>
                <a:cs typeface="Arial"/>
              </a:rPr>
              <a:t>L2:</a:t>
            </a:r>
          </a:p>
        </p:txBody>
      </p:sp>
      <p:sp>
        <p:nvSpPr>
          <p:cNvPr id="25" name="Text Box 250"/>
          <p:cNvSpPr txBox="1">
            <a:spLocks noChangeAspect="1" noChangeArrowheads="1"/>
          </p:cNvSpPr>
          <p:nvPr/>
        </p:nvSpPr>
        <p:spPr bwMode="auto">
          <a:xfrm>
            <a:off x="2430462" y="3700046"/>
            <a:ext cx="46990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Arial"/>
                <a:cs typeface="Arial"/>
              </a:rPr>
              <a:t>L3:</a:t>
            </a:r>
          </a:p>
        </p:txBody>
      </p:sp>
      <p:sp>
        <p:nvSpPr>
          <p:cNvPr id="26" name="Text Box 251"/>
          <p:cNvSpPr txBox="1">
            <a:spLocks noChangeAspect="1" noChangeArrowheads="1"/>
          </p:cNvSpPr>
          <p:nvPr/>
        </p:nvSpPr>
        <p:spPr bwMode="auto">
          <a:xfrm>
            <a:off x="1905000" y="4538246"/>
            <a:ext cx="46990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Arial"/>
                <a:cs typeface="Arial"/>
              </a:rPr>
              <a:t>L4:</a:t>
            </a:r>
          </a:p>
        </p:txBody>
      </p:sp>
      <p:sp>
        <p:nvSpPr>
          <p:cNvPr id="27" name="Text Box 252"/>
          <p:cNvSpPr txBox="1">
            <a:spLocks noChangeAspect="1" noChangeArrowheads="1"/>
          </p:cNvSpPr>
          <p:nvPr/>
        </p:nvSpPr>
        <p:spPr bwMode="auto">
          <a:xfrm>
            <a:off x="1371600" y="5300246"/>
            <a:ext cx="46990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Arial"/>
                <a:cs typeface="Arial"/>
              </a:rPr>
              <a:t>L5:</a:t>
            </a:r>
          </a:p>
        </p:txBody>
      </p:sp>
      <p:sp>
        <p:nvSpPr>
          <p:cNvPr id="28" name="Text Box 289"/>
          <p:cNvSpPr txBox="1">
            <a:spLocks noChangeAspect="1" noChangeArrowheads="1"/>
          </p:cNvSpPr>
          <p:nvPr/>
        </p:nvSpPr>
        <p:spPr bwMode="auto">
          <a:xfrm>
            <a:off x="228600" y="2353319"/>
            <a:ext cx="952955" cy="1600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</a:rPr>
              <a:t>Smaller,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</a:rPr>
              <a:t>faster,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</a:rPr>
              <a:t>and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</a:rPr>
              <a:t>costlier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</a:rPr>
              <a:t>(per byte)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</a:rPr>
              <a:t>storage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</a:rPr>
              <a:t>devices</a:t>
            </a:r>
          </a:p>
        </p:txBody>
      </p:sp>
      <p:sp>
        <p:nvSpPr>
          <p:cNvPr id="29" name="Line 291"/>
          <p:cNvSpPr>
            <a:spLocks noChangeShapeType="1"/>
          </p:cNvSpPr>
          <p:nvPr/>
        </p:nvSpPr>
        <p:spPr bwMode="auto">
          <a:xfrm flipV="1">
            <a:off x="228600" y="2205244"/>
            <a:ext cx="15876" cy="2018445"/>
          </a:xfrm>
          <a:prstGeom prst="line">
            <a:avLst/>
          </a:prstGeom>
          <a:noFill/>
          <a:ln w="38100">
            <a:solidFill>
              <a:schemeClr val="accent6">
                <a:lumMod val="75000"/>
              </a:schemeClr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cs typeface="Arial"/>
            </a:endParaRPr>
          </a:p>
        </p:txBody>
      </p:sp>
      <p:sp>
        <p:nvSpPr>
          <p:cNvPr id="30" name="Line 292"/>
          <p:cNvSpPr>
            <a:spLocks noChangeAspect="1" noChangeShapeType="1"/>
          </p:cNvSpPr>
          <p:nvPr/>
        </p:nvSpPr>
        <p:spPr bwMode="auto">
          <a:xfrm>
            <a:off x="6509544" y="4369852"/>
            <a:ext cx="57658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cs typeface="Arial"/>
            </a:endParaRPr>
          </a:p>
        </p:txBody>
      </p:sp>
      <p:sp>
        <p:nvSpPr>
          <p:cNvPr id="31" name="Text Box 293"/>
          <p:cNvSpPr txBox="1">
            <a:spLocks noChangeAspect="1" noChangeArrowheads="1"/>
          </p:cNvSpPr>
          <p:nvPr/>
        </p:nvSpPr>
        <p:spPr bwMode="auto">
          <a:xfrm>
            <a:off x="4009312" y="3658278"/>
            <a:ext cx="1017426" cy="5847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</a:rPr>
              <a:t>L3 cache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</a:rPr>
              <a:t>(SRAM)</a:t>
            </a:r>
          </a:p>
        </p:txBody>
      </p:sp>
      <p:sp>
        <p:nvSpPr>
          <p:cNvPr id="32" name="Text Box 295"/>
          <p:cNvSpPr txBox="1">
            <a:spLocks noChangeAspect="1" noChangeArrowheads="1"/>
          </p:cNvSpPr>
          <p:nvPr/>
        </p:nvSpPr>
        <p:spPr bwMode="auto">
          <a:xfrm>
            <a:off x="6277505" y="3675751"/>
            <a:ext cx="287654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cs typeface="Arial"/>
              </a:rPr>
              <a:t>L3 cache holds cache lines</a:t>
            </a:r>
          </a:p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cs typeface="Arial"/>
              </a:rPr>
              <a:t> retrieved from main memory.</a:t>
            </a:r>
          </a:p>
        </p:txBody>
      </p:sp>
      <p:sp>
        <p:nvSpPr>
          <p:cNvPr id="33" name="Text Box 297"/>
          <p:cNvSpPr txBox="1">
            <a:spLocks noChangeAspect="1" noChangeArrowheads="1"/>
          </p:cNvSpPr>
          <p:nvPr/>
        </p:nvSpPr>
        <p:spPr bwMode="auto">
          <a:xfrm>
            <a:off x="838200" y="6062246"/>
            <a:ext cx="46990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Arial"/>
                <a:cs typeface="Arial"/>
              </a:rPr>
              <a:t>L6:</a:t>
            </a:r>
          </a:p>
        </p:txBody>
      </p:sp>
      <p:sp>
        <p:nvSpPr>
          <p:cNvPr id="34" name="Text Box 229"/>
          <p:cNvSpPr txBox="1">
            <a:spLocks noChangeAspect="1" noChangeArrowheads="1"/>
          </p:cNvSpPr>
          <p:nvPr/>
        </p:nvSpPr>
        <p:spPr bwMode="auto">
          <a:xfrm>
            <a:off x="6807419" y="4419600"/>
            <a:ext cx="218418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cs typeface="Arial"/>
              </a:rPr>
              <a:t>Main memory holds </a:t>
            </a:r>
          </a:p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cs typeface="Arial"/>
              </a:rPr>
              <a:t>disk blocks retrieved</a:t>
            </a:r>
          </a:p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cs typeface="Arial"/>
              </a:rPr>
              <a:t>from local disks.</a:t>
            </a:r>
          </a:p>
        </p:txBody>
      </p:sp>
      <p:sp>
        <p:nvSpPr>
          <p:cNvPr id="35" name="Line 292">
            <a:extLst>
              <a:ext uri="{FF2B5EF4-FFF2-40B4-BE49-F238E27FC236}">
                <a16:creationId xmlns:a16="http://schemas.microsoft.com/office/drawing/2014/main" id="{FBE8AA64-64E2-C240-A74E-0D996DADA75F}"/>
              </a:ext>
            </a:extLst>
          </p:cNvPr>
          <p:cNvSpPr>
            <a:spLocks noChangeAspect="1" noChangeShapeType="1"/>
          </p:cNvSpPr>
          <p:nvPr/>
        </p:nvSpPr>
        <p:spPr bwMode="auto">
          <a:xfrm>
            <a:off x="1553030" y="6781798"/>
            <a:ext cx="57658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cs typeface="Arial"/>
            </a:endParaRPr>
          </a:p>
        </p:txBody>
      </p:sp>
      <p:sp>
        <p:nvSpPr>
          <p:cNvPr id="36" name="Line 292">
            <a:extLst>
              <a:ext uri="{FF2B5EF4-FFF2-40B4-BE49-F238E27FC236}">
                <a16:creationId xmlns:a16="http://schemas.microsoft.com/office/drawing/2014/main" id="{E63C5BBD-3F04-D54D-B7A0-6901ABBCA2A5}"/>
              </a:ext>
            </a:extLst>
          </p:cNvPr>
          <p:cNvSpPr>
            <a:spLocks noChangeAspect="1" noChangeShapeType="1"/>
          </p:cNvSpPr>
          <p:nvPr/>
        </p:nvSpPr>
        <p:spPr bwMode="auto">
          <a:xfrm>
            <a:off x="2265363" y="5121963"/>
            <a:ext cx="44958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cs typeface="Arial"/>
            </a:endParaRPr>
          </a:p>
        </p:txBody>
      </p:sp>
      <p:sp>
        <p:nvSpPr>
          <p:cNvPr id="37" name="Line 292">
            <a:extLst>
              <a:ext uri="{FF2B5EF4-FFF2-40B4-BE49-F238E27FC236}">
                <a16:creationId xmlns:a16="http://schemas.microsoft.com/office/drawing/2014/main" id="{30DFD0B2-3ACD-4C41-886A-F8B9694D7DF8}"/>
              </a:ext>
            </a:extLst>
          </p:cNvPr>
          <p:cNvSpPr>
            <a:spLocks noChangeAspect="1" noChangeShapeType="1"/>
          </p:cNvSpPr>
          <p:nvPr/>
        </p:nvSpPr>
        <p:spPr bwMode="auto">
          <a:xfrm>
            <a:off x="5116564" y="2241002"/>
            <a:ext cx="57658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cs typeface="Arial"/>
            </a:endParaRPr>
          </a:p>
        </p:txBody>
      </p:sp>
      <p:sp>
        <p:nvSpPr>
          <p:cNvPr id="38" name="Line 292">
            <a:extLst>
              <a:ext uri="{FF2B5EF4-FFF2-40B4-BE49-F238E27FC236}">
                <a16:creationId xmlns:a16="http://schemas.microsoft.com/office/drawing/2014/main" id="{78A44D5E-395F-F447-8B08-D7977AD9F7A1}"/>
              </a:ext>
            </a:extLst>
          </p:cNvPr>
          <p:cNvSpPr>
            <a:spLocks noChangeAspect="1" noChangeShapeType="1"/>
          </p:cNvSpPr>
          <p:nvPr/>
        </p:nvSpPr>
        <p:spPr bwMode="auto">
          <a:xfrm>
            <a:off x="1689100" y="5962362"/>
            <a:ext cx="57658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cs typeface="Arial"/>
            </a:endParaRPr>
          </a:p>
        </p:txBody>
      </p:sp>
      <p:sp>
        <p:nvSpPr>
          <p:cNvPr id="39" name="Line 203">
            <a:extLst>
              <a:ext uri="{FF2B5EF4-FFF2-40B4-BE49-F238E27FC236}">
                <a16:creationId xmlns:a16="http://schemas.microsoft.com/office/drawing/2014/main" id="{17D1816C-0C44-6B4C-8C3A-187DA9426FB5}"/>
              </a:ext>
            </a:extLst>
          </p:cNvPr>
          <p:cNvSpPr>
            <a:spLocks noChangeAspect="1" noChangeShapeType="1"/>
          </p:cNvSpPr>
          <p:nvPr/>
        </p:nvSpPr>
        <p:spPr bwMode="auto">
          <a:xfrm>
            <a:off x="4023696" y="2234486"/>
            <a:ext cx="98107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cs typeface="Arial"/>
            </a:endParaRPr>
          </a:p>
        </p:txBody>
      </p:sp>
      <p:pic>
        <p:nvPicPr>
          <p:cNvPr id="41" name="Picture 40">
            <a:extLst>
              <a:ext uri="{FF2B5EF4-FFF2-40B4-BE49-F238E27FC236}">
                <a16:creationId xmlns:a16="http://schemas.microsoft.com/office/drawing/2014/main" id="{27B38481-0D12-7F4D-8C34-6FA672D1CE6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7579" y="5749042"/>
            <a:ext cx="661586" cy="499358"/>
          </a:xfrm>
          <a:prstGeom prst="rect">
            <a:avLst/>
          </a:prstGeom>
        </p:spPr>
      </p:pic>
      <p:pic>
        <p:nvPicPr>
          <p:cNvPr id="43" name="Picture 42">
            <a:extLst>
              <a:ext uri="{FF2B5EF4-FFF2-40B4-BE49-F238E27FC236}">
                <a16:creationId xmlns:a16="http://schemas.microsoft.com/office/drawing/2014/main" id="{1D365759-A43D-2440-9819-011BFA51B69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5800" y="4409896"/>
            <a:ext cx="684413" cy="602810"/>
          </a:xfrm>
          <a:prstGeom prst="rect">
            <a:avLst/>
          </a:prstGeom>
        </p:spPr>
      </p:pic>
      <p:pic>
        <p:nvPicPr>
          <p:cNvPr id="45" name="Picture 44">
            <a:extLst>
              <a:ext uri="{FF2B5EF4-FFF2-40B4-BE49-F238E27FC236}">
                <a16:creationId xmlns:a16="http://schemas.microsoft.com/office/drawing/2014/main" id="{6FD1B702-F3F0-234F-AEDA-6A832B8EAF4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8375" y="2814565"/>
            <a:ext cx="778288" cy="763393"/>
          </a:xfrm>
          <a:prstGeom prst="rect">
            <a:avLst/>
          </a:prstGeom>
        </p:spPr>
      </p:pic>
      <p:pic>
        <p:nvPicPr>
          <p:cNvPr id="47" name="Picture 46">
            <a:extLst>
              <a:ext uri="{FF2B5EF4-FFF2-40B4-BE49-F238E27FC236}">
                <a16:creationId xmlns:a16="http://schemas.microsoft.com/office/drawing/2014/main" id="{9D2FDD7F-9CD4-BF42-BF49-ABE9FBF86A9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1248" y="1600200"/>
            <a:ext cx="768111" cy="555941"/>
          </a:xfrm>
          <a:prstGeom prst="rect">
            <a:avLst/>
          </a:prstGeom>
        </p:spPr>
      </p:pic>
      <p:sp>
        <p:nvSpPr>
          <p:cNvPr id="49" name="Line 292">
            <a:extLst>
              <a:ext uri="{FF2B5EF4-FFF2-40B4-BE49-F238E27FC236}">
                <a16:creationId xmlns:a16="http://schemas.microsoft.com/office/drawing/2014/main" id="{B7DE7034-6C1B-FA4D-A06C-F667CB3A505F}"/>
              </a:ext>
            </a:extLst>
          </p:cNvPr>
          <p:cNvSpPr>
            <a:spLocks noChangeAspect="1" noChangeShapeType="1"/>
          </p:cNvSpPr>
          <p:nvPr/>
        </p:nvSpPr>
        <p:spPr bwMode="auto">
          <a:xfrm>
            <a:off x="6934200" y="5142563"/>
            <a:ext cx="57658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6149625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>
            <a:norm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Implicit List: Finding a Free Block</a:t>
            </a:r>
          </a:p>
        </p:txBody>
      </p:sp>
      <p:sp>
        <p:nvSpPr>
          <p:cNvPr id="21506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5239512"/>
          </a:xfrm>
          <a:ln/>
        </p:spPr>
        <p:txBody>
          <a:bodyPr>
            <a:normAutofit fontScale="92500" lnSpcReduction="10000"/>
          </a:bodyPr>
          <a:lstStyle/>
          <a:p>
            <a:pPr marL="274320" lvl="1">
              <a:lnSpc>
                <a:spcPct val="83000"/>
              </a:lnSpc>
              <a:spcBef>
                <a:spcPts val="1250"/>
              </a:spcBef>
              <a:buClr>
                <a:schemeClr val="accent1"/>
              </a:buCl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b="1" i="1" dirty="0">
                <a:solidFill>
                  <a:schemeClr val="accent1"/>
                </a:solidFill>
              </a:rPr>
              <a:t>First fit. </a:t>
            </a:r>
            <a:r>
              <a:rPr lang="en-GB" sz="1800" dirty="0"/>
              <a:t>Search list from beginning, choose first free block that fits:</a:t>
            </a:r>
            <a:endParaRPr lang="en-GB" sz="2000" i="1" dirty="0">
              <a:solidFill>
                <a:srgbClr val="C00000"/>
              </a:solidFill>
            </a:endParaRPr>
          </a:p>
          <a:p>
            <a:pPr lvl="1">
              <a:lnSpc>
                <a:spcPct val="88000"/>
              </a:lnSpc>
              <a:spcBef>
                <a:spcPts val="563"/>
              </a:spcBef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1800" dirty="0"/>
          </a:p>
          <a:p>
            <a:pPr lvl="1">
              <a:lnSpc>
                <a:spcPct val="88000"/>
              </a:lnSpc>
              <a:spcBef>
                <a:spcPts val="563"/>
              </a:spcBef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1800" dirty="0"/>
          </a:p>
          <a:p>
            <a:pPr lvl="1">
              <a:lnSpc>
                <a:spcPct val="88000"/>
              </a:lnSpc>
              <a:spcBef>
                <a:spcPts val="563"/>
              </a:spcBef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1800" dirty="0"/>
          </a:p>
          <a:p>
            <a:pPr lvl="1">
              <a:lnSpc>
                <a:spcPct val="88000"/>
              </a:lnSpc>
              <a:spcBef>
                <a:spcPts val="563"/>
              </a:spcBef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1800" dirty="0"/>
          </a:p>
          <a:p>
            <a:pPr lvl="1">
              <a:lnSpc>
                <a:spcPct val="88000"/>
              </a:lnSpc>
              <a:spcBef>
                <a:spcPts val="563"/>
              </a:spcBef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1800" dirty="0"/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b="0" dirty="0"/>
              <a:t>Can take linear time in total number of blocks (allocated and free)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b="0" dirty="0"/>
              <a:t>In practice it can cause “splinters” at beginning of list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1800" b="0" dirty="0"/>
          </a:p>
          <a:p>
            <a:pPr>
              <a:lnSpc>
                <a:spcPct val="83000"/>
              </a:lnSpc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b="1" i="1" dirty="0">
                <a:solidFill>
                  <a:schemeClr val="accent1"/>
                </a:solidFill>
              </a:rPr>
              <a:t>Next fit. </a:t>
            </a:r>
            <a:r>
              <a:rPr lang="en-GB" sz="1800" b="0" dirty="0"/>
              <a:t>Like first fit, but search list starting where previous search finished: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/>
              <a:t>Should often be faster than first fit: avoids re-scanning unhelpful blocks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/>
              <a:t>Some research suggests that fragmentation is worse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1800" dirty="0"/>
          </a:p>
          <a:p>
            <a:pPr>
              <a:lnSpc>
                <a:spcPct val="83000"/>
              </a:lnSpc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b="1" i="1" dirty="0">
                <a:solidFill>
                  <a:schemeClr val="accent1"/>
                </a:solidFill>
              </a:rPr>
              <a:t>Best fit</a:t>
            </a:r>
            <a:r>
              <a:rPr lang="en-GB" sz="2000" i="1" dirty="0">
                <a:solidFill>
                  <a:srgbClr val="C00000"/>
                </a:solidFill>
              </a:rPr>
              <a:t>. </a:t>
            </a:r>
            <a:r>
              <a:rPr lang="en-GB" sz="1800" b="0" dirty="0"/>
              <a:t>Search the list, choose the </a:t>
            </a:r>
            <a:r>
              <a:rPr lang="en-GB" sz="1800" dirty="0"/>
              <a:t>best</a:t>
            </a:r>
            <a:r>
              <a:rPr lang="en-GB" sz="1800" b="0" dirty="0"/>
              <a:t> free block: fits, with fewest bytes left over: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b="0" dirty="0"/>
              <a:t>Keeps fragments small—usually improves memory utilization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b="0" dirty="0"/>
              <a:t>Will typically run slower than first fit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9158F-3378-D44B-876B-64E70D409B50}" type="slidenum">
              <a:rPr lang="en-US" smtClean="0">
                <a:solidFill>
                  <a:srgbClr val="4A66AC"/>
                </a:solidFill>
              </a:rPr>
              <a:pPr/>
              <a:t>20</a:t>
            </a:fld>
            <a:endParaRPr lang="en-US" dirty="0">
              <a:solidFill>
                <a:srgbClr val="4A66AC"/>
              </a:solidFill>
            </a:endParaRPr>
          </a:p>
        </p:txBody>
      </p: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1133699" y="1981200"/>
            <a:ext cx="7464201" cy="125188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chemeClr val="tx1"/>
                </a:solidFill>
                <a:latin typeface="Courier New" pitchFamily="49" charset="0"/>
              </a:rPr>
              <a:t>p = start; 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chemeClr val="tx1"/>
                </a:solidFill>
                <a:latin typeface="Courier New" pitchFamily="49" charset="0"/>
              </a:rPr>
              <a:t>while ((p &lt; end) &amp;&amp;     \\ not passed end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chemeClr val="tx1"/>
                </a:solidFill>
                <a:latin typeface="Courier New" pitchFamily="49" charset="0"/>
              </a:rPr>
              <a:t>       ((*p &amp; 1) ||     \\ already allocated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chemeClr val="tx1"/>
                </a:solidFill>
                <a:latin typeface="Courier New" pitchFamily="49" charset="0"/>
              </a:rPr>
              <a:t>       (*</a:t>
            </a:r>
            <a:r>
              <a:rPr lang="en-GB" sz="1600" b="1" dirty="0" err="1">
                <a:solidFill>
                  <a:schemeClr val="tx1"/>
                </a:solidFill>
                <a:latin typeface="Courier New" pitchFamily="49" charset="0"/>
              </a:rPr>
              <a:t>p</a:t>
            </a:r>
            <a:r>
              <a:rPr lang="en-GB" sz="1600" b="1" dirty="0">
                <a:solidFill>
                  <a:schemeClr val="tx1"/>
                </a:solidFill>
                <a:latin typeface="Courier New" pitchFamily="49" charset="0"/>
              </a:rPr>
              <a:t>  &lt;= </a:t>
            </a:r>
            <a:r>
              <a:rPr lang="en-GB" sz="1600" b="1" dirty="0" err="1">
                <a:solidFill>
                  <a:schemeClr val="tx1"/>
                </a:solidFill>
                <a:latin typeface="Courier New" pitchFamily="49" charset="0"/>
              </a:rPr>
              <a:t>len</a:t>
            </a:r>
            <a:r>
              <a:rPr lang="en-GB" sz="1600" b="1" dirty="0">
                <a:solidFill>
                  <a:schemeClr val="tx1"/>
                </a:solidFill>
                <a:latin typeface="Courier New" pitchFamily="49" charset="0"/>
              </a:rPr>
              <a:t>)))   \\ too small 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chemeClr val="tx1"/>
                </a:solidFill>
                <a:latin typeface="Courier New" pitchFamily="49" charset="0"/>
              </a:rPr>
              <a:t>  p = p + (*p &amp; -2);    \\ </a:t>
            </a:r>
            <a:r>
              <a:rPr lang="en-GB" sz="1600" b="1" dirty="0" err="1">
                <a:solidFill>
                  <a:schemeClr val="tx1"/>
                </a:solidFill>
                <a:latin typeface="Courier New" pitchFamily="49" charset="0"/>
              </a:rPr>
              <a:t>goto</a:t>
            </a:r>
            <a:r>
              <a:rPr lang="en-GB" sz="1600" b="1" dirty="0">
                <a:solidFill>
                  <a:schemeClr val="tx1"/>
                </a:solidFill>
                <a:latin typeface="Courier New" pitchFamily="49" charset="0"/>
              </a:rPr>
              <a:t> next block (word addressed)</a:t>
            </a:r>
          </a:p>
        </p:txBody>
      </p:sp>
    </p:spTree>
    <p:extLst>
      <p:ext uri="{BB962C8B-B14F-4D97-AF65-F5344CB8AC3E}">
        <p14:creationId xmlns:p14="http://schemas.microsoft.com/office/powerpoint/2010/main" val="155983824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2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Challenges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Strategic: maximize throughput and peak memory utilization</a:t>
            </a:r>
          </a:p>
          <a:p>
            <a:endParaRPr lang="en-US" dirty="0"/>
          </a:p>
          <a:p>
            <a:r>
              <a:rPr lang="en-US" dirty="0"/>
              <a:t>Implementation:</a:t>
            </a:r>
          </a:p>
          <a:p>
            <a:pPr lvl="1"/>
            <a:r>
              <a:rPr lang="en-US" dirty="0"/>
              <a:t>How do we know how much memory to free given just a pointer?</a:t>
            </a:r>
          </a:p>
          <a:p>
            <a:pPr lvl="1"/>
            <a:r>
              <a:rPr lang="en-US" dirty="0"/>
              <a:t>How do we keep track of the free blocks?</a:t>
            </a:r>
          </a:p>
          <a:p>
            <a:pPr lvl="1"/>
            <a:r>
              <a:rPr lang="en-US" dirty="0"/>
              <a:t>How do we pick a block to use for allocation—many might fit?</a:t>
            </a:r>
          </a:p>
          <a:p>
            <a:pPr lvl="1"/>
            <a:r>
              <a:rPr lang="en-US" dirty="0"/>
              <a:t>What do we do with the extra space when allocating a structure that is smaller than the free block it is placed in?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9158F-3378-D44B-876B-64E70D409B50}" type="slidenum">
              <a:rPr lang="en-US" smtClean="0">
                <a:solidFill>
                  <a:srgbClr val="4A66AC"/>
                </a:solidFill>
              </a:rPr>
              <a:pPr/>
              <a:t>21</a:t>
            </a:fld>
            <a:endParaRPr lang="en-US" dirty="0">
              <a:solidFill>
                <a:srgbClr val="4A66A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426071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>
            <a:norm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Implicit List: Allocating in Free Block</a:t>
            </a:r>
          </a:p>
        </p:txBody>
      </p:sp>
      <p:sp>
        <p:nvSpPr>
          <p:cNvPr id="23554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Allocating in a free block: </a:t>
            </a:r>
            <a:r>
              <a:rPr lang="en-GB" b="1" i="1" dirty="0">
                <a:solidFill>
                  <a:schemeClr val="accent1"/>
                </a:solidFill>
              </a:rPr>
              <a:t>splitting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Since allocated space might be smaller than free space, we might want to split the block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9158F-3378-D44B-876B-64E70D409B50}" type="slidenum">
              <a:rPr lang="en-US" smtClean="0">
                <a:solidFill>
                  <a:srgbClr val="4A66AC"/>
                </a:solidFill>
              </a:rPr>
              <a:pPr/>
              <a:t>22</a:t>
            </a:fld>
            <a:endParaRPr lang="en-US" dirty="0">
              <a:solidFill>
                <a:srgbClr val="4A66AC"/>
              </a:solidFill>
            </a:endParaRPr>
          </a:p>
        </p:txBody>
      </p:sp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413952" y="4726765"/>
            <a:ext cx="8328219" cy="171848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chemeClr val="tx1"/>
                </a:solidFill>
                <a:latin typeface="Courier New" pitchFamily="49" charset="0"/>
              </a:rPr>
              <a:t>void addblock(ptr p, int len) {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chemeClr val="tx1"/>
                </a:solidFill>
                <a:latin typeface="Courier New" pitchFamily="49" charset="0"/>
              </a:rPr>
              <a:t>  int newsize = ((len + 1) &gt;&gt; 1) &lt;&lt; 1;  // round up to even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chemeClr val="tx1"/>
                </a:solidFill>
                <a:latin typeface="Courier New" pitchFamily="49" charset="0"/>
              </a:rPr>
              <a:t>  int oldsize = *p &amp; -2;                // mask out low bit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chemeClr val="tx1"/>
                </a:solidFill>
                <a:latin typeface="Courier New" pitchFamily="49" charset="0"/>
              </a:rPr>
              <a:t>  *p = newsize | 1;                     // set new length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chemeClr val="tx1"/>
                </a:solidFill>
                <a:latin typeface="Courier New" pitchFamily="49" charset="0"/>
              </a:rPr>
              <a:t>  if (newsize &lt; oldsize)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chemeClr val="tx1"/>
                </a:solidFill>
                <a:latin typeface="Courier New" pitchFamily="49" charset="0"/>
              </a:rPr>
              <a:t>    *(p+newsize) = oldsize - newsize;   // set length in remaining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chemeClr val="tx1"/>
                </a:solidFill>
                <a:latin typeface="Courier New" pitchFamily="49" charset="0"/>
              </a:rPr>
              <a:t>}                                       //   part of block</a:t>
            </a:r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2057400" y="2980038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4</a:t>
            </a:r>
          </a:p>
        </p:txBody>
      </p:sp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2362200" y="2980038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58" name="Rectangle 6"/>
          <p:cNvSpPr>
            <a:spLocks noChangeArrowheads="1"/>
          </p:cNvSpPr>
          <p:nvPr/>
        </p:nvSpPr>
        <p:spPr bwMode="auto">
          <a:xfrm>
            <a:off x="2667000" y="2980038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59" name="Rectangle 7"/>
          <p:cNvSpPr>
            <a:spLocks noChangeArrowheads="1"/>
          </p:cNvSpPr>
          <p:nvPr/>
        </p:nvSpPr>
        <p:spPr bwMode="auto">
          <a:xfrm>
            <a:off x="2971800" y="2980038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60" name="Rectangle 8"/>
          <p:cNvSpPr>
            <a:spLocks noChangeArrowheads="1"/>
          </p:cNvSpPr>
          <p:nvPr/>
        </p:nvSpPr>
        <p:spPr bwMode="auto">
          <a:xfrm>
            <a:off x="3276600" y="2980038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4</a:t>
            </a:r>
          </a:p>
        </p:txBody>
      </p:sp>
      <p:sp>
        <p:nvSpPr>
          <p:cNvPr id="23561" name="Rectangle 9"/>
          <p:cNvSpPr>
            <a:spLocks noChangeArrowheads="1"/>
          </p:cNvSpPr>
          <p:nvPr/>
        </p:nvSpPr>
        <p:spPr bwMode="auto">
          <a:xfrm>
            <a:off x="3581400" y="2980038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62" name="Rectangle 10"/>
          <p:cNvSpPr>
            <a:spLocks noChangeArrowheads="1"/>
          </p:cNvSpPr>
          <p:nvPr/>
        </p:nvSpPr>
        <p:spPr bwMode="auto">
          <a:xfrm>
            <a:off x="3886200" y="2980038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63" name="Rectangle 11"/>
          <p:cNvSpPr>
            <a:spLocks noChangeArrowheads="1"/>
          </p:cNvSpPr>
          <p:nvPr/>
        </p:nvSpPr>
        <p:spPr bwMode="auto">
          <a:xfrm>
            <a:off x="4191000" y="2980038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64" name="Rectangle 12"/>
          <p:cNvSpPr>
            <a:spLocks noChangeArrowheads="1"/>
          </p:cNvSpPr>
          <p:nvPr/>
        </p:nvSpPr>
        <p:spPr bwMode="auto">
          <a:xfrm>
            <a:off x="4800600" y="2980038"/>
            <a:ext cx="3048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65" name="Rectangle 13"/>
          <p:cNvSpPr>
            <a:spLocks noChangeArrowheads="1"/>
          </p:cNvSpPr>
          <p:nvPr/>
        </p:nvSpPr>
        <p:spPr bwMode="auto">
          <a:xfrm>
            <a:off x="5105400" y="2980038"/>
            <a:ext cx="3048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66" name="Rectangle 14"/>
          <p:cNvSpPr>
            <a:spLocks noChangeArrowheads="1"/>
          </p:cNvSpPr>
          <p:nvPr/>
        </p:nvSpPr>
        <p:spPr bwMode="auto">
          <a:xfrm>
            <a:off x="5410200" y="2980038"/>
            <a:ext cx="3048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67" name="Rectangle 15"/>
          <p:cNvSpPr>
            <a:spLocks noChangeArrowheads="1"/>
          </p:cNvSpPr>
          <p:nvPr/>
        </p:nvSpPr>
        <p:spPr bwMode="auto">
          <a:xfrm>
            <a:off x="5715000" y="2980038"/>
            <a:ext cx="3048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68" name="Rectangle 16"/>
          <p:cNvSpPr>
            <a:spLocks noChangeArrowheads="1"/>
          </p:cNvSpPr>
          <p:nvPr/>
        </p:nvSpPr>
        <p:spPr bwMode="auto">
          <a:xfrm>
            <a:off x="6019800" y="2980038"/>
            <a:ext cx="3048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69" name="Rectangle 17"/>
          <p:cNvSpPr>
            <a:spLocks noChangeArrowheads="1"/>
          </p:cNvSpPr>
          <p:nvPr/>
        </p:nvSpPr>
        <p:spPr bwMode="auto">
          <a:xfrm>
            <a:off x="6324600" y="2980038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2</a:t>
            </a:r>
          </a:p>
        </p:txBody>
      </p:sp>
      <p:sp>
        <p:nvSpPr>
          <p:cNvPr id="23570" name="Rectangle 18"/>
          <p:cNvSpPr>
            <a:spLocks noChangeArrowheads="1"/>
          </p:cNvSpPr>
          <p:nvPr/>
        </p:nvSpPr>
        <p:spPr bwMode="auto">
          <a:xfrm>
            <a:off x="6629400" y="2980038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71" name="Rectangle 19"/>
          <p:cNvSpPr>
            <a:spLocks noChangeArrowheads="1"/>
          </p:cNvSpPr>
          <p:nvPr/>
        </p:nvSpPr>
        <p:spPr bwMode="auto">
          <a:xfrm>
            <a:off x="4495800" y="2980038"/>
            <a:ext cx="3048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6</a:t>
            </a:r>
          </a:p>
        </p:txBody>
      </p:sp>
      <p:sp>
        <p:nvSpPr>
          <p:cNvPr id="23572" name="Freeform 20"/>
          <p:cNvSpPr>
            <a:spLocks/>
          </p:cNvSpPr>
          <p:nvPr/>
        </p:nvSpPr>
        <p:spPr bwMode="auto">
          <a:xfrm>
            <a:off x="3429000" y="2743200"/>
            <a:ext cx="12192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384" y="0"/>
              </a:cxn>
              <a:cxn ang="0">
                <a:pos x="768" y="144"/>
              </a:cxn>
            </a:cxnLst>
            <a:rect l="0" t="0" r="r" b="b"/>
            <a:pathLst>
              <a:path w="768" h="144">
                <a:moveTo>
                  <a:pt x="0" y="144"/>
                </a:moveTo>
                <a:cubicBezTo>
                  <a:pt x="128" y="72"/>
                  <a:pt x="256" y="0"/>
                  <a:pt x="384" y="0"/>
                </a:cubicBezTo>
                <a:cubicBezTo>
                  <a:pt x="512" y="0"/>
                  <a:pt x="640" y="72"/>
                  <a:pt x="768" y="144"/>
                </a:cubicBezTo>
              </a:path>
            </a:pathLst>
          </a:custGeom>
          <a:noFill/>
          <a:ln w="2556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73" name="Freeform 21"/>
          <p:cNvSpPr>
            <a:spLocks/>
          </p:cNvSpPr>
          <p:nvPr/>
        </p:nvSpPr>
        <p:spPr bwMode="auto">
          <a:xfrm>
            <a:off x="4648200" y="2743200"/>
            <a:ext cx="18288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576" y="0"/>
              </a:cxn>
              <a:cxn ang="0">
                <a:pos x="1152" y="144"/>
              </a:cxn>
            </a:cxnLst>
            <a:rect l="0" t="0" r="r" b="b"/>
            <a:pathLst>
              <a:path w="1152" h="144">
                <a:moveTo>
                  <a:pt x="0" y="144"/>
                </a:moveTo>
                <a:cubicBezTo>
                  <a:pt x="192" y="72"/>
                  <a:pt x="384" y="0"/>
                  <a:pt x="576" y="0"/>
                </a:cubicBezTo>
                <a:cubicBezTo>
                  <a:pt x="768" y="0"/>
                  <a:pt x="960" y="72"/>
                  <a:pt x="1152" y="144"/>
                </a:cubicBezTo>
              </a:path>
            </a:pathLst>
          </a:custGeom>
          <a:noFill/>
          <a:ln w="2556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74" name="Rectangle 22"/>
          <p:cNvSpPr>
            <a:spLocks noChangeArrowheads="1"/>
          </p:cNvSpPr>
          <p:nvPr/>
        </p:nvSpPr>
        <p:spPr bwMode="auto">
          <a:xfrm>
            <a:off x="3276600" y="4250789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4</a:t>
            </a:r>
          </a:p>
        </p:txBody>
      </p:sp>
      <p:sp>
        <p:nvSpPr>
          <p:cNvPr id="23575" name="Rectangle 23"/>
          <p:cNvSpPr>
            <a:spLocks noChangeArrowheads="1"/>
          </p:cNvSpPr>
          <p:nvPr/>
        </p:nvSpPr>
        <p:spPr bwMode="auto">
          <a:xfrm>
            <a:off x="3581400" y="4250789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76" name="Rectangle 24"/>
          <p:cNvSpPr>
            <a:spLocks noChangeArrowheads="1"/>
          </p:cNvSpPr>
          <p:nvPr/>
        </p:nvSpPr>
        <p:spPr bwMode="auto">
          <a:xfrm>
            <a:off x="3886200" y="4250789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77" name="Rectangle 25"/>
          <p:cNvSpPr>
            <a:spLocks noChangeArrowheads="1"/>
          </p:cNvSpPr>
          <p:nvPr/>
        </p:nvSpPr>
        <p:spPr bwMode="auto">
          <a:xfrm>
            <a:off x="4191000" y="4250789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78" name="Rectangle 26"/>
          <p:cNvSpPr>
            <a:spLocks noChangeArrowheads="1"/>
          </p:cNvSpPr>
          <p:nvPr/>
        </p:nvSpPr>
        <p:spPr bwMode="auto">
          <a:xfrm>
            <a:off x="4800600" y="4250789"/>
            <a:ext cx="304800" cy="304800"/>
          </a:xfrm>
          <a:prstGeom prst="rect">
            <a:avLst/>
          </a:prstGeom>
          <a:solidFill>
            <a:schemeClr val="accent6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79" name="Rectangle 27"/>
          <p:cNvSpPr>
            <a:spLocks noChangeArrowheads="1"/>
          </p:cNvSpPr>
          <p:nvPr/>
        </p:nvSpPr>
        <p:spPr bwMode="auto">
          <a:xfrm>
            <a:off x="5105400" y="4250789"/>
            <a:ext cx="304800" cy="304800"/>
          </a:xfrm>
          <a:prstGeom prst="rect">
            <a:avLst/>
          </a:prstGeom>
          <a:solidFill>
            <a:schemeClr val="accent6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80" name="Rectangle 28"/>
          <p:cNvSpPr>
            <a:spLocks noChangeArrowheads="1"/>
          </p:cNvSpPr>
          <p:nvPr/>
        </p:nvSpPr>
        <p:spPr bwMode="auto">
          <a:xfrm>
            <a:off x="5410200" y="4250789"/>
            <a:ext cx="304800" cy="304800"/>
          </a:xfrm>
          <a:prstGeom prst="rect">
            <a:avLst/>
          </a:prstGeom>
          <a:solidFill>
            <a:schemeClr val="accent6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81" name="Rectangle 29"/>
          <p:cNvSpPr>
            <a:spLocks noChangeArrowheads="1"/>
          </p:cNvSpPr>
          <p:nvPr/>
        </p:nvSpPr>
        <p:spPr bwMode="auto">
          <a:xfrm>
            <a:off x="5715000" y="4250789"/>
            <a:ext cx="3048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82" name="Rectangle 30"/>
          <p:cNvSpPr>
            <a:spLocks noChangeArrowheads="1"/>
          </p:cNvSpPr>
          <p:nvPr/>
        </p:nvSpPr>
        <p:spPr bwMode="auto">
          <a:xfrm>
            <a:off x="6019800" y="4250789"/>
            <a:ext cx="3048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83" name="Rectangle 31"/>
          <p:cNvSpPr>
            <a:spLocks noChangeArrowheads="1"/>
          </p:cNvSpPr>
          <p:nvPr/>
        </p:nvSpPr>
        <p:spPr bwMode="auto">
          <a:xfrm>
            <a:off x="6324600" y="4250789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2</a:t>
            </a:r>
          </a:p>
        </p:txBody>
      </p:sp>
      <p:sp>
        <p:nvSpPr>
          <p:cNvPr id="23584" name="Rectangle 32"/>
          <p:cNvSpPr>
            <a:spLocks noChangeArrowheads="1"/>
          </p:cNvSpPr>
          <p:nvPr/>
        </p:nvSpPr>
        <p:spPr bwMode="auto">
          <a:xfrm>
            <a:off x="6629400" y="4250789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85" name="Rectangle 33"/>
          <p:cNvSpPr>
            <a:spLocks noChangeArrowheads="1"/>
          </p:cNvSpPr>
          <p:nvPr/>
        </p:nvSpPr>
        <p:spPr bwMode="auto">
          <a:xfrm>
            <a:off x="4495800" y="4250789"/>
            <a:ext cx="304800" cy="304800"/>
          </a:xfrm>
          <a:prstGeom prst="rect">
            <a:avLst/>
          </a:prstGeom>
          <a:solidFill>
            <a:schemeClr val="accent6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4</a:t>
            </a:r>
          </a:p>
        </p:txBody>
      </p:sp>
      <p:sp>
        <p:nvSpPr>
          <p:cNvPr id="23586" name="Freeform 34"/>
          <p:cNvSpPr>
            <a:spLocks/>
          </p:cNvSpPr>
          <p:nvPr/>
        </p:nvSpPr>
        <p:spPr bwMode="auto">
          <a:xfrm>
            <a:off x="3429000" y="4013951"/>
            <a:ext cx="12192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384" y="0"/>
              </a:cxn>
              <a:cxn ang="0">
                <a:pos x="768" y="144"/>
              </a:cxn>
            </a:cxnLst>
            <a:rect l="0" t="0" r="r" b="b"/>
            <a:pathLst>
              <a:path w="768" h="144">
                <a:moveTo>
                  <a:pt x="0" y="144"/>
                </a:moveTo>
                <a:cubicBezTo>
                  <a:pt x="128" y="72"/>
                  <a:pt x="256" y="0"/>
                  <a:pt x="384" y="0"/>
                </a:cubicBezTo>
                <a:cubicBezTo>
                  <a:pt x="512" y="0"/>
                  <a:pt x="640" y="72"/>
                  <a:pt x="768" y="144"/>
                </a:cubicBezTo>
              </a:path>
            </a:pathLst>
          </a:custGeom>
          <a:noFill/>
          <a:ln w="2556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87" name="Line 35"/>
          <p:cNvSpPr>
            <a:spLocks noChangeShapeType="1"/>
          </p:cNvSpPr>
          <p:nvPr/>
        </p:nvSpPr>
        <p:spPr bwMode="auto">
          <a:xfrm flipV="1">
            <a:off x="4638408" y="3283251"/>
            <a:ext cx="1588" cy="231775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588" name="Text Box 36"/>
          <p:cNvSpPr txBox="1">
            <a:spLocks noChangeArrowheads="1"/>
          </p:cNvSpPr>
          <p:nvPr/>
        </p:nvSpPr>
        <p:spPr bwMode="auto">
          <a:xfrm>
            <a:off x="4482833" y="3437238"/>
            <a:ext cx="292366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p</a:t>
            </a:r>
          </a:p>
        </p:txBody>
      </p:sp>
      <p:sp>
        <p:nvSpPr>
          <p:cNvPr id="23589" name="Freeform 37"/>
          <p:cNvSpPr>
            <a:spLocks/>
          </p:cNvSpPr>
          <p:nvPr/>
        </p:nvSpPr>
        <p:spPr bwMode="auto">
          <a:xfrm>
            <a:off x="2209800" y="2743200"/>
            <a:ext cx="12192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384" y="0"/>
              </a:cxn>
              <a:cxn ang="0">
                <a:pos x="768" y="144"/>
              </a:cxn>
            </a:cxnLst>
            <a:rect l="0" t="0" r="r" b="b"/>
            <a:pathLst>
              <a:path w="768" h="144">
                <a:moveTo>
                  <a:pt x="0" y="144"/>
                </a:moveTo>
                <a:cubicBezTo>
                  <a:pt x="128" y="72"/>
                  <a:pt x="256" y="0"/>
                  <a:pt x="384" y="0"/>
                </a:cubicBezTo>
                <a:cubicBezTo>
                  <a:pt x="512" y="0"/>
                  <a:pt x="640" y="72"/>
                  <a:pt x="768" y="144"/>
                </a:cubicBezTo>
              </a:path>
            </a:pathLst>
          </a:custGeom>
          <a:noFill/>
          <a:ln w="2556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90" name="Text Box 38"/>
          <p:cNvSpPr txBox="1">
            <a:spLocks noChangeArrowheads="1"/>
          </p:cNvSpPr>
          <p:nvPr/>
        </p:nvSpPr>
        <p:spPr bwMode="auto">
          <a:xfrm>
            <a:off x="5731476" y="4236201"/>
            <a:ext cx="285954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2</a:t>
            </a:r>
          </a:p>
        </p:txBody>
      </p:sp>
      <p:sp>
        <p:nvSpPr>
          <p:cNvPr id="23591" name="Freeform 39"/>
          <p:cNvSpPr>
            <a:spLocks/>
          </p:cNvSpPr>
          <p:nvPr/>
        </p:nvSpPr>
        <p:spPr bwMode="auto">
          <a:xfrm>
            <a:off x="4572000" y="4013951"/>
            <a:ext cx="12954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432" y="0"/>
              </a:cxn>
              <a:cxn ang="0">
                <a:pos x="816" y="144"/>
              </a:cxn>
            </a:cxnLst>
            <a:rect l="0" t="0" r="r" b="b"/>
            <a:pathLst>
              <a:path w="816" h="144">
                <a:moveTo>
                  <a:pt x="0" y="144"/>
                </a:moveTo>
                <a:cubicBezTo>
                  <a:pt x="148" y="72"/>
                  <a:pt x="296" y="0"/>
                  <a:pt x="432" y="0"/>
                </a:cubicBezTo>
                <a:cubicBezTo>
                  <a:pt x="568" y="0"/>
                  <a:pt x="692" y="72"/>
                  <a:pt x="816" y="144"/>
                </a:cubicBezTo>
              </a:path>
            </a:pathLst>
          </a:custGeom>
          <a:noFill/>
          <a:ln w="2556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92" name="Freeform 40"/>
          <p:cNvSpPr>
            <a:spLocks/>
          </p:cNvSpPr>
          <p:nvPr/>
        </p:nvSpPr>
        <p:spPr bwMode="auto">
          <a:xfrm>
            <a:off x="5867400" y="4090151"/>
            <a:ext cx="609600" cy="152400"/>
          </a:xfrm>
          <a:custGeom>
            <a:avLst/>
            <a:gdLst/>
            <a:ahLst/>
            <a:cxnLst>
              <a:cxn ang="0">
                <a:pos x="0" y="96"/>
              </a:cxn>
              <a:cxn ang="0">
                <a:pos x="192" y="0"/>
              </a:cxn>
              <a:cxn ang="0">
                <a:pos x="384" y="96"/>
              </a:cxn>
            </a:cxnLst>
            <a:rect l="0" t="0" r="r" b="b"/>
            <a:pathLst>
              <a:path w="384" h="96">
                <a:moveTo>
                  <a:pt x="0" y="96"/>
                </a:moveTo>
                <a:cubicBezTo>
                  <a:pt x="64" y="48"/>
                  <a:pt x="128" y="0"/>
                  <a:pt x="192" y="0"/>
                </a:cubicBezTo>
                <a:cubicBezTo>
                  <a:pt x="256" y="0"/>
                  <a:pt x="320" y="48"/>
                  <a:pt x="384" y="96"/>
                </a:cubicBezTo>
              </a:path>
            </a:pathLst>
          </a:custGeom>
          <a:noFill/>
          <a:ln w="2556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93" name="Rectangle 41"/>
          <p:cNvSpPr>
            <a:spLocks noChangeArrowheads="1"/>
          </p:cNvSpPr>
          <p:nvPr/>
        </p:nvSpPr>
        <p:spPr bwMode="auto">
          <a:xfrm>
            <a:off x="2057400" y="4250789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4</a:t>
            </a:r>
          </a:p>
        </p:txBody>
      </p:sp>
      <p:sp>
        <p:nvSpPr>
          <p:cNvPr id="23594" name="Rectangle 42"/>
          <p:cNvSpPr>
            <a:spLocks noChangeArrowheads="1"/>
          </p:cNvSpPr>
          <p:nvPr/>
        </p:nvSpPr>
        <p:spPr bwMode="auto">
          <a:xfrm>
            <a:off x="2362200" y="4250789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95" name="Rectangle 43"/>
          <p:cNvSpPr>
            <a:spLocks noChangeArrowheads="1"/>
          </p:cNvSpPr>
          <p:nvPr/>
        </p:nvSpPr>
        <p:spPr bwMode="auto">
          <a:xfrm>
            <a:off x="2667000" y="4250789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96" name="Rectangle 44"/>
          <p:cNvSpPr>
            <a:spLocks noChangeArrowheads="1"/>
          </p:cNvSpPr>
          <p:nvPr/>
        </p:nvSpPr>
        <p:spPr bwMode="auto">
          <a:xfrm>
            <a:off x="2971800" y="4250789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97" name="Freeform 45"/>
          <p:cNvSpPr>
            <a:spLocks/>
          </p:cNvSpPr>
          <p:nvPr/>
        </p:nvSpPr>
        <p:spPr bwMode="auto">
          <a:xfrm>
            <a:off x="2209800" y="4013951"/>
            <a:ext cx="12192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384" y="0"/>
              </a:cxn>
              <a:cxn ang="0">
                <a:pos x="768" y="144"/>
              </a:cxn>
            </a:cxnLst>
            <a:rect l="0" t="0" r="r" b="b"/>
            <a:pathLst>
              <a:path w="768" h="144">
                <a:moveTo>
                  <a:pt x="0" y="144"/>
                </a:moveTo>
                <a:cubicBezTo>
                  <a:pt x="128" y="72"/>
                  <a:pt x="256" y="0"/>
                  <a:pt x="384" y="0"/>
                </a:cubicBezTo>
                <a:cubicBezTo>
                  <a:pt x="512" y="0"/>
                  <a:pt x="640" y="72"/>
                  <a:pt x="768" y="144"/>
                </a:cubicBezTo>
              </a:path>
            </a:pathLst>
          </a:custGeom>
          <a:noFill/>
          <a:ln w="2556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98" name="Text Box 46"/>
          <p:cNvSpPr txBox="1">
            <a:spLocks noChangeArrowheads="1"/>
          </p:cNvSpPr>
          <p:nvPr/>
        </p:nvSpPr>
        <p:spPr bwMode="auto">
          <a:xfrm>
            <a:off x="707676" y="3690874"/>
            <a:ext cx="1820371" cy="30380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5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ourier New" pitchFamily="49" charset="0"/>
              </a:rPr>
              <a:t>addblock</a:t>
            </a:r>
            <a:r>
              <a:rPr lang="en-GB" sz="1600" b="1" dirty="0">
                <a:latin typeface="Courier New" pitchFamily="49" charset="0"/>
              </a:rPr>
              <a:t>(p, 4)</a:t>
            </a:r>
          </a:p>
        </p:txBody>
      </p:sp>
    </p:spTree>
    <p:extLst>
      <p:ext uri="{BB962C8B-B14F-4D97-AF65-F5344CB8AC3E}">
        <p14:creationId xmlns:p14="http://schemas.microsoft.com/office/powerpoint/2010/main" val="2918617886"/>
      </p:ext>
    </p:extLst>
  </p:cSld>
  <p:clrMapOvr>
    <a:masterClrMapping/>
  </p:clrMapOvr>
  <p:transition spd="med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2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Challenges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Strategic: maximize throughput and peak memory utilization</a:t>
            </a:r>
          </a:p>
          <a:p>
            <a:endParaRPr lang="en-US" dirty="0"/>
          </a:p>
          <a:p>
            <a:r>
              <a:rPr lang="en-US" dirty="0"/>
              <a:t>Implementation:</a:t>
            </a:r>
          </a:p>
          <a:p>
            <a:pPr lvl="1"/>
            <a:r>
              <a:rPr lang="en-US" dirty="0"/>
              <a:t>How do we know how much memory to free given just a pointer?</a:t>
            </a:r>
          </a:p>
          <a:p>
            <a:pPr lvl="1"/>
            <a:r>
              <a:rPr lang="en-US" dirty="0"/>
              <a:t>How do we keep track of the free blocks?</a:t>
            </a:r>
          </a:p>
          <a:p>
            <a:pPr lvl="1"/>
            <a:r>
              <a:rPr lang="en-US" dirty="0"/>
              <a:t>How do we pick a block to use for allocation—many might fit?</a:t>
            </a:r>
          </a:p>
          <a:p>
            <a:pPr lvl="1"/>
            <a:r>
              <a:rPr lang="en-US" dirty="0"/>
              <a:t>What do we do with the extra space when allocating a structure that is smaller than the free block it is placed in?</a:t>
            </a:r>
          </a:p>
          <a:p>
            <a:pPr lvl="1"/>
            <a:r>
              <a:rPr lang="en-US" dirty="0"/>
              <a:t>How do we reinsert a freed block?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9158F-3378-D44B-876B-64E70D409B50}" type="slidenum">
              <a:rPr lang="en-US" smtClean="0">
                <a:solidFill>
                  <a:srgbClr val="4A66AC"/>
                </a:solidFill>
              </a:rPr>
              <a:pPr/>
              <a:t>23</a:t>
            </a:fld>
            <a:endParaRPr lang="en-US" dirty="0">
              <a:solidFill>
                <a:srgbClr val="4A66A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661041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>
            <a:norm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Implicit List: Freeing a Block</a:t>
            </a:r>
          </a:p>
        </p:txBody>
      </p:sp>
      <p:sp>
        <p:nvSpPr>
          <p:cNvPr id="2457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marL="346075" indent="-346075">
              <a:tabLst>
                <a:tab pos="457200" algn="l"/>
                <a:tab pos="984250" algn="l"/>
                <a:tab pos="1898650" algn="l"/>
                <a:tab pos="2813050" algn="l"/>
                <a:tab pos="3727450" algn="l"/>
                <a:tab pos="4641850" algn="l"/>
                <a:tab pos="5556250" algn="l"/>
                <a:tab pos="6470650" algn="l"/>
                <a:tab pos="7385050" algn="l"/>
                <a:tab pos="8299450" algn="l"/>
                <a:tab pos="9213850" algn="l"/>
                <a:tab pos="10128250" algn="l"/>
              </a:tabLst>
            </a:pPr>
            <a:r>
              <a:rPr lang="en-GB" dirty="0"/>
              <a:t>Simplest implementation:</a:t>
            </a:r>
          </a:p>
          <a:p>
            <a:pPr lvl="1">
              <a:tabLst>
                <a:tab pos="457200" algn="l"/>
                <a:tab pos="984250" algn="l"/>
                <a:tab pos="1898650" algn="l"/>
                <a:tab pos="2813050" algn="l"/>
                <a:tab pos="3727450" algn="l"/>
                <a:tab pos="4641850" algn="l"/>
                <a:tab pos="5556250" algn="l"/>
                <a:tab pos="6470650" algn="l"/>
                <a:tab pos="7385050" algn="l"/>
                <a:tab pos="8299450" algn="l"/>
                <a:tab pos="9213850" algn="l"/>
                <a:tab pos="10128250" algn="l"/>
              </a:tabLst>
            </a:pPr>
            <a:r>
              <a:rPr lang="en-GB" dirty="0"/>
              <a:t>Need only clear the “allocated” flag</a:t>
            </a:r>
          </a:p>
          <a:p>
            <a:pPr marL="1249363" lvl="2" indent="-341313">
              <a:lnSpc>
                <a:spcPct val="101000"/>
              </a:lnSpc>
              <a:spcBef>
                <a:spcPts val="200"/>
              </a:spcBef>
              <a:buSzPct val="90000"/>
              <a:buFont typeface="Wingdings" pitchFamily="2" charset="2"/>
              <a:buNone/>
              <a:tabLst>
                <a:tab pos="457200" algn="l"/>
                <a:tab pos="984250" algn="l"/>
                <a:tab pos="1898650" algn="l"/>
                <a:tab pos="2813050" algn="l"/>
                <a:tab pos="3727450" algn="l"/>
                <a:tab pos="4641850" algn="l"/>
                <a:tab pos="5556250" algn="l"/>
                <a:tab pos="6470650" algn="l"/>
                <a:tab pos="7385050" algn="l"/>
                <a:tab pos="8299450" algn="l"/>
                <a:tab pos="9213850" algn="l"/>
                <a:tab pos="10128250" algn="l"/>
              </a:tabLst>
            </a:pPr>
            <a:r>
              <a:rPr lang="en-GB" dirty="0">
                <a:latin typeface="Courier New" pitchFamily="49" charset="0"/>
              </a:rPr>
              <a:t>  </a:t>
            </a:r>
            <a:r>
              <a:rPr lang="en-GB" sz="1600" b="1" dirty="0">
                <a:latin typeface="Courier New" pitchFamily="49" charset="0"/>
              </a:rPr>
              <a:t>void </a:t>
            </a:r>
            <a:r>
              <a:rPr lang="en-GB" sz="1600" b="1" dirty="0" err="1">
                <a:latin typeface="Courier New" pitchFamily="49" charset="0"/>
              </a:rPr>
              <a:t>free_block</a:t>
            </a:r>
            <a:r>
              <a:rPr lang="en-GB" sz="1600" b="1" dirty="0">
                <a:latin typeface="Courier New" pitchFamily="49" charset="0"/>
              </a:rPr>
              <a:t>(</a:t>
            </a:r>
            <a:r>
              <a:rPr lang="en-GB" sz="1600" b="1" dirty="0" err="1">
                <a:latin typeface="Courier New" pitchFamily="49" charset="0"/>
              </a:rPr>
              <a:t>ptr</a:t>
            </a:r>
            <a:r>
              <a:rPr lang="en-GB" sz="1600" b="1" dirty="0">
                <a:latin typeface="Courier New" pitchFamily="49" charset="0"/>
              </a:rPr>
              <a:t> p) { *p = *p &amp; -2 }</a:t>
            </a:r>
            <a:endParaRPr lang="en-GB" dirty="0"/>
          </a:p>
          <a:p>
            <a:pPr lvl="1">
              <a:tabLst>
                <a:tab pos="457200" algn="l"/>
                <a:tab pos="984250" algn="l"/>
                <a:tab pos="1898650" algn="l"/>
                <a:tab pos="2813050" algn="l"/>
                <a:tab pos="3727450" algn="l"/>
                <a:tab pos="4641850" algn="l"/>
                <a:tab pos="5556250" algn="l"/>
                <a:tab pos="6470650" algn="l"/>
                <a:tab pos="7385050" algn="l"/>
                <a:tab pos="8299450" algn="l"/>
                <a:tab pos="9213850" algn="l"/>
                <a:tab pos="10128250" algn="l"/>
              </a:tabLst>
            </a:pPr>
            <a:r>
              <a:rPr lang="en-GB" dirty="0"/>
              <a:t>But can lead to “false fragmentation” </a:t>
            </a:r>
          </a:p>
          <a:p>
            <a:pPr lvl="1">
              <a:buSzPct val="75000"/>
              <a:buFont typeface="Wingdings" pitchFamily="2" charset="2"/>
              <a:buNone/>
              <a:tabLst>
                <a:tab pos="457200" algn="l"/>
                <a:tab pos="984250" algn="l"/>
                <a:tab pos="1898650" algn="l"/>
                <a:tab pos="2813050" algn="l"/>
                <a:tab pos="3727450" algn="l"/>
                <a:tab pos="4641850" algn="l"/>
                <a:tab pos="5556250" algn="l"/>
                <a:tab pos="6470650" algn="l"/>
                <a:tab pos="7385050" algn="l"/>
                <a:tab pos="8299450" algn="l"/>
                <a:tab pos="9213850" algn="l"/>
                <a:tab pos="10128250" algn="l"/>
              </a:tabLst>
            </a:pPr>
            <a:endParaRPr lang="en-GB" dirty="0"/>
          </a:p>
          <a:p>
            <a:pPr lvl="1">
              <a:buSzPct val="75000"/>
              <a:buFont typeface="Wingdings" pitchFamily="2" charset="2"/>
              <a:buNone/>
              <a:tabLst>
                <a:tab pos="457200" algn="l"/>
                <a:tab pos="984250" algn="l"/>
                <a:tab pos="1898650" algn="l"/>
                <a:tab pos="2813050" algn="l"/>
                <a:tab pos="3727450" algn="l"/>
                <a:tab pos="4641850" algn="l"/>
                <a:tab pos="5556250" algn="l"/>
                <a:tab pos="6470650" algn="l"/>
                <a:tab pos="7385050" algn="l"/>
                <a:tab pos="8299450" algn="l"/>
                <a:tab pos="9213850" algn="l"/>
                <a:tab pos="10128250" algn="l"/>
              </a:tabLst>
            </a:pPr>
            <a:endParaRPr lang="en-GB" dirty="0"/>
          </a:p>
          <a:p>
            <a:pPr lvl="1">
              <a:buSzPct val="75000"/>
              <a:buFont typeface="Wingdings" pitchFamily="2" charset="2"/>
              <a:buNone/>
              <a:tabLst>
                <a:tab pos="457200" algn="l"/>
                <a:tab pos="984250" algn="l"/>
                <a:tab pos="1898650" algn="l"/>
                <a:tab pos="2813050" algn="l"/>
                <a:tab pos="3727450" algn="l"/>
                <a:tab pos="4641850" algn="l"/>
                <a:tab pos="5556250" algn="l"/>
                <a:tab pos="6470650" algn="l"/>
                <a:tab pos="7385050" algn="l"/>
                <a:tab pos="8299450" algn="l"/>
                <a:tab pos="9213850" algn="l"/>
                <a:tab pos="10128250" algn="l"/>
              </a:tabLst>
            </a:pPr>
            <a:endParaRPr lang="en-GB" dirty="0"/>
          </a:p>
          <a:p>
            <a:pPr lvl="1">
              <a:buSzPct val="75000"/>
              <a:buFont typeface="Wingdings" pitchFamily="2" charset="2"/>
              <a:buNone/>
              <a:tabLst>
                <a:tab pos="457200" algn="l"/>
                <a:tab pos="984250" algn="l"/>
                <a:tab pos="1898650" algn="l"/>
                <a:tab pos="2813050" algn="l"/>
                <a:tab pos="3727450" algn="l"/>
                <a:tab pos="4641850" algn="l"/>
                <a:tab pos="5556250" algn="l"/>
                <a:tab pos="6470650" algn="l"/>
                <a:tab pos="7385050" algn="l"/>
                <a:tab pos="8299450" algn="l"/>
                <a:tab pos="9213850" algn="l"/>
                <a:tab pos="10128250" algn="l"/>
              </a:tabLst>
            </a:pPr>
            <a:endParaRPr lang="en-GB" dirty="0"/>
          </a:p>
          <a:p>
            <a:pPr lvl="1">
              <a:buSzPct val="75000"/>
              <a:buFont typeface="Wingdings" pitchFamily="2" charset="2"/>
              <a:buNone/>
              <a:tabLst>
                <a:tab pos="457200" algn="l"/>
                <a:tab pos="984250" algn="l"/>
                <a:tab pos="1898650" algn="l"/>
                <a:tab pos="2813050" algn="l"/>
                <a:tab pos="3727450" algn="l"/>
                <a:tab pos="4641850" algn="l"/>
                <a:tab pos="5556250" algn="l"/>
                <a:tab pos="6470650" algn="l"/>
                <a:tab pos="7385050" algn="l"/>
                <a:tab pos="8299450" algn="l"/>
                <a:tab pos="9213850" algn="l"/>
                <a:tab pos="10128250" algn="l"/>
              </a:tabLst>
            </a:pPr>
            <a:endParaRPr lang="en-GB" dirty="0"/>
          </a:p>
          <a:p>
            <a:pPr lvl="1">
              <a:buSzPct val="75000"/>
              <a:buFont typeface="Wingdings" pitchFamily="2" charset="2"/>
              <a:buNone/>
              <a:tabLst>
                <a:tab pos="457200" algn="l"/>
                <a:tab pos="984250" algn="l"/>
                <a:tab pos="1898650" algn="l"/>
                <a:tab pos="2813050" algn="l"/>
                <a:tab pos="3727450" algn="l"/>
                <a:tab pos="4641850" algn="l"/>
                <a:tab pos="5556250" algn="l"/>
                <a:tab pos="6470650" algn="l"/>
                <a:tab pos="7385050" algn="l"/>
                <a:tab pos="8299450" algn="l"/>
                <a:tab pos="9213850" algn="l"/>
                <a:tab pos="10128250" algn="l"/>
              </a:tabLst>
            </a:pPr>
            <a:endParaRPr lang="en-GB" dirty="0"/>
          </a:p>
          <a:p>
            <a:pPr lvl="1">
              <a:buSzPct val="75000"/>
              <a:buFont typeface="Wingdings" pitchFamily="2" charset="2"/>
              <a:buNone/>
              <a:tabLst>
                <a:tab pos="457200" algn="l"/>
                <a:tab pos="984250" algn="l"/>
                <a:tab pos="1898650" algn="l"/>
                <a:tab pos="2813050" algn="l"/>
                <a:tab pos="3727450" algn="l"/>
                <a:tab pos="4641850" algn="l"/>
                <a:tab pos="5556250" algn="l"/>
                <a:tab pos="6470650" algn="l"/>
                <a:tab pos="7385050" algn="l"/>
                <a:tab pos="8299450" algn="l"/>
                <a:tab pos="9213850" algn="l"/>
                <a:tab pos="10128250" algn="l"/>
              </a:tabLst>
            </a:pPr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9158F-3378-D44B-876B-64E70D409B50}" type="slidenum">
              <a:rPr lang="en-US" smtClean="0">
                <a:solidFill>
                  <a:srgbClr val="4A66AC"/>
                </a:solidFill>
              </a:rPr>
              <a:pPr/>
              <a:t>24</a:t>
            </a:fld>
            <a:endParaRPr lang="en-US" dirty="0">
              <a:solidFill>
                <a:srgbClr val="4A66AC"/>
              </a:solidFill>
            </a:endParaRPr>
          </a:p>
        </p:txBody>
      </p:sp>
      <p:grpSp>
        <p:nvGrpSpPr>
          <p:cNvPr id="54" name="Group 53"/>
          <p:cNvGrpSpPr/>
          <p:nvPr/>
        </p:nvGrpSpPr>
        <p:grpSpPr>
          <a:xfrm>
            <a:off x="2133600" y="3167513"/>
            <a:ext cx="4876800" cy="566287"/>
            <a:chOff x="2133600" y="3167513"/>
            <a:chExt cx="4876800" cy="566287"/>
          </a:xfrm>
        </p:grpSpPr>
        <p:sp>
          <p:nvSpPr>
            <p:cNvPr id="24579" name="Rectangle 3"/>
            <p:cNvSpPr>
              <a:spLocks noChangeArrowheads="1"/>
            </p:cNvSpPr>
            <p:nvPr/>
          </p:nvSpPr>
          <p:spPr bwMode="auto">
            <a:xfrm>
              <a:off x="3352800" y="3404351"/>
              <a:ext cx="304800" cy="3048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4</a:t>
              </a:r>
            </a:p>
          </p:txBody>
        </p:sp>
        <p:sp>
          <p:nvSpPr>
            <p:cNvPr id="24580" name="Rectangle 4"/>
            <p:cNvSpPr>
              <a:spLocks noChangeArrowheads="1"/>
            </p:cNvSpPr>
            <p:nvPr/>
          </p:nvSpPr>
          <p:spPr bwMode="auto">
            <a:xfrm>
              <a:off x="3657600" y="3404351"/>
              <a:ext cx="304800" cy="3048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81" name="Rectangle 5"/>
            <p:cNvSpPr>
              <a:spLocks noChangeArrowheads="1"/>
            </p:cNvSpPr>
            <p:nvPr/>
          </p:nvSpPr>
          <p:spPr bwMode="auto">
            <a:xfrm>
              <a:off x="3962400" y="3404351"/>
              <a:ext cx="304800" cy="3048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82" name="Rectangle 6"/>
            <p:cNvSpPr>
              <a:spLocks noChangeArrowheads="1"/>
            </p:cNvSpPr>
            <p:nvPr/>
          </p:nvSpPr>
          <p:spPr bwMode="auto">
            <a:xfrm>
              <a:off x="4267200" y="3404351"/>
              <a:ext cx="304800" cy="3048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83" name="Rectangle 7"/>
            <p:cNvSpPr>
              <a:spLocks noChangeArrowheads="1"/>
            </p:cNvSpPr>
            <p:nvPr/>
          </p:nvSpPr>
          <p:spPr bwMode="auto">
            <a:xfrm>
              <a:off x="4876800" y="3404351"/>
              <a:ext cx="304800" cy="304800"/>
            </a:xfrm>
            <a:prstGeom prst="rect">
              <a:avLst/>
            </a:prstGeom>
            <a:solidFill>
              <a:schemeClr val="accent6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84" name="Rectangle 8"/>
            <p:cNvSpPr>
              <a:spLocks noChangeArrowheads="1"/>
            </p:cNvSpPr>
            <p:nvPr/>
          </p:nvSpPr>
          <p:spPr bwMode="auto">
            <a:xfrm>
              <a:off x="5181600" y="3404351"/>
              <a:ext cx="304800" cy="304800"/>
            </a:xfrm>
            <a:prstGeom prst="rect">
              <a:avLst/>
            </a:prstGeom>
            <a:solidFill>
              <a:schemeClr val="accent6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85" name="Rectangle 9"/>
            <p:cNvSpPr>
              <a:spLocks noChangeArrowheads="1"/>
            </p:cNvSpPr>
            <p:nvPr/>
          </p:nvSpPr>
          <p:spPr bwMode="auto">
            <a:xfrm>
              <a:off x="5486400" y="3404351"/>
              <a:ext cx="304800" cy="304800"/>
            </a:xfrm>
            <a:prstGeom prst="rect">
              <a:avLst/>
            </a:prstGeom>
            <a:solidFill>
              <a:schemeClr val="accent6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86" name="Rectangle 10"/>
            <p:cNvSpPr>
              <a:spLocks noChangeArrowheads="1"/>
            </p:cNvSpPr>
            <p:nvPr/>
          </p:nvSpPr>
          <p:spPr bwMode="auto">
            <a:xfrm>
              <a:off x="5791200" y="3404351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87" name="Rectangle 11"/>
            <p:cNvSpPr>
              <a:spLocks noChangeArrowheads="1"/>
            </p:cNvSpPr>
            <p:nvPr/>
          </p:nvSpPr>
          <p:spPr bwMode="auto">
            <a:xfrm>
              <a:off x="6096000" y="3404351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88" name="Rectangle 12"/>
            <p:cNvSpPr>
              <a:spLocks noChangeArrowheads="1"/>
            </p:cNvSpPr>
            <p:nvPr/>
          </p:nvSpPr>
          <p:spPr bwMode="auto">
            <a:xfrm>
              <a:off x="6400800" y="3404351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2</a:t>
              </a:r>
            </a:p>
          </p:txBody>
        </p:sp>
        <p:sp>
          <p:nvSpPr>
            <p:cNvPr id="24589" name="Rectangle 13"/>
            <p:cNvSpPr>
              <a:spLocks noChangeArrowheads="1"/>
            </p:cNvSpPr>
            <p:nvPr/>
          </p:nvSpPr>
          <p:spPr bwMode="auto">
            <a:xfrm>
              <a:off x="6705600" y="3404351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90" name="Rectangle 14"/>
            <p:cNvSpPr>
              <a:spLocks noChangeArrowheads="1"/>
            </p:cNvSpPr>
            <p:nvPr/>
          </p:nvSpPr>
          <p:spPr bwMode="auto">
            <a:xfrm>
              <a:off x="4572000" y="3404351"/>
              <a:ext cx="304800" cy="304800"/>
            </a:xfrm>
            <a:prstGeom prst="rect">
              <a:avLst/>
            </a:prstGeom>
            <a:solidFill>
              <a:schemeClr val="accent6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4</a:t>
              </a:r>
            </a:p>
          </p:txBody>
        </p:sp>
        <p:sp>
          <p:nvSpPr>
            <p:cNvPr id="24591" name="Freeform 15"/>
            <p:cNvSpPr>
              <a:spLocks/>
            </p:cNvSpPr>
            <p:nvPr/>
          </p:nvSpPr>
          <p:spPr bwMode="auto">
            <a:xfrm>
              <a:off x="3505200" y="3167513"/>
              <a:ext cx="1219200" cy="228600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384" y="0"/>
                </a:cxn>
                <a:cxn ang="0">
                  <a:pos x="768" y="144"/>
                </a:cxn>
              </a:cxnLst>
              <a:rect l="0" t="0" r="r" b="b"/>
              <a:pathLst>
                <a:path w="768" h="144">
                  <a:moveTo>
                    <a:pt x="0" y="144"/>
                  </a:moveTo>
                  <a:cubicBezTo>
                    <a:pt x="128" y="72"/>
                    <a:pt x="256" y="0"/>
                    <a:pt x="384" y="0"/>
                  </a:cubicBezTo>
                  <a:cubicBezTo>
                    <a:pt x="512" y="0"/>
                    <a:pt x="640" y="72"/>
                    <a:pt x="768" y="144"/>
                  </a:cubicBezTo>
                </a:path>
              </a:pathLst>
            </a:custGeom>
            <a:noFill/>
            <a:ln w="2556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92" name="Text Box 16"/>
            <p:cNvSpPr txBox="1">
              <a:spLocks noChangeArrowheads="1"/>
            </p:cNvSpPr>
            <p:nvPr/>
          </p:nvSpPr>
          <p:spPr bwMode="auto">
            <a:xfrm>
              <a:off x="5776913" y="3398001"/>
              <a:ext cx="285954" cy="33579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2</a:t>
              </a:r>
            </a:p>
          </p:txBody>
        </p:sp>
        <p:sp>
          <p:nvSpPr>
            <p:cNvPr id="24593" name="Freeform 17"/>
            <p:cNvSpPr>
              <a:spLocks/>
            </p:cNvSpPr>
            <p:nvPr/>
          </p:nvSpPr>
          <p:spPr bwMode="auto">
            <a:xfrm>
              <a:off x="4648200" y="3167513"/>
              <a:ext cx="1295400" cy="228600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432" y="0"/>
                </a:cxn>
                <a:cxn ang="0">
                  <a:pos x="816" y="144"/>
                </a:cxn>
              </a:cxnLst>
              <a:rect l="0" t="0" r="r" b="b"/>
              <a:pathLst>
                <a:path w="816" h="144">
                  <a:moveTo>
                    <a:pt x="0" y="144"/>
                  </a:moveTo>
                  <a:cubicBezTo>
                    <a:pt x="148" y="72"/>
                    <a:pt x="296" y="0"/>
                    <a:pt x="432" y="0"/>
                  </a:cubicBezTo>
                  <a:cubicBezTo>
                    <a:pt x="568" y="0"/>
                    <a:pt x="692" y="72"/>
                    <a:pt x="816" y="144"/>
                  </a:cubicBezTo>
                </a:path>
              </a:pathLst>
            </a:custGeom>
            <a:noFill/>
            <a:ln w="2556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94" name="Freeform 18"/>
            <p:cNvSpPr>
              <a:spLocks/>
            </p:cNvSpPr>
            <p:nvPr/>
          </p:nvSpPr>
          <p:spPr bwMode="auto">
            <a:xfrm>
              <a:off x="5943600" y="3243713"/>
              <a:ext cx="609600" cy="152400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192" y="0"/>
                </a:cxn>
                <a:cxn ang="0">
                  <a:pos x="384" y="96"/>
                </a:cxn>
              </a:cxnLst>
              <a:rect l="0" t="0" r="r" b="b"/>
              <a:pathLst>
                <a:path w="384" h="96">
                  <a:moveTo>
                    <a:pt x="0" y="96"/>
                  </a:moveTo>
                  <a:cubicBezTo>
                    <a:pt x="64" y="48"/>
                    <a:pt x="128" y="0"/>
                    <a:pt x="192" y="0"/>
                  </a:cubicBezTo>
                  <a:cubicBezTo>
                    <a:pt x="256" y="0"/>
                    <a:pt x="320" y="48"/>
                    <a:pt x="384" y="96"/>
                  </a:cubicBezTo>
                </a:path>
              </a:pathLst>
            </a:custGeom>
            <a:noFill/>
            <a:ln w="2556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11" name="Rectangle 35"/>
            <p:cNvSpPr>
              <a:spLocks noChangeArrowheads="1"/>
            </p:cNvSpPr>
            <p:nvPr/>
          </p:nvSpPr>
          <p:spPr bwMode="auto">
            <a:xfrm>
              <a:off x="2133600" y="3404351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4</a:t>
              </a:r>
            </a:p>
          </p:txBody>
        </p:sp>
        <p:sp>
          <p:nvSpPr>
            <p:cNvPr id="24612" name="Rectangle 36"/>
            <p:cNvSpPr>
              <a:spLocks noChangeArrowheads="1"/>
            </p:cNvSpPr>
            <p:nvPr/>
          </p:nvSpPr>
          <p:spPr bwMode="auto">
            <a:xfrm>
              <a:off x="2438400" y="3404351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13" name="Rectangle 37"/>
            <p:cNvSpPr>
              <a:spLocks noChangeArrowheads="1"/>
            </p:cNvSpPr>
            <p:nvPr/>
          </p:nvSpPr>
          <p:spPr bwMode="auto">
            <a:xfrm>
              <a:off x="2743200" y="3404351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14" name="Rectangle 38"/>
            <p:cNvSpPr>
              <a:spLocks noChangeArrowheads="1"/>
            </p:cNvSpPr>
            <p:nvPr/>
          </p:nvSpPr>
          <p:spPr bwMode="auto">
            <a:xfrm>
              <a:off x="3048000" y="3404351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15" name="Freeform 39"/>
            <p:cNvSpPr>
              <a:spLocks/>
            </p:cNvSpPr>
            <p:nvPr/>
          </p:nvSpPr>
          <p:spPr bwMode="auto">
            <a:xfrm>
              <a:off x="2286000" y="3167513"/>
              <a:ext cx="1219200" cy="228600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384" y="0"/>
                </a:cxn>
                <a:cxn ang="0">
                  <a:pos x="768" y="144"/>
                </a:cxn>
              </a:cxnLst>
              <a:rect l="0" t="0" r="r" b="b"/>
              <a:pathLst>
                <a:path w="768" h="144">
                  <a:moveTo>
                    <a:pt x="0" y="144"/>
                  </a:moveTo>
                  <a:cubicBezTo>
                    <a:pt x="128" y="72"/>
                    <a:pt x="256" y="0"/>
                    <a:pt x="384" y="0"/>
                  </a:cubicBezTo>
                  <a:cubicBezTo>
                    <a:pt x="512" y="0"/>
                    <a:pt x="640" y="72"/>
                    <a:pt x="768" y="144"/>
                  </a:cubicBezTo>
                </a:path>
              </a:pathLst>
            </a:custGeom>
            <a:noFill/>
            <a:ln w="2556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1" name="Group 50"/>
          <p:cNvGrpSpPr/>
          <p:nvPr/>
        </p:nvGrpSpPr>
        <p:grpSpPr>
          <a:xfrm>
            <a:off x="825500" y="3707564"/>
            <a:ext cx="6184900" cy="1016836"/>
            <a:chOff x="825500" y="3707564"/>
            <a:chExt cx="6184900" cy="1016836"/>
          </a:xfrm>
        </p:grpSpPr>
        <p:sp>
          <p:nvSpPr>
            <p:cNvPr id="24595" name="Text Box 19"/>
            <p:cNvSpPr txBox="1">
              <a:spLocks noChangeArrowheads="1"/>
            </p:cNvSpPr>
            <p:nvPr/>
          </p:nvSpPr>
          <p:spPr bwMode="auto">
            <a:xfrm>
              <a:off x="825500" y="3863139"/>
              <a:ext cx="1045777" cy="32598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94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ourier New" pitchFamily="49" charset="0"/>
                </a:rPr>
                <a:t>free(p)</a:t>
              </a:r>
            </a:p>
          </p:txBody>
        </p:sp>
        <p:sp>
          <p:nvSpPr>
            <p:cNvPr id="24596" name="Text Box 20"/>
            <p:cNvSpPr txBox="1">
              <a:spLocks noChangeArrowheads="1"/>
            </p:cNvSpPr>
            <p:nvPr/>
          </p:nvSpPr>
          <p:spPr bwMode="auto">
            <a:xfrm>
              <a:off x="4573588" y="3785351"/>
              <a:ext cx="305190" cy="32964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94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>
                  <a:latin typeface="Courier New" pitchFamily="49" charset="0"/>
                </a:rPr>
                <a:t>p</a:t>
              </a:r>
            </a:p>
          </p:txBody>
        </p:sp>
        <p:sp>
          <p:nvSpPr>
            <p:cNvPr id="24597" name="Line 21"/>
            <p:cNvSpPr>
              <a:spLocks noChangeShapeType="1"/>
            </p:cNvSpPr>
            <p:nvPr/>
          </p:nvSpPr>
          <p:spPr bwMode="auto">
            <a:xfrm flipV="1">
              <a:off x="4724400" y="3707564"/>
              <a:ext cx="1588" cy="155575"/>
            </a:xfrm>
            <a:prstGeom prst="line">
              <a:avLst/>
            </a:prstGeom>
            <a:noFill/>
            <a:ln w="25560">
              <a:solidFill>
                <a:srgbClr val="000066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598" name="Rectangle 22"/>
            <p:cNvSpPr>
              <a:spLocks noChangeArrowheads="1"/>
            </p:cNvSpPr>
            <p:nvPr/>
          </p:nvSpPr>
          <p:spPr bwMode="auto">
            <a:xfrm>
              <a:off x="2133600" y="4394951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4</a:t>
              </a:r>
            </a:p>
          </p:txBody>
        </p:sp>
        <p:sp>
          <p:nvSpPr>
            <p:cNvPr id="24599" name="Rectangle 23"/>
            <p:cNvSpPr>
              <a:spLocks noChangeArrowheads="1"/>
            </p:cNvSpPr>
            <p:nvPr/>
          </p:nvSpPr>
          <p:spPr bwMode="auto">
            <a:xfrm>
              <a:off x="2438400" y="4394951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00" name="Rectangle 24"/>
            <p:cNvSpPr>
              <a:spLocks noChangeArrowheads="1"/>
            </p:cNvSpPr>
            <p:nvPr/>
          </p:nvSpPr>
          <p:spPr bwMode="auto">
            <a:xfrm>
              <a:off x="2743200" y="4394951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01" name="Rectangle 25"/>
            <p:cNvSpPr>
              <a:spLocks noChangeArrowheads="1"/>
            </p:cNvSpPr>
            <p:nvPr/>
          </p:nvSpPr>
          <p:spPr bwMode="auto">
            <a:xfrm>
              <a:off x="3048000" y="4394951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02" name="Rectangle 26"/>
            <p:cNvSpPr>
              <a:spLocks noChangeArrowheads="1"/>
            </p:cNvSpPr>
            <p:nvPr/>
          </p:nvSpPr>
          <p:spPr bwMode="auto">
            <a:xfrm>
              <a:off x="3352800" y="4394951"/>
              <a:ext cx="304800" cy="3048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4</a:t>
              </a:r>
            </a:p>
          </p:txBody>
        </p:sp>
        <p:sp>
          <p:nvSpPr>
            <p:cNvPr id="24603" name="Rectangle 27"/>
            <p:cNvSpPr>
              <a:spLocks noChangeArrowheads="1"/>
            </p:cNvSpPr>
            <p:nvPr/>
          </p:nvSpPr>
          <p:spPr bwMode="auto">
            <a:xfrm>
              <a:off x="3657600" y="4394951"/>
              <a:ext cx="304800" cy="3048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04" name="Rectangle 28"/>
            <p:cNvSpPr>
              <a:spLocks noChangeArrowheads="1"/>
            </p:cNvSpPr>
            <p:nvPr/>
          </p:nvSpPr>
          <p:spPr bwMode="auto">
            <a:xfrm>
              <a:off x="3962400" y="4394951"/>
              <a:ext cx="304800" cy="3048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05" name="Rectangle 29"/>
            <p:cNvSpPr>
              <a:spLocks noChangeArrowheads="1"/>
            </p:cNvSpPr>
            <p:nvPr/>
          </p:nvSpPr>
          <p:spPr bwMode="auto">
            <a:xfrm>
              <a:off x="4267200" y="4394951"/>
              <a:ext cx="304800" cy="3048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06" name="Rectangle 30"/>
            <p:cNvSpPr>
              <a:spLocks noChangeArrowheads="1"/>
            </p:cNvSpPr>
            <p:nvPr/>
          </p:nvSpPr>
          <p:spPr bwMode="auto">
            <a:xfrm>
              <a:off x="6400800" y="4394951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2</a:t>
              </a:r>
            </a:p>
          </p:txBody>
        </p:sp>
        <p:sp>
          <p:nvSpPr>
            <p:cNvPr id="24607" name="Rectangle 31"/>
            <p:cNvSpPr>
              <a:spLocks noChangeArrowheads="1"/>
            </p:cNvSpPr>
            <p:nvPr/>
          </p:nvSpPr>
          <p:spPr bwMode="auto">
            <a:xfrm>
              <a:off x="6705600" y="4394951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08" name="Freeform 32"/>
            <p:cNvSpPr>
              <a:spLocks/>
            </p:cNvSpPr>
            <p:nvPr/>
          </p:nvSpPr>
          <p:spPr bwMode="auto">
            <a:xfrm>
              <a:off x="3505200" y="4158113"/>
              <a:ext cx="1219200" cy="228600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384" y="0"/>
                </a:cxn>
                <a:cxn ang="0">
                  <a:pos x="768" y="144"/>
                </a:cxn>
              </a:cxnLst>
              <a:rect l="0" t="0" r="r" b="b"/>
              <a:pathLst>
                <a:path w="768" h="144">
                  <a:moveTo>
                    <a:pt x="0" y="144"/>
                  </a:moveTo>
                  <a:cubicBezTo>
                    <a:pt x="128" y="72"/>
                    <a:pt x="256" y="0"/>
                    <a:pt x="384" y="0"/>
                  </a:cubicBezTo>
                  <a:cubicBezTo>
                    <a:pt x="512" y="0"/>
                    <a:pt x="640" y="72"/>
                    <a:pt x="768" y="144"/>
                  </a:cubicBezTo>
                </a:path>
              </a:pathLst>
            </a:custGeom>
            <a:noFill/>
            <a:ln w="2556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09" name="Freeform 33"/>
            <p:cNvSpPr>
              <a:spLocks/>
            </p:cNvSpPr>
            <p:nvPr/>
          </p:nvSpPr>
          <p:spPr bwMode="auto">
            <a:xfrm>
              <a:off x="2286000" y="4158113"/>
              <a:ext cx="1219200" cy="228600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384" y="0"/>
                </a:cxn>
                <a:cxn ang="0">
                  <a:pos x="768" y="144"/>
                </a:cxn>
              </a:cxnLst>
              <a:rect l="0" t="0" r="r" b="b"/>
              <a:pathLst>
                <a:path w="768" h="144">
                  <a:moveTo>
                    <a:pt x="0" y="144"/>
                  </a:moveTo>
                  <a:cubicBezTo>
                    <a:pt x="128" y="72"/>
                    <a:pt x="256" y="0"/>
                    <a:pt x="384" y="0"/>
                  </a:cubicBezTo>
                  <a:cubicBezTo>
                    <a:pt x="512" y="0"/>
                    <a:pt x="640" y="72"/>
                    <a:pt x="768" y="144"/>
                  </a:cubicBezTo>
                </a:path>
              </a:pathLst>
            </a:custGeom>
            <a:noFill/>
            <a:ln w="2556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16" name="Rectangle 40"/>
            <p:cNvSpPr>
              <a:spLocks noChangeArrowheads="1"/>
            </p:cNvSpPr>
            <p:nvPr/>
          </p:nvSpPr>
          <p:spPr bwMode="auto">
            <a:xfrm>
              <a:off x="4876800" y="4394951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17" name="Rectangle 41"/>
            <p:cNvSpPr>
              <a:spLocks noChangeArrowheads="1"/>
            </p:cNvSpPr>
            <p:nvPr/>
          </p:nvSpPr>
          <p:spPr bwMode="auto">
            <a:xfrm>
              <a:off x="5181600" y="4394951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18" name="Rectangle 42"/>
            <p:cNvSpPr>
              <a:spLocks noChangeArrowheads="1"/>
            </p:cNvSpPr>
            <p:nvPr/>
          </p:nvSpPr>
          <p:spPr bwMode="auto">
            <a:xfrm>
              <a:off x="5486400" y="4394951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19" name="Rectangle 43"/>
            <p:cNvSpPr>
              <a:spLocks noChangeArrowheads="1"/>
            </p:cNvSpPr>
            <p:nvPr/>
          </p:nvSpPr>
          <p:spPr bwMode="auto">
            <a:xfrm>
              <a:off x="5791200" y="4394951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20" name="Rectangle 44"/>
            <p:cNvSpPr>
              <a:spLocks noChangeArrowheads="1"/>
            </p:cNvSpPr>
            <p:nvPr/>
          </p:nvSpPr>
          <p:spPr bwMode="auto">
            <a:xfrm>
              <a:off x="6096000" y="4394951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21" name="Rectangle 45"/>
            <p:cNvSpPr>
              <a:spLocks noChangeArrowheads="1"/>
            </p:cNvSpPr>
            <p:nvPr/>
          </p:nvSpPr>
          <p:spPr bwMode="auto">
            <a:xfrm>
              <a:off x="4572000" y="4394951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4</a:t>
              </a:r>
            </a:p>
          </p:txBody>
        </p:sp>
        <p:sp>
          <p:nvSpPr>
            <p:cNvPr id="24622" name="Text Box 46"/>
            <p:cNvSpPr txBox="1">
              <a:spLocks noChangeArrowheads="1"/>
            </p:cNvSpPr>
            <p:nvPr/>
          </p:nvSpPr>
          <p:spPr bwMode="auto">
            <a:xfrm>
              <a:off x="5776913" y="4388601"/>
              <a:ext cx="285954" cy="33579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2</a:t>
              </a:r>
            </a:p>
          </p:txBody>
        </p:sp>
        <p:sp>
          <p:nvSpPr>
            <p:cNvPr id="24623" name="Freeform 47"/>
            <p:cNvSpPr>
              <a:spLocks/>
            </p:cNvSpPr>
            <p:nvPr/>
          </p:nvSpPr>
          <p:spPr bwMode="auto">
            <a:xfrm>
              <a:off x="4648200" y="4158113"/>
              <a:ext cx="1295400" cy="228600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432" y="0"/>
                </a:cxn>
                <a:cxn ang="0">
                  <a:pos x="816" y="144"/>
                </a:cxn>
              </a:cxnLst>
              <a:rect l="0" t="0" r="r" b="b"/>
              <a:pathLst>
                <a:path w="816" h="144">
                  <a:moveTo>
                    <a:pt x="0" y="144"/>
                  </a:moveTo>
                  <a:cubicBezTo>
                    <a:pt x="148" y="72"/>
                    <a:pt x="296" y="0"/>
                    <a:pt x="432" y="0"/>
                  </a:cubicBezTo>
                  <a:cubicBezTo>
                    <a:pt x="568" y="0"/>
                    <a:pt x="692" y="72"/>
                    <a:pt x="816" y="144"/>
                  </a:cubicBezTo>
                </a:path>
              </a:pathLst>
            </a:custGeom>
            <a:noFill/>
            <a:ln w="2556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24" name="Freeform 48"/>
            <p:cNvSpPr>
              <a:spLocks/>
            </p:cNvSpPr>
            <p:nvPr/>
          </p:nvSpPr>
          <p:spPr bwMode="auto">
            <a:xfrm>
              <a:off x="5943600" y="4234313"/>
              <a:ext cx="609600" cy="152400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192" y="0"/>
                </a:cxn>
                <a:cxn ang="0">
                  <a:pos x="384" y="96"/>
                </a:cxn>
              </a:cxnLst>
              <a:rect l="0" t="0" r="r" b="b"/>
              <a:pathLst>
                <a:path w="384" h="96">
                  <a:moveTo>
                    <a:pt x="0" y="96"/>
                  </a:moveTo>
                  <a:cubicBezTo>
                    <a:pt x="64" y="48"/>
                    <a:pt x="128" y="0"/>
                    <a:pt x="192" y="0"/>
                  </a:cubicBezTo>
                  <a:cubicBezTo>
                    <a:pt x="256" y="0"/>
                    <a:pt x="320" y="48"/>
                    <a:pt x="384" y="96"/>
                  </a:cubicBezTo>
                </a:path>
              </a:pathLst>
            </a:custGeom>
            <a:noFill/>
            <a:ln w="2556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2" name="Group 51"/>
          <p:cNvGrpSpPr/>
          <p:nvPr/>
        </p:nvGrpSpPr>
        <p:grpSpPr>
          <a:xfrm>
            <a:off x="841375" y="4875668"/>
            <a:ext cx="2194263" cy="458332"/>
            <a:chOff x="841375" y="4875668"/>
            <a:chExt cx="2194263" cy="458332"/>
          </a:xfrm>
        </p:grpSpPr>
        <p:sp>
          <p:nvSpPr>
            <p:cNvPr id="24625" name="Text Box 49"/>
            <p:cNvSpPr txBox="1">
              <a:spLocks noChangeArrowheads="1"/>
            </p:cNvSpPr>
            <p:nvPr/>
          </p:nvSpPr>
          <p:spPr bwMode="auto">
            <a:xfrm>
              <a:off x="841375" y="4967828"/>
              <a:ext cx="1292639" cy="32598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94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 err="1">
                  <a:latin typeface="Courier New" pitchFamily="49" charset="0"/>
                </a:rPr>
                <a:t>malloc</a:t>
              </a:r>
              <a:r>
                <a:rPr lang="en-GB" sz="1600" b="1" dirty="0">
                  <a:latin typeface="Courier New" pitchFamily="49" charset="0"/>
                </a:rPr>
                <a:t>(5)</a:t>
              </a:r>
            </a:p>
          </p:txBody>
        </p:sp>
        <p:sp>
          <p:nvSpPr>
            <p:cNvPr id="24626" name="Text Box 50"/>
            <p:cNvSpPr txBox="1">
              <a:spLocks noChangeArrowheads="1"/>
            </p:cNvSpPr>
            <p:nvPr/>
          </p:nvSpPr>
          <p:spPr bwMode="auto">
            <a:xfrm>
              <a:off x="2092325" y="4875668"/>
              <a:ext cx="943313" cy="45833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102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b="1" i="1" dirty="0">
                  <a:solidFill>
                    <a:srgbClr val="C00000"/>
                  </a:solidFill>
                  <a:latin typeface="Calibri" pitchFamily="34" charset="0"/>
                </a:rPr>
                <a:t>Oops!</a:t>
              </a:r>
            </a:p>
          </p:txBody>
        </p:sp>
      </p:grpSp>
      <p:sp>
        <p:nvSpPr>
          <p:cNvPr id="53" name="TextBox 52"/>
          <p:cNvSpPr txBox="1"/>
          <p:nvPr/>
        </p:nvSpPr>
        <p:spPr>
          <a:xfrm>
            <a:off x="290513" y="5802868"/>
            <a:ext cx="8350490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en-GB" i="1" dirty="0">
                <a:solidFill>
                  <a:srgbClr val="C00000"/>
                </a:solidFill>
              </a:rPr>
              <a:t>There is enough free space, but the allocator won’t be able to find it</a:t>
            </a:r>
          </a:p>
          <a:p>
            <a:endParaRPr lang="en-US" sz="18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3324723"/>
      </p:ext>
    </p:extLst>
  </p:cSld>
  <p:clrMapOvr>
    <a:masterClrMapping/>
  </p:clrMapOvr>
  <p:transition spd="med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>
            <a:norm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Implicit List: Coalescing</a:t>
            </a:r>
          </a:p>
        </p:txBody>
      </p:sp>
      <p:sp>
        <p:nvSpPr>
          <p:cNvPr id="25602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lnSpc>
                <a:spcPct val="83000"/>
              </a:lnSpc>
              <a:spcBef>
                <a:spcPts val="17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Join </a:t>
            </a:r>
            <a:r>
              <a:rPr lang="en-GB" i="1" dirty="0">
                <a:solidFill>
                  <a:srgbClr val="C00000"/>
                </a:solidFill>
              </a:rPr>
              <a:t>(coalesce) </a:t>
            </a:r>
            <a:r>
              <a:rPr lang="en-GB" dirty="0"/>
              <a:t>with next/previous blocks, if they are free</a:t>
            </a:r>
          </a:p>
          <a:p>
            <a:pPr lvl="1">
              <a:lnSpc>
                <a:spcPct val="88000"/>
              </a:lnSpc>
              <a:spcBef>
                <a:spcPts val="7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Coalescing with next block</a:t>
            </a:r>
          </a:p>
          <a:p>
            <a:pPr lvl="1">
              <a:lnSpc>
                <a:spcPct val="88000"/>
              </a:lnSpc>
              <a:spcBef>
                <a:spcPts val="7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 marL="1144588" lvl="2" indent="-236538">
              <a:lnSpc>
                <a:spcPct val="91000"/>
              </a:lnSpc>
              <a:buSzPct val="90000"/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dirty="0">
                <a:latin typeface="Courier New" pitchFamily="49" charset="0"/>
              </a:rPr>
              <a:t>  </a:t>
            </a:r>
            <a:r>
              <a:rPr lang="en-GB" b="0" dirty="0">
                <a:latin typeface="Courier New" pitchFamily="49" charset="0"/>
              </a:rPr>
              <a:t> </a:t>
            </a:r>
          </a:p>
          <a:p>
            <a:pPr lvl="1">
              <a:lnSpc>
                <a:spcPct val="85000"/>
              </a:lnSpc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b="0" dirty="0">
              <a:latin typeface="Courier New" pitchFamily="49" charset="0"/>
            </a:endParaRPr>
          </a:p>
          <a:p>
            <a:pPr lvl="1">
              <a:lnSpc>
                <a:spcPct val="85000"/>
              </a:lnSpc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b="0" dirty="0">
              <a:latin typeface="Courier New" pitchFamily="49" charset="0"/>
            </a:endParaRPr>
          </a:p>
          <a:p>
            <a:pPr lvl="1">
              <a:lnSpc>
                <a:spcPct val="85000"/>
              </a:lnSpc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b="0" dirty="0">
              <a:latin typeface="Courier New" pitchFamily="49" charset="0"/>
            </a:endParaRPr>
          </a:p>
          <a:p>
            <a:pPr lvl="1">
              <a:lnSpc>
                <a:spcPct val="85000"/>
              </a:lnSpc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b="0" dirty="0">
              <a:latin typeface="Courier New" pitchFamily="49" charset="0"/>
            </a:endParaRPr>
          </a:p>
          <a:p>
            <a:pPr lvl="1">
              <a:lnSpc>
                <a:spcPct val="85000"/>
              </a:lnSpc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b="0" dirty="0">
              <a:latin typeface="Courier New" pitchFamily="49" charset="0"/>
            </a:endParaRPr>
          </a:p>
          <a:p>
            <a:pPr lvl="1">
              <a:lnSpc>
                <a:spcPct val="88000"/>
              </a:lnSpc>
              <a:spcBef>
                <a:spcPts val="750"/>
              </a:spcBef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2400" dirty="0"/>
          </a:p>
          <a:p>
            <a:pPr lvl="1">
              <a:lnSpc>
                <a:spcPct val="88000"/>
              </a:lnSpc>
              <a:spcBef>
                <a:spcPts val="750"/>
              </a:spcBef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2400" dirty="0"/>
          </a:p>
          <a:p>
            <a:pPr lvl="1">
              <a:lnSpc>
                <a:spcPct val="88000"/>
              </a:lnSpc>
              <a:spcBef>
                <a:spcPts val="750"/>
              </a:spcBef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2400" dirty="0"/>
          </a:p>
          <a:p>
            <a:pPr lvl="1">
              <a:lnSpc>
                <a:spcPct val="88000"/>
              </a:lnSpc>
              <a:spcBef>
                <a:spcPts val="7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But how do we coalesce with </a:t>
            </a:r>
            <a:r>
              <a:rPr lang="en-GB" i="1" dirty="0"/>
              <a:t>previous</a:t>
            </a:r>
            <a:r>
              <a:rPr lang="en-GB" dirty="0"/>
              <a:t> block?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9158F-3378-D44B-876B-64E70D409B50}" type="slidenum">
              <a:rPr lang="en-US" smtClean="0">
                <a:solidFill>
                  <a:srgbClr val="4A66AC"/>
                </a:solidFill>
              </a:rPr>
              <a:pPr/>
              <a:t>25</a:t>
            </a:fld>
            <a:endParaRPr lang="en-US" dirty="0">
              <a:solidFill>
                <a:srgbClr val="4A66AC"/>
              </a:solidFill>
            </a:endParaRPr>
          </a:p>
        </p:txBody>
      </p:sp>
      <p:sp>
        <p:nvSpPr>
          <p:cNvPr id="25647" name="Rectangle 47"/>
          <p:cNvSpPr>
            <a:spLocks noChangeArrowheads="1"/>
          </p:cNvSpPr>
          <p:nvPr/>
        </p:nvSpPr>
        <p:spPr bwMode="auto">
          <a:xfrm>
            <a:off x="1981200" y="2825750"/>
            <a:ext cx="6477000" cy="16637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48" name="Rectangle 48"/>
          <p:cNvSpPr>
            <a:spLocks noChangeArrowheads="1"/>
          </p:cNvSpPr>
          <p:nvPr/>
        </p:nvSpPr>
        <p:spPr bwMode="auto">
          <a:xfrm>
            <a:off x="1074738" y="2825750"/>
            <a:ext cx="7535862" cy="3540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49" name="Text Box 49"/>
          <p:cNvSpPr txBox="1">
            <a:spLocks noChangeArrowheads="1"/>
          </p:cNvSpPr>
          <p:nvPr/>
        </p:nvSpPr>
        <p:spPr bwMode="auto">
          <a:xfrm>
            <a:off x="887027" y="4227989"/>
            <a:ext cx="6353319" cy="1487011"/>
          </a:xfrm>
          <a:prstGeom prst="rect">
            <a:avLst/>
          </a:prstGeom>
          <a:solidFill>
            <a:srgbClr val="ACCBF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buClr>
                <a:srgbClr val="005400"/>
              </a:buClr>
              <a:buSzPct val="90000"/>
              <a:buFont typeface="Wingdings" pitchFamily="2" charset="2"/>
              <a:buNone/>
              <a:tabLst>
                <a:tab pos="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ourier" pitchFamily="2" charset="0"/>
              </a:rPr>
              <a:t>void free_block(ptr p) {</a:t>
            </a:r>
            <a:br>
              <a:rPr lang="en-GB" sz="1600" dirty="0">
                <a:latin typeface="Courier" pitchFamily="2" charset="0"/>
              </a:rPr>
            </a:br>
            <a:r>
              <a:rPr lang="en-GB" sz="1600" dirty="0">
                <a:latin typeface="Courier" pitchFamily="2" charset="0"/>
              </a:rPr>
              <a:t>    *p = *p &amp; -2;          </a:t>
            </a:r>
            <a:r>
              <a:rPr lang="en-GB" sz="1600" dirty="0">
                <a:solidFill>
                  <a:srgbClr val="990000"/>
                </a:solidFill>
                <a:latin typeface="Courier" pitchFamily="2" charset="0"/>
              </a:rPr>
              <a:t>// clear allocated flag</a:t>
            </a:r>
            <a:br>
              <a:rPr lang="en-GB" sz="1600" dirty="0">
                <a:solidFill>
                  <a:srgbClr val="990000"/>
                </a:solidFill>
                <a:latin typeface="Courier" pitchFamily="2" charset="0"/>
              </a:rPr>
            </a:br>
            <a:r>
              <a:rPr lang="en-GB" sz="1600" dirty="0">
                <a:latin typeface="Courier" pitchFamily="2" charset="0"/>
              </a:rPr>
              <a:t>    next = p + *p;         </a:t>
            </a:r>
            <a:r>
              <a:rPr lang="en-GB" sz="1600" dirty="0">
                <a:solidFill>
                  <a:srgbClr val="990000"/>
                </a:solidFill>
                <a:latin typeface="Courier" pitchFamily="2" charset="0"/>
              </a:rPr>
              <a:t>// find next block</a:t>
            </a:r>
            <a:br>
              <a:rPr lang="en-GB" sz="1600" dirty="0">
                <a:latin typeface="Courier" pitchFamily="2" charset="0"/>
              </a:rPr>
            </a:br>
            <a:r>
              <a:rPr lang="en-GB" sz="1600" dirty="0">
                <a:latin typeface="Courier" pitchFamily="2" charset="0"/>
              </a:rPr>
              <a:t>    if ((*next &amp; 1) == 0)</a:t>
            </a:r>
            <a:br>
              <a:rPr lang="en-GB" sz="1600" dirty="0">
                <a:latin typeface="Courier" pitchFamily="2" charset="0"/>
              </a:rPr>
            </a:br>
            <a:r>
              <a:rPr lang="en-GB" sz="1600" dirty="0">
                <a:latin typeface="Courier" pitchFamily="2" charset="0"/>
              </a:rPr>
              <a:t>      *p = *p + *next;     </a:t>
            </a:r>
            <a:r>
              <a:rPr lang="en-GB" sz="1600" dirty="0">
                <a:solidFill>
                  <a:srgbClr val="990000"/>
                </a:solidFill>
                <a:latin typeface="Courier" pitchFamily="2" charset="0"/>
              </a:rPr>
              <a:t>// add to this block if</a:t>
            </a:r>
            <a:br>
              <a:rPr lang="en-GB" sz="1600" dirty="0">
                <a:solidFill>
                  <a:srgbClr val="990000"/>
                </a:solidFill>
                <a:latin typeface="Courier" pitchFamily="2" charset="0"/>
              </a:rPr>
            </a:br>
            <a:r>
              <a:rPr lang="en-GB" sz="1600" dirty="0">
                <a:latin typeface="Courier" pitchFamily="2" charset="0"/>
              </a:rPr>
              <a:t>}                          </a:t>
            </a:r>
            <a:r>
              <a:rPr lang="en-GB" sz="1600" dirty="0">
                <a:solidFill>
                  <a:srgbClr val="990000"/>
                </a:solidFill>
                <a:latin typeface="Courier" pitchFamily="2" charset="0"/>
              </a:rPr>
              <a:t>//    not allocated</a:t>
            </a:r>
          </a:p>
        </p:txBody>
      </p:sp>
      <p:sp>
        <p:nvSpPr>
          <p:cNvPr id="54" name="Rectangle 3"/>
          <p:cNvSpPr>
            <a:spLocks noChangeArrowheads="1"/>
          </p:cNvSpPr>
          <p:nvPr/>
        </p:nvSpPr>
        <p:spPr bwMode="auto">
          <a:xfrm>
            <a:off x="3581400" y="2642351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4</a:t>
            </a:r>
          </a:p>
        </p:txBody>
      </p:sp>
      <p:sp>
        <p:nvSpPr>
          <p:cNvPr id="55" name="Rectangle 4"/>
          <p:cNvSpPr>
            <a:spLocks noChangeArrowheads="1"/>
          </p:cNvSpPr>
          <p:nvPr/>
        </p:nvSpPr>
        <p:spPr bwMode="auto">
          <a:xfrm>
            <a:off x="3886200" y="2642351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6" name="Rectangle 5"/>
          <p:cNvSpPr>
            <a:spLocks noChangeArrowheads="1"/>
          </p:cNvSpPr>
          <p:nvPr/>
        </p:nvSpPr>
        <p:spPr bwMode="auto">
          <a:xfrm>
            <a:off x="4191000" y="2642351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" name="Rectangle 6"/>
          <p:cNvSpPr>
            <a:spLocks noChangeArrowheads="1"/>
          </p:cNvSpPr>
          <p:nvPr/>
        </p:nvSpPr>
        <p:spPr bwMode="auto">
          <a:xfrm>
            <a:off x="4495800" y="2642351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" name="Rectangle 7"/>
          <p:cNvSpPr>
            <a:spLocks noChangeArrowheads="1"/>
          </p:cNvSpPr>
          <p:nvPr/>
        </p:nvSpPr>
        <p:spPr bwMode="auto">
          <a:xfrm>
            <a:off x="5105400" y="2642351"/>
            <a:ext cx="304800" cy="304800"/>
          </a:xfrm>
          <a:prstGeom prst="rect">
            <a:avLst/>
          </a:prstGeom>
          <a:solidFill>
            <a:schemeClr val="accent6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" name="Rectangle 8"/>
          <p:cNvSpPr>
            <a:spLocks noChangeArrowheads="1"/>
          </p:cNvSpPr>
          <p:nvPr/>
        </p:nvSpPr>
        <p:spPr bwMode="auto">
          <a:xfrm>
            <a:off x="5410200" y="2642351"/>
            <a:ext cx="304800" cy="304800"/>
          </a:xfrm>
          <a:prstGeom prst="rect">
            <a:avLst/>
          </a:prstGeom>
          <a:solidFill>
            <a:schemeClr val="accent6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0" name="Rectangle 9"/>
          <p:cNvSpPr>
            <a:spLocks noChangeArrowheads="1"/>
          </p:cNvSpPr>
          <p:nvPr/>
        </p:nvSpPr>
        <p:spPr bwMode="auto">
          <a:xfrm>
            <a:off x="5715000" y="2642351"/>
            <a:ext cx="304800" cy="304800"/>
          </a:xfrm>
          <a:prstGeom prst="rect">
            <a:avLst/>
          </a:prstGeom>
          <a:solidFill>
            <a:schemeClr val="accent6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" name="Rectangle 10"/>
          <p:cNvSpPr>
            <a:spLocks noChangeArrowheads="1"/>
          </p:cNvSpPr>
          <p:nvPr/>
        </p:nvSpPr>
        <p:spPr bwMode="auto">
          <a:xfrm>
            <a:off x="6019800" y="2642351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2" name="Rectangle 11"/>
          <p:cNvSpPr>
            <a:spLocks noChangeArrowheads="1"/>
          </p:cNvSpPr>
          <p:nvPr/>
        </p:nvSpPr>
        <p:spPr bwMode="auto">
          <a:xfrm>
            <a:off x="6324600" y="2642351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" name="Rectangle 12"/>
          <p:cNvSpPr>
            <a:spLocks noChangeArrowheads="1"/>
          </p:cNvSpPr>
          <p:nvPr/>
        </p:nvSpPr>
        <p:spPr bwMode="auto">
          <a:xfrm>
            <a:off x="6629400" y="2642351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2</a:t>
            </a:r>
          </a:p>
        </p:txBody>
      </p:sp>
      <p:sp>
        <p:nvSpPr>
          <p:cNvPr id="64" name="Rectangle 13"/>
          <p:cNvSpPr>
            <a:spLocks noChangeArrowheads="1"/>
          </p:cNvSpPr>
          <p:nvPr/>
        </p:nvSpPr>
        <p:spPr bwMode="auto">
          <a:xfrm>
            <a:off x="6934200" y="2642351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5" name="Rectangle 14"/>
          <p:cNvSpPr>
            <a:spLocks noChangeArrowheads="1"/>
          </p:cNvSpPr>
          <p:nvPr/>
        </p:nvSpPr>
        <p:spPr bwMode="auto">
          <a:xfrm>
            <a:off x="4800600" y="2642351"/>
            <a:ext cx="304800" cy="304800"/>
          </a:xfrm>
          <a:prstGeom prst="rect">
            <a:avLst/>
          </a:prstGeom>
          <a:solidFill>
            <a:schemeClr val="accent6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4</a:t>
            </a:r>
          </a:p>
        </p:txBody>
      </p:sp>
      <p:sp>
        <p:nvSpPr>
          <p:cNvPr id="66" name="Freeform 15"/>
          <p:cNvSpPr>
            <a:spLocks/>
          </p:cNvSpPr>
          <p:nvPr/>
        </p:nvSpPr>
        <p:spPr bwMode="auto">
          <a:xfrm>
            <a:off x="3733800" y="2405513"/>
            <a:ext cx="12192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384" y="0"/>
              </a:cxn>
              <a:cxn ang="0">
                <a:pos x="768" y="144"/>
              </a:cxn>
            </a:cxnLst>
            <a:rect l="0" t="0" r="r" b="b"/>
            <a:pathLst>
              <a:path w="768" h="144">
                <a:moveTo>
                  <a:pt x="0" y="144"/>
                </a:moveTo>
                <a:cubicBezTo>
                  <a:pt x="128" y="72"/>
                  <a:pt x="256" y="0"/>
                  <a:pt x="384" y="0"/>
                </a:cubicBezTo>
                <a:cubicBezTo>
                  <a:pt x="512" y="0"/>
                  <a:pt x="640" y="72"/>
                  <a:pt x="768" y="144"/>
                </a:cubicBezTo>
              </a:path>
            </a:pathLst>
          </a:custGeom>
          <a:noFill/>
          <a:ln w="2556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7" name="Text Box 16"/>
          <p:cNvSpPr txBox="1">
            <a:spLocks noChangeArrowheads="1"/>
          </p:cNvSpPr>
          <p:nvPr/>
        </p:nvSpPr>
        <p:spPr bwMode="auto">
          <a:xfrm>
            <a:off x="6030227" y="2636001"/>
            <a:ext cx="285954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2</a:t>
            </a:r>
          </a:p>
        </p:txBody>
      </p:sp>
      <p:sp>
        <p:nvSpPr>
          <p:cNvPr id="68" name="Freeform 17"/>
          <p:cNvSpPr>
            <a:spLocks/>
          </p:cNvSpPr>
          <p:nvPr/>
        </p:nvSpPr>
        <p:spPr bwMode="auto">
          <a:xfrm>
            <a:off x="4876800" y="2405513"/>
            <a:ext cx="12954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432" y="0"/>
              </a:cxn>
              <a:cxn ang="0">
                <a:pos x="816" y="144"/>
              </a:cxn>
            </a:cxnLst>
            <a:rect l="0" t="0" r="r" b="b"/>
            <a:pathLst>
              <a:path w="816" h="144">
                <a:moveTo>
                  <a:pt x="0" y="144"/>
                </a:moveTo>
                <a:cubicBezTo>
                  <a:pt x="148" y="72"/>
                  <a:pt x="296" y="0"/>
                  <a:pt x="432" y="0"/>
                </a:cubicBezTo>
                <a:cubicBezTo>
                  <a:pt x="568" y="0"/>
                  <a:pt x="692" y="72"/>
                  <a:pt x="816" y="144"/>
                </a:cubicBezTo>
              </a:path>
            </a:pathLst>
          </a:custGeom>
          <a:noFill/>
          <a:ln w="2556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9" name="Freeform 18"/>
          <p:cNvSpPr>
            <a:spLocks/>
          </p:cNvSpPr>
          <p:nvPr/>
        </p:nvSpPr>
        <p:spPr bwMode="auto">
          <a:xfrm>
            <a:off x="6172200" y="2481713"/>
            <a:ext cx="609600" cy="152400"/>
          </a:xfrm>
          <a:custGeom>
            <a:avLst/>
            <a:gdLst/>
            <a:ahLst/>
            <a:cxnLst>
              <a:cxn ang="0">
                <a:pos x="0" y="96"/>
              </a:cxn>
              <a:cxn ang="0">
                <a:pos x="192" y="0"/>
              </a:cxn>
              <a:cxn ang="0">
                <a:pos x="384" y="96"/>
              </a:cxn>
            </a:cxnLst>
            <a:rect l="0" t="0" r="r" b="b"/>
            <a:pathLst>
              <a:path w="384" h="96">
                <a:moveTo>
                  <a:pt x="0" y="96"/>
                </a:moveTo>
                <a:cubicBezTo>
                  <a:pt x="64" y="48"/>
                  <a:pt x="128" y="0"/>
                  <a:pt x="192" y="0"/>
                </a:cubicBezTo>
                <a:cubicBezTo>
                  <a:pt x="256" y="0"/>
                  <a:pt x="320" y="48"/>
                  <a:pt x="384" y="96"/>
                </a:cubicBezTo>
              </a:path>
            </a:pathLst>
          </a:custGeom>
          <a:noFill/>
          <a:ln w="2556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" name="Text Box 19"/>
          <p:cNvSpPr txBox="1">
            <a:spLocks noChangeArrowheads="1"/>
          </p:cNvSpPr>
          <p:nvPr/>
        </p:nvSpPr>
        <p:spPr bwMode="auto">
          <a:xfrm>
            <a:off x="1054100" y="3101139"/>
            <a:ext cx="1045777" cy="325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</a:rPr>
              <a:t>free(p)</a:t>
            </a:r>
          </a:p>
        </p:txBody>
      </p:sp>
      <p:sp>
        <p:nvSpPr>
          <p:cNvPr id="71" name="Text Box 20"/>
          <p:cNvSpPr txBox="1">
            <a:spLocks noChangeArrowheads="1"/>
          </p:cNvSpPr>
          <p:nvPr/>
        </p:nvSpPr>
        <p:spPr bwMode="auto">
          <a:xfrm>
            <a:off x="4802188" y="3023351"/>
            <a:ext cx="305190" cy="32964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</a:rPr>
              <a:t>p</a:t>
            </a:r>
          </a:p>
        </p:txBody>
      </p:sp>
      <p:sp>
        <p:nvSpPr>
          <p:cNvPr id="72" name="Line 21"/>
          <p:cNvSpPr>
            <a:spLocks noChangeShapeType="1"/>
          </p:cNvSpPr>
          <p:nvPr/>
        </p:nvSpPr>
        <p:spPr bwMode="auto">
          <a:xfrm flipV="1">
            <a:off x="4953000" y="2945564"/>
            <a:ext cx="1588" cy="155575"/>
          </a:xfrm>
          <a:prstGeom prst="line">
            <a:avLst/>
          </a:prstGeom>
          <a:noFill/>
          <a:ln w="2556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3" name="Rectangle 22"/>
          <p:cNvSpPr>
            <a:spLocks noChangeArrowheads="1"/>
          </p:cNvSpPr>
          <p:nvPr/>
        </p:nvSpPr>
        <p:spPr bwMode="auto">
          <a:xfrm>
            <a:off x="2362200" y="3632951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4</a:t>
            </a:r>
          </a:p>
        </p:txBody>
      </p:sp>
      <p:sp>
        <p:nvSpPr>
          <p:cNvPr id="74" name="Rectangle 23"/>
          <p:cNvSpPr>
            <a:spLocks noChangeArrowheads="1"/>
          </p:cNvSpPr>
          <p:nvPr/>
        </p:nvSpPr>
        <p:spPr bwMode="auto">
          <a:xfrm>
            <a:off x="2667000" y="3632951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5" name="Rectangle 24"/>
          <p:cNvSpPr>
            <a:spLocks noChangeArrowheads="1"/>
          </p:cNvSpPr>
          <p:nvPr/>
        </p:nvSpPr>
        <p:spPr bwMode="auto">
          <a:xfrm>
            <a:off x="2971800" y="3632951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6" name="Rectangle 25"/>
          <p:cNvSpPr>
            <a:spLocks noChangeArrowheads="1"/>
          </p:cNvSpPr>
          <p:nvPr/>
        </p:nvSpPr>
        <p:spPr bwMode="auto">
          <a:xfrm>
            <a:off x="3276600" y="3632951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7" name="Rectangle 26"/>
          <p:cNvSpPr>
            <a:spLocks noChangeArrowheads="1"/>
          </p:cNvSpPr>
          <p:nvPr/>
        </p:nvSpPr>
        <p:spPr bwMode="auto">
          <a:xfrm>
            <a:off x="3581400" y="3632951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4</a:t>
            </a:r>
          </a:p>
        </p:txBody>
      </p:sp>
      <p:sp>
        <p:nvSpPr>
          <p:cNvPr id="78" name="Rectangle 27"/>
          <p:cNvSpPr>
            <a:spLocks noChangeArrowheads="1"/>
          </p:cNvSpPr>
          <p:nvPr/>
        </p:nvSpPr>
        <p:spPr bwMode="auto">
          <a:xfrm>
            <a:off x="3886200" y="3632951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9" name="Rectangle 28"/>
          <p:cNvSpPr>
            <a:spLocks noChangeArrowheads="1"/>
          </p:cNvSpPr>
          <p:nvPr/>
        </p:nvSpPr>
        <p:spPr bwMode="auto">
          <a:xfrm>
            <a:off x="4191000" y="3632951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0" name="Rectangle 29"/>
          <p:cNvSpPr>
            <a:spLocks noChangeArrowheads="1"/>
          </p:cNvSpPr>
          <p:nvPr/>
        </p:nvSpPr>
        <p:spPr bwMode="auto">
          <a:xfrm>
            <a:off x="4495800" y="3632951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1" name="Rectangle 30"/>
          <p:cNvSpPr>
            <a:spLocks noChangeArrowheads="1"/>
          </p:cNvSpPr>
          <p:nvPr/>
        </p:nvSpPr>
        <p:spPr bwMode="auto">
          <a:xfrm>
            <a:off x="6629400" y="3632951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2</a:t>
            </a:r>
          </a:p>
        </p:txBody>
      </p:sp>
      <p:sp>
        <p:nvSpPr>
          <p:cNvPr id="82" name="Rectangle 31"/>
          <p:cNvSpPr>
            <a:spLocks noChangeArrowheads="1"/>
          </p:cNvSpPr>
          <p:nvPr/>
        </p:nvSpPr>
        <p:spPr bwMode="auto">
          <a:xfrm>
            <a:off x="6934200" y="3632951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3" name="Freeform 32"/>
          <p:cNvSpPr>
            <a:spLocks/>
          </p:cNvSpPr>
          <p:nvPr/>
        </p:nvSpPr>
        <p:spPr bwMode="auto">
          <a:xfrm>
            <a:off x="3733800" y="3396113"/>
            <a:ext cx="12192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384" y="0"/>
              </a:cxn>
              <a:cxn ang="0">
                <a:pos x="768" y="144"/>
              </a:cxn>
            </a:cxnLst>
            <a:rect l="0" t="0" r="r" b="b"/>
            <a:pathLst>
              <a:path w="768" h="144">
                <a:moveTo>
                  <a:pt x="0" y="144"/>
                </a:moveTo>
                <a:cubicBezTo>
                  <a:pt x="128" y="72"/>
                  <a:pt x="256" y="0"/>
                  <a:pt x="384" y="0"/>
                </a:cubicBezTo>
                <a:cubicBezTo>
                  <a:pt x="512" y="0"/>
                  <a:pt x="640" y="72"/>
                  <a:pt x="768" y="144"/>
                </a:cubicBezTo>
              </a:path>
            </a:pathLst>
          </a:custGeom>
          <a:noFill/>
          <a:ln w="2556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4" name="Freeform 33"/>
          <p:cNvSpPr>
            <a:spLocks/>
          </p:cNvSpPr>
          <p:nvPr/>
        </p:nvSpPr>
        <p:spPr bwMode="auto">
          <a:xfrm>
            <a:off x="2514600" y="3396113"/>
            <a:ext cx="12192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384" y="0"/>
              </a:cxn>
              <a:cxn ang="0">
                <a:pos x="768" y="144"/>
              </a:cxn>
            </a:cxnLst>
            <a:rect l="0" t="0" r="r" b="b"/>
            <a:pathLst>
              <a:path w="768" h="144">
                <a:moveTo>
                  <a:pt x="0" y="144"/>
                </a:moveTo>
                <a:cubicBezTo>
                  <a:pt x="128" y="72"/>
                  <a:pt x="256" y="0"/>
                  <a:pt x="384" y="0"/>
                </a:cubicBezTo>
                <a:cubicBezTo>
                  <a:pt x="512" y="0"/>
                  <a:pt x="640" y="72"/>
                  <a:pt x="768" y="144"/>
                </a:cubicBezTo>
              </a:path>
            </a:pathLst>
          </a:custGeom>
          <a:noFill/>
          <a:ln w="2556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5" name="Rectangle 35"/>
          <p:cNvSpPr>
            <a:spLocks noChangeArrowheads="1"/>
          </p:cNvSpPr>
          <p:nvPr/>
        </p:nvSpPr>
        <p:spPr bwMode="auto">
          <a:xfrm>
            <a:off x="2362200" y="2642351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4</a:t>
            </a:r>
          </a:p>
        </p:txBody>
      </p:sp>
      <p:sp>
        <p:nvSpPr>
          <p:cNvPr id="86" name="Rectangle 36"/>
          <p:cNvSpPr>
            <a:spLocks noChangeArrowheads="1"/>
          </p:cNvSpPr>
          <p:nvPr/>
        </p:nvSpPr>
        <p:spPr bwMode="auto">
          <a:xfrm>
            <a:off x="2667000" y="2642351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7" name="Rectangle 37"/>
          <p:cNvSpPr>
            <a:spLocks noChangeArrowheads="1"/>
          </p:cNvSpPr>
          <p:nvPr/>
        </p:nvSpPr>
        <p:spPr bwMode="auto">
          <a:xfrm>
            <a:off x="2971800" y="2642351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8" name="Rectangle 38"/>
          <p:cNvSpPr>
            <a:spLocks noChangeArrowheads="1"/>
          </p:cNvSpPr>
          <p:nvPr/>
        </p:nvSpPr>
        <p:spPr bwMode="auto">
          <a:xfrm>
            <a:off x="3276600" y="2642351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9" name="Freeform 39"/>
          <p:cNvSpPr>
            <a:spLocks/>
          </p:cNvSpPr>
          <p:nvPr/>
        </p:nvSpPr>
        <p:spPr bwMode="auto">
          <a:xfrm>
            <a:off x="2514600" y="2405513"/>
            <a:ext cx="12192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384" y="0"/>
              </a:cxn>
              <a:cxn ang="0">
                <a:pos x="768" y="144"/>
              </a:cxn>
            </a:cxnLst>
            <a:rect l="0" t="0" r="r" b="b"/>
            <a:pathLst>
              <a:path w="768" h="144">
                <a:moveTo>
                  <a:pt x="0" y="144"/>
                </a:moveTo>
                <a:cubicBezTo>
                  <a:pt x="128" y="72"/>
                  <a:pt x="256" y="0"/>
                  <a:pt x="384" y="0"/>
                </a:cubicBezTo>
                <a:cubicBezTo>
                  <a:pt x="512" y="0"/>
                  <a:pt x="640" y="72"/>
                  <a:pt x="768" y="144"/>
                </a:cubicBezTo>
              </a:path>
            </a:pathLst>
          </a:custGeom>
          <a:noFill/>
          <a:ln w="2556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0" name="Rectangle 40"/>
          <p:cNvSpPr>
            <a:spLocks noChangeArrowheads="1"/>
          </p:cNvSpPr>
          <p:nvPr/>
        </p:nvSpPr>
        <p:spPr bwMode="auto">
          <a:xfrm>
            <a:off x="5105400" y="3632951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1" name="Rectangle 41"/>
          <p:cNvSpPr>
            <a:spLocks noChangeArrowheads="1"/>
          </p:cNvSpPr>
          <p:nvPr/>
        </p:nvSpPr>
        <p:spPr bwMode="auto">
          <a:xfrm>
            <a:off x="5410200" y="3632951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" name="Rectangle 42"/>
          <p:cNvSpPr>
            <a:spLocks noChangeArrowheads="1"/>
          </p:cNvSpPr>
          <p:nvPr/>
        </p:nvSpPr>
        <p:spPr bwMode="auto">
          <a:xfrm>
            <a:off x="5715000" y="3632951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3" name="Rectangle 43"/>
          <p:cNvSpPr>
            <a:spLocks noChangeArrowheads="1"/>
          </p:cNvSpPr>
          <p:nvPr/>
        </p:nvSpPr>
        <p:spPr bwMode="auto">
          <a:xfrm>
            <a:off x="6019800" y="3632951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4" name="Rectangle 44"/>
          <p:cNvSpPr>
            <a:spLocks noChangeArrowheads="1"/>
          </p:cNvSpPr>
          <p:nvPr/>
        </p:nvSpPr>
        <p:spPr bwMode="auto">
          <a:xfrm>
            <a:off x="6324600" y="3632951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5" name="Rectangle 45"/>
          <p:cNvSpPr>
            <a:spLocks noChangeArrowheads="1"/>
          </p:cNvSpPr>
          <p:nvPr/>
        </p:nvSpPr>
        <p:spPr bwMode="auto">
          <a:xfrm>
            <a:off x="4800600" y="3632951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6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96" name="Text Box 46"/>
          <p:cNvSpPr txBox="1">
            <a:spLocks noChangeArrowheads="1"/>
          </p:cNvSpPr>
          <p:nvPr/>
        </p:nvSpPr>
        <p:spPr bwMode="auto">
          <a:xfrm>
            <a:off x="6030227" y="3626601"/>
            <a:ext cx="285954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2</a:t>
            </a:r>
          </a:p>
        </p:txBody>
      </p:sp>
      <p:sp>
        <p:nvSpPr>
          <p:cNvPr id="97" name="Freeform 47"/>
          <p:cNvSpPr>
            <a:spLocks/>
          </p:cNvSpPr>
          <p:nvPr/>
        </p:nvSpPr>
        <p:spPr bwMode="auto">
          <a:xfrm>
            <a:off x="4876800" y="3396113"/>
            <a:ext cx="19050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432" y="0"/>
              </a:cxn>
              <a:cxn ang="0">
                <a:pos x="816" y="144"/>
              </a:cxn>
            </a:cxnLst>
            <a:rect l="0" t="0" r="r" b="b"/>
            <a:pathLst>
              <a:path w="816" h="144">
                <a:moveTo>
                  <a:pt x="0" y="144"/>
                </a:moveTo>
                <a:cubicBezTo>
                  <a:pt x="148" y="72"/>
                  <a:pt x="296" y="0"/>
                  <a:pt x="432" y="0"/>
                </a:cubicBezTo>
                <a:cubicBezTo>
                  <a:pt x="568" y="0"/>
                  <a:pt x="692" y="72"/>
                  <a:pt x="816" y="144"/>
                </a:cubicBezTo>
              </a:path>
            </a:pathLst>
          </a:custGeom>
          <a:noFill/>
          <a:ln w="2556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9" name="TextBox 98"/>
          <p:cNvSpPr txBox="1"/>
          <p:nvPr/>
        </p:nvSpPr>
        <p:spPr>
          <a:xfrm>
            <a:off x="7543800" y="2764427"/>
            <a:ext cx="10627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>
                <a:solidFill>
                  <a:srgbClr val="C00000"/>
                </a:solidFill>
                <a:latin typeface="Calibri" pitchFamily="34" charset="0"/>
              </a:rPr>
              <a:t>logically</a:t>
            </a:r>
          </a:p>
          <a:p>
            <a:r>
              <a:rPr lang="en-US" sz="2000" i="1" dirty="0">
                <a:solidFill>
                  <a:srgbClr val="C00000"/>
                </a:solidFill>
                <a:latin typeface="Calibri" pitchFamily="34" charset="0"/>
              </a:rPr>
              <a:t>gone</a:t>
            </a:r>
          </a:p>
        </p:txBody>
      </p:sp>
      <p:cxnSp>
        <p:nvCxnSpPr>
          <p:cNvPr id="101" name="Straight Arrow Connector 100"/>
          <p:cNvCxnSpPr>
            <a:stCxn id="99" idx="1"/>
            <a:endCxn id="96" idx="0"/>
          </p:cNvCxnSpPr>
          <p:nvPr/>
        </p:nvCxnSpPr>
        <p:spPr bwMode="auto">
          <a:xfrm rot="10800000" flipV="1">
            <a:off x="6173204" y="3118369"/>
            <a:ext cx="1370596" cy="508231"/>
          </a:xfrm>
          <a:prstGeom prst="straightConnector1">
            <a:avLst/>
          </a:prstGeom>
          <a:noFill/>
          <a:ln w="28575">
            <a:solidFill>
              <a:srgbClr val="C00000"/>
            </a:solidFill>
            <a:miter lim="800000"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2982552660"/>
      </p:ext>
    </p:extLst>
  </p:cSld>
  <p:clrMapOvr>
    <a:masterClrMapping/>
  </p:clrMapOvr>
  <p:transition spd="med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>
            <a:norm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Implicit List: Bidirectional Coalescing </a:t>
            </a:r>
          </a:p>
        </p:txBody>
      </p:sp>
      <p:sp>
        <p:nvSpPr>
          <p:cNvPr id="26626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>
            <a:normAutofit/>
          </a:bodyPr>
          <a:lstStyle/>
          <a:p>
            <a:pPr>
              <a:lnSpc>
                <a:spcPct val="83000"/>
              </a:lnSpc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b="1" i="1" dirty="0">
                <a:solidFill>
                  <a:schemeClr val="accent1"/>
                </a:solidFill>
              </a:rPr>
              <a:t>Boundary tags</a:t>
            </a:r>
            <a:r>
              <a:rPr lang="en-GB" b="1" dirty="0">
                <a:solidFill>
                  <a:schemeClr val="accent1"/>
                </a:solidFill>
              </a:rPr>
              <a:t> </a:t>
            </a:r>
            <a:r>
              <a:rPr lang="en-GB" sz="2000" b="0" dirty="0"/>
              <a:t>[Knuth73]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/>
              <a:t>Replicate size/allocated word at “bottom” (end) of free blocks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/>
              <a:t>Allows us to traverse the “list” backwards, but requires extra space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/>
              <a:t>Important and general technique!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9158F-3378-D44B-876B-64E70D409B50}" type="slidenum">
              <a:rPr lang="en-US" smtClean="0">
                <a:solidFill>
                  <a:srgbClr val="4A66AC"/>
                </a:solidFill>
              </a:rPr>
              <a:pPr/>
              <a:t>26</a:t>
            </a:fld>
            <a:endParaRPr lang="en-US" dirty="0">
              <a:solidFill>
                <a:srgbClr val="4A66AC"/>
              </a:solidFill>
            </a:endParaRPr>
          </a:p>
        </p:txBody>
      </p:sp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3111500" y="4275288"/>
            <a:ext cx="1370013" cy="381000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S</a:t>
            </a:r>
            <a:r>
              <a:rPr lang="en-GB" sz="1600" b="1" dirty="0">
                <a:latin typeface="Calibri" pitchFamily="34" charset="0"/>
              </a:rPr>
              <a:t>ize</a:t>
            </a:r>
          </a:p>
        </p:txBody>
      </p:sp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381000" y="4703913"/>
            <a:ext cx="1623435" cy="99937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Format of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allocated and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free blocks</a:t>
            </a:r>
          </a:p>
        </p:txBody>
      </p:sp>
      <p:sp>
        <p:nvSpPr>
          <p:cNvPr id="26630" name="Rectangle 6"/>
          <p:cNvSpPr>
            <a:spLocks noChangeArrowheads="1"/>
          </p:cNvSpPr>
          <p:nvPr/>
        </p:nvSpPr>
        <p:spPr bwMode="auto">
          <a:xfrm>
            <a:off x="3111500" y="4656288"/>
            <a:ext cx="1676400" cy="1285875"/>
          </a:xfrm>
          <a:prstGeom prst="rect">
            <a:avLst/>
          </a:prstGeom>
          <a:solidFill>
            <a:schemeClr val="accent6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P</a:t>
            </a:r>
            <a:r>
              <a:rPr lang="en-GB" sz="1600" b="1" dirty="0">
                <a:latin typeface="Calibri" pitchFamily="34" charset="0"/>
              </a:rPr>
              <a:t>ayload and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padding</a:t>
            </a:r>
          </a:p>
        </p:txBody>
      </p:sp>
      <p:sp>
        <p:nvSpPr>
          <p:cNvPr id="26631" name="Text Box 7"/>
          <p:cNvSpPr txBox="1">
            <a:spLocks noChangeArrowheads="1"/>
          </p:cNvSpPr>
          <p:nvPr/>
        </p:nvSpPr>
        <p:spPr bwMode="auto">
          <a:xfrm>
            <a:off x="5083175" y="4222691"/>
            <a:ext cx="2353025" cy="202570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a = 1: Allocated block 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a = 0: Free block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600" b="1" dirty="0">
              <a:latin typeface="Calibri" pitchFamily="34" charset="0"/>
            </a:endParaRP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S</a:t>
            </a:r>
            <a:r>
              <a:rPr lang="en-GB" sz="1600" b="1" dirty="0">
                <a:latin typeface="Calibri" pitchFamily="34" charset="0"/>
              </a:rPr>
              <a:t>ize: Total block size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600" b="1" dirty="0">
              <a:latin typeface="Calibri" pitchFamily="34" charset="0"/>
            </a:endParaRP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P</a:t>
            </a:r>
            <a:r>
              <a:rPr lang="en-GB" sz="1600" b="1" dirty="0">
                <a:latin typeface="Calibri" pitchFamily="34" charset="0"/>
              </a:rPr>
              <a:t>ayload: Application data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(allocated blocks only)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600" b="1" dirty="0">
              <a:latin typeface="Calibri" pitchFamily="34" charset="0"/>
            </a:endParaRPr>
          </a:p>
        </p:txBody>
      </p:sp>
      <p:sp>
        <p:nvSpPr>
          <p:cNvPr id="26632" name="Rectangle 8"/>
          <p:cNvSpPr>
            <a:spLocks noChangeArrowheads="1"/>
          </p:cNvSpPr>
          <p:nvPr/>
        </p:nvSpPr>
        <p:spPr bwMode="auto">
          <a:xfrm>
            <a:off x="4483100" y="4275288"/>
            <a:ext cx="304800" cy="381000"/>
          </a:xfrm>
          <a:prstGeom prst="rect">
            <a:avLst/>
          </a:prstGeom>
          <a:solidFill>
            <a:srgbClr val="EBAFA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a</a:t>
            </a:r>
          </a:p>
        </p:txBody>
      </p:sp>
      <p:sp>
        <p:nvSpPr>
          <p:cNvPr id="26633" name="Rectangle 9"/>
          <p:cNvSpPr>
            <a:spLocks noChangeArrowheads="1"/>
          </p:cNvSpPr>
          <p:nvPr/>
        </p:nvSpPr>
        <p:spPr bwMode="auto">
          <a:xfrm>
            <a:off x="3109913" y="5936872"/>
            <a:ext cx="1370012" cy="381000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S</a:t>
            </a:r>
            <a:r>
              <a:rPr lang="en-GB" sz="1600" b="1" dirty="0">
                <a:latin typeface="Calibri" pitchFamily="34" charset="0"/>
              </a:rPr>
              <a:t>ize</a:t>
            </a:r>
          </a:p>
        </p:txBody>
      </p:sp>
      <p:sp>
        <p:nvSpPr>
          <p:cNvPr id="26634" name="Rectangle 10"/>
          <p:cNvSpPr>
            <a:spLocks noChangeArrowheads="1"/>
          </p:cNvSpPr>
          <p:nvPr/>
        </p:nvSpPr>
        <p:spPr bwMode="auto">
          <a:xfrm>
            <a:off x="4483100" y="5936872"/>
            <a:ext cx="304800" cy="381000"/>
          </a:xfrm>
          <a:prstGeom prst="rect">
            <a:avLst/>
          </a:prstGeom>
          <a:solidFill>
            <a:srgbClr val="EBAFA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a</a:t>
            </a:r>
          </a:p>
        </p:txBody>
      </p:sp>
      <p:sp>
        <p:nvSpPr>
          <p:cNvPr id="26635" name="Text Box 11"/>
          <p:cNvSpPr txBox="1">
            <a:spLocks noChangeArrowheads="1"/>
          </p:cNvSpPr>
          <p:nvPr/>
        </p:nvSpPr>
        <p:spPr bwMode="auto">
          <a:xfrm>
            <a:off x="1296937" y="5910498"/>
            <a:ext cx="1326815" cy="57708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Boundary tag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(footer)</a:t>
            </a:r>
          </a:p>
        </p:txBody>
      </p:sp>
      <p:sp>
        <p:nvSpPr>
          <p:cNvPr id="26636" name="Line 12"/>
          <p:cNvSpPr>
            <a:spLocks noChangeShapeType="1"/>
          </p:cNvSpPr>
          <p:nvPr/>
        </p:nvSpPr>
        <p:spPr bwMode="auto">
          <a:xfrm>
            <a:off x="2590800" y="6104088"/>
            <a:ext cx="533400" cy="1588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39" name="Group 38"/>
          <p:cNvGrpSpPr/>
          <p:nvPr/>
        </p:nvGrpSpPr>
        <p:grpSpPr>
          <a:xfrm>
            <a:off x="1524000" y="3024946"/>
            <a:ext cx="5486400" cy="785054"/>
            <a:chOff x="1524000" y="5706762"/>
            <a:chExt cx="5486400" cy="785054"/>
          </a:xfrm>
        </p:grpSpPr>
        <p:sp>
          <p:nvSpPr>
            <p:cNvPr id="26637" name="Rectangle 13"/>
            <p:cNvSpPr>
              <a:spLocks noChangeArrowheads="1"/>
            </p:cNvSpPr>
            <p:nvPr/>
          </p:nvSpPr>
          <p:spPr bwMode="auto">
            <a:xfrm>
              <a:off x="1524000" y="59436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4</a:t>
              </a:r>
            </a:p>
          </p:txBody>
        </p:sp>
        <p:sp>
          <p:nvSpPr>
            <p:cNvPr id="26638" name="Rectangle 14"/>
            <p:cNvSpPr>
              <a:spLocks noChangeArrowheads="1"/>
            </p:cNvSpPr>
            <p:nvPr/>
          </p:nvSpPr>
          <p:spPr bwMode="auto">
            <a:xfrm>
              <a:off x="1828800" y="59436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9" name="Rectangle 15"/>
            <p:cNvSpPr>
              <a:spLocks noChangeArrowheads="1"/>
            </p:cNvSpPr>
            <p:nvPr/>
          </p:nvSpPr>
          <p:spPr bwMode="auto">
            <a:xfrm>
              <a:off x="2133600" y="59436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0" name="Rectangle 16"/>
            <p:cNvSpPr>
              <a:spLocks noChangeArrowheads="1"/>
            </p:cNvSpPr>
            <p:nvPr/>
          </p:nvSpPr>
          <p:spPr bwMode="auto">
            <a:xfrm>
              <a:off x="2438400" y="59436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4</a:t>
              </a:r>
            </a:p>
          </p:txBody>
        </p:sp>
        <p:sp>
          <p:nvSpPr>
            <p:cNvPr id="26641" name="Rectangle 17"/>
            <p:cNvSpPr>
              <a:spLocks noChangeArrowheads="1"/>
            </p:cNvSpPr>
            <p:nvPr/>
          </p:nvSpPr>
          <p:spPr bwMode="auto">
            <a:xfrm>
              <a:off x="2743200" y="59436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4</a:t>
              </a:r>
            </a:p>
          </p:txBody>
        </p:sp>
        <p:sp>
          <p:nvSpPr>
            <p:cNvPr id="26642" name="Rectangle 18"/>
            <p:cNvSpPr>
              <a:spLocks noChangeArrowheads="1"/>
            </p:cNvSpPr>
            <p:nvPr/>
          </p:nvSpPr>
          <p:spPr bwMode="auto">
            <a:xfrm>
              <a:off x="3048000" y="59436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3" name="Rectangle 19"/>
            <p:cNvSpPr>
              <a:spLocks noChangeArrowheads="1"/>
            </p:cNvSpPr>
            <p:nvPr/>
          </p:nvSpPr>
          <p:spPr bwMode="auto">
            <a:xfrm>
              <a:off x="3352800" y="59436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4" name="Rectangle 20"/>
            <p:cNvSpPr>
              <a:spLocks noChangeArrowheads="1"/>
            </p:cNvSpPr>
            <p:nvPr/>
          </p:nvSpPr>
          <p:spPr bwMode="auto">
            <a:xfrm>
              <a:off x="3657600" y="59436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4</a:t>
              </a:r>
            </a:p>
          </p:txBody>
        </p:sp>
        <p:sp>
          <p:nvSpPr>
            <p:cNvPr id="26645" name="Rectangle 21"/>
            <p:cNvSpPr>
              <a:spLocks noChangeArrowheads="1"/>
            </p:cNvSpPr>
            <p:nvPr/>
          </p:nvSpPr>
          <p:spPr bwMode="auto">
            <a:xfrm>
              <a:off x="4267200" y="59436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6" name="Rectangle 22"/>
            <p:cNvSpPr>
              <a:spLocks noChangeArrowheads="1"/>
            </p:cNvSpPr>
            <p:nvPr/>
          </p:nvSpPr>
          <p:spPr bwMode="auto">
            <a:xfrm>
              <a:off x="4572000" y="59436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7" name="Rectangle 23"/>
            <p:cNvSpPr>
              <a:spLocks noChangeArrowheads="1"/>
            </p:cNvSpPr>
            <p:nvPr/>
          </p:nvSpPr>
          <p:spPr bwMode="auto">
            <a:xfrm>
              <a:off x="4876800" y="59436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8" name="Rectangle 24"/>
            <p:cNvSpPr>
              <a:spLocks noChangeArrowheads="1"/>
            </p:cNvSpPr>
            <p:nvPr/>
          </p:nvSpPr>
          <p:spPr bwMode="auto">
            <a:xfrm>
              <a:off x="5181600" y="59436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9" name="Rectangle 25"/>
            <p:cNvSpPr>
              <a:spLocks noChangeArrowheads="1"/>
            </p:cNvSpPr>
            <p:nvPr/>
          </p:nvSpPr>
          <p:spPr bwMode="auto">
            <a:xfrm>
              <a:off x="5486400" y="59436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6</a:t>
              </a:r>
            </a:p>
          </p:txBody>
        </p:sp>
        <p:sp>
          <p:nvSpPr>
            <p:cNvPr id="26650" name="Rectangle 26"/>
            <p:cNvSpPr>
              <a:spLocks noChangeArrowheads="1"/>
            </p:cNvSpPr>
            <p:nvPr/>
          </p:nvSpPr>
          <p:spPr bwMode="auto">
            <a:xfrm>
              <a:off x="5791200" y="59436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4</a:t>
              </a:r>
            </a:p>
          </p:txBody>
        </p:sp>
        <p:sp>
          <p:nvSpPr>
            <p:cNvPr id="26651" name="Rectangle 27"/>
            <p:cNvSpPr>
              <a:spLocks noChangeArrowheads="1"/>
            </p:cNvSpPr>
            <p:nvPr/>
          </p:nvSpPr>
          <p:spPr bwMode="auto">
            <a:xfrm>
              <a:off x="6096000" y="59436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52" name="Rectangle 28"/>
            <p:cNvSpPr>
              <a:spLocks noChangeArrowheads="1"/>
            </p:cNvSpPr>
            <p:nvPr/>
          </p:nvSpPr>
          <p:spPr bwMode="auto">
            <a:xfrm>
              <a:off x="3962400" y="59436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6</a:t>
              </a:r>
            </a:p>
          </p:txBody>
        </p:sp>
        <p:sp>
          <p:nvSpPr>
            <p:cNvPr id="26653" name="Freeform 29"/>
            <p:cNvSpPr>
              <a:spLocks/>
            </p:cNvSpPr>
            <p:nvPr/>
          </p:nvSpPr>
          <p:spPr bwMode="auto">
            <a:xfrm>
              <a:off x="2895600" y="5706762"/>
              <a:ext cx="1219200" cy="228600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384" y="0"/>
                </a:cxn>
                <a:cxn ang="0">
                  <a:pos x="768" y="144"/>
                </a:cxn>
              </a:cxnLst>
              <a:rect l="0" t="0" r="r" b="b"/>
              <a:pathLst>
                <a:path w="768" h="144">
                  <a:moveTo>
                    <a:pt x="0" y="144"/>
                  </a:moveTo>
                  <a:cubicBezTo>
                    <a:pt x="128" y="72"/>
                    <a:pt x="256" y="0"/>
                    <a:pt x="384" y="0"/>
                  </a:cubicBezTo>
                  <a:cubicBezTo>
                    <a:pt x="512" y="0"/>
                    <a:pt x="640" y="72"/>
                    <a:pt x="768" y="144"/>
                  </a:cubicBezTo>
                </a:path>
              </a:pathLst>
            </a:custGeom>
            <a:noFill/>
            <a:ln w="2556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54" name="Freeform 30"/>
            <p:cNvSpPr>
              <a:spLocks/>
            </p:cNvSpPr>
            <p:nvPr/>
          </p:nvSpPr>
          <p:spPr bwMode="auto">
            <a:xfrm>
              <a:off x="4114800" y="5706762"/>
              <a:ext cx="1828800" cy="228600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576" y="0"/>
                </a:cxn>
                <a:cxn ang="0">
                  <a:pos x="1152" y="144"/>
                </a:cxn>
              </a:cxnLst>
              <a:rect l="0" t="0" r="r" b="b"/>
              <a:pathLst>
                <a:path w="1152" h="144">
                  <a:moveTo>
                    <a:pt x="0" y="144"/>
                  </a:moveTo>
                  <a:cubicBezTo>
                    <a:pt x="192" y="72"/>
                    <a:pt x="384" y="0"/>
                    <a:pt x="576" y="0"/>
                  </a:cubicBezTo>
                  <a:cubicBezTo>
                    <a:pt x="768" y="0"/>
                    <a:pt x="960" y="72"/>
                    <a:pt x="1152" y="144"/>
                  </a:cubicBezTo>
                </a:path>
              </a:pathLst>
            </a:custGeom>
            <a:noFill/>
            <a:ln w="2556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55" name="Freeform 31"/>
            <p:cNvSpPr>
              <a:spLocks/>
            </p:cNvSpPr>
            <p:nvPr/>
          </p:nvSpPr>
          <p:spPr bwMode="auto">
            <a:xfrm>
              <a:off x="1676400" y="5706762"/>
              <a:ext cx="1219200" cy="228600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384" y="0"/>
                </a:cxn>
                <a:cxn ang="0">
                  <a:pos x="768" y="144"/>
                </a:cxn>
              </a:cxnLst>
              <a:rect l="0" t="0" r="r" b="b"/>
              <a:pathLst>
                <a:path w="768" h="144">
                  <a:moveTo>
                    <a:pt x="0" y="144"/>
                  </a:moveTo>
                  <a:cubicBezTo>
                    <a:pt x="128" y="72"/>
                    <a:pt x="256" y="0"/>
                    <a:pt x="384" y="0"/>
                  </a:cubicBezTo>
                  <a:cubicBezTo>
                    <a:pt x="512" y="0"/>
                    <a:pt x="640" y="72"/>
                    <a:pt x="768" y="144"/>
                  </a:cubicBezTo>
                </a:path>
              </a:pathLst>
            </a:custGeom>
            <a:noFill/>
            <a:ln w="2556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56" name="Rectangle 32"/>
            <p:cNvSpPr>
              <a:spLocks noChangeArrowheads="1"/>
            </p:cNvSpPr>
            <p:nvPr/>
          </p:nvSpPr>
          <p:spPr bwMode="auto">
            <a:xfrm>
              <a:off x="6400800" y="59436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57" name="Rectangle 33"/>
            <p:cNvSpPr>
              <a:spLocks noChangeArrowheads="1"/>
            </p:cNvSpPr>
            <p:nvPr/>
          </p:nvSpPr>
          <p:spPr bwMode="auto">
            <a:xfrm>
              <a:off x="6705600" y="59436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4</a:t>
              </a:r>
            </a:p>
          </p:txBody>
        </p:sp>
        <p:sp>
          <p:nvSpPr>
            <p:cNvPr id="26658" name="Freeform 34"/>
            <p:cNvSpPr>
              <a:spLocks/>
            </p:cNvSpPr>
            <p:nvPr/>
          </p:nvSpPr>
          <p:spPr bwMode="auto">
            <a:xfrm>
              <a:off x="2590800" y="6263216"/>
              <a:ext cx="1219200" cy="228600"/>
            </a:xfrm>
            <a:custGeom>
              <a:avLst/>
              <a:gdLst/>
              <a:ahLst/>
              <a:cxnLst>
                <a:cxn ang="0">
                  <a:pos x="768" y="0"/>
                </a:cxn>
                <a:cxn ang="0">
                  <a:pos x="336" y="144"/>
                </a:cxn>
                <a:cxn ang="0">
                  <a:pos x="0" y="0"/>
                </a:cxn>
              </a:cxnLst>
              <a:rect l="0" t="0" r="r" b="b"/>
              <a:pathLst>
                <a:path w="768" h="144">
                  <a:moveTo>
                    <a:pt x="768" y="0"/>
                  </a:moveTo>
                  <a:cubicBezTo>
                    <a:pt x="616" y="72"/>
                    <a:pt x="464" y="144"/>
                    <a:pt x="336" y="144"/>
                  </a:cubicBezTo>
                  <a:cubicBezTo>
                    <a:pt x="208" y="144"/>
                    <a:pt x="104" y="72"/>
                    <a:pt x="0" y="0"/>
                  </a:cubicBezTo>
                </a:path>
              </a:pathLst>
            </a:custGeom>
            <a:noFill/>
            <a:ln w="2556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59" name="Freeform 35"/>
            <p:cNvSpPr>
              <a:spLocks/>
            </p:cNvSpPr>
            <p:nvPr/>
          </p:nvSpPr>
          <p:spPr bwMode="auto">
            <a:xfrm>
              <a:off x="3810000" y="6263216"/>
              <a:ext cx="1828800" cy="228600"/>
            </a:xfrm>
            <a:custGeom>
              <a:avLst/>
              <a:gdLst/>
              <a:ahLst/>
              <a:cxnLst>
                <a:cxn ang="0">
                  <a:pos x="1152" y="0"/>
                </a:cxn>
                <a:cxn ang="0">
                  <a:pos x="576" y="144"/>
                </a:cxn>
                <a:cxn ang="0">
                  <a:pos x="0" y="0"/>
                </a:cxn>
              </a:cxnLst>
              <a:rect l="0" t="0" r="r" b="b"/>
              <a:pathLst>
                <a:path w="1152" h="144">
                  <a:moveTo>
                    <a:pt x="1152" y="0"/>
                  </a:moveTo>
                  <a:cubicBezTo>
                    <a:pt x="960" y="72"/>
                    <a:pt x="768" y="144"/>
                    <a:pt x="576" y="144"/>
                  </a:cubicBezTo>
                  <a:cubicBezTo>
                    <a:pt x="384" y="144"/>
                    <a:pt x="192" y="72"/>
                    <a:pt x="0" y="0"/>
                  </a:cubicBezTo>
                </a:path>
              </a:pathLst>
            </a:custGeom>
            <a:noFill/>
            <a:ln w="2556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60" name="Freeform 36"/>
            <p:cNvSpPr>
              <a:spLocks/>
            </p:cNvSpPr>
            <p:nvPr/>
          </p:nvSpPr>
          <p:spPr bwMode="auto">
            <a:xfrm>
              <a:off x="5638800" y="6263216"/>
              <a:ext cx="1219200" cy="228600"/>
            </a:xfrm>
            <a:custGeom>
              <a:avLst/>
              <a:gdLst/>
              <a:ahLst/>
              <a:cxnLst>
                <a:cxn ang="0">
                  <a:pos x="768" y="0"/>
                </a:cxn>
                <a:cxn ang="0">
                  <a:pos x="384" y="144"/>
                </a:cxn>
                <a:cxn ang="0">
                  <a:pos x="0" y="0"/>
                </a:cxn>
              </a:cxnLst>
              <a:rect l="0" t="0" r="r" b="b"/>
              <a:pathLst>
                <a:path w="768" h="144">
                  <a:moveTo>
                    <a:pt x="768" y="0"/>
                  </a:moveTo>
                  <a:cubicBezTo>
                    <a:pt x="640" y="72"/>
                    <a:pt x="512" y="144"/>
                    <a:pt x="384" y="144"/>
                  </a:cubicBezTo>
                  <a:cubicBezTo>
                    <a:pt x="256" y="144"/>
                    <a:pt x="63" y="23"/>
                    <a:pt x="0" y="0"/>
                  </a:cubicBezTo>
                </a:path>
              </a:pathLst>
            </a:custGeom>
            <a:noFill/>
            <a:ln w="2556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6661" name="Text Box 37"/>
          <p:cNvSpPr txBox="1">
            <a:spLocks noChangeArrowheads="1"/>
          </p:cNvSpPr>
          <p:nvPr/>
        </p:nvSpPr>
        <p:spPr bwMode="auto">
          <a:xfrm>
            <a:off x="1788680" y="4267200"/>
            <a:ext cx="802120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Header</a:t>
            </a:r>
          </a:p>
        </p:txBody>
      </p:sp>
      <p:sp>
        <p:nvSpPr>
          <p:cNvPr id="26662" name="Line 38"/>
          <p:cNvSpPr>
            <a:spLocks noChangeShapeType="1"/>
          </p:cNvSpPr>
          <p:nvPr/>
        </p:nvSpPr>
        <p:spPr bwMode="auto">
          <a:xfrm>
            <a:off x="2590800" y="4427688"/>
            <a:ext cx="533400" cy="1588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428537"/>
      </p:ext>
    </p:extLst>
  </p:cSld>
  <p:clrMapOvr>
    <a:masterClrMapping/>
  </p:clrMapOvr>
  <p:transition spd="med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>
            <a:norm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Constant Time Coalescing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9158F-3378-D44B-876B-64E70D409B50}" type="slidenum">
              <a:rPr lang="en-US" smtClean="0">
                <a:solidFill>
                  <a:srgbClr val="4A66AC"/>
                </a:solidFill>
              </a:rPr>
              <a:pPr/>
              <a:t>27</a:t>
            </a:fld>
            <a:endParaRPr lang="en-US" dirty="0">
              <a:solidFill>
                <a:srgbClr val="4A66AC"/>
              </a:solidFill>
            </a:endParaRPr>
          </a:p>
        </p:txBody>
      </p:sp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2438400" y="2895600"/>
            <a:ext cx="1143000" cy="30480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2438400" y="2590800"/>
            <a:ext cx="1143000" cy="304800"/>
          </a:xfrm>
          <a:prstGeom prst="rect">
            <a:avLst/>
          </a:prstGeom>
          <a:solidFill>
            <a:schemeClr val="accent6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A</a:t>
            </a:r>
            <a:r>
              <a:rPr lang="en-GB" sz="1600" b="1" dirty="0">
                <a:latin typeface="Calibri" pitchFamily="34" charset="0"/>
              </a:rPr>
              <a:t>llocated</a:t>
            </a:r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2438400" y="3200400"/>
            <a:ext cx="1143000" cy="304800"/>
          </a:xfrm>
          <a:prstGeom prst="rect">
            <a:avLst/>
          </a:prstGeom>
          <a:solidFill>
            <a:schemeClr val="accent6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A</a:t>
            </a:r>
            <a:r>
              <a:rPr lang="en-GB" sz="1600" b="1" dirty="0">
                <a:latin typeface="Calibri" pitchFamily="34" charset="0"/>
              </a:rPr>
              <a:t>llocated</a:t>
            </a:r>
          </a:p>
        </p:txBody>
      </p:sp>
      <p:sp>
        <p:nvSpPr>
          <p:cNvPr id="27653" name="Rectangle 5"/>
          <p:cNvSpPr>
            <a:spLocks noChangeArrowheads="1"/>
          </p:cNvSpPr>
          <p:nvPr/>
        </p:nvSpPr>
        <p:spPr bwMode="auto">
          <a:xfrm>
            <a:off x="3962400" y="2895600"/>
            <a:ext cx="1143000" cy="30480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654" name="Rectangle 6"/>
          <p:cNvSpPr>
            <a:spLocks noChangeArrowheads="1"/>
          </p:cNvSpPr>
          <p:nvPr/>
        </p:nvSpPr>
        <p:spPr bwMode="auto">
          <a:xfrm>
            <a:off x="3962400" y="2590800"/>
            <a:ext cx="1143000" cy="304800"/>
          </a:xfrm>
          <a:prstGeom prst="rect">
            <a:avLst/>
          </a:prstGeom>
          <a:solidFill>
            <a:schemeClr val="accent6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A</a:t>
            </a:r>
            <a:r>
              <a:rPr lang="en-GB" sz="1600" b="1" dirty="0">
                <a:latin typeface="Calibri" pitchFamily="34" charset="0"/>
              </a:rPr>
              <a:t>llocated</a:t>
            </a:r>
          </a:p>
        </p:txBody>
      </p:sp>
      <p:sp>
        <p:nvSpPr>
          <p:cNvPr id="27655" name="Rectangle 7"/>
          <p:cNvSpPr>
            <a:spLocks noChangeArrowheads="1"/>
          </p:cNvSpPr>
          <p:nvPr/>
        </p:nvSpPr>
        <p:spPr bwMode="auto">
          <a:xfrm>
            <a:off x="3962400" y="3200400"/>
            <a:ext cx="11430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F</a:t>
            </a:r>
            <a:r>
              <a:rPr lang="en-GB" sz="1600" b="1" dirty="0">
                <a:latin typeface="Calibri" pitchFamily="34" charset="0"/>
              </a:rPr>
              <a:t>ree</a:t>
            </a:r>
          </a:p>
        </p:txBody>
      </p:sp>
      <p:sp>
        <p:nvSpPr>
          <p:cNvPr id="27656" name="Rectangle 8"/>
          <p:cNvSpPr>
            <a:spLocks noChangeArrowheads="1"/>
          </p:cNvSpPr>
          <p:nvPr/>
        </p:nvSpPr>
        <p:spPr bwMode="auto">
          <a:xfrm>
            <a:off x="5486400" y="2895600"/>
            <a:ext cx="1143000" cy="30480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657" name="Rectangle 9"/>
          <p:cNvSpPr>
            <a:spLocks noChangeArrowheads="1"/>
          </p:cNvSpPr>
          <p:nvPr/>
        </p:nvSpPr>
        <p:spPr bwMode="auto">
          <a:xfrm>
            <a:off x="5486400" y="2590800"/>
            <a:ext cx="11430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F</a:t>
            </a:r>
            <a:r>
              <a:rPr lang="en-GB" sz="1600" b="1" dirty="0">
                <a:latin typeface="Calibri" pitchFamily="34" charset="0"/>
              </a:rPr>
              <a:t>ree</a:t>
            </a:r>
          </a:p>
        </p:txBody>
      </p:sp>
      <p:sp>
        <p:nvSpPr>
          <p:cNvPr id="27658" name="Rectangle 10"/>
          <p:cNvSpPr>
            <a:spLocks noChangeArrowheads="1"/>
          </p:cNvSpPr>
          <p:nvPr/>
        </p:nvSpPr>
        <p:spPr bwMode="auto">
          <a:xfrm>
            <a:off x="5486400" y="3200400"/>
            <a:ext cx="1143000" cy="304800"/>
          </a:xfrm>
          <a:prstGeom prst="rect">
            <a:avLst/>
          </a:prstGeom>
          <a:solidFill>
            <a:schemeClr val="accent6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A</a:t>
            </a:r>
            <a:r>
              <a:rPr lang="en-GB" sz="1600" b="1" dirty="0">
                <a:latin typeface="Calibri" pitchFamily="34" charset="0"/>
              </a:rPr>
              <a:t>llocated</a:t>
            </a:r>
          </a:p>
        </p:txBody>
      </p:sp>
      <p:sp>
        <p:nvSpPr>
          <p:cNvPr id="27659" name="Rectangle 11"/>
          <p:cNvSpPr>
            <a:spLocks noChangeArrowheads="1"/>
          </p:cNvSpPr>
          <p:nvPr/>
        </p:nvSpPr>
        <p:spPr bwMode="auto">
          <a:xfrm>
            <a:off x="7010400" y="2895600"/>
            <a:ext cx="1143000" cy="30480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660" name="Rectangle 12"/>
          <p:cNvSpPr>
            <a:spLocks noChangeArrowheads="1"/>
          </p:cNvSpPr>
          <p:nvPr/>
        </p:nvSpPr>
        <p:spPr bwMode="auto">
          <a:xfrm>
            <a:off x="7010400" y="2590800"/>
            <a:ext cx="11430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F</a:t>
            </a:r>
            <a:r>
              <a:rPr lang="en-GB" sz="1600" b="1" dirty="0">
                <a:latin typeface="Calibri" pitchFamily="34" charset="0"/>
              </a:rPr>
              <a:t>ree</a:t>
            </a:r>
          </a:p>
        </p:txBody>
      </p:sp>
      <p:sp>
        <p:nvSpPr>
          <p:cNvPr id="27661" name="Rectangle 13"/>
          <p:cNvSpPr>
            <a:spLocks noChangeArrowheads="1"/>
          </p:cNvSpPr>
          <p:nvPr/>
        </p:nvSpPr>
        <p:spPr bwMode="auto">
          <a:xfrm>
            <a:off x="7010400" y="3200400"/>
            <a:ext cx="11430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F</a:t>
            </a:r>
            <a:r>
              <a:rPr lang="en-GB" sz="1600" b="1" dirty="0">
                <a:latin typeface="Calibri" pitchFamily="34" charset="0"/>
              </a:rPr>
              <a:t>ree</a:t>
            </a:r>
          </a:p>
        </p:txBody>
      </p:sp>
      <p:sp>
        <p:nvSpPr>
          <p:cNvPr id="27662" name="Text Box 14"/>
          <p:cNvSpPr txBox="1">
            <a:spLocks noChangeArrowheads="1"/>
          </p:cNvSpPr>
          <p:nvPr/>
        </p:nvSpPr>
        <p:spPr bwMode="auto">
          <a:xfrm>
            <a:off x="368176" y="2749550"/>
            <a:ext cx="1284624" cy="63835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dirty="0">
                <a:latin typeface="Calibri" pitchFamily="34" charset="0"/>
              </a:rPr>
              <a:t>B</a:t>
            </a:r>
            <a:r>
              <a:rPr lang="en-GB" sz="1800" b="1" dirty="0">
                <a:latin typeface="Calibri" pitchFamily="34" charset="0"/>
              </a:rPr>
              <a:t>lock being</a:t>
            </a:r>
          </a:p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latin typeface="Calibri" pitchFamily="34" charset="0"/>
              </a:rPr>
              <a:t>freed</a:t>
            </a:r>
          </a:p>
        </p:txBody>
      </p:sp>
      <p:sp>
        <p:nvSpPr>
          <p:cNvPr id="27663" name="Line 15"/>
          <p:cNvSpPr>
            <a:spLocks noChangeShapeType="1"/>
          </p:cNvSpPr>
          <p:nvPr/>
        </p:nvSpPr>
        <p:spPr bwMode="auto">
          <a:xfrm>
            <a:off x="1828800" y="3048000"/>
            <a:ext cx="457200" cy="1588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664" name="Text Box 16"/>
          <p:cNvSpPr txBox="1">
            <a:spLocks noChangeArrowheads="1"/>
          </p:cNvSpPr>
          <p:nvPr/>
        </p:nvSpPr>
        <p:spPr bwMode="auto">
          <a:xfrm>
            <a:off x="2590800" y="2057400"/>
            <a:ext cx="794105" cy="3659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 dirty="0">
                <a:solidFill>
                  <a:srgbClr val="C00000"/>
                </a:solidFill>
                <a:latin typeface="Calibri" pitchFamily="34" charset="0"/>
              </a:rPr>
              <a:t>Case 1</a:t>
            </a:r>
          </a:p>
        </p:txBody>
      </p:sp>
      <p:sp>
        <p:nvSpPr>
          <p:cNvPr id="27665" name="Text Box 17"/>
          <p:cNvSpPr txBox="1">
            <a:spLocks noChangeArrowheads="1"/>
          </p:cNvSpPr>
          <p:nvPr/>
        </p:nvSpPr>
        <p:spPr bwMode="auto">
          <a:xfrm>
            <a:off x="4114800" y="2057400"/>
            <a:ext cx="794105" cy="3659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 dirty="0">
                <a:solidFill>
                  <a:srgbClr val="C00000"/>
                </a:solidFill>
                <a:latin typeface="Calibri" pitchFamily="34" charset="0"/>
              </a:rPr>
              <a:t>Case 2</a:t>
            </a:r>
          </a:p>
        </p:txBody>
      </p:sp>
      <p:sp>
        <p:nvSpPr>
          <p:cNvPr id="27666" name="Text Box 18"/>
          <p:cNvSpPr txBox="1">
            <a:spLocks noChangeArrowheads="1"/>
          </p:cNvSpPr>
          <p:nvPr/>
        </p:nvSpPr>
        <p:spPr bwMode="auto">
          <a:xfrm>
            <a:off x="5638800" y="2057400"/>
            <a:ext cx="794105" cy="3659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 dirty="0">
                <a:solidFill>
                  <a:srgbClr val="C00000"/>
                </a:solidFill>
                <a:latin typeface="Calibri" pitchFamily="34" charset="0"/>
              </a:rPr>
              <a:t>Case 3</a:t>
            </a:r>
          </a:p>
        </p:txBody>
      </p:sp>
      <p:sp>
        <p:nvSpPr>
          <p:cNvPr id="27667" name="Text Box 19"/>
          <p:cNvSpPr txBox="1">
            <a:spLocks noChangeArrowheads="1"/>
          </p:cNvSpPr>
          <p:nvPr/>
        </p:nvSpPr>
        <p:spPr bwMode="auto">
          <a:xfrm>
            <a:off x="7162800" y="2057400"/>
            <a:ext cx="794105" cy="3659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 dirty="0">
                <a:solidFill>
                  <a:srgbClr val="C00000"/>
                </a:solidFill>
                <a:latin typeface="Calibri" pitchFamily="34" charset="0"/>
              </a:rPr>
              <a:t>Case 4</a:t>
            </a:r>
          </a:p>
        </p:txBody>
      </p:sp>
    </p:spTree>
    <p:extLst>
      <p:ext uri="{BB962C8B-B14F-4D97-AF65-F5344CB8AC3E}">
        <p14:creationId xmlns:p14="http://schemas.microsoft.com/office/powerpoint/2010/main" val="37820289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1752600" y="1905000"/>
            <a:ext cx="1295400" cy="304800"/>
          </a:xfrm>
          <a:prstGeom prst="rect">
            <a:avLst/>
          </a:prstGeom>
          <a:solidFill>
            <a:schemeClr val="accent6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m1</a:t>
            </a:r>
          </a:p>
        </p:txBody>
      </p:sp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3048000" y="1905000"/>
            <a:ext cx="381000" cy="304800"/>
          </a:xfrm>
          <a:prstGeom prst="rect">
            <a:avLst/>
          </a:prstGeom>
          <a:solidFill>
            <a:schemeClr val="accent6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1</a:t>
            </a:r>
          </a:p>
        </p:txBody>
      </p:sp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1752600" y="2209800"/>
            <a:ext cx="1676400" cy="304800"/>
          </a:xfrm>
          <a:prstGeom prst="rect">
            <a:avLst/>
          </a:prstGeom>
          <a:solidFill>
            <a:schemeClr val="accent6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>
            <a:norm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Constant Time Coalescing (Case 1)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9158F-3378-D44B-876B-64E70D409B50}" type="slidenum">
              <a:rPr lang="en-US" smtClean="0">
                <a:solidFill>
                  <a:srgbClr val="4A66AC"/>
                </a:solidFill>
              </a:rPr>
              <a:pPr/>
              <a:t>28</a:t>
            </a:fld>
            <a:endParaRPr lang="en-US" dirty="0">
              <a:solidFill>
                <a:srgbClr val="4A66AC"/>
              </a:solidFill>
            </a:endParaRPr>
          </a:p>
        </p:txBody>
      </p:sp>
      <p:sp>
        <p:nvSpPr>
          <p:cNvPr id="28677" name="Rectangle 5"/>
          <p:cNvSpPr>
            <a:spLocks noChangeArrowheads="1"/>
          </p:cNvSpPr>
          <p:nvPr/>
        </p:nvSpPr>
        <p:spPr bwMode="auto">
          <a:xfrm>
            <a:off x="1752600" y="2514600"/>
            <a:ext cx="1676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78" name="Rectangle 6"/>
          <p:cNvSpPr>
            <a:spLocks noChangeArrowheads="1"/>
          </p:cNvSpPr>
          <p:nvPr/>
        </p:nvSpPr>
        <p:spPr bwMode="auto">
          <a:xfrm>
            <a:off x="1752600" y="2514600"/>
            <a:ext cx="1295400" cy="304800"/>
          </a:xfrm>
          <a:prstGeom prst="rect">
            <a:avLst/>
          </a:prstGeom>
          <a:solidFill>
            <a:schemeClr val="accent6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m1</a:t>
            </a:r>
          </a:p>
        </p:txBody>
      </p:sp>
      <p:sp>
        <p:nvSpPr>
          <p:cNvPr id="28679" name="Rectangle 7"/>
          <p:cNvSpPr>
            <a:spLocks noChangeArrowheads="1"/>
          </p:cNvSpPr>
          <p:nvPr/>
        </p:nvSpPr>
        <p:spPr bwMode="auto">
          <a:xfrm>
            <a:off x="3048000" y="2514600"/>
            <a:ext cx="381000" cy="304800"/>
          </a:xfrm>
          <a:prstGeom prst="rect">
            <a:avLst/>
          </a:prstGeom>
          <a:solidFill>
            <a:schemeClr val="accent6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1</a:t>
            </a:r>
          </a:p>
        </p:txBody>
      </p:sp>
      <p:sp>
        <p:nvSpPr>
          <p:cNvPr id="28680" name="Rectangle 8"/>
          <p:cNvSpPr>
            <a:spLocks noChangeArrowheads="1"/>
          </p:cNvSpPr>
          <p:nvPr/>
        </p:nvSpPr>
        <p:spPr bwMode="auto">
          <a:xfrm>
            <a:off x="1752600" y="1905000"/>
            <a:ext cx="1676400" cy="914400"/>
          </a:xfrm>
          <a:prstGeom prst="rect">
            <a:avLst/>
          </a:prstGeom>
          <a:noFill/>
          <a:ln w="381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81" name="Line 9"/>
          <p:cNvSpPr>
            <a:spLocks noChangeShapeType="1"/>
          </p:cNvSpPr>
          <p:nvPr/>
        </p:nvSpPr>
        <p:spPr bwMode="auto">
          <a:xfrm>
            <a:off x="2590800" y="4191000"/>
            <a:ext cx="1588" cy="457200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682" name="Rectangle 10"/>
          <p:cNvSpPr>
            <a:spLocks noChangeArrowheads="1"/>
          </p:cNvSpPr>
          <p:nvPr/>
        </p:nvSpPr>
        <p:spPr bwMode="auto">
          <a:xfrm>
            <a:off x="1752600" y="2819400"/>
            <a:ext cx="1295400" cy="30480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n</a:t>
            </a:r>
          </a:p>
        </p:txBody>
      </p:sp>
      <p:sp>
        <p:nvSpPr>
          <p:cNvPr id="28683" name="Rectangle 11"/>
          <p:cNvSpPr>
            <a:spLocks noChangeArrowheads="1"/>
          </p:cNvSpPr>
          <p:nvPr/>
        </p:nvSpPr>
        <p:spPr bwMode="auto">
          <a:xfrm>
            <a:off x="3048000" y="2819400"/>
            <a:ext cx="381000" cy="30480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1</a:t>
            </a:r>
          </a:p>
        </p:txBody>
      </p:sp>
      <p:sp>
        <p:nvSpPr>
          <p:cNvPr id="28684" name="Rectangle 12"/>
          <p:cNvSpPr>
            <a:spLocks noChangeArrowheads="1"/>
          </p:cNvSpPr>
          <p:nvPr/>
        </p:nvSpPr>
        <p:spPr bwMode="auto">
          <a:xfrm>
            <a:off x="1752600" y="3124200"/>
            <a:ext cx="1676400" cy="30480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85" name="Rectangle 13"/>
          <p:cNvSpPr>
            <a:spLocks noChangeArrowheads="1"/>
          </p:cNvSpPr>
          <p:nvPr/>
        </p:nvSpPr>
        <p:spPr bwMode="auto">
          <a:xfrm>
            <a:off x="1752600" y="3429000"/>
            <a:ext cx="1676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86" name="Rectangle 14"/>
          <p:cNvSpPr>
            <a:spLocks noChangeArrowheads="1"/>
          </p:cNvSpPr>
          <p:nvPr/>
        </p:nvSpPr>
        <p:spPr bwMode="auto">
          <a:xfrm>
            <a:off x="1752600" y="3429000"/>
            <a:ext cx="1295400" cy="30480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n</a:t>
            </a:r>
          </a:p>
        </p:txBody>
      </p:sp>
      <p:sp>
        <p:nvSpPr>
          <p:cNvPr id="28687" name="Rectangle 15"/>
          <p:cNvSpPr>
            <a:spLocks noChangeArrowheads="1"/>
          </p:cNvSpPr>
          <p:nvPr/>
        </p:nvSpPr>
        <p:spPr bwMode="auto">
          <a:xfrm>
            <a:off x="3048000" y="3429000"/>
            <a:ext cx="381000" cy="30480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1</a:t>
            </a:r>
          </a:p>
        </p:txBody>
      </p:sp>
      <p:sp>
        <p:nvSpPr>
          <p:cNvPr id="28688" name="Rectangle 16"/>
          <p:cNvSpPr>
            <a:spLocks noChangeArrowheads="1"/>
          </p:cNvSpPr>
          <p:nvPr/>
        </p:nvSpPr>
        <p:spPr bwMode="auto">
          <a:xfrm>
            <a:off x="1752600" y="2819400"/>
            <a:ext cx="1676400" cy="914400"/>
          </a:xfrm>
          <a:prstGeom prst="rect">
            <a:avLst/>
          </a:prstGeom>
          <a:noFill/>
          <a:ln w="381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89" name="Rectangle 17"/>
          <p:cNvSpPr>
            <a:spLocks noChangeArrowheads="1"/>
          </p:cNvSpPr>
          <p:nvPr/>
        </p:nvSpPr>
        <p:spPr bwMode="auto">
          <a:xfrm>
            <a:off x="1752600" y="3733800"/>
            <a:ext cx="1295400" cy="304800"/>
          </a:xfrm>
          <a:prstGeom prst="rect">
            <a:avLst/>
          </a:prstGeom>
          <a:solidFill>
            <a:schemeClr val="accent6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m2</a:t>
            </a:r>
          </a:p>
        </p:txBody>
      </p:sp>
      <p:sp>
        <p:nvSpPr>
          <p:cNvPr id="28690" name="Rectangle 18"/>
          <p:cNvSpPr>
            <a:spLocks noChangeArrowheads="1"/>
          </p:cNvSpPr>
          <p:nvPr/>
        </p:nvSpPr>
        <p:spPr bwMode="auto">
          <a:xfrm>
            <a:off x="3048000" y="3733800"/>
            <a:ext cx="381000" cy="304800"/>
          </a:xfrm>
          <a:prstGeom prst="rect">
            <a:avLst/>
          </a:prstGeom>
          <a:solidFill>
            <a:schemeClr val="accent6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1</a:t>
            </a:r>
          </a:p>
        </p:txBody>
      </p:sp>
      <p:sp>
        <p:nvSpPr>
          <p:cNvPr id="28691" name="Rectangle 19"/>
          <p:cNvSpPr>
            <a:spLocks noChangeArrowheads="1"/>
          </p:cNvSpPr>
          <p:nvPr/>
        </p:nvSpPr>
        <p:spPr bwMode="auto">
          <a:xfrm>
            <a:off x="1752600" y="4038600"/>
            <a:ext cx="1676400" cy="304800"/>
          </a:xfrm>
          <a:prstGeom prst="rect">
            <a:avLst/>
          </a:prstGeom>
          <a:solidFill>
            <a:schemeClr val="accent6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92" name="Rectangle 20"/>
          <p:cNvSpPr>
            <a:spLocks noChangeArrowheads="1"/>
          </p:cNvSpPr>
          <p:nvPr/>
        </p:nvSpPr>
        <p:spPr bwMode="auto">
          <a:xfrm>
            <a:off x="1752600" y="4343400"/>
            <a:ext cx="1676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93" name="Rectangle 21"/>
          <p:cNvSpPr>
            <a:spLocks noChangeArrowheads="1"/>
          </p:cNvSpPr>
          <p:nvPr/>
        </p:nvSpPr>
        <p:spPr bwMode="auto">
          <a:xfrm>
            <a:off x="1752600" y="4343400"/>
            <a:ext cx="1295400" cy="304800"/>
          </a:xfrm>
          <a:prstGeom prst="rect">
            <a:avLst/>
          </a:prstGeom>
          <a:solidFill>
            <a:schemeClr val="accent6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m2</a:t>
            </a:r>
          </a:p>
        </p:txBody>
      </p:sp>
      <p:sp>
        <p:nvSpPr>
          <p:cNvPr id="28694" name="Rectangle 22"/>
          <p:cNvSpPr>
            <a:spLocks noChangeArrowheads="1"/>
          </p:cNvSpPr>
          <p:nvPr/>
        </p:nvSpPr>
        <p:spPr bwMode="auto">
          <a:xfrm>
            <a:off x="3048000" y="4343400"/>
            <a:ext cx="381000" cy="304800"/>
          </a:xfrm>
          <a:prstGeom prst="rect">
            <a:avLst/>
          </a:prstGeom>
          <a:solidFill>
            <a:schemeClr val="accent6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1</a:t>
            </a:r>
          </a:p>
        </p:txBody>
      </p:sp>
      <p:sp>
        <p:nvSpPr>
          <p:cNvPr id="28695" name="Rectangle 23"/>
          <p:cNvSpPr>
            <a:spLocks noChangeArrowheads="1"/>
          </p:cNvSpPr>
          <p:nvPr/>
        </p:nvSpPr>
        <p:spPr bwMode="auto">
          <a:xfrm>
            <a:off x="1752600" y="3733800"/>
            <a:ext cx="1676400" cy="914400"/>
          </a:xfrm>
          <a:prstGeom prst="rect">
            <a:avLst/>
          </a:prstGeom>
          <a:noFill/>
          <a:ln w="381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3581400" y="1905000"/>
            <a:ext cx="2514600" cy="2743200"/>
            <a:chOff x="3581400" y="1905000"/>
            <a:chExt cx="2514600" cy="2743200"/>
          </a:xfrm>
        </p:grpSpPr>
        <p:sp>
          <p:nvSpPr>
            <p:cNvPr id="28696" name="Rectangle 24"/>
            <p:cNvSpPr>
              <a:spLocks noChangeArrowheads="1"/>
            </p:cNvSpPr>
            <p:nvPr/>
          </p:nvSpPr>
          <p:spPr bwMode="auto">
            <a:xfrm>
              <a:off x="4419600" y="1905000"/>
              <a:ext cx="1295400" cy="304800"/>
            </a:xfrm>
            <a:prstGeom prst="rect">
              <a:avLst/>
            </a:prstGeom>
            <a:solidFill>
              <a:schemeClr val="accent6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m1</a:t>
              </a:r>
            </a:p>
          </p:txBody>
        </p:sp>
        <p:sp>
          <p:nvSpPr>
            <p:cNvPr id="28697" name="Rectangle 25"/>
            <p:cNvSpPr>
              <a:spLocks noChangeArrowheads="1"/>
            </p:cNvSpPr>
            <p:nvPr/>
          </p:nvSpPr>
          <p:spPr bwMode="auto">
            <a:xfrm>
              <a:off x="5715000" y="1905000"/>
              <a:ext cx="381000" cy="304800"/>
            </a:xfrm>
            <a:prstGeom prst="rect">
              <a:avLst/>
            </a:prstGeom>
            <a:solidFill>
              <a:schemeClr val="accent6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28698" name="Rectangle 26"/>
            <p:cNvSpPr>
              <a:spLocks noChangeArrowheads="1"/>
            </p:cNvSpPr>
            <p:nvPr/>
          </p:nvSpPr>
          <p:spPr bwMode="auto">
            <a:xfrm>
              <a:off x="4419600" y="2209800"/>
              <a:ext cx="1676400" cy="304800"/>
            </a:xfrm>
            <a:prstGeom prst="rect">
              <a:avLst/>
            </a:prstGeom>
            <a:solidFill>
              <a:schemeClr val="accent6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99" name="Rectangle 27"/>
            <p:cNvSpPr>
              <a:spLocks noChangeArrowheads="1"/>
            </p:cNvSpPr>
            <p:nvPr/>
          </p:nvSpPr>
          <p:spPr bwMode="auto">
            <a:xfrm>
              <a:off x="4419600" y="2514600"/>
              <a:ext cx="16764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00" name="Rectangle 28"/>
            <p:cNvSpPr>
              <a:spLocks noChangeArrowheads="1"/>
            </p:cNvSpPr>
            <p:nvPr/>
          </p:nvSpPr>
          <p:spPr bwMode="auto">
            <a:xfrm>
              <a:off x="4419600" y="2514600"/>
              <a:ext cx="1295400" cy="304800"/>
            </a:xfrm>
            <a:prstGeom prst="rect">
              <a:avLst/>
            </a:prstGeom>
            <a:solidFill>
              <a:schemeClr val="accent6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m1</a:t>
              </a:r>
            </a:p>
          </p:txBody>
        </p:sp>
        <p:sp>
          <p:nvSpPr>
            <p:cNvPr id="28701" name="Rectangle 29"/>
            <p:cNvSpPr>
              <a:spLocks noChangeArrowheads="1"/>
            </p:cNvSpPr>
            <p:nvPr/>
          </p:nvSpPr>
          <p:spPr bwMode="auto">
            <a:xfrm>
              <a:off x="5715000" y="2514600"/>
              <a:ext cx="381000" cy="304800"/>
            </a:xfrm>
            <a:prstGeom prst="rect">
              <a:avLst/>
            </a:prstGeom>
            <a:solidFill>
              <a:schemeClr val="accent6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28702" name="Rectangle 30"/>
            <p:cNvSpPr>
              <a:spLocks noChangeArrowheads="1"/>
            </p:cNvSpPr>
            <p:nvPr/>
          </p:nvSpPr>
          <p:spPr bwMode="auto">
            <a:xfrm>
              <a:off x="4419600" y="1905000"/>
              <a:ext cx="1676400" cy="914400"/>
            </a:xfrm>
            <a:prstGeom prst="rect">
              <a:avLst/>
            </a:prstGeom>
            <a:noFill/>
            <a:ln w="381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03" name="Line 31"/>
            <p:cNvSpPr>
              <a:spLocks noChangeShapeType="1"/>
            </p:cNvSpPr>
            <p:nvPr/>
          </p:nvSpPr>
          <p:spPr bwMode="auto">
            <a:xfrm>
              <a:off x="5257800" y="4191000"/>
              <a:ext cx="1588" cy="457200"/>
            </a:xfrm>
            <a:prstGeom prst="line">
              <a:avLst/>
            </a:prstGeom>
            <a:noFill/>
            <a:ln w="2556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8704" name="Rectangle 32"/>
            <p:cNvSpPr>
              <a:spLocks noChangeArrowheads="1"/>
            </p:cNvSpPr>
            <p:nvPr/>
          </p:nvSpPr>
          <p:spPr bwMode="auto">
            <a:xfrm>
              <a:off x="4419600" y="2819400"/>
              <a:ext cx="12954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n</a:t>
              </a:r>
            </a:p>
          </p:txBody>
        </p:sp>
        <p:sp>
          <p:nvSpPr>
            <p:cNvPr id="28705" name="Rectangle 33"/>
            <p:cNvSpPr>
              <a:spLocks noChangeArrowheads="1"/>
            </p:cNvSpPr>
            <p:nvPr/>
          </p:nvSpPr>
          <p:spPr bwMode="auto">
            <a:xfrm>
              <a:off x="5715000" y="2819400"/>
              <a:ext cx="3810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28706" name="Rectangle 34"/>
            <p:cNvSpPr>
              <a:spLocks noChangeArrowheads="1"/>
            </p:cNvSpPr>
            <p:nvPr/>
          </p:nvSpPr>
          <p:spPr bwMode="auto">
            <a:xfrm>
              <a:off x="4419600" y="3124200"/>
              <a:ext cx="1676400" cy="304800"/>
            </a:xfrm>
            <a:prstGeom prst="rect">
              <a:avLst/>
            </a:prstGeom>
            <a:solidFill>
              <a:schemeClr val="bg1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07" name="Rectangle 35"/>
            <p:cNvSpPr>
              <a:spLocks noChangeArrowheads="1"/>
            </p:cNvSpPr>
            <p:nvPr/>
          </p:nvSpPr>
          <p:spPr bwMode="auto">
            <a:xfrm>
              <a:off x="4419600" y="3429000"/>
              <a:ext cx="16764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08" name="Rectangle 36"/>
            <p:cNvSpPr>
              <a:spLocks noChangeArrowheads="1"/>
            </p:cNvSpPr>
            <p:nvPr/>
          </p:nvSpPr>
          <p:spPr bwMode="auto">
            <a:xfrm>
              <a:off x="4419600" y="3429000"/>
              <a:ext cx="12954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n</a:t>
              </a:r>
            </a:p>
          </p:txBody>
        </p:sp>
        <p:sp>
          <p:nvSpPr>
            <p:cNvPr id="28709" name="Rectangle 37"/>
            <p:cNvSpPr>
              <a:spLocks noChangeArrowheads="1"/>
            </p:cNvSpPr>
            <p:nvPr/>
          </p:nvSpPr>
          <p:spPr bwMode="auto">
            <a:xfrm>
              <a:off x="5715000" y="3429000"/>
              <a:ext cx="3810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28710" name="Rectangle 38"/>
            <p:cNvSpPr>
              <a:spLocks noChangeArrowheads="1"/>
            </p:cNvSpPr>
            <p:nvPr/>
          </p:nvSpPr>
          <p:spPr bwMode="auto">
            <a:xfrm>
              <a:off x="4419600" y="2819400"/>
              <a:ext cx="1676400" cy="914400"/>
            </a:xfrm>
            <a:prstGeom prst="rect">
              <a:avLst/>
            </a:prstGeom>
            <a:noFill/>
            <a:ln w="381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11" name="Rectangle 39"/>
            <p:cNvSpPr>
              <a:spLocks noChangeArrowheads="1"/>
            </p:cNvSpPr>
            <p:nvPr/>
          </p:nvSpPr>
          <p:spPr bwMode="auto">
            <a:xfrm>
              <a:off x="4419600" y="3733800"/>
              <a:ext cx="1295400" cy="304800"/>
            </a:xfrm>
            <a:prstGeom prst="rect">
              <a:avLst/>
            </a:prstGeom>
            <a:solidFill>
              <a:schemeClr val="accent6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m2</a:t>
              </a:r>
            </a:p>
          </p:txBody>
        </p:sp>
        <p:sp>
          <p:nvSpPr>
            <p:cNvPr id="28712" name="Rectangle 40"/>
            <p:cNvSpPr>
              <a:spLocks noChangeArrowheads="1"/>
            </p:cNvSpPr>
            <p:nvPr/>
          </p:nvSpPr>
          <p:spPr bwMode="auto">
            <a:xfrm>
              <a:off x="5715000" y="3733800"/>
              <a:ext cx="381000" cy="304800"/>
            </a:xfrm>
            <a:prstGeom prst="rect">
              <a:avLst/>
            </a:prstGeom>
            <a:solidFill>
              <a:schemeClr val="accent6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28713" name="Rectangle 41"/>
            <p:cNvSpPr>
              <a:spLocks noChangeArrowheads="1"/>
            </p:cNvSpPr>
            <p:nvPr/>
          </p:nvSpPr>
          <p:spPr bwMode="auto">
            <a:xfrm>
              <a:off x="4419600" y="4038600"/>
              <a:ext cx="1676400" cy="304800"/>
            </a:xfrm>
            <a:prstGeom prst="rect">
              <a:avLst/>
            </a:prstGeom>
            <a:solidFill>
              <a:schemeClr val="accent6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14" name="Rectangle 42"/>
            <p:cNvSpPr>
              <a:spLocks noChangeArrowheads="1"/>
            </p:cNvSpPr>
            <p:nvPr/>
          </p:nvSpPr>
          <p:spPr bwMode="auto">
            <a:xfrm>
              <a:off x="4419600" y="4343400"/>
              <a:ext cx="16764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15" name="Rectangle 43"/>
            <p:cNvSpPr>
              <a:spLocks noChangeArrowheads="1"/>
            </p:cNvSpPr>
            <p:nvPr/>
          </p:nvSpPr>
          <p:spPr bwMode="auto">
            <a:xfrm>
              <a:off x="4419600" y="4343400"/>
              <a:ext cx="1295400" cy="304800"/>
            </a:xfrm>
            <a:prstGeom prst="rect">
              <a:avLst/>
            </a:prstGeom>
            <a:solidFill>
              <a:schemeClr val="accent6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m2</a:t>
              </a:r>
            </a:p>
          </p:txBody>
        </p:sp>
        <p:sp>
          <p:nvSpPr>
            <p:cNvPr id="28716" name="Rectangle 44"/>
            <p:cNvSpPr>
              <a:spLocks noChangeArrowheads="1"/>
            </p:cNvSpPr>
            <p:nvPr/>
          </p:nvSpPr>
          <p:spPr bwMode="auto">
            <a:xfrm>
              <a:off x="5715000" y="4343400"/>
              <a:ext cx="381000" cy="304800"/>
            </a:xfrm>
            <a:prstGeom prst="rect">
              <a:avLst/>
            </a:prstGeom>
            <a:solidFill>
              <a:schemeClr val="accent6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28717" name="Rectangle 45"/>
            <p:cNvSpPr>
              <a:spLocks noChangeArrowheads="1"/>
            </p:cNvSpPr>
            <p:nvPr/>
          </p:nvSpPr>
          <p:spPr bwMode="auto">
            <a:xfrm>
              <a:off x="4419600" y="3733800"/>
              <a:ext cx="1676400" cy="914400"/>
            </a:xfrm>
            <a:prstGeom prst="rect">
              <a:avLst/>
            </a:prstGeom>
            <a:noFill/>
            <a:ln w="381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18" name="Line 46"/>
            <p:cNvSpPr>
              <a:spLocks noChangeShapeType="1"/>
            </p:cNvSpPr>
            <p:nvPr/>
          </p:nvSpPr>
          <p:spPr bwMode="auto">
            <a:xfrm>
              <a:off x="3581400" y="3276600"/>
              <a:ext cx="609600" cy="1588"/>
            </a:xfrm>
            <a:prstGeom prst="line">
              <a:avLst/>
            </a:prstGeom>
            <a:noFill/>
            <a:ln w="2556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56832426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4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>
            <a:norm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Constant Time Coalescing (Case 2)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9158F-3378-D44B-876B-64E70D409B50}" type="slidenum">
              <a:rPr lang="en-US" smtClean="0">
                <a:solidFill>
                  <a:srgbClr val="4A66AC"/>
                </a:solidFill>
              </a:rPr>
              <a:pPr/>
              <a:t>29</a:t>
            </a:fld>
            <a:endParaRPr lang="en-US" dirty="0">
              <a:solidFill>
                <a:srgbClr val="4A66AC"/>
              </a:solidFill>
            </a:endParaRPr>
          </a:p>
        </p:txBody>
      </p:sp>
      <p:sp>
        <p:nvSpPr>
          <p:cNvPr id="29710" name="Rectangle 14"/>
          <p:cNvSpPr>
            <a:spLocks noChangeArrowheads="1"/>
          </p:cNvSpPr>
          <p:nvPr/>
        </p:nvSpPr>
        <p:spPr bwMode="auto">
          <a:xfrm>
            <a:off x="1752600" y="1905000"/>
            <a:ext cx="1295400" cy="304800"/>
          </a:xfrm>
          <a:prstGeom prst="rect">
            <a:avLst/>
          </a:prstGeom>
          <a:solidFill>
            <a:schemeClr val="accent6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m1</a:t>
            </a:r>
          </a:p>
        </p:txBody>
      </p:sp>
      <p:sp>
        <p:nvSpPr>
          <p:cNvPr id="29711" name="Rectangle 15"/>
          <p:cNvSpPr>
            <a:spLocks noChangeArrowheads="1"/>
          </p:cNvSpPr>
          <p:nvPr/>
        </p:nvSpPr>
        <p:spPr bwMode="auto">
          <a:xfrm>
            <a:off x="3048000" y="1905000"/>
            <a:ext cx="381000" cy="304800"/>
          </a:xfrm>
          <a:prstGeom prst="rect">
            <a:avLst/>
          </a:prstGeom>
          <a:solidFill>
            <a:schemeClr val="accent6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1</a:t>
            </a:r>
          </a:p>
        </p:txBody>
      </p:sp>
      <p:sp>
        <p:nvSpPr>
          <p:cNvPr id="29712" name="Rectangle 16"/>
          <p:cNvSpPr>
            <a:spLocks noChangeArrowheads="1"/>
          </p:cNvSpPr>
          <p:nvPr/>
        </p:nvSpPr>
        <p:spPr bwMode="auto">
          <a:xfrm>
            <a:off x="1752600" y="2209800"/>
            <a:ext cx="1676400" cy="304800"/>
          </a:xfrm>
          <a:prstGeom prst="rect">
            <a:avLst/>
          </a:prstGeom>
          <a:solidFill>
            <a:schemeClr val="accent6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13" name="Rectangle 17"/>
          <p:cNvSpPr>
            <a:spLocks noChangeArrowheads="1"/>
          </p:cNvSpPr>
          <p:nvPr/>
        </p:nvSpPr>
        <p:spPr bwMode="auto">
          <a:xfrm>
            <a:off x="1752600" y="2514600"/>
            <a:ext cx="1676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14" name="Rectangle 18"/>
          <p:cNvSpPr>
            <a:spLocks noChangeArrowheads="1"/>
          </p:cNvSpPr>
          <p:nvPr/>
        </p:nvSpPr>
        <p:spPr bwMode="auto">
          <a:xfrm>
            <a:off x="1752600" y="2514600"/>
            <a:ext cx="1295400" cy="304800"/>
          </a:xfrm>
          <a:prstGeom prst="rect">
            <a:avLst/>
          </a:prstGeom>
          <a:solidFill>
            <a:schemeClr val="accent6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m1</a:t>
            </a:r>
          </a:p>
        </p:txBody>
      </p:sp>
      <p:sp>
        <p:nvSpPr>
          <p:cNvPr id="29715" name="Rectangle 19"/>
          <p:cNvSpPr>
            <a:spLocks noChangeArrowheads="1"/>
          </p:cNvSpPr>
          <p:nvPr/>
        </p:nvSpPr>
        <p:spPr bwMode="auto">
          <a:xfrm>
            <a:off x="3048000" y="2514600"/>
            <a:ext cx="381000" cy="304800"/>
          </a:xfrm>
          <a:prstGeom prst="rect">
            <a:avLst/>
          </a:prstGeom>
          <a:solidFill>
            <a:schemeClr val="accent6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1</a:t>
            </a:r>
          </a:p>
        </p:txBody>
      </p:sp>
      <p:sp>
        <p:nvSpPr>
          <p:cNvPr id="29716" name="Rectangle 20"/>
          <p:cNvSpPr>
            <a:spLocks noChangeArrowheads="1"/>
          </p:cNvSpPr>
          <p:nvPr/>
        </p:nvSpPr>
        <p:spPr bwMode="auto">
          <a:xfrm>
            <a:off x="1752600" y="1905000"/>
            <a:ext cx="1676400" cy="914400"/>
          </a:xfrm>
          <a:prstGeom prst="rect">
            <a:avLst/>
          </a:prstGeom>
          <a:noFill/>
          <a:ln w="381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17" name="Line 21"/>
          <p:cNvSpPr>
            <a:spLocks noChangeShapeType="1"/>
          </p:cNvSpPr>
          <p:nvPr/>
        </p:nvSpPr>
        <p:spPr bwMode="auto">
          <a:xfrm>
            <a:off x="2590800" y="4191000"/>
            <a:ext cx="1588" cy="457200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18" name="Rectangle 22"/>
          <p:cNvSpPr>
            <a:spLocks noChangeArrowheads="1"/>
          </p:cNvSpPr>
          <p:nvPr/>
        </p:nvSpPr>
        <p:spPr bwMode="auto">
          <a:xfrm>
            <a:off x="1752600" y="2819400"/>
            <a:ext cx="1295400" cy="30480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n</a:t>
            </a:r>
          </a:p>
        </p:txBody>
      </p:sp>
      <p:sp>
        <p:nvSpPr>
          <p:cNvPr id="29719" name="Rectangle 23"/>
          <p:cNvSpPr>
            <a:spLocks noChangeArrowheads="1"/>
          </p:cNvSpPr>
          <p:nvPr/>
        </p:nvSpPr>
        <p:spPr bwMode="auto">
          <a:xfrm>
            <a:off x="3048000" y="2819400"/>
            <a:ext cx="381000" cy="30480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1</a:t>
            </a:r>
          </a:p>
        </p:txBody>
      </p:sp>
      <p:sp>
        <p:nvSpPr>
          <p:cNvPr id="29720" name="Rectangle 24"/>
          <p:cNvSpPr>
            <a:spLocks noChangeArrowheads="1"/>
          </p:cNvSpPr>
          <p:nvPr/>
        </p:nvSpPr>
        <p:spPr bwMode="auto">
          <a:xfrm>
            <a:off x="1752600" y="3124200"/>
            <a:ext cx="1676400" cy="30480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21" name="Rectangle 25"/>
          <p:cNvSpPr>
            <a:spLocks noChangeArrowheads="1"/>
          </p:cNvSpPr>
          <p:nvPr/>
        </p:nvSpPr>
        <p:spPr bwMode="auto">
          <a:xfrm>
            <a:off x="1752600" y="3429000"/>
            <a:ext cx="1676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22" name="Rectangle 26"/>
          <p:cNvSpPr>
            <a:spLocks noChangeArrowheads="1"/>
          </p:cNvSpPr>
          <p:nvPr/>
        </p:nvSpPr>
        <p:spPr bwMode="auto">
          <a:xfrm>
            <a:off x="1752600" y="3429000"/>
            <a:ext cx="1295400" cy="30480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n</a:t>
            </a:r>
          </a:p>
        </p:txBody>
      </p:sp>
      <p:sp>
        <p:nvSpPr>
          <p:cNvPr id="29723" name="Rectangle 27"/>
          <p:cNvSpPr>
            <a:spLocks noChangeArrowheads="1"/>
          </p:cNvSpPr>
          <p:nvPr/>
        </p:nvSpPr>
        <p:spPr bwMode="auto">
          <a:xfrm>
            <a:off x="3048000" y="3429000"/>
            <a:ext cx="381000" cy="30480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1</a:t>
            </a:r>
          </a:p>
        </p:txBody>
      </p:sp>
      <p:sp>
        <p:nvSpPr>
          <p:cNvPr id="29724" name="Rectangle 28"/>
          <p:cNvSpPr>
            <a:spLocks noChangeArrowheads="1"/>
          </p:cNvSpPr>
          <p:nvPr/>
        </p:nvSpPr>
        <p:spPr bwMode="auto">
          <a:xfrm>
            <a:off x="1752600" y="2819400"/>
            <a:ext cx="1676400" cy="914400"/>
          </a:xfrm>
          <a:prstGeom prst="rect">
            <a:avLst/>
          </a:prstGeom>
          <a:noFill/>
          <a:ln w="381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25" name="Rectangle 29"/>
          <p:cNvSpPr>
            <a:spLocks noChangeArrowheads="1"/>
          </p:cNvSpPr>
          <p:nvPr/>
        </p:nvSpPr>
        <p:spPr bwMode="auto">
          <a:xfrm>
            <a:off x="1752600" y="3733800"/>
            <a:ext cx="12954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m2</a:t>
            </a:r>
          </a:p>
        </p:txBody>
      </p:sp>
      <p:sp>
        <p:nvSpPr>
          <p:cNvPr id="29726" name="Rectangle 30"/>
          <p:cNvSpPr>
            <a:spLocks noChangeArrowheads="1"/>
          </p:cNvSpPr>
          <p:nvPr/>
        </p:nvSpPr>
        <p:spPr bwMode="auto">
          <a:xfrm>
            <a:off x="3048000" y="3733800"/>
            <a:ext cx="3810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0</a:t>
            </a:r>
          </a:p>
        </p:txBody>
      </p:sp>
      <p:sp>
        <p:nvSpPr>
          <p:cNvPr id="29727" name="Rectangle 31"/>
          <p:cNvSpPr>
            <a:spLocks noChangeArrowheads="1"/>
          </p:cNvSpPr>
          <p:nvPr/>
        </p:nvSpPr>
        <p:spPr bwMode="auto">
          <a:xfrm>
            <a:off x="1752600" y="4038600"/>
            <a:ext cx="16764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28" name="Rectangle 32"/>
          <p:cNvSpPr>
            <a:spLocks noChangeArrowheads="1"/>
          </p:cNvSpPr>
          <p:nvPr/>
        </p:nvSpPr>
        <p:spPr bwMode="auto">
          <a:xfrm>
            <a:off x="1752600" y="4343400"/>
            <a:ext cx="1676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29" name="Rectangle 33"/>
          <p:cNvSpPr>
            <a:spLocks noChangeArrowheads="1"/>
          </p:cNvSpPr>
          <p:nvPr/>
        </p:nvSpPr>
        <p:spPr bwMode="auto">
          <a:xfrm>
            <a:off x="1752600" y="4343400"/>
            <a:ext cx="12954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m2</a:t>
            </a:r>
          </a:p>
        </p:txBody>
      </p:sp>
      <p:sp>
        <p:nvSpPr>
          <p:cNvPr id="29730" name="Rectangle 34"/>
          <p:cNvSpPr>
            <a:spLocks noChangeArrowheads="1"/>
          </p:cNvSpPr>
          <p:nvPr/>
        </p:nvSpPr>
        <p:spPr bwMode="auto">
          <a:xfrm>
            <a:off x="3048000" y="4343400"/>
            <a:ext cx="3810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0</a:t>
            </a:r>
          </a:p>
        </p:txBody>
      </p:sp>
      <p:sp>
        <p:nvSpPr>
          <p:cNvPr id="29731" name="Rectangle 35"/>
          <p:cNvSpPr>
            <a:spLocks noChangeArrowheads="1"/>
          </p:cNvSpPr>
          <p:nvPr/>
        </p:nvSpPr>
        <p:spPr bwMode="auto">
          <a:xfrm>
            <a:off x="1752600" y="3733800"/>
            <a:ext cx="1676400" cy="914400"/>
          </a:xfrm>
          <a:prstGeom prst="rect">
            <a:avLst/>
          </a:prstGeom>
          <a:noFill/>
          <a:ln w="381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3581400" y="1905000"/>
            <a:ext cx="2514600" cy="2743200"/>
            <a:chOff x="3733800" y="1905000"/>
            <a:chExt cx="2514600" cy="2743200"/>
          </a:xfrm>
        </p:grpSpPr>
        <p:sp>
          <p:nvSpPr>
            <p:cNvPr id="29697" name="Rectangle 1"/>
            <p:cNvSpPr>
              <a:spLocks noChangeArrowheads="1"/>
            </p:cNvSpPr>
            <p:nvPr/>
          </p:nvSpPr>
          <p:spPr bwMode="auto">
            <a:xfrm>
              <a:off x="4572000" y="1905000"/>
              <a:ext cx="1295400" cy="304800"/>
            </a:xfrm>
            <a:prstGeom prst="rect">
              <a:avLst/>
            </a:prstGeom>
            <a:solidFill>
              <a:schemeClr val="accent6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m1</a:t>
              </a:r>
            </a:p>
          </p:txBody>
        </p:sp>
        <p:sp>
          <p:nvSpPr>
            <p:cNvPr id="29698" name="Rectangle 2"/>
            <p:cNvSpPr>
              <a:spLocks noChangeArrowheads="1"/>
            </p:cNvSpPr>
            <p:nvPr/>
          </p:nvSpPr>
          <p:spPr bwMode="auto">
            <a:xfrm>
              <a:off x="5867400" y="1905000"/>
              <a:ext cx="381000" cy="304800"/>
            </a:xfrm>
            <a:prstGeom prst="rect">
              <a:avLst/>
            </a:prstGeom>
            <a:solidFill>
              <a:schemeClr val="accent6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29699" name="Rectangle 3"/>
            <p:cNvSpPr>
              <a:spLocks noChangeArrowheads="1"/>
            </p:cNvSpPr>
            <p:nvPr/>
          </p:nvSpPr>
          <p:spPr bwMode="auto">
            <a:xfrm>
              <a:off x="4572000" y="2209800"/>
              <a:ext cx="1676400" cy="304800"/>
            </a:xfrm>
            <a:prstGeom prst="rect">
              <a:avLst/>
            </a:prstGeom>
            <a:solidFill>
              <a:schemeClr val="accent6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01" name="Rectangle 5"/>
            <p:cNvSpPr>
              <a:spLocks noChangeArrowheads="1"/>
            </p:cNvSpPr>
            <p:nvPr/>
          </p:nvSpPr>
          <p:spPr bwMode="auto">
            <a:xfrm>
              <a:off x="4572000" y="2514600"/>
              <a:ext cx="16764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02" name="Rectangle 6"/>
            <p:cNvSpPr>
              <a:spLocks noChangeArrowheads="1"/>
            </p:cNvSpPr>
            <p:nvPr/>
          </p:nvSpPr>
          <p:spPr bwMode="auto">
            <a:xfrm>
              <a:off x="4572000" y="2514600"/>
              <a:ext cx="1295400" cy="304800"/>
            </a:xfrm>
            <a:prstGeom prst="rect">
              <a:avLst/>
            </a:prstGeom>
            <a:solidFill>
              <a:schemeClr val="accent6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m1</a:t>
              </a:r>
            </a:p>
          </p:txBody>
        </p:sp>
        <p:sp>
          <p:nvSpPr>
            <p:cNvPr id="29703" name="Rectangle 7"/>
            <p:cNvSpPr>
              <a:spLocks noChangeArrowheads="1"/>
            </p:cNvSpPr>
            <p:nvPr/>
          </p:nvSpPr>
          <p:spPr bwMode="auto">
            <a:xfrm>
              <a:off x="5867400" y="2514600"/>
              <a:ext cx="381000" cy="304800"/>
            </a:xfrm>
            <a:prstGeom prst="rect">
              <a:avLst/>
            </a:prstGeom>
            <a:solidFill>
              <a:schemeClr val="accent6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29704" name="Rectangle 8"/>
            <p:cNvSpPr>
              <a:spLocks noChangeArrowheads="1"/>
            </p:cNvSpPr>
            <p:nvPr/>
          </p:nvSpPr>
          <p:spPr bwMode="auto">
            <a:xfrm>
              <a:off x="4572000" y="1905000"/>
              <a:ext cx="1676400" cy="914400"/>
            </a:xfrm>
            <a:prstGeom prst="rect">
              <a:avLst/>
            </a:prstGeom>
            <a:noFill/>
            <a:ln w="381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05" name="Rectangle 9"/>
            <p:cNvSpPr>
              <a:spLocks noChangeArrowheads="1"/>
            </p:cNvSpPr>
            <p:nvPr/>
          </p:nvSpPr>
          <p:spPr bwMode="auto">
            <a:xfrm>
              <a:off x="4572000" y="2819400"/>
              <a:ext cx="12954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n+m2</a:t>
              </a:r>
            </a:p>
          </p:txBody>
        </p:sp>
        <p:sp>
          <p:nvSpPr>
            <p:cNvPr id="29706" name="Rectangle 10"/>
            <p:cNvSpPr>
              <a:spLocks noChangeArrowheads="1"/>
            </p:cNvSpPr>
            <p:nvPr/>
          </p:nvSpPr>
          <p:spPr bwMode="auto">
            <a:xfrm>
              <a:off x="5867400" y="2819400"/>
              <a:ext cx="3810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29707" name="Rectangle 11"/>
            <p:cNvSpPr>
              <a:spLocks noChangeArrowheads="1"/>
            </p:cNvSpPr>
            <p:nvPr/>
          </p:nvSpPr>
          <p:spPr bwMode="auto">
            <a:xfrm>
              <a:off x="4572000" y="4343400"/>
              <a:ext cx="16764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08" name="Rectangle 12"/>
            <p:cNvSpPr>
              <a:spLocks noChangeArrowheads="1"/>
            </p:cNvSpPr>
            <p:nvPr/>
          </p:nvSpPr>
          <p:spPr bwMode="auto">
            <a:xfrm>
              <a:off x="4572000" y="4343400"/>
              <a:ext cx="12954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n+m2</a:t>
              </a:r>
            </a:p>
          </p:txBody>
        </p:sp>
        <p:sp>
          <p:nvSpPr>
            <p:cNvPr id="29709" name="Rectangle 13"/>
            <p:cNvSpPr>
              <a:spLocks noChangeArrowheads="1"/>
            </p:cNvSpPr>
            <p:nvPr/>
          </p:nvSpPr>
          <p:spPr bwMode="auto">
            <a:xfrm>
              <a:off x="5867400" y="4343400"/>
              <a:ext cx="3810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29732" name="Line 36"/>
            <p:cNvSpPr>
              <a:spLocks noChangeShapeType="1"/>
            </p:cNvSpPr>
            <p:nvPr/>
          </p:nvSpPr>
          <p:spPr bwMode="auto">
            <a:xfrm>
              <a:off x="3733800" y="3276600"/>
              <a:ext cx="609600" cy="1588"/>
            </a:xfrm>
            <a:prstGeom prst="line">
              <a:avLst/>
            </a:prstGeom>
            <a:noFill/>
            <a:ln w="2556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9733" name="Rectangle 37"/>
            <p:cNvSpPr>
              <a:spLocks noChangeArrowheads="1"/>
            </p:cNvSpPr>
            <p:nvPr/>
          </p:nvSpPr>
          <p:spPr bwMode="auto">
            <a:xfrm>
              <a:off x="4572000" y="3124200"/>
              <a:ext cx="1676400" cy="1219200"/>
            </a:xfrm>
            <a:prstGeom prst="rect">
              <a:avLst/>
            </a:prstGeom>
            <a:solidFill>
              <a:schemeClr val="bg1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34" name="Rectangle 38"/>
            <p:cNvSpPr>
              <a:spLocks noChangeArrowheads="1"/>
            </p:cNvSpPr>
            <p:nvPr/>
          </p:nvSpPr>
          <p:spPr bwMode="auto">
            <a:xfrm>
              <a:off x="4572000" y="2819400"/>
              <a:ext cx="1676400" cy="1828800"/>
            </a:xfrm>
            <a:prstGeom prst="rect">
              <a:avLst/>
            </a:prstGeom>
            <a:noFill/>
            <a:ln w="381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55811962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10A445-F933-8A4A-8731-EE2AB5B1CD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Memory</a:t>
            </a:r>
          </a:p>
        </p:txBody>
      </p:sp>
      <p:sp>
        <p:nvSpPr>
          <p:cNvPr id="22" name="Content Placeholder 21">
            <a:extLst>
              <a:ext uri="{FF2B5EF4-FFF2-40B4-BE49-F238E27FC236}">
                <a16:creationId xmlns:a16="http://schemas.microsoft.com/office/drawing/2014/main" id="{3F86F83E-E0F8-0D4E-913D-F1620271FD5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the heap is an area of memory maintained by a dynamic memory allocator</a:t>
            </a:r>
          </a:p>
          <a:p>
            <a:endParaRPr lang="en-US" dirty="0"/>
          </a:p>
          <a:p>
            <a:r>
              <a:rPr lang="en-US" dirty="0"/>
              <a:t>programmers can use the dynamic memory allocator to acquire additional memory at run time</a:t>
            </a:r>
          </a:p>
          <a:p>
            <a:pPr lvl="1"/>
            <a:r>
              <a:rPr lang="en-US" dirty="0"/>
              <a:t>e.g., for data structures whose size is not known at compile time</a:t>
            </a:r>
          </a:p>
          <a:p>
            <a:endParaRPr lang="en-US" dirty="0"/>
          </a:p>
          <a:p>
            <a:r>
              <a:rPr lang="en-US" dirty="0"/>
              <a:t>the operating system kernel maintains a variable </a:t>
            </a:r>
            <a:r>
              <a:rPr lang="en-US" dirty="0" err="1"/>
              <a:t>brk</a:t>
            </a:r>
            <a:r>
              <a:rPr lang="en-US" dirty="0"/>
              <a:t> that points to the top of the heap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179E241-F480-194F-827F-82F22DEA6255}"/>
              </a:ext>
            </a:extLst>
          </p:cNvPr>
          <p:cNvSpPr/>
          <p:nvPr/>
        </p:nvSpPr>
        <p:spPr>
          <a:xfrm>
            <a:off x="6178644" y="1136102"/>
            <a:ext cx="2286000" cy="75722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Stack</a:t>
            </a:r>
          </a:p>
        </p:txBody>
      </p:sp>
      <p:sp>
        <p:nvSpPr>
          <p:cNvPr id="7" name="Down Arrow 6">
            <a:extLst>
              <a:ext uri="{FF2B5EF4-FFF2-40B4-BE49-F238E27FC236}">
                <a16:creationId xmlns:a16="http://schemas.microsoft.com/office/drawing/2014/main" id="{85880A13-8CF8-E943-9D6F-26398199950C}"/>
              </a:ext>
            </a:extLst>
          </p:cNvPr>
          <p:cNvSpPr/>
          <p:nvPr/>
        </p:nvSpPr>
        <p:spPr>
          <a:xfrm>
            <a:off x="7096266" y="1901220"/>
            <a:ext cx="450756" cy="508031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E0D6866-B9D7-E541-90D3-78C3E6777EC7}"/>
              </a:ext>
            </a:extLst>
          </p:cNvPr>
          <p:cNvSpPr txBox="1"/>
          <p:nvPr/>
        </p:nvSpPr>
        <p:spPr>
          <a:xfrm>
            <a:off x="4648200" y="914400"/>
            <a:ext cx="1544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0x7FFFFFFF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9326FCE7-171D-AE45-A8D5-314BD180EBD8}"/>
              </a:ext>
            </a:extLst>
          </p:cNvPr>
          <p:cNvGrpSpPr/>
          <p:nvPr/>
        </p:nvGrpSpPr>
        <p:grpSpPr>
          <a:xfrm>
            <a:off x="4954886" y="1708665"/>
            <a:ext cx="1147558" cy="369332"/>
            <a:chOff x="5405642" y="2781372"/>
            <a:chExt cx="1147558" cy="369332"/>
          </a:xfrm>
        </p:grpSpPr>
        <p:cxnSp>
          <p:nvCxnSpPr>
            <p:cNvPr id="11" name="Straight Arrow Connector 10">
              <a:extLst>
                <a:ext uri="{FF2B5EF4-FFF2-40B4-BE49-F238E27FC236}">
                  <a16:creationId xmlns:a16="http://schemas.microsoft.com/office/drawing/2014/main" id="{7D2FA747-131B-5040-86B1-BA15F0FBA9EF}"/>
                </a:ext>
              </a:extLst>
            </p:cNvPr>
            <p:cNvCxnSpPr/>
            <p:nvPr/>
          </p:nvCxnSpPr>
          <p:spPr>
            <a:xfrm>
              <a:off x="6096000" y="2973147"/>
              <a:ext cx="457200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480338EC-575E-2548-9178-46659CF4D5CC}"/>
                </a:ext>
              </a:extLst>
            </p:cNvPr>
            <p:cNvSpPr txBox="1"/>
            <p:nvPr/>
          </p:nvSpPr>
          <p:spPr>
            <a:xfrm>
              <a:off x="5405642" y="2781372"/>
              <a:ext cx="71045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%</a:t>
              </a:r>
              <a:r>
                <a:rPr lang="en-US" dirty="0" err="1"/>
                <a:t>rsp</a:t>
              </a:r>
              <a:endParaRPr lang="en-US" dirty="0"/>
            </a:p>
          </p:txBody>
        </p:sp>
      </p:grpSp>
      <p:sp>
        <p:nvSpPr>
          <p:cNvPr id="13" name="Rectangle 12">
            <a:extLst>
              <a:ext uri="{FF2B5EF4-FFF2-40B4-BE49-F238E27FC236}">
                <a16:creationId xmlns:a16="http://schemas.microsoft.com/office/drawing/2014/main" id="{6AC26560-5FDD-4545-90E0-4FAB6A8DC796}"/>
              </a:ext>
            </a:extLst>
          </p:cNvPr>
          <p:cNvSpPr/>
          <p:nvPr/>
        </p:nvSpPr>
        <p:spPr>
          <a:xfrm>
            <a:off x="6178644" y="1143991"/>
            <a:ext cx="2286000" cy="5492289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94DD17B-5D66-9D4D-9CE6-A468F11D2E0B}"/>
              </a:ext>
            </a:extLst>
          </p:cNvPr>
          <p:cNvSpPr txBox="1"/>
          <p:nvPr/>
        </p:nvSpPr>
        <p:spPr>
          <a:xfrm>
            <a:off x="4751696" y="6369670"/>
            <a:ext cx="14542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0x00000000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99E5B89-240A-4741-A41A-083EB2828649}"/>
              </a:ext>
            </a:extLst>
          </p:cNvPr>
          <p:cNvSpPr/>
          <p:nvPr/>
        </p:nvSpPr>
        <p:spPr>
          <a:xfrm>
            <a:off x="6178644" y="5112298"/>
            <a:ext cx="2286000" cy="762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Data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43B99C0-D75C-B444-9343-DEFCEB265B01}"/>
              </a:ext>
            </a:extLst>
          </p:cNvPr>
          <p:cNvSpPr/>
          <p:nvPr/>
        </p:nvSpPr>
        <p:spPr>
          <a:xfrm>
            <a:off x="6178644" y="5874298"/>
            <a:ext cx="2286000" cy="762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Code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ADFC57C0-A3AF-514D-AFF2-53C22D94830D}"/>
              </a:ext>
            </a:extLst>
          </p:cNvPr>
          <p:cNvSpPr/>
          <p:nvPr/>
        </p:nvSpPr>
        <p:spPr>
          <a:xfrm>
            <a:off x="6178644" y="4350298"/>
            <a:ext cx="2286000" cy="7620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Heap</a:t>
            </a: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2D6EC096-0C9A-3140-8598-29001EBD7175}"/>
              </a:ext>
            </a:extLst>
          </p:cNvPr>
          <p:cNvCxnSpPr/>
          <p:nvPr/>
        </p:nvCxnSpPr>
        <p:spPr>
          <a:xfrm>
            <a:off x="5645244" y="6070843"/>
            <a:ext cx="457200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F0FED042-F92E-F44B-B880-9EB25E1A858F}"/>
              </a:ext>
            </a:extLst>
          </p:cNvPr>
          <p:cNvSpPr txBox="1"/>
          <p:nvPr/>
        </p:nvSpPr>
        <p:spPr>
          <a:xfrm>
            <a:off x="4954886" y="5879068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%rip</a:t>
            </a:r>
          </a:p>
        </p:txBody>
      </p:sp>
      <p:sp>
        <p:nvSpPr>
          <p:cNvPr id="20" name="Down Arrow 19">
            <a:extLst>
              <a:ext uri="{FF2B5EF4-FFF2-40B4-BE49-F238E27FC236}">
                <a16:creationId xmlns:a16="http://schemas.microsoft.com/office/drawing/2014/main" id="{32F785C0-59DC-6F40-9E15-75234918AC4E}"/>
              </a:ext>
            </a:extLst>
          </p:cNvPr>
          <p:cNvSpPr/>
          <p:nvPr/>
        </p:nvSpPr>
        <p:spPr>
          <a:xfrm rot="10800000">
            <a:off x="7096266" y="3842249"/>
            <a:ext cx="450756" cy="508031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C0A70C60-BD73-8C41-87D2-E7BAA823630F}"/>
              </a:ext>
            </a:extLst>
          </p:cNvPr>
          <p:cNvGrpSpPr/>
          <p:nvPr/>
        </p:nvGrpSpPr>
        <p:grpSpPr>
          <a:xfrm>
            <a:off x="5209733" y="4165614"/>
            <a:ext cx="886267" cy="369332"/>
            <a:chOff x="5666933" y="2781372"/>
            <a:chExt cx="886267" cy="369332"/>
          </a:xfrm>
        </p:grpSpPr>
        <p:cxnSp>
          <p:nvCxnSpPr>
            <p:cNvPr id="25" name="Straight Arrow Connector 24">
              <a:extLst>
                <a:ext uri="{FF2B5EF4-FFF2-40B4-BE49-F238E27FC236}">
                  <a16:creationId xmlns:a16="http://schemas.microsoft.com/office/drawing/2014/main" id="{DBB31F99-27F3-C343-A3CB-7672AE0A38BB}"/>
                </a:ext>
              </a:extLst>
            </p:cNvPr>
            <p:cNvCxnSpPr/>
            <p:nvPr/>
          </p:nvCxnSpPr>
          <p:spPr>
            <a:xfrm>
              <a:off x="6096000" y="2973147"/>
              <a:ext cx="457200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8A769C0A-1917-8C47-BD22-6D5A8793D11D}"/>
                </a:ext>
              </a:extLst>
            </p:cNvPr>
            <p:cNvSpPr txBox="1"/>
            <p:nvPr/>
          </p:nvSpPr>
          <p:spPr>
            <a:xfrm>
              <a:off x="5666933" y="2781372"/>
              <a:ext cx="50526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/>
                <a:t>brk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1249713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1752600" y="1905000"/>
            <a:ext cx="1295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m1</a:t>
            </a:r>
          </a:p>
        </p:txBody>
      </p:sp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3048000" y="1905000"/>
            <a:ext cx="3810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0</a:t>
            </a:r>
          </a:p>
        </p:txBody>
      </p:sp>
      <p:sp>
        <p:nvSpPr>
          <p:cNvPr id="30723" name="Rectangle 3"/>
          <p:cNvSpPr>
            <a:spLocks noChangeArrowheads="1"/>
          </p:cNvSpPr>
          <p:nvPr/>
        </p:nvSpPr>
        <p:spPr bwMode="auto">
          <a:xfrm>
            <a:off x="1752600" y="2209800"/>
            <a:ext cx="1676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>
            <a:norm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Constant Time Coalescing (Case 3)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9158F-3378-D44B-876B-64E70D409B50}" type="slidenum">
              <a:rPr lang="en-US" smtClean="0">
                <a:solidFill>
                  <a:srgbClr val="4A66AC"/>
                </a:solidFill>
              </a:rPr>
              <a:pPr/>
              <a:t>30</a:t>
            </a:fld>
            <a:endParaRPr lang="en-US" dirty="0">
              <a:solidFill>
                <a:srgbClr val="4A66AC"/>
              </a:solidFill>
            </a:endParaRPr>
          </a:p>
        </p:txBody>
      </p:sp>
      <p:sp>
        <p:nvSpPr>
          <p:cNvPr id="30725" name="Rectangle 5"/>
          <p:cNvSpPr>
            <a:spLocks noChangeArrowheads="1"/>
          </p:cNvSpPr>
          <p:nvPr/>
        </p:nvSpPr>
        <p:spPr bwMode="auto">
          <a:xfrm>
            <a:off x="1752600" y="2514600"/>
            <a:ext cx="1676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26" name="Rectangle 6"/>
          <p:cNvSpPr>
            <a:spLocks noChangeArrowheads="1"/>
          </p:cNvSpPr>
          <p:nvPr/>
        </p:nvSpPr>
        <p:spPr bwMode="auto">
          <a:xfrm>
            <a:off x="1752600" y="2514600"/>
            <a:ext cx="1295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m1</a:t>
            </a:r>
          </a:p>
        </p:txBody>
      </p:sp>
      <p:sp>
        <p:nvSpPr>
          <p:cNvPr id="30727" name="Rectangle 7"/>
          <p:cNvSpPr>
            <a:spLocks noChangeArrowheads="1"/>
          </p:cNvSpPr>
          <p:nvPr/>
        </p:nvSpPr>
        <p:spPr bwMode="auto">
          <a:xfrm>
            <a:off x="3048000" y="2514600"/>
            <a:ext cx="3810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0</a:t>
            </a:r>
          </a:p>
        </p:txBody>
      </p:sp>
      <p:sp>
        <p:nvSpPr>
          <p:cNvPr id="30728" name="Rectangle 8"/>
          <p:cNvSpPr>
            <a:spLocks noChangeArrowheads="1"/>
          </p:cNvSpPr>
          <p:nvPr/>
        </p:nvSpPr>
        <p:spPr bwMode="auto">
          <a:xfrm>
            <a:off x="1752600" y="1905000"/>
            <a:ext cx="1676400" cy="914400"/>
          </a:xfrm>
          <a:prstGeom prst="rect">
            <a:avLst/>
          </a:prstGeom>
          <a:noFill/>
          <a:ln w="381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29" name="Line 9"/>
          <p:cNvSpPr>
            <a:spLocks noChangeShapeType="1"/>
          </p:cNvSpPr>
          <p:nvPr/>
        </p:nvSpPr>
        <p:spPr bwMode="auto">
          <a:xfrm>
            <a:off x="2590800" y="4191000"/>
            <a:ext cx="1588" cy="457200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730" name="Rectangle 10"/>
          <p:cNvSpPr>
            <a:spLocks noChangeArrowheads="1"/>
          </p:cNvSpPr>
          <p:nvPr/>
        </p:nvSpPr>
        <p:spPr bwMode="auto">
          <a:xfrm>
            <a:off x="1752600" y="2819400"/>
            <a:ext cx="1295400" cy="30480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n</a:t>
            </a:r>
          </a:p>
        </p:txBody>
      </p:sp>
      <p:sp>
        <p:nvSpPr>
          <p:cNvPr id="30731" name="Rectangle 11"/>
          <p:cNvSpPr>
            <a:spLocks noChangeArrowheads="1"/>
          </p:cNvSpPr>
          <p:nvPr/>
        </p:nvSpPr>
        <p:spPr bwMode="auto">
          <a:xfrm>
            <a:off x="3048000" y="2819400"/>
            <a:ext cx="381000" cy="30480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1</a:t>
            </a:r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1752600" y="3124200"/>
            <a:ext cx="1676400" cy="30480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33" name="Rectangle 13"/>
          <p:cNvSpPr>
            <a:spLocks noChangeArrowheads="1"/>
          </p:cNvSpPr>
          <p:nvPr/>
        </p:nvSpPr>
        <p:spPr bwMode="auto">
          <a:xfrm>
            <a:off x="1752600" y="3429000"/>
            <a:ext cx="1676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34" name="Rectangle 14"/>
          <p:cNvSpPr>
            <a:spLocks noChangeArrowheads="1"/>
          </p:cNvSpPr>
          <p:nvPr/>
        </p:nvSpPr>
        <p:spPr bwMode="auto">
          <a:xfrm>
            <a:off x="1752600" y="3429000"/>
            <a:ext cx="1295400" cy="30480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n</a:t>
            </a:r>
          </a:p>
        </p:txBody>
      </p:sp>
      <p:sp>
        <p:nvSpPr>
          <p:cNvPr id="30735" name="Rectangle 15"/>
          <p:cNvSpPr>
            <a:spLocks noChangeArrowheads="1"/>
          </p:cNvSpPr>
          <p:nvPr/>
        </p:nvSpPr>
        <p:spPr bwMode="auto">
          <a:xfrm>
            <a:off x="3048000" y="3429000"/>
            <a:ext cx="381000" cy="30480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1</a:t>
            </a:r>
          </a:p>
        </p:txBody>
      </p:sp>
      <p:sp>
        <p:nvSpPr>
          <p:cNvPr id="30736" name="Rectangle 16"/>
          <p:cNvSpPr>
            <a:spLocks noChangeArrowheads="1"/>
          </p:cNvSpPr>
          <p:nvPr/>
        </p:nvSpPr>
        <p:spPr bwMode="auto">
          <a:xfrm>
            <a:off x="1752600" y="2819400"/>
            <a:ext cx="1676400" cy="914400"/>
          </a:xfrm>
          <a:prstGeom prst="rect">
            <a:avLst/>
          </a:prstGeom>
          <a:noFill/>
          <a:ln w="381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37" name="Rectangle 17"/>
          <p:cNvSpPr>
            <a:spLocks noChangeArrowheads="1"/>
          </p:cNvSpPr>
          <p:nvPr/>
        </p:nvSpPr>
        <p:spPr bwMode="auto">
          <a:xfrm>
            <a:off x="1752600" y="3733800"/>
            <a:ext cx="1295400" cy="304800"/>
          </a:xfrm>
          <a:prstGeom prst="rect">
            <a:avLst/>
          </a:prstGeom>
          <a:solidFill>
            <a:schemeClr val="accent6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m2</a:t>
            </a:r>
          </a:p>
        </p:txBody>
      </p:sp>
      <p:sp>
        <p:nvSpPr>
          <p:cNvPr id="30738" name="Rectangle 18"/>
          <p:cNvSpPr>
            <a:spLocks noChangeArrowheads="1"/>
          </p:cNvSpPr>
          <p:nvPr/>
        </p:nvSpPr>
        <p:spPr bwMode="auto">
          <a:xfrm>
            <a:off x="3048000" y="3733800"/>
            <a:ext cx="381000" cy="304800"/>
          </a:xfrm>
          <a:prstGeom prst="rect">
            <a:avLst/>
          </a:prstGeom>
          <a:solidFill>
            <a:schemeClr val="accent6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1</a:t>
            </a:r>
          </a:p>
        </p:txBody>
      </p:sp>
      <p:sp>
        <p:nvSpPr>
          <p:cNvPr id="30739" name="Rectangle 19"/>
          <p:cNvSpPr>
            <a:spLocks noChangeArrowheads="1"/>
          </p:cNvSpPr>
          <p:nvPr/>
        </p:nvSpPr>
        <p:spPr bwMode="auto">
          <a:xfrm>
            <a:off x="1752600" y="4038600"/>
            <a:ext cx="1676400" cy="304800"/>
          </a:xfrm>
          <a:prstGeom prst="rect">
            <a:avLst/>
          </a:prstGeom>
          <a:solidFill>
            <a:schemeClr val="accent6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40" name="Rectangle 20"/>
          <p:cNvSpPr>
            <a:spLocks noChangeArrowheads="1"/>
          </p:cNvSpPr>
          <p:nvPr/>
        </p:nvSpPr>
        <p:spPr bwMode="auto">
          <a:xfrm>
            <a:off x="1752600" y="4343400"/>
            <a:ext cx="1676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41" name="Rectangle 21"/>
          <p:cNvSpPr>
            <a:spLocks noChangeArrowheads="1"/>
          </p:cNvSpPr>
          <p:nvPr/>
        </p:nvSpPr>
        <p:spPr bwMode="auto">
          <a:xfrm>
            <a:off x="1752600" y="4343400"/>
            <a:ext cx="1295400" cy="304800"/>
          </a:xfrm>
          <a:prstGeom prst="rect">
            <a:avLst/>
          </a:prstGeom>
          <a:solidFill>
            <a:schemeClr val="accent6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m2</a:t>
            </a:r>
          </a:p>
        </p:txBody>
      </p:sp>
      <p:sp>
        <p:nvSpPr>
          <p:cNvPr id="30742" name="Rectangle 22"/>
          <p:cNvSpPr>
            <a:spLocks noChangeArrowheads="1"/>
          </p:cNvSpPr>
          <p:nvPr/>
        </p:nvSpPr>
        <p:spPr bwMode="auto">
          <a:xfrm>
            <a:off x="3048000" y="4343400"/>
            <a:ext cx="381000" cy="304800"/>
          </a:xfrm>
          <a:prstGeom prst="rect">
            <a:avLst/>
          </a:prstGeom>
          <a:solidFill>
            <a:schemeClr val="accent6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1</a:t>
            </a:r>
          </a:p>
        </p:txBody>
      </p:sp>
      <p:sp>
        <p:nvSpPr>
          <p:cNvPr id="30743" name="Rectangle 23"/>
          <p:cNvSpPr>
            <a:spLocks noChangeArrowheads="1"/>
          </p:cNvSpPr>
          <p:nvPr/>
        </p:nvSpPr>
        <p:spPr bwMode="auto">
          <a:xfrm>
            <a:off x="1752600" y="3733800"/>
            <a:ext cx="1676400" cy="914400"/>
          </a:xfrm>
          <a:prstGeom prst="rect">
            <a:avLst/>
          </a:prstGeom>
          <a:noFill/>
          <a:ln w="381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3581400" y="1905000"/>
            <a:ext cx="2514600" cy="2743200"/>
            <a:chOff x="3581400" y="1905000"/>
            <a:chExt cx="2514600" cy="2743200"/>
          </a:xfrm>
        </p:grpSpPr>
        <p:sp>
          <p:nvSpPr>
            <p:cNvPr id="30744" name="Rectangle 24"/>
            <p:cNvSpPr>
              <a:spLocks noChangeArrowheads="1"/>
            </p:cNvSpPr>
            <p:nvPr/>
          </p:nvSpPr>
          <p:spPr bwMode="auto">
            <a:xfrm>
              <a:off x="4419600" y="1905000"/>
              <a:ext cx="12954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n+m1</a:t>
              </a:r>
            </a:p>
          </p:txBody>
        </p:sp>
        <p:sp>
          <p:nvSpPr>
            <p:cNvPr id="30745" name="Rectangle 25"/>
            <p:cNvSpPr>
              <a:spLocks noChangeArrowheads="1"/>
            </p:cNvSpPr>
            <p:nvPr/>
          </p:nvSpPr>
          <p:spPr bwMode="auto">
            <a:xfrm>
              <a:off x="5715000" y="1905000"/>
              <a:ext cx="3810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30746" name="Rectangle 26"/>
            <p:cNvSpPr>
              <a:spLocks noChangeArrowheads="1"/>
            </p:cNvSpPr>
            <p:nvPr/>
          </p:nvSpPr>
          <p:spPr bwMode="auto">
            <a:xfrm>
              <a:off x="4419600" y="2209800"/>
              <a:ext cx="1676400" cy="1219200"/>
            </a:xfrm>
            <a:prstGeom prst="rect">
              <a:avLst/>
            </a:prstGeom>
            <a:solidFill>
              <a:schemeClr val="bg1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47" name="Line 27"/>
            <p:cNvSpPr>
              <a:spLocks noChangeShapeType="1"/>
            </p:cNvSpPr>
            <p:nvPr/>
          </p:nvSpPr>
          <p:spPr bwMode="auto">
            <a:xfrm>
              <a:off x="5257800" y="4191000"/>
              <a:ext cx="1588" cy="457200"/>
            </a:xfrm>
            <a:prstGeom prst="line">
              <a:avLst/>
            </a:prstGeom>
            <a:noFill/>
            <a:ln w="2556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748" name="Rectangle 28"/>
            <p:cNvSpPr>
              <a:spLocks noChangeArrowheads="1"/>
            </p:cNvSpPr>
            <p:nvPr/>
          </p:nvSpPr>
          <p:spPr bwMode="auto">
            <a:xfrm>
              <a:off x="4419600" y="3429000"/>
              <a:ext cx="16764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49" name="Rectangle 29"/>
            <p:cNvSpPr>
              <a:spLocks noChangeArrowheads="1"/>
            </p:cNvSpPr>
            <p:nvPr/>
          </p:nvSpPr>
          <p:spPr bwMode="auto">
            <a:xfrm>
              <a:off x="4419600" y="3429000"/>
              <a:ext cx="12954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n+m1</a:t>
              </a:r>
            </a:p>
          </p:txBody>
        </p:sp>
        <p:sp>
          <p:nvSpPr>
            <p:cNvPr id="30750" name="Rectangle 30"/>
            <p:cNvSpPr>
              <a:spLocks noChangeArrowheads="1"/>
            </p:cNvSpPr>
            <p:nvPr/>
          </p:nvSpPr>
          <p:spPr bwMode="auto">
            <a:xfrm>
              <a:off x="5715000" y="3429000"/>
              <a:ext cx="3810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30751" name="Rectangle 31"/>
            <p:cNvSpPr>
              <a:spLocks noChangeArrowheads="1"/>
            </p:cNvSpPr>
            <p:nvPr/>
          </p:nvSpPr>
          <p:spPr bwMode="auto">
            <a:xfrm>
              <a:off x="4419600" y="3733800"/>
              <a:ext cx="1295400" cy="304800"/>
            </a:xfrm>
            <a:prstGeom prst="rect">
              <a:avLst/>
            </a:prstGeom>
            <a:solidFill>
              <a:schemeClr val="accent6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m2</a:t>
              </a:r>
            </a:p>
          </p:txBody>
        </p:sp>
        <p:sp>
          <p:nvSpPr>
            <p:cNvPr id="30752" name="Rectangle 32"/>
            <p:cNvSpPr>
              <a:spLocks noChangeArrowheads="1"/>
            </p:cNvSpPr>
            <p:nvPr/>
          </p:nvSpPr>
          <p:spPr bwMode="auto">
            <a:xfrm>
              <a:off x="5715000" y="3733800"/>
              <a:ext cx="381000" cy="304800"/>
            </a:xfrm>
            <a:prstGeom prst="rect">
              <a:avLst/>
            </a:prstGeom>
            <a:solidFill>
              <a:schemeClr val="accent6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30753" name="Rectangle 33"/>
            <p:cNvSpPr>
              <a:spLocks noChangeArrowheads="1"/>
            </p:cNvSpPr>
            <p:nvPr/>
          </p:nvSpPr>
          <p:spPr bwMode="auto">
            <a:xfrm>
              <a:off x="4419600" y="4038600"/>
              <a:ext cx="1676400" cy="304800"/>
            </a:xfrm>
            <a:prstGeom prst="rect">
              <a:avLst/>
            </a:prstGeom>
            <a:solidFill>
              <a:schemeClr val="accent6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54" name="Rectangle 34"/>
            <p:cNvSpPr>
              <a:spLocks noChangeArrowheads="1"/>
            </p:cNvSpPr>
            <p:nvPr/>
          </p:nvSpPr>
          <p:spPr bwMode="auto">
            <a:xfrm>
              <a:off x="4419600" y="4343400"/>
              <a:ext cx="16764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55" name="Rectangle 35"/>
            <p:cNvSpPr>
              <a:spLocks noChangeArrowheads="1"/>
            </p:cNvSpPr>
            <p:nvPr/>
          </p:nvSpPr>
          <p:spPr bwMode="auto">
            <a:xfrm>
              <a:off x="4419600" y="4343400"/>
              <a:ext cx="1295400" cy="304800"/>
            </a:xfrm>
            <a:prstGeom prst="rect">
              <a:avLst/>
            </a:prstGeom>
            <a:solidFill>
              <a:schemeClr val="accent6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m2</a:t>
              </a:r>
            </a:p>
          </p:txBody>
        </p:sp>
        <p:sp>
          <p:nvSpPr>
            <p:cNvPr id="30756" name="Rectangle 36"/>
            <p:cNvSpPr>
              <a:spLocks noChangeArrowheads="1"/>
            </p:cNvSpPr>
            <p:nvPr/>
          </p:nvSpPr>
          <p:spPr bwMode="auto">
            <a:xfrm>
              <a:off x="5715000" y="4343400"/>
              <a:ext cx="381000" cy="304800"/>
            </a:xfrm>
            <a:prstGeom prst="rect">
              <a:avLst/>
            </a:prstGeom>
            <a:solidFill>
              <a:schemeClr val="accent6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30757" name="Rectangle 37"/>
            <p:cNvSpPr>
              <a:spLocks noChangeArrowheads="1"/>
            </p:cNvSpPr>
            <p:nvPr/>
          </p:nvSpPr>
          <p:spPr bwMode="auto">
            <a:xfrm>
              <a:off x="4419600" y="3733800"/>
              <a:ext cx="1676400" cy="914400"/>
            </a:xfrm>
            <a:prstGeom prst="rect">
              <a:avLst/>
            </a:prstGeom>
            <a:noFill/>
            <a:ln w="381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58" name="Line 38"/>
            <p:cNvSpPr>
              <a:spLocks noChangeShapeType="1"/>
            </p:cNvSpPr>
            <p:nvPr/>
          </p:nvSpPr>
          <p:spPr bwMode="auto">
            <a:xfrm>
              <a:off x="3581400" y="3276600"/>
              <a:ext cx="609600" cy="1588"/>
            </a:xfrm>
            <a:prstGeom prst="line">
              <a:avLst/>
            </a:prstGeom>
            <a:noFill/>
            <a:ln w="2556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759" name="Rectangle 39"/>
            <p:cNvSpPr>
              <a:spLocks noChangeArrowheads="1"/>
            </p:cNvSpPr>
            <p:nvPr/>
          </p:nvSpPr>
          <p:spPr bwMode="auto">
            <a:xfrm>
              <a:off x="4419600" y="1905000"/>
              <a:ext cx="1676400" cy="1828800"/>
            </a:xfrm>
            <a:prstGeom prst="rect">
              <a:avLst/>
            </a:prstGeom>
            <a:noFill/>
            <a:ln w="381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64896795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1752600" y="1905000"/>
            <a:ext cx="1295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m1</a:t>
            </a:r>
          </a:p>
        </p:txBody>
      </p:sp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3048000" y="1905000"/>
            <a:ext cx="3810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0</a:t>
            </a:r>
          </a:p>
        </p:txBody>
      </p:sp>
      <p:sp>
        <p:nvSpPr>
          <p:cNvPr id="31747" name="Rectangle 3"/>
          <p:cNvSpPr>
            <a:spLocks noChangeArrowheads="1"/>
          </p:cNvSpPr>
          <p:nvPr/>
        </p:nvSpPr>
        <p:spPr bwMode="auto">
          <a:xfrm>
            <a:off x="1752600" y="2209800"/>
            <a:ext cx="1676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>
            <a:norm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Constant Time Coalescing (Case 4)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9158F-3378-D44B-876B-64E70D409B50}" type="slidenum">
              <a:rPr lang="en-US" smtClean="0">
                <a:solidFill>
                  <a:srgbClr val="4A66AC"/>
                </a:solidFill>
              </a:rPr>
              <a:pPr/>
              <a:t>31</a:t>
            </a:fld>
            <a:endParaRPr lang="en-US" dirty="0">
              <a:solidFill>
                <a:srgbClr val="4A66AC"/>
              </a:solidFill>
            </a:endParaRPr>
          </a:p>
        </p:txBody>
      </p:sp>
      <p:sp>
        <p:nvSpPr>
          <p:cNvPr id="31749" name="Rectangle 5"/>
          <p:cNvSpPr>
            <a:spLocks noChangeArrowheads="1"/>
          </p:cNvSpPr>
          <p:nvPr/>
        </p:nvSpPr>
        <p:spPr bwMode="auto">
          <a:xfrm>
            <a:off x="1752600" y="2514600"/>
            <a:ext cx="1676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750" name="Rectangle 6"/>
          <p:cNvSpPr>
            <a:spLocks noChangeArrowheads="1"/>
          </p:cNvSpPr>
          <p:nvPr/>
        </p:nvSpPr>
        <p:spPr bwMode="auto">
          <a:xfrm>
            <a:off x="1752600" y="2514600"/>
            <a:ext cx="1295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m1</a:t>
            </a:r>
          </a:p>
        </p:txBody>
      </p:sp>
      <p:sp>
        <p:nvSpPr>
          <p:cNvPr id="31751" name="Rectangle 7"/>
          <p:cNvSpPr>
            <a:spLocks noChangeArrowheads="1"/>
          </p:cNvSpPr>
          <p:nvPr/>
        </p:nvSpPr>
        <p:spPr bwMode="auto">
          <a:xfrm>
            <a:off x="3048000" y="2514600"/>
            <a:ext cx="3810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0</a:t>
            </a:r>
          </a:p>
        </p:txBody>
      </p:sp>
      <p:sp>
        <p:nvSpPr>
          <p:cNvPr id="31752" name="Rectangle 8"/>
          <p:cNvSpPr>
            <a:spLocks noChangeArrowheads="1"/>
          </p:cNvSpPr>
          <p:nvPr/>
        </p:nvSpPr>
        <p:spPr bwMode="auto">
          <a:xfrm>
            <a:off x="1752600" y="1905000"/>
            <a:ext cx="1676400" cy="914400"/>
          </a:xfrm>
          <a:prstGeom prst="rect">
            <a:avLst/>
          </a:prstGeom>
          <a:noFill/>
          <a:ln w="381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753" name="Line 9"/>
          <p:cNvSpPr>
            <a:spLocks noChangeShapeType="1"/>
          </p:cNvSpPr>
          <p:nvPr/>
        </p:nvSpPr>
        <p:spPr bwMode="auto">
          <a:xfrm>
            <a:off x="2590800" y="4191000"/>
            <a:ext cx="1588" cy="457200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754" name="Rectangle 10"/>
          <p:cNvSpPr>
            <a:spLocks noChangeArrowheads="1"/>
          </p:cNvSpPr>
          <p:nvPr/>
        </p:nvSpPr>
        <p:spPr bwMode="auto">
          <a:xfrm>
            <a:off x="1752600" y="2819400"/>
            <a:ext cx="1295400" cy="30480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n</a:t>
            </a:r>
          </a:p>
        </p:txBody>
      </p:sp>
      <p:sp>
        <p:nvSpPr>
          <p:cNvPr id="31755" name="Rectangle 11"/>
          <p:cNvSpPr>
            <a:spLocks noChangeArrowheads="1"/>
          </p:cNvSpPr>
          <p:nvPr/>
        </p:nvSpPr>
        <p:spPr bwMode="auto">
          <a:xfrm>
            <a:off x="3048000" y="2819400"/>
            <a:ext cx="381000" cy="30480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1</a:t>
            </a:r>
          </a:p>
        </p:txBody>
      </p:sp>
      <p:sp>
        <p:nvSpPr>
          <p:cNvPr id="31756" name="Rectangle 12"/>
          <p:cNvSpPr>
            <a:spLocks noChangeArrowheads="1"/>
          </p:cNvSpPr>
          <p:nvPr/>
        </p:nvSpPr>
        <p:spPr bwMode="auto">
          <a:xfrm>
            <a:off x="1752600" y="3124200"/>
            <a:ext cx="1676400" cy="30480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757" name="Rectangle 13"/>
          <p:cNvSpPr>
            <a:spLocks noChangeArrowheads="1"/>
          </p:cNvSpPr>
          <p:nvPr/>
        </p:nvSpPr>
        <p:spPr bwMode="auto">
          <a:xfrm>
            <a:off x="1752600" y="3429000"/>
            <a:ext cx="1676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758" name="Rectangle 14"/>
          <p:cNvSpPr>
            <a:spLocks noChangeArrowheads="1"/>
          </p:cNvSpPr>
          <p:nvPr/>
        </p:nvSpPr>
        <p:spPr bwMode="auto">
          <a:xfrm>
            <a:off x="1752600" y="3429000"/>
            <a:ext cx="1295400" cy="30480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n</a:t>
            </a:r>
          </a:p>
        </p:txBody>
      </p:sp>
      <p:sp>
        <p:nvSpPr>
          <p:cNvPr id="31759" name="Rectangle 15"/>
          <p:cNvSpPr>
            <a:spLocks noChangeArrowheads="1"/>
          </p:cNvSpPr>
          <p:nvPr/>
        </p:nvSpPr>
        <p:spPr bwMode="auto">
          <a:xfrm>
            <a:off x="3048000" y="3429000"/>
            <a:ext cx="381000" cy="30480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1</a:t>
            </a:r>
          </a:p>
        </p:txBody>
      </p:sp>
      <p:sp>
        <p:nvSpPr>
          <p:cNvPr id="31760" name="Rectangle 16"/>
          <p:cNvSpPr>
            <a:spLocks noChangeArrowheads="1"/>
          </p:cNvSpPr>
          <p:nvPr/>
        </p:nvSpPr>
        <p:spPr bwMode="auto">
          <a:xfrm>
            <a:off x="1752600" y="2819400"/>
            <a:ext cx="1676400" cy="914400"/>
          </a:xfrm>
          <a:prstGeom prst="rect">
            <a:avLst/>
          </a:prstGeom>
          <a:noFill/>
          <a:ln w="381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761" name="Rectangle 17"/>
          <p:cNvSpPr>
            <a:spLocks noChangeArrowheads="1"/>
          </p:cNvSpPr>
          <p:nvPr/>
        </p:nvSpPr>
        <p:spPr bwMode="auto">
          <a:xfrm>
            <a:off x="1752600" y="3733800"/>
            <a:ext cx="1295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m2</a:t>
            </a:r>
          </a:p>
        </p:txBody>
      </p:sp>
      <p:sp>
        <p:nvSpPr>
          <p:cNvPr id="31762" name="Rectangle 18"/>
          <p:cNvSpPr>
            <a:spLocks noChangeArrowheads="1"/>
          </p:cNvSpPr>
          <p:nvPr/>
        </p:nvSpPr>
        <p:spPr bwMode="auto">
          <a:xfrm>
            <a:off x="3048000" y="3733800"/>
            <a:ext cx="3810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0</a:t>
            </a:r>
          </a:p>
        </p:txBody>
      </p:sp>
      <p:sp>
        <p:nvSpPr>
          <p:cNvPr id="31763" name="Rectangle 19"/>
          <p:cNvSpPr>
            <a:spLocks noChangeArrowheads="1"/>
          </p:cNvSpPr>
          <p:nvPr/>
        </p:nvSpPr>
        <p:spPr bwMode="auto">
          <a:xfrm>
            <a:off x="1752600" y="4038600"/>
            <a:ext cx="1676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764" name="Rectangle 20"/>
          <p:cNvSpPr>
            <a:spLocks noChangeArrowheads="1"/>
          </p:cNvSpPr>
          <p:nvPr/>
        </p:nvSpPr>
        <p:spPr bwMode="auto">
          <a:xfrm>
            <a:off x="1752600" y="4343400"/>
            <a:ext cx="1676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765" name="Rectangle 21"/>
          <p:cNvSpPr>
            <a:spLocks noChangeArrowheads="1"/>
          </p:cNvSpPr>
          <p:nvPr/>
        </p:nvSpPr>
        <p:spPr bwMode="auto">
          <a:xfrm>
            <a:off x="1752600" y="4343400"/>
            <a:ext cx="1295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m2</a:t>
            </a:r>
          </a:p>
        </p:txBody>
      </p:sp>
      <p:sp>
        <p:nvSpPr>
          <p:cNvPr id="31766" name="Rectangle 22"/>
          <p:cNvSpPr>
            <a:spLocks noChangeArrowheads="1"/>
          </p:cNvSpPr>
          <p:nvPr/>
        </p:nvSpPr>
        <p:spPr bwMode="auto">
          <a:xfrm>
            <a:off x="3048000" y="4343400"/>
            <a:ext cx="3810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0</a:t>
            </a:r>
          </a:p>
        </p:txBody>
      </p:sp>
      <p:sp>
        <p:nvSpPr>
          <p:cNvPr id="31767" name="Rectangle 23"/>
          <p:cNvSpPr>
            <a:spLocks noChangeArrowheads="1"/>
          </p:cNvSpPr>
          <p:nvPr/>
        </p:nvSpPr>
        <p:spPr bwMode="auto">
          <a:xfrm>
            <a:off x="1752600" y="3733800"/>
            <a:ext cx="1676400" cy="914400"/>
          </a:xfrm>
          <a:prstGeom prst="rect">
            <a:avLst/>
          </a:prstGeom>
          <a:noFill/>
          <a:ln w="381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3581400" y="1905000"/>
            <a:ext cx="2514600" cy="2743200"/>
            <a:chOff x="3581400" y="1905000"/>
            <a:chExt cx="2514600" cy="2743200"/>
          </a:xfrm>
        </p:grpSpPr>
        <p:sp>
          <p:nvSpPr>
            <p:cNvPr id="31768" name="Rectangle 24"/>
            <p:cNvSpPr>
              <a:spLocks noChangeArrowheads="1"/>
            </p:cNvSpPr>
            <p:nvPr/>
          </p:nvSpPr>
          <p:spPr bwMode="auto">
            <a:xfrm>
              <a:off x="4419600" y="1905000"/>
              <a:ext cx="12954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n+m1+m2</a:t>
              </a:r>
            </a:p>
          </p:txBody>
        </p:sp>
        <p:sp>
          <p:nvSpPr>
            <p:cNvPr id="31769" name="Rectangle 25"/>
            <p:cNvSpPr>
              <a:spLocks noChangeArrowheads="1"/>
            </p:cNvSpPr>
            <p:nvPr/>
          </p:nvSpPr>
          <p:spPr bwMode="auto">
            <a:xfrm>
              <a:off x="5715000" y="1905000"/>
              <a:ext cx="3810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31770" name="Rectangle 26"/>
            <p:cNvSpPr>
              <a:spLocks noChangeArrowheads="1"/>
            </p:cNvSpPr>
            <p:nvPr/>
          </p:nvSpPr>
          <p:spPr bwMode="auto">
            <a:xfrm>
              <a:off x="4419600" y="2209800"/>
              <a:ext cx="1676400" cy="2133600"/>
            </a:xfrm>
            <a:prstGeom prst="rect">
              <a:avLst/>
            </a:prstGeom>
            <a:solidFill>
              <a:schemeClr val="bg1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71" name="Rectangle 27"/>
            <p:cNvSpPr>
              <a:spLocks noChangeArrowheads="1"/>
            </p:cNvSpPr>
            <p:nvPr/>
          </p:nvSpPr>
          <p:spPr bwMode="auto">
            <a:xfrm>
              <a:off x="4419600" y="4343400"/>
              <a:ext cx="16764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72" name="Rectangle 28"/>
            <p:cNvSpPr>
              <a:spLocks noChangeArrowheads="1"/>
            </p:cNvSpPr>
            <p:nvPr/>
          </p:nvSpPr>
          <p:spPr bwMode="auto">
            <a:xfrm>
              <a:off x="4419600" y="4343400"/>
              <a:ext cx="12954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n+m1+m2</a:t>
              </a:r>
            </a:p>
          </p:txBody>
        </p:sp>
        <p:sp>
          <p:nvSpPr>
            <p:cNvPr id="31773" name="Rectangle 29"/>
            <p:cNvSpPr>
              <a:spLocks noChangeArrowheads="1"/>
            </p:cNvSpPr>
            <p:nvPr/>
          </p:nvSpPr>
          <p:spPr bwMode="auto">
            <a:xfrm>
              <a:off x="5715000" y="4343400"/>
              <a:ext cx="3810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31774" name="Line 30"/>
            <p:cNvSpPr>
              <a:spLocks noChangeShapeType="1"/>
            </p:cNvSpPr>
            <p:nvPr/>
          </p:nvSpPr>
          <p:spPr bwMode="auto">
            <a:xfrm>
              <a:off x="3581400" y="3276600"/>
              <a:ext cx="609600" cy="1588"/>
            </a:xfrm>
            <a:prstGeom prst="line">
              <a:avLst/>
            </a:prstGeom>
            <a:noFill/>
            <a:ln w="2556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775" name="Rectangle 31"/>
            <p:cNvSpPr>
              <a:spLocks noChangeArrowheads="1"/>
            </p:cNvSpPr>
            <p:nvPr/>
          </p:nvSpPr>
          <p:spPr bwMode="auto">
            <a:xfrm>
              <a:off x="4419600" y="1905000"/>
              <a:ext cx="1676400" cy="2743200"/>
            </a:xfrm>
            <a:prstGeom prst="rect">
              <a:avLst/>
            </a:prstGeom>
            <a:noFill/>
            <a:ln w="381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30977584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>
            <a:norm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Implicit Lists: Summary</a:t>
            </a:r>
          </a:p>
        </p:txBody>
      </p:sp>
      <p:sp>
        <p:nvSpPr>
          <p:cNvPr id="33794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>
            <a:normAutofit/>
          </a:bodyPr>
          <a:lstStyle/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400" dirty="0"/>
              <a:t>Implementation: very simple</a:t>
            </a:r>
          </a:p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2400" dirty="0"/>
          </a:p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400" dirty="0"/>
              <a:t>Allocate cost: linear time in the worst case</a:t>
            </a:r>
          </a:p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400" dirty="0"/>
              <a:t>Free cost: constant time worst case–even with coalescing</a:t>
            </a:r>
          </a:p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400" dirty="0"/>
              <a:t>Memory usage: depends on the placement policy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dirty="0"/>
              <a:t>First-fit, next-fit, or best-fit</a:t>
            </a:r>
          </a:p>
          <a:p>
            <a:pPr lvl="1">
              <a:lnSpc>
                <a:spcPct val="88000"/>
              </a:lnSpc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2000" dirty="0"/>
          </a:p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400" dirty="0"/>
              <a:t>Not used in practice for </a:t>
            </a:r>
            <a:r>
              <a:rPr lang="en-GB" sz="2400" b="1" dirty="0" err="1">
                <a:latin typeface="Courier New" pitchFamily="49" charset="0"/>
              </a:rPr>
              <a:t>malloc</a:t>
            </a:r>
            <a:r>
              <a:rPr lang="en-GB" sz="2400" dirty="0">
                <a:latin typeface="Courier New" pitchFamily="49" charset="0"/>
              </a:rPr>
              <a:t>/</a:t>
            </a:r>
            <a:r>
              <a:rPr lang="en-GB" sz="2400" b="1" dirty="0">
                <a:latin typeface="Courier New" pitchFamily="49" charset="0"/>
              </a:rPr>
              <a:t>free</a:t>
            </a:r>
            <a:r>
              <a:rPr lang="en-GB" sz="2400" dirty="0">
                <a:latin typeface="Courier New" pitchFamily="49" charset="0"/>
              </a:rPr>
              <a:t> </a:t>
            </a:r>
            <a:r>
              <a:rPr lang="en-GB" sz="2400" dirty="0"/>
              <a:t>because of linear-time allocation</a:t>
            </a:r>
          </a:p>
          <a:p>
            <a:pPr lvl="1">
              <a:lnSpc>
                <a:spcPct val="88000"/>
              </a:lnSpc>
              <a:buSzTx/>
              <a:buFont typeface="Wingdings" pitchFamily="2" charset="2"/>
              <a:buChar char="§"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dirty="0"/>
              <a:t>used in many special purpose applications</a:t>
            </a:r>
          </a:p>
          <a:p>
            <a:pPr lvl="1">
              <a:lnSpc>
                <a:spcPct val="88000"/>
              </a:lnSpc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2000" dirty="0"/>
          </a:p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400" dirty="0"/>
              <a:t>However, the concepts of splitting and boundary tag coalescing are general to </a:t>
            </a:r>
            <a:r>
              <a:rPr lang="en-GB" sz="2400" i="1" dirty="0">
                <a:solidFill>
                  <a:srgbClr val="C00000"/>
                </a:solidFill>
              </a:rPr>
              <a:t>all</a:t>
            </a:r>
            <a:r>
              <a:rPr lang="en-GB" sz="2400" dirty="0"/>
              <a:t> allocators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9158F-3378-D44B-876B-64E70D409B50}" type="slidenum">
              <a:rPr lang="en-US" smtClean="0">
                <a:solidFill>
                  <a:srgbClr val="4A66AC"/>
                </a:solidFill>
              </a:rPr>
              <a:pPr/>
              <a:t>32</a:t>
            </a:fld>
            <a:endParaRPr lang="en-US" dirty="0">
              <a:solidFill>
                <a:srgbClr val="4A66A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514901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tangle 41"/>
          <p:cNvSpPr/>
          <p:nvPr/>
        </p:nvSpPr>
        <p:spPr bwMode="auto">
          <a:xfrm>
            <a:off x="396875" y="1197678"/>
            <a:ext cx="8061325" cy="1850322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Keeping Track of Free Blocks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Method 1: </a:t>
            </a:r>
            <a:r>
              <a:rPr lang="en-US" b="1" i="1" dirty="0">
                <a:solidFill>
                  <a:schemeClr val="accent1"/>
                </a:solidFill>
              </a:rPr>
              <a:t>Implicit list </a:t>
            </a:r>
            <a:r>
              <a:rPr lang="en-US" dirty="0"/>
              <a:t>using length—links all blocks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Method 2: </a:t>
            </a:r>
            <a:r>
              <a:rPr lang="en-GB" b="1" i="1" dirty="0">
                <a:solidFill>
                  <a:schemeClr val="accent1"/>
                </a:solidFill>
              </a:rPr>
              <a:t>Explicit list</a:t>
            </a:r>
            <a:r>
              <a:rPr lang="en-GB" b="1" dirty="0">
                <a:solidFill>
                  <a:schemeClr val="accent1"/>
                </a:solidFill>
              </a:rPr>
              <a:t> </a:t>
            </a:r>
            <a:r>
              <a:rPr lang="en-GB" dirty="0"/>
              <a:t>among the free blocks using pointers</a:t>
            </a:r>
          </a:p>
          <a:p>
            <a:endParaRPr lang="en-GB" dirty="0"/>
          </a:p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83000"/>
              </a:lnSpc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Method 3: </a:t>
            </a:r>
            <a:r>
              <a:rPr lang="en-GB" b="1" i="1" dirty="0">
                <a:solidFill>
                  <a:schemeClr val="accent1"/>
                </a:solidFill>
              </a:rPr>
              <a:t>Segregated free list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Different free lists for different size classes</a:t>
            </a:r>
            <a:endParaRPr lang="en-US" dirty="0"/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US" dirty="0"/>
          </a:p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US" dirty="0"/>
              <a:t>Method 4: </a:t>
            </a:r>
            <a:r>
              <a:rPr lang="en-GB" b="1" i="1" dirty="0">
                <a:solidFill>
                  <a:schemeClr val="accent1"/>
                </a:solidFill>
              </a:rPr>
              <a:t>Blocks sorted by size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Can use a balanced tree (e.g. Red-Black tree) with pointers within each free block, and the length used as a key</a:t>
            </a:r>
          </a:p>
        </p:txBody>
      </p:sp>
      <p:sp>
        <p:nvSpPr>
          <p:cNvPr id="43" name="Slide Number Placeholder 4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9158F-3378-D44B-876B-64E70D409B50}" type="slidenum">
              <a:rPr lang="en-US" smtClean="0">
                <a:solidFill>
                  <a:srgbClr val="4A66AC"/>
                </a:solidFill>
              </a:rPr>
              <a:pPr/>
              <a:t>33</a:t>
            </a:fld>
            <a:endParaRPr lang="en-US" dirty="0">
              <a:solidFill>
                <a:srgbClr val="4A66AC"/>
              </a:solidFill>
            </a:endParaRPr>
          </a:p>
        </p:txBody>
      </p:sp>
      <p:grpSp>
        <p:nvGrpSpPr>
          <p:cNvPr id="48" name="Group 47">
            <a:extLst>
              <a:ext uri="{FF2B5EF4-FFF2-40B4-BE49-F238E27FC236}">
                <a16:creationId xmlns:a16="http://schemas.microsoft.com/office/drawing/2014/main" id="{27529C9D-116F-2342-8E71-5DB4BC60E13F}"/>
              </a:ext>
            </a:extLst>
          </p:cNvPr>
          <p:cNvGrpSpPr/>
          <p:nvPr/>
        </p:nvGrpSpPr>
        <p:grpSpPr>
          <a:xfrm>
            <a:off x="1600200" y="2286000"/>
            <a:ext cx="5181600" cy="304800"/>
            <a:chOff x="1600200" y="2286000"/>
            <a:chExt cx="5181600" cy="304800"/>
          </a:xfrm>
        </p:grpSpPr>
        <p:sp>
          <p:nvSpPr>
            <p:cNvPr id="4" name="Rectangle 4"/>
            <p:cNvSpPr>
              <a:spLocks noChangeArrowheads="1"/>
            </p:cNvSpPr>
            <p:nvPr/>
          </p:nvSpPr>
          <p:spPr bwMode="auto">
            <a:xfrm>
              <a:off x="1600200" y="22860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4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>
                  <a:latin typeface="Courier New" pitchFamily="49" charset="0"/>
                </a:rPr>
                <a:t>5</a:t>
              </a:r>
            </a:p>
          </p:txBody>
        </p:sp>
        <p:sp>
          <p:nvSpPr>
            <p:cNvPr id="5" name="Rectangle 5"/>
            <p:cNvSpPr>
              <a:spLocks noChangeArrowheads="1"/>
            </p:cNvSpPr>
            <p:nvPr/>
          </p:nvSpPr>
          <p:spPr bwMode="auto">
            <a:xfrm>
              <a:off x="1905000" y="22860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" name="Rectangle 6"/>
            <p:cNvSpPr>
              <a:spLocks noChangeArrowheads="1"/>
            </p:cNvSpPr>
            <p:nvPr/>
          </p:nvSpPr>
          <p:spPr bwMode="auto">
            <a:xfrm>
              <a:off x="2209800" y="22860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Rectangle 7"/>
            <p:cNvSpPr>
              <a:spLocks noChangeArrowheads="1"/>
            </p:cNvSpPr>
            <p:nvPr/>
          </p:nvSpPr>
          <p:spPr bwMode="auto">
            <a:xfrm>
              <a:off x="2514600" y="22860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Rectangle 8"/>
            <p:cNvSpPr>
              <a:spLocks noChangeArrowheads="1"/>
            </p:cNvSpPr>
            <p:nvPr/>
          </p:nvSpPr>
          <p:spPr bwMode="auto">
            <a:xfrm>
              <a:off x="2819400" y="22860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Rectangle 9"/>
            <p:cNvSpPr>
              <a:spLocks noChangeArrowheads="1"/>
            </p:cNvSpPr>
            <p:nvPr/>
          </p:nvSpPr>
          <p:spPr bwMode="auto">
            <a:xfrm>
              <a:off x="3124200" y="22860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4</a:t>
              </a:r>
            </a:p>
          </p:txBody>
        </p:sp>
        <p:sp>
          <p:nvSpPr>
            <p:cNvPr id="10" name="Rectangle 10"/>
            <p:cNvSpPr>
              <a:spLocks noChangeArrowheads="1"/>
            </p:cNvSpPr>
            <p:nvPr/>
          </p:nvSpPr>
          <p:spPr bwMode="auto">
            <a:xfrm>
              <a:off x="3429000" y="22860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Rectangle 11"/>
            <p:cNvSpPr>
              <a:spLocks noChangeArrowheads="1"/>
            </p:cNvSpPr>
            <p:nvPr/>
          </p:nvSpPr>
          <p:spPr bwMode="auto">
            <a:xfrm>
              <a:off x="3733800" y="22860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Rectangle 12"/>
            <p:cNvSpPr>
              <a:spLocks noChangeArrowheads="1"/>
            </p:cNvSpPr>
            <p:nvPr/>
          </p:nvSpPr>
          <p:spPr bwMode="auto">
            <a:xfrm>
              <a:off x="4038600" y="22860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Rectangle 13"/>
            <p:cNvSpPr>
              <a:spLocks noChangeArrowheads="1"/>
            </p:cNvSpPr>
            <p:nvPr/>
          </p:nvSpPr>
          <p:spPr bwMode="auto">
            <a:xfrm>
              <a:off x="4648200" y="22860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Rectangle 14"/>
            <p:cNvSpPr>
              <a:spLocks noChangeArrowheads="1"/>
            </p:cNvSpPr>
            <p:nvPr/>
          </p:nvSpPr>
          <p:spPr bwMode="auto">
            <a:xfrm>
              <a:off x="4953000" y="22860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Rectangle 15"/>
            <p:cNvSpPr>
              <a:spLocks noChangeArrowheads="1"/>
            </p:cNvSpPr>
            <p:nvPr/>
          </p:nvSpPr>
          <p:spPr bwMode="auto">
            <a:xfrm>
              <a:off x="5257800" y="22860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Rectangle 16"/>
            <p:cNvSpPr>
              <a:spLocks noChangeArrowheads="1"/>
            </p:cNvSpPr>
            <p:nvPr/>
          </p:nvSpPr>
          <p:spPr bwMode="auto">
            <a:xfrm>
              <a:off x="5562600" y="22860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" name="Rectangle 17"/>
            <p:cNvSpPr>
              <a:spLocks noChangeArrowheads="1"/>
            </p:cNvSpPr>
            <p:nvPr/>
          </p:nvSpPr>
          <p:spPr bwMode="auto">
            <a:xfrm>
              <a:off x="5867400" y="22860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Rectangle 18"/>
            <p:cNvSpPr>
              <a:spLocks noChangeArrowheads="1"/>
            </p:cNvSpPr>
            <p:nvPr/>
          </p:nvSpPr>
          <p:spPr bwMode="auto">
            <a:xfrm>
              <a:off x="6172200" y="22860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2</a:t>
              </a:r>
            </a:p>
          </p:txBody>
        </p:sp>
        <p:sp>
          <p:nvSpPr>
            <p:cNvPr id="19" name="Rectangle 19"/>
            <p:cNvSpPr>
              <a:spLocks noChangeArrowheads="1"/>
            </p:cNvSpPr>
            <p:nvPr/>
          </p:nvSpPr>
          <p:spPr bwMode="auto">
            <a:xfrm>
              <a:off x="6477000" y="22860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" name="Rectangle 20"/>
            <p:cNvSpPr>
              <a:spLocks noChangeArrowheads="1"/>
            </p:cNvSpPr>
            <p:nvPr/>
          </p:nvSpPr>
          <p:spPr bwMode="auto">
            <a:xfrm>
              <a:off x="4343400" y="22860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6</a:t>
              </a:r>
            </a:p>
          </p:txBody>
        </p:sp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70F8F6ED-7D49-EE42-893E-B26BC1F0827C}"/>
              </a:ext>
            </a:extLst>
          </p:cNvPr>
          <p:cNvGrpSpPr/>
          <p:nvPr/>
        </p:nvGrpSpPr>
        <p:grpSpPr>
          <a:xfrm>
            <a:off x="1752600" y="2049162"/>
            <a:ext cx="4572000" cy="228600"/>
            <a:chOff x="1752600" y="2049162"/>
            <a:chExt cx="4572000" cy="228600"/>
          </a:xfrm>
        </p:grpSpPr>
        <p:sp>
          <p:nvSpPr>
            <p:cNvPr id="21" name="Freeform 39"/>
            <p:cNvSpPr>
              <a:spLocks/>
            </p:cNvSpPr>
            <p:nvPr/>
          </p:nvSpPr>
          <p:spPr bwMode="auto">
            <a:xfrm>
              <a:off x="1752600" y="2049162"/>
              <a:ext cx="1524000" cy="228600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528" y="0"/>
                </a:cxn>
                <a:cxn ang="0">
                  <a:pos x="960" y="144"/>
                </a:cxn>
              </a:cxnLst>
              <a:rect l="0" t="0" r="r" b="b"/>
              <a:pathLst>
                <a:path w="960" h="144">
                  <a:moveTo>
                    <a:pt x="0" y="144"/>
                  </a:moveTo>
                  <a:cubicBezTo>
                    <a:pt x="184" y="72"/>
                    <a:pt x="368" y="0"/>
                    <a:pt x="528" y="0"/>
                  </a:cubicBezTo>
                  <a:cubicBezTo>
                    <a:pt x="688" y="0"/>
                    <a:pt x="824" y="72"/>
                    <a:pt x="960" y="144"/>
                  </a:cubicBezTo>
                </a:path>
              </a:pathLst>
            </a:custGeom>
            <a:noFill/>
            <a:ln w="2556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Freeform 40"/>
            <p:cNvSpPr>
              <a:spLocks/>
            </p:cNvSpPr>
            <p:nvPr/>
          </p:nvSpPr>
          <p:spPr bwMode="auto">
            <a:xfrm>
              <a:off x="3276600" y="2049162"/>
              <a:ext cx="1219200" cy="228600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384" y="0"/>
                </a:cxn>
                <a:cxn ang="0">
                  <a:pos x="768" y="144"/>
                </a:cxn>
              </a:cxnLst>
              <a:rect l="0" t="0" r="r" b="b"/>
              <a:pathLst>
                <a:path w="768" h="144">
                  <a:moveTo>
                    <a:pt x="0" y="144"/>
                  </a:moveTo>
                  <a:cubicBezTo>
                    <a:pt x="128" y="72"/>
                    <a:pt x="256" y="0"/>
                    <a:pt x="384" y="0"/>
                  </a:cubicBezTo>
                  <a:cubicBezTo>
                    <a:pt x="512" y="0"/>
                    <a:pt x="640" y="72"/>
                    <a:pt x="768" y="144"/>
                  </a:cubicBezTo>
                </a:path>
              </a:pathLst>
            </a:custGeom>
            <a:noFill/>
            <a:ln w="2556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" name="Freeform 41"/>
            <p:cNvSpPr>
              <a:spLocks/>
            </p:cNvSpPr>
            <p:nvPr/>
          </p:nvSpPr>
          <p:spPr bwMode="auto">
            <a:xfrm>
              <a:off x="4495800" y="2049162"/>
              <a:ext cx="1828800" cy="228600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576" y="0"/>
                </a:cxn>
                <a:cxn ang="0">
                  <a:pos x="1152" y="144"/>
                </a:cxn>
              </a:cxnLst>
              <a:rect l="0" t="0" r="r" b="b"/>
              <a:pathLst>
                <a:path w="1152" h="144">
                  <a:moveTo>
                    <a:pt x="0" y="144"/>
                  </a:moveTo>
                  <a:cubicBezTo>
                    <a:pt x="192" y="72"/>
                    <a:pt x="384" y="0"/>
                    <a:pt x="576" y="0"/>
                  </a:cubicBezTo>
                  <a:cubicBezTo>
                    <a:pt x="768" y="0"/>
                    <a:pt x="960" y="72"/>
                    <a:pt x="1152" y="144"/>
                  </a:cubicBezTo>
                </a:path>
              </a:pathLst>
            </a:custGeom>
            <a:noFill/>
            <a:ln w="2556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9AD3651D-7A93-E048-8D93-2463155CED7D}"/>
              </a:ext>
            </a:extLst>
          </p:cNvPr>
          <p:cNvGrpSpPr/>
          <p:nvPr/>
        </p:nvGrpSpPr>
        <p:grpSpPr>
          <a:xfrm>
            <a:off x="1600200" y="3505200"/>
            <a:ext cx="5181600" cy="635000"/>
            <a:chOff x="1600200" y="3632200"/>
            <a:chExt cx="5181600" cy="635000"/>
          </a:xfrm>
        </p:grpSpPr>
        <p:sp>
          <p:nvSpPr>
            <p:cNvPr id="24" name="Rectangle 21"/>
            <p:cNvSpPr>
              <a:spLocks noChangeArrowheads="1"/>
            </p:cNvSpPr>
            <p:nvPr/>
          </p:nvSpPr>
          <p:spPr bwMode="auto">
            <a:xfrm>
              <a:off x="1600200" y="39624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4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>
                  <a:latin typeface="Courier New" pitchFamily="49" charset="0"/>
                </a:rPr>
                <a:t>5</a:t>
              </a:r>
            </a:p>
          </p:txBody>
        </p:sp>
        <p:sp>
          <p:nvSpPr>
            <p:cNvPr id="25" name="Rectangle 22"/>
            <p:cNvSpPr>
              <a:spLocks noChangeArrowheads="1"/>
            </p:cNvSpPr>
            <p:nvPr/>
          </p:nvSpPr>
          <p:spPr bwMode="auto">
            <a:xfrm>
              <a:off x="1905000" y="39624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" name="Rectangle 23"/>
            <p:cNvSpPr>
              <a:spLocks noChangeArrowheads="1"/>
            </p:cNvSpPr>
            <p:nvPr/>
          </p:nvSpPr>
          <p:spPr bwMode="auto">
            <a:xfrm>
              <a:off x="2209800" y="39624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" name="Rectangle 24"/>
            <p:cNvSpPr>
              <a:spLocks noChangeArrowheads="1"/>
            </p:cNvSpPr>
            <p:nvPr/>
          </p:nvSpPr>
          <p:spPr bwMode="auto">
            <a:xfrm>
              <a:off x="2514600" y="39624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" name="Rectangle 25"/>
            <p:cNvSpPr>
              <a:spLocks noChangeArrowheads="1"/>
            </p:cNvSpPr>
            <p:nvPr/>
          </p:nvSpPr>
          <p:spPr bwMode="auto">
            <a:xfrm>
              <a:off x="2819400" y="39624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" name="Rectangle 26"/>
            <p:cNvSpPr>
              <a:spLocks noChangeArrowheads="1"/>
            </p:cNvSpPr>
            <p:nvPr/>
          </p:nvSpPr>
          <p:spPr bwMode="auto">
            <a:xfrm>
              <a:off x="3124200" y="39624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4</a:t>
              </a:r>
            </a:p>
          </p:txBody>
        </p:sp>
        <p:sp>
          <p:nvSpPr>
            <p:cNvPr id="30" name="Rectangle 27"/>
            <p:cNvSpPr>
              <a:spLocks noChangeArrowheads="1"/>
            </p:cNvSpPr>
            <p:nvPr/>
          </p:nvSpPr>
          <p:spPr bwMode="auto">
            <a:xfrm>
              <a:off x="3429000" y="39624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" name="Rectangle 28"/>
            <p:cNvSpPr>
              <a:spLocks noChangeArrowheads="1"/>
            </p:cNvSpPr>
            <p:nvPr/>
          </p:nvSpPr>
          <p:spPr bwMode="auto">
            <a:xfrm>
              <a:off x="3733800" y="39624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" name="Rectangle 29"/>
            <p:cNvSpPr>
              <a:spLocks noChangeArrowheads="1"/>
            </p:cNvSpPr>
            <p:nvPr/>
          </p:nvSpPr>
          <p:spPr bwMode="auto">
            <a:xfrm>
              <a:off x="4038600" y="39624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" name="Rectangle 30"/>
            <p:cNvSpPr>
              <a:spLocks noChangeArrowheads="1"/>
            </p:cNvSpPr>
            <p:nvPr/>
          </p:nvSpPr>
          <p:spPr bwMode="auto">
            <a:xfrm>
              <a:off x="4648200" y="39624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" name="Rectangle 31"/>
            <p:cNvSpPr>
              <a:spLocks noChangeArrowheads="1"/>
            </p:cNvSpPr>
            <p:nvPr/>
          </p:nvSpPr>
          <p:spPr bwMode="auto">
            <a:xfrm>
              <a:off x="4953000" y="39624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" name="Rectangle 32"/>
            <p:cNvSpPr>
              <a:spLocks noChangeArrowheads="1"/>
            </p:cNvSpPr>
            <p:nvPr/>
          </p:nvSpPr>
          <p:spPr bwMode="auto">
            <a:xfrm>
              <a:off x="5257800" y="39624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" name="Rectangle 33"/>
            <p:cNvSpPr>
              <a:spLocks noChangeArrowheads="1"/>
            </p:cNvSpPr>
            <p:nvPr/>
          </p:nvSpPr>
          <p:spPr bwMode="auto">
            <a:xfrm>
              <a:off x="5562600" y="39624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" name="Rectangle 34"/>
            <p:cNvSpPr>
              <a:spLocks noChangeArrowheads="1"/>
            </p:cNvSpPr>
            <p:nvPr/>
          </p:nvSpPr>
          <p:spPr bwMode="auto">
            <a:xfrm>
              <a:off x="5867400" y="39624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" name="Rectangle 35"/>
            <p:cNvSpPr>
              <a:spLocks noChangeArrowheads="1"/>
            </p:cNvSpPr>
            <p:nvPr/>
          </p:nvSpPr>
          <p:spPr bwMode="auto">
            <a:xfrm>
              <a:off x="6172200" y="39624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2</a:t>
              </a:r>
            </a:p>
          </p:txBody>
        </p:sp>
        <p:sp>
          <p:nvSpPr>
            <p:cNvPr id="39" name="Rectangle 36"/>
            <p:cNvSpPr>
              <a:spLocks noChangeArrowheads="1"/>
            </p:cNvSpPr>
            <p:nvPr/>
          </p:nvSpPr>
          <p:spPr bwMode="auto">
            <a:xfrm>
              <a:off x="6477000" y="39624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" name="Rectangle 37"/>
            <p:cNvSpPr>
              <a:spLocks noChangeArrowheads="1"/>
            </p:cNvSpPr>
            <p:nvPr/>
          </p:nvSpPr>
          <p:spPr bwMode="auto">
            <a:xfrm>
              <a:off x="4343400" y="39624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6</a:t>
              </a:r>
            </a:p>
          </p:txBody>
        </p:sp>
        <p:sp>
          <p:nvSpPr>
            <p:cNvPr id="41" name="Freeform 38"/>
            <p:cNvSpPr>
              <a:spLocks/>
            </p:cNvSpPr>
            <p:nvPr/>
          </p:nvSpPr>
          <p:spPr bwMode="auto">
            <a:xfrm>
              <a:off x="2057400" y="3632200"/>
              <a:ext cx="2438400" cy="482600"/>
            </a:xfrm>
            <a:custGeom>
              <a:avLst/>
              <a:gdLst/>
              <a:ahLst/>
              <a:cxnLst>
                <a:cxn ang="0">
                  <a:pos x="0" y="304"/>
                </a:cxn>
                <a:cxn ang="0">
                  <a:pos x="912" y="16"/>
                </a:cxn>
                <a:cxn ang="0">
                  <a:pos x="1536" y="208"/>
                </a:cxn>
              </a:cxnLst>
              <a:rect l="0" t="0" r="r" b="b"/>
              <a:pathLst>
                <a:path w="1536" h="304">
                  <a:moveTo>
                    <a:pt x="0" y="304"/>
                  </a:moveTo>
                  <a:cubicBezTo>
                    <a:pt x="328" y="167"/>
                    <a:pt x="656" y="31"/>
                    <a:pt x="912" y="16"/>
                  </a:cubicBezTo>
                  <a:cubicBezTo>
                    <a:pt x="1167" y="0"/>
                    <a:pt x="1351" y="104"/>
                    <a:pt x="1536" y="208"/>
                  </a:cubicBezTo>
                </a:path>
              </a:pathLst>
            </a:custGeom>
            <a:noFill/>
            <a:ln w="2556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866424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>
            <a:normAutofit/>
          </a:bodyPr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Segregated Lists</a:t>
            </a:r>
          </a:p>
        </p:txBody>
      </p:sp>
      <p:sp>
        <p:nvSpPr>
          <p:cNvPr id="15362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>
            <a:normAutofit lnSpcReduction="10000"/>
          </a:bodyPr>
          <a:lstStyle/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Each </a:t>
            </a:r>
            <a:r>
              <a:rPr lang="en-GB" b="1" dirty="0">
                <a:solidFill>
                  <a:schemeClr val="accent1"/>
                </a:solidFill>
              </a:rPr>
              <a:t>size class </a:t>
            </a:r>
            <a:r>
              <a:rPr lang="en-GB" dirty="0"/>
              <a:t>of blocks has its own free list</a:t>
            </a:r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Often have separate classes for each small size</a:t>
            </a:r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For larger sizes: One class for each two-power size</a:t>
            </a:r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1447800" y="2097665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1752600" y="2097665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2362200" y="2097665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2667000" y="2097665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3276600" y="2097665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68" name="Rectangle 8"/>
          <p:cNvSpPr>
            <a:spLocks noChangeArrowheads="1"/>
          </p:cNvSpPr>
          <p:nvPr/>
        </p:nvSpPr>
        <p:spPr bwMode="auto">
          <a:xfrm>
            <a:off x="3581400" y="2097665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69" name="Rectangle 9"/>
          <p:cNvSpPr>
            <a:spLocks noChangeArrowheads="1"/>
          </p:cNvSpPr>
          <p:nvPr/>
        </p:nvSpPr>
        <p:spPr bwMode="auto">
          <a:xfrm>
            <a:off x="4191000" y="2097665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70" name="Rectangle 10"/>
          <p:cNvSpPr>
            <a:spLocks noChangeArrowheads="1"/>
          </p:cNvSpPr>
          <p:nvPr/>
        </p:nvSpPr>
        <p:spPr bwMode="auto">
          <a:xfrm>
            <a:off x="4495800" y="2097665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71" name="Rectangle 11"/>
          <p:cNvSpPr>
            <a:spLocks noChangeArrowheads="1"/>
          </p:cNvSpPr>
          <p:nvPr/>
        </p:nvSpPr>
        <p:spPr bwMode="auto">
          <a:xfrm>
            <a:off x="1447800" y="2783465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72" name="Rectangle 12"/>
          <p:cNvSpPr>
            <a:spLocks noChangeArrowheads="1"/>
          </p:cNvSpPr>
          <p:nvPr/>
        </p:nvSpPr>
        <p:spPr bwMode="auto">
          <a:xfrm>
            <a:off x="1752600" y="2783465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73" name="Rectangle 13"/>
          <p:cNvSpPr>
            <a:spLocks noChangeArrowheads="1"/>
          </p:cNvSpPr>
          <p:nvPr/>
        </p:nvSpPr>
        <p:spPr bwMode="auto">
          <a:xfrm>
            <a:off x="2057400" y="2783465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74" name="Rectangle 14"/>
          <p:cNvSpPr>
            <a:spLocks noChangeArrowheads="1"/>
          </p:cNvSpPr>
          <p:nvPr/>
        </p:nvSpPr>
        <p:spPr bwMode="auto">
          <a:xfrm>
            <a:off x="2667000" y="2783465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75" name="Rectangle 15"/>
          <p:cNvSpPr>
            <a:spLocks noChangeArrowheads="1"/>
          </p:cNvSpPr>
          <p:nvPr/>
        </p:nvSpPr>
        <p:spPr bwMode="auto">
          <a:xfrm>
            <a:off x="2971800" y="2783465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76" name="Rectangle 16"/>
          <p:cNvSpPr>
            <a:spLocks noChangeArrowheads="1"/>
          </p:cNvSpPr>
          <p:nvPr/>
        </p:nvSpPr>
        <p:spPr bwMode="auto">
          <a:xfrm>
            <a:off x="3276600" y="2783465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77" name="Rectangle 17"/>
          <p:cNvSpPr>
            <a:spLocks noChangeArrowheads="1"/>
          </p:cNvSpPr>
          <p:nvPr/>
        </p:nvSpPr>
        <p:spPr bwMode="auto">
          <a:xfrm>
            <a:off x="3886200" y="2783465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78" name="Rectangle 18"/>
          <p:cNvSpPr>
            <a:spLocks noChangeArrowheads="1"/>
          </p:cNvSpPr>
          <p:nvPr/>
        </p:nvSpPr>
        <p:spPr bwMode="auto">
          <a:xfrm>
            <a:off x="4191000" y="2783465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79" name="Rectangle 19"/>
          <p:cNvSpPr>
            <a:spLocks noChangeArrowheads="1"/>
          </p:cNvSpPr>
          <p:nvPr/>
        </p:nvSpPr>
        <p:spPr bwMode="auto">
          <a:xfrm>
            <a:off x="4495800" y="2783465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80" name="Rectangle 20"/>
          <p:cNvSpPr>
            <a:spLocks noChangeArrowheads="1"/>
          </p:cNvSpPr>
          <p:nvPr/>
        </p:nvSpPr>
        <p:spPr bwMode="auto">
          <a:xfrm>
            <a:off x="5105400" y="2783465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81" name="Rectangle 21"/>
          <p:cNvSpPr>
            <a:spLocks noChangeArrowheads="1"/>
          </p:cNvSpPr>
          <p:nvPr/>
        </p:nvSpPr>
        <p:spPr bwMode="auto">
          <a:xfrm>
            <a:off x="5410200" y="2783465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82" name="Rectangle 22"/>
          <p:cNvSpPr>
            <a:spLocks noChangeArrowheads="1"/>
          </p:cNvSpPr>
          <p:nvPr/>
        </p:nvSpPr>
        <p:spPr bwMode="auto">
          <a:xfrm>
            <a:off x="5715000" y="2783465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83" name="Rectangle 23"/>
          <p:cNvSpPr>
            <a:spLocks noChangeArrowheads="1"/>
          </p:cNvSpPr>
          <p:nvPr/>
        </p:nvSpPr>
        <p:spPr bwMode="auto">
          <a:xfrm>
            <a:off x="1447800" y="3469265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84" name="Rectangle 24"/>
          <p:cNvSpPr>
            <a:spLocks noChangeArrowheads="1"/>
          </p:cNvSpPr>
          <p:nvPr/>
        </p:nvSpPr>
        <p:spPr bwMode="auto">
          <a:xfrm>
            <a:off x="1752600" y="3469265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85" name="Rectangle 25"/>
          <p:cNvSpPr>
            <a:spLocks noChangeArrowheads="1"/>
          </p:cNvSpPr>
          <p:nvPr/>
        </p:nvSpPr>
        <p:spPr bwMode="auto">
          <a:xfrm>
            <a:off x="2057400" y="3469265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86" name="Rectangle 26"/>
          <p:cNvSpPr>
            <a:spLocks noChangeArrowheads="1"/>
          </p:cNvSpPr>
          <p:nvPr/>
        </p:nvSpPr>
        <p:spPr bwMode="auto">
          <a:xfrm>
            <a:off x="2362200" y="3469265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87" name="Rectangle 27"/>
          <p:cNvSpPr>
            <a:spLocks noChangeArrowheads="1"/>
          </p:cNvSpPr>
          <p:nvPr/>
        </p:nvSpPr>
        <p:spPr bwMode="auto">
          <a:xfrm>
            <a:off x="2971800" y="3469265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88" name="Rectangle 28"/>
          <p:cNvSpPr>
            <a:spLocks noChangeArrowheads="1"/>
          </p:cNvSpPr>
          <p:nvPr/>
        </p:nvSpPr>
        <p:spPr bwMode="auto">
          <a:xfrm>
            <a:off x="3276600" y="3469265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89" name="Rectangle 29"/>
          <p:cNvSpPr>
            <a:spLocks noChangeArrowheads="1"/>
          </p:cNvSpPr>
          <p:nvPr/>
        </p:nvSpPr>
        <p:spPr bwMode="auto">
          <a:xfrm>
            <a:off x="3581400" y="3469265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90" name="Rectangle 30"/>
          <p:cNvSpPr>
            <a:spLocks noChangeArrowheads="1"/>
          </p:cNvSpPr>
          <p:nvPr/>
        </p:nvSpPr>
        <p:spPr bwMode="auto">
          <a:xfrm>
            <a:off x="3886200" y="3469265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91" name="Rectangle 31"/>
          <p:cNvSpPr>
            <a:spLocks noChangeArrowheads="1"/>
          </p:cNvSpPr>
          <p:nvPr/>
        </p:nvSpPr>
        <p:spPr bwMode="auto">
          <a:xfrm>
            <a:off x="4495800" y="3469265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92" name="Rectangle 32"/>
          <p:cNvSpPr>
            <a:spLocks noChangeArrowheads="1"/>
          </p:cNvSpPr>
          <p:nvPr/>
        </p:nvSpPr>
        <p:spPr bwMode="auto">
          <a:xfrm>
            <a:off x="4800600" y="3469265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93" name="Rectangle 33"/>
          <p:cNvSpPr>
            <a:spLocks noChangeArrowheads="1"/>
          </p:cNvSpPr>
          <p:nvPr/>
        </p:nvSpPr>
        <p:spPr bwMode="auto">
          <a:xfrm>
            <a:off x="5105400" y="3469265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94" name="Rectangle 34"/>
          <p:cNvSpPr>
            <a:spLocks noChangeArrowheads="1"/>
          </p:cNvSpPr>
          <p:nvPr/>
        </p:nvSpPr>
        <p:spPr bwMode="auto">
          <a:xfrm>
            <a:off x="5410200" y="3469265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95" name="Rectangle 35"/>
          <p:cNvSpPr>
            <a:spLocks noChangeArrowheads="1"/>
          </p:cNvSpPr>
          <p:nvPr/>
        </p:nvSpPr>
        <p:spPr bwMode="auto">
          <a:xfrm>
            <a:off x="1447800" y="4155065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96" name="Rectangle 36"/>
          <p:cNvSpPr>
            <a:spLocks noChangeArrowheads="1"/>
          </p:cNvSpPr>
          <p:nvPr/>
        </p:nvSpPr>
        <p:spPr bwMode="auto">
          <a:xfrm>
            <a:off x="1752600" y="4155065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97" name="Rectangle 37"/>
          <p:cNvSpPr>
            <a:spLocks noChangeArrowheads="1"/>
          </p:cNvSpPr>
          <p:nvPr/>
        </p:nvSpPr>
        <p:spPr bwMode="auto">
          <a:xfrm>
            <a:off x="2057400" y="4155065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98" name="Rectangle 38"/>
          <p:cNvSpPr>
            <a:spLocks noChangeArrowheads="1"/>
          </p:cNvSpPr>
          <p:nvPr/>
        </p:nvSpPr>
        <p:spPr bwMode="auto">
          <a:xfrm>
            <a:off x="2362200" y="4155065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99" name="Rectangle 39"/>
          <p:cNvSpPr>
            <a:spLocks noChangeArrowheads="1"/>
          </p:cNvSpPr>
          <p:nvPr/>
        </p:nvSpPr>
        <p:spPr bwMode="auto">
          <a:xfrm>
            <a:off x="2667000" y="4155065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400" name="Rectangle 40"/>
          <p:cNvSpPr>
            <a:spLocks noChangeArrowheads="1"/>
          </p:cNvSpPr>
          <p:nvPr/>
        </p:nvSpPr>
        <p:spPr bwMode="auto">
          <a:xfrm>
            <a:off x="2971800" y="4155065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401" name="Rectangle 41"/>
          <p:cNvSpPr>
            <a:spLocks noChangeArrowheads="1"/>
          </p:cNvSpPr>
          <p:nvPr/>
        </p:nvSpPr>
        <p:spPr bwMode="auto">
          <a:xfrm>
            <a:off x="3276600" y="4155065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402" name="Rectangle 42"/>
          <p:cNvSpPr>
            <a:spLocks noChangeArrowheads="1"/>
          </p:cNvSpPr>
          <p:nvPr/>
        </p:nvSpPr>
        <p:spPr bwMode="auto">
          <a:xfrm>
            <a:off x="3581400" y="4155065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403" name="Rectangle 43"/>
          <p:cNvSpPr>
            <a:spLocks noChangeArrowheads="1"/>
          </p:cNvSpPr>
          <p:nvPr/>
        </p:nvSpPr>
        <p:spPr bwMode="auto">
          <a:xfrm>
            <a:off x="4191000" y="4155065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404" name="Rectangle 44"/>
          <p:cNvSpPr>
            <a:spLocks noChangeArrowheads="1"/>
          </p:cNvSpPr>
          <p:nvPr/>
        </p:nvSpPr>
        <p:spPr bwMode="auto">
          <a:xfrm>
            <a:off x="4495800" y="4155065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405" name="Rectangle 45"/>
          <p:cNvSpPr>
            <a:spLocks noChangeArrowheads="1"/>
          </p:cNvSpPr>
          <p:nvPr/>
        </p:nvSpPr>
        <p:spPr bwMode="auto">
          <a:xfrm>
            <a:off x="4800600" y="4155065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406" name="Rectangle 46"/>
          <p:cNvSpPr>
            <a:spLocks noChangeArrowheads="1"/>
          </p:cNvSpPr>
          <p:nvPr/>
        </p:nvSpPr>
        <p:spPr bwMode="auto">
          <a:xfrm>
            <a:off x="5105400" y="4155065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407" name="Rectangle 47"/>
          <p:cNvSpPr>
            <a:spLocks noChangeArrowheads="1"/>
          </p:cNvSpPr>
          <p:nvPr/>
        </p:nvSpPr>
        <p:spPr bwMode="auto">
          <a:xfrm>
            <a:off x="5410200" y="4155065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408" name="Rectangle 48"/>
          <p:cNvSpPr>
            <a:spLocks noChangeArrowheads="1"/>
          </p:cNvSpPr>
          <p:nvPr/>
        </p:nvSpPr>
        <p:spPr bwMode="auto">
          <a:xfrm>
            <a:off x="5715000" y="4155065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409" name="Rectangle 49"/>
          <p:cNvSpPr>
            <a:spLocks noChangeArrowheads="1"/>
          </p:cNvSpPr>
          <p:nvPr/>
        </p:nvSpPr>
        <p:spPr bwMode="auto">
          <a:xfrm>
            <a:off x="6324600" y="2783465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410" name="Rectangle 50"/>
          <p:cNvSpPr>
            <a:spLocks noChangeArrowheads="1"/>
          </p:cNvSpPr>
          <p:nvPr/>
        </p:nvSpPr>
        <p:spPr bwMode="auto">
          <a:xfrm>
            <a:off x="6629400" y="2783465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411" name="Rectangle 51"/>
          <p:cNvSpPr>
            <a:spLocks noChangeArrowheads="1"/>
          </p:cNvSpPr>
          <p:nvPr/>
        </p:nvSpPr>
        <p:spPr bwMode="auto">
          <a:xfrm>
            <a:off x="6934200" y="2783465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412" name="Rectangle 52"/>
          <p:cNvSpPr>
            <a:spLocks noChangeArrowheads="1"/>
          </p:cNvSpPr>
          <p:nvPr/>
        </p:nvSpPr>
        <p:spPr bwMode="auto">
          <a:xfrm>
            <a:off x="1447800" y="4840865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413" name="Rectangle 53"/>
          <p:cNvSpPr>
            <a:spLocks noChangeArrowheads="1"/>
          </p:cNvSpPr>
          <p:nvPr/>
        </p:nvSpPr>
        <p:spPr bwMode="auto">
          <a:xfrm>
            <a:off x="1752600" y="4840865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414" name="Rectangle 54"/>
          <p:cNvSpPr>
            <a:spLocks noChangeArrowheads="1"/>
          </p:cNvSpPr>
          <p:nvPr/>
        </p:nvSpPr>
        <p:spPr bwMode="auto">
          <a:xfrm>
            <a:off x="2057400" y="4840865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415" name="Rectangle 55"/>
          <p:cNvSpPr>
            <a:spLocks noChangeArrowheads="1"/>
          </p:cNvSpPr>
          <p:nvPr/>
        </p:nvSpPr>
        <p:spPr bwMode="auto">
          <a:xfrm>
            <a:off x="2362200" y="4840865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416" name="Rectangle 56"/>
          <p:cNvSpPr>
            <a:spLocks noChangeArrowheads="1"/>
          </p:cNvSpPr>
          <p:nvPr/>
        </p:nvSpPr>
        <p:spPr bwMode="auto">
          <a:xfrm>
            <a:off x="2667000" y="4840865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417" name="Rectangle 57"/>
          <p:cNvSpPr>
            <a:spLocks noChangeArrowheads="1"/>
          </p:cNvSpPr>
          <p:nvPr/>
        </p:nvSpPr>
        <p:spPr bwMode="auto">
          <a:xfrm>
            <a:off x="2971800" y="4840865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418" name="Rectangle 58"/>
          <p:cNvSpPr>
            <a:spLocks noChangeArrowheads="1"/>
          </p:cNvSpPr>
          <p:nvPr/>
        </p:nvSpPr>
        <p:spPr bwMode="auto">
          <a:xfrm>
            <a:off x="3276600" y="4840865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419" name="Rectangle 59"/>
          <p:cNvSpPr>
            <a:spLocks noChangeArrowheads="1"/>
          </p:cNvSpPr>
          <p:nvPr/>
        </p:nvSpPr>
        <p:spPr bwMode="auto">
          <a:xfrm>
            <a:off x="3581400" y="4840865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420" name="Rectangle 60"/>
          <p:cNvSpPr>
            <a:spLocks noChangeArrowheads="1"/>
          </p:cNvSpPr>
          <p:nvPr/>
        </p:nvSpPr>
        <p:spPr bwMode="auto">
          <a:xfrm>
            <a:off x="3886200" y="4840865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421" name="Rectangle 61"/>
          <p:cNvSpPr>
            <a:spLocks noChangeArrowheads="1"/>
          </p:cNvSpPr>
          <p:nvPr/>
        </p:nvSpPr>
        <p:spPr bwMode="auto">
          <a:xfrm>
            <a:off x="4191000" y="4840865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422" name="Rectangle 62"/>
          <p:cNvSpPr>
            <a:spLocks noChangeArrowheads="1"/>
          </p:cNvSpPr>
          <p:nvPr/>
        </p:nvSpPr>
        <p:spPr bwMode="auto">
          <a:xfrm>
            <a:off x="4495800" y="4840865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423" name="Rectangle 63"/>
          <p:cNvSpPr>
            <a:spLocks noChangeArrowheads="1"/>
          </p:cNvSpPr>
          <p:nvPr/>
        </p:nvSpPr>
        <p:spPr bwMode="auto">
          <a:xfrm>
            <a:off x="4800600" y="4840865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424" name="Rectangle 64"/>
          <p:cNvSpPr>
            <a:spLocks noChangeArrowheads="1"/>
          </p:cNvSpPr>
          <p:nvPr/>
        </p:nvSpPr>
        <p:spPr bwMode="auto">
          <a:xfrm>
            <a:off x="5105400" y="4840865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425" name="Rectangle 65"/>
          <p:cNvSpPr>
            <a:spLocks noChangeArrowheads="1"/>
          </p:cNvSpPr>
          <p:nvPr/>
        </p:nvSpPr>
        <p:spPr bwMode="auto">
          <a:xfrm>
            <a:off x="5410200" y="4840865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426" name="Rectangle 66"/>
          <p:cNvSpPr>
            <a:spLocks noChangeArrowheads="1"/>
          </p:cNvSpPr>
          <p:nvPr/>
        </p:nvSpPr>
        <p:spPr bwMode="auto">
          <a:xfrm>
            <a:off x="5715000" y="4840865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427" name="Rectangle 67"/>
          <p:cNvSpPr>
            <a:spLocks noChangeArrowheads="1"/>
          </p:cNvSpPr>
          <p:nvPr/>
        </p:nvSpPr>
        <p:spPr bwMode="auto">
          <a:xfrm>
            <a:off x="6019800" y="4840865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428" name="Text Box 68"/>
          <p:cNvSpPr txBox="1">
            <a:spLocks noChangeArrowheads="1"/>
          </p:cNvSpPr>
          <p:nvPr/>
        </p:nvSpPr>
        <p:spPr bwMode="auto">
          <a:xfrm>
            <a:off x="915988" y="2097665"/>
            <a:ext cx="452666" cy="34073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1-2</a:t>
            </a:r>
          </a:p>
        </p:txBody>
      </p:sp>
      <p:sp>
        <p:nvSpPr>
          <p:cNvPr id="15429" name="Text Box 69"/>
          <p:cNvSpPr txBox="1">
            <a:spLocks noChangeArrowheads="1"/>
          </p:cNvSpPr>
          <p:nvPr/>
        </p:nvSpPr>
        <p:spPr bwMode="auto">
          <a:xfrm>
            <a:off x="1068388" y="2783465"/>
            <a:ext cx="293687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3</a:t>
            </a:r>
          </a:p>
        </p:txBody>
      </p:sp>
      <p:sp>
        <p:nvSpPr>
          <p:cNvPr id="15430" name="Text Box 70"/>
          <p:cNvSpPr txBox="1">
            <a:spLocks noChangeArrowheads="1"/>
          </p:cNvSpPr>
          <p:nvPr/>
        </p:nvSpPr>
        <p:spPr bwMode="auto">
          <a:xfrm>
            <a:off x="1050925" y="3453390"/>
            <a:ext cx="295275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4</a:t>
            </a:r>
          </a:p>
        </p:txBody>
      </p:sp>
      <p:sp>
        <p:nvSpPr>
          <p:cNvPr id="15431" name="Text Box 71"/>
          <p:cNvSpPr txBox="1">
            <a:spLocks noChangeArrowheads="1"/>
          </p:cNvSpPr>
          <p:nvPr/>
        </p:nvSpPr>
        <p:spPr bwMode="auto">
          <a:xfrm>
            <a:off x="915988" y="4155065"/>
            <a:ext cx="452666" cy="34073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5-8</a:t>
            </a:r>
          </a:p>
        </p:txBody>
      </p:sp>
      <p:sp>
        <p:nvSpPr>
          <p:cNvPr id="15432" name="Text Box 72"/>
          <p:cNvSpPr txBox="1">
            <a:spLocks noChangeArrowheads="1"/>
          </p:cNvSpPr>
          <p:nvPr/>
        </p:nvSpPr>
        <p:spPr bwMode="auto">
          <a:xfrm>
            <a:off x="763588" y="4840865"/>
            <a:ext cx="573403" cy="34073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9-inf</a:t>
            </a:r>
          </a:p>
        </p:txBody>
      </p:sp>
      <p:sp>
        <p:nvSpPr>
          <p:cNvPr id="15433" name="Line 73"/>
          <p:cNvSpPr>
            <a:spLocks noChangeShapeType="1"/>
          </p:cNvSpPr>
          <p:nvPr/>
        </p:nvSpPr>
        <p:spPr bwMode="auto">
          <a:xfrm>
            <a:off x="2057400" y="2250065"/>
            <a:ext cx="304800" cy="1588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434" name="Line 74"/>
          <p:cNvSpPr>
            <a:spLocks noChangeShapeType="1"/>
          </p:cNvSpPr>
          <p:nvPr/>
        </p:nvSpPr>
        <p:spPr bwMode="auto">
          <a:xfrm>
            <a:off x="2971800" y="2250065"/>
            <a:ext cx="304800" cy="1588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435" name="Line 75"/>
          <p:cNvSpPr>
            <a:spLocks noChangeShapeType="1"/>
          </p:cNvSpPr>
          <p:nvPr/>
        </p:nvSpPr>
        <p:spPr bwMode="auto">
          <a:xfrm>
            <a:off x="3886200" y="4307465"/>
            <a:ext cx="304800" cy="1588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436" name="Line 76"/>
          <p:cNvSpPr>
            <a:spLocks noChangeShapeType="1"/>
          </p:cNvSpPr>
          <p:nvPr/>
        </p:nvSpPr>
        <p:spPr bwMode="auto">
          <a:xfrm>
            <a:off x="3886200" y="2250065"/>
            <a:ext cx="304800" cy="1588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437" name="Line 77"/>
          <p:cNvSpPr>
            <a:spLocks noChangeShapeType="1"/>
          </p:cNvSpPr>
          <p:nvPr/>
        </p:nvSpPr>
        <p:spPr bwMode="auto">
          <a:xfrm>
            <a:off x="2362200" y="2935865"/>
            <a:ext cx="304800" cy="1588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438" name="Line 78"/>
          <p:cNvSpPr>
            <a:spLocks noChangeShapeType="1"/>
          </p:cNvSpPr>
          <p:nvPr/>
        </p:nvSpPr>
        <p:spPr bwMode="auto">
          <a:xfrm>
            <a:off x="4800600" y="2935865"/>
            <a:ext cx="304800" cy="1588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439" name="Line 79"/>
          <p:cNvSpPr>
            <a:spLocks noChangeShapeType="1"/>
          </p:cNvSpPr>
          <p:nvPr/>
        </p:nvSpPr>
        <p:spPr bwMode="auto">
          <a:xfrm>
            <a:off x="3581400" y="2935865"/>
            <a:ext cx="304800" cy="1588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440" name="Line 80"/>
          <p:cNvSpPr>
            <a:spLocks noChangeShapeType="1"/>
          </p:cNvSpPr>
          <p:nvPr/>
        </p:nvSpPr>
        <p:spPr bwMode="auto">
          <a:xfrm>
            <a:off x="2667000" y="3621665"/>
            <a:ext cx="304800" cy="1588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441" name="Line 81"/>
          <p:cNvSpPr>
            <a:spLocks noChangeShapeType="1"/>
          </p:cNvSpPr>
          <p:nvPr/>
        </p:nvSpPr>
        <p:spPr bwMode="auto">
          <a:xfrm>
            <a:off x="6019800" y="2935865"/>
            <a:ext cx="304800" cy="1588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442" name="Line 82"/>
          <p:cNvSpPr>
            <a:spLocks noChangeShapeType="1"/>
          </p:cNvSpPr>
          <p:nvPr/>
        </p:nvSpPr>
        <p:spPr bwMode="auto">
          <a:xfrm>
            <a:off x="4191000" y="3621665"/>
            <a:ext cx="304800" cy="1588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443" name="Line 83"/>
          <p:cNvSpPr>
            <a:spLocks noChangeShapeType="1"/>
          </p:cNvSpPr>
          <p:nvPr/>
        </p:nvSpPr>
        <p:spPr bwMode="auto">
          <a:xfrm>
            <a:off x="4800600" y="2250065"/>
            <a:ext cx="304800" cy="1588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444" name="Line 84"/>
          <p:cNvSpPr>
            <a:spLocks noChangeShapeType="1"/>
          </p:cNvSpPr>
          <p:nvPr/>
        </p:nvSpPr>
        <p:spPr bwMode="auto">
          <a:xfrm>
            <a:off x="7239000" y="2935865"/>
            <a:ext cx="304800" cy="1588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445" name="Line 85"/>
          <p:cNvSpPr>
            <a:spLocks noChangeShapeType="1"/>
          </p:cNvSpPr>
          <p:nvPr/>
        </p:nvSpPr>
        <p:spPr bwMode="auto">
          <a:xfrm>
            <a:off x="6019800" y="4307465"/>
            <a:ext cx="304800" cy="1588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446" name="Line 86"/>
          <p:cNvSpPr>
            <a:spLocks noChangeShapeType="1"/>
          </p:cNvSpPr>
          <p:nvPr/>
        </p:nvSpPr>
        <p:spPr bwMode="auto">
          <a:xfrm>
            <a:off x="5715000" y="3621665"/>
            <a:ext cx="304800" cy="1588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447" name="Line 87"/>
          <p:cNvSpPr>
            <a:spLocks noChangeShapeType="1"/>
          </p:cNvSpPr>
          <p:nvPr/>
        </p:nvSpPr>
        <p:spPr bwMode="auto">
          <a:xfrm>
            <a:off x="6324600" y="4993265"/>
            <a:ext cx="304800" cy="1588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448" name="Rectangle 88"/>
          <p:cNvSpPr>
            <a:spLocks noChangeArrowheads="1"/>
          </p:cNvSpPr>
          <p:nvPr/>
        </p:nvSpPr>
        <p:spPr bwMode="auto">
          <a:xfrm>
            <a:off x="457200" y="5410200"/>
            <a:ext cx="8534400" cy="1295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marL="742950" lvl="1" indent="-246063" eaLnBrk="1" hangingPunct="1">
              <a:lnSpc>
                <a:spcPct val="100000"/>
              </a:lnSpc>
              <a:spcBef>
                <a:spcPts val="625"/>
              </a:spcBef>
              <a:buClr>
                <a:srgbClr val="660033"/>
              </a:buClr>
              <a:buSzPct val="75000"/>
              <a:buFont typeface="Wingdings" charset="2"/>
              <a:buNone/>
              <a:tabLst>
                <a:tab pos="742950" algn="l"/>
                <a:tab pos="1657350" algn="l"/>
                <a:tab pos="2571750" algn="l"/>
                <a:tab pos="3486150" algn="l"/>
                <a:tab pos="4400550" algn="l"/>
                <a:tab pos="5314950" algn="l"/>
                <a:tab pos="6229350" algn="l"/>
                <a:tab pos="7143750" algn="l"/>
                <a:tab pos="8058150" algn="l"/>
                <a:tab pos="8972550" algn="l"/>
                <a:tab pos="9886950" algn="l"/>
                <a:tab pos="10801350" algn="l"/>
              </a:tabLst>
            </a:pPr>
            <a:endParaRPr lang="en-GB" sz="2000" dirty="0">
              <a:solidFill>
                <a:srgbClr val="000066"/>
              </a:solidFill>
              <a:latin typeface="Calibri" pitchFamily="34" charset="0"/>
              <a:ea typeface="msgothic" charset="0"/>
              <a:cs typeface="ms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678856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F30B658-9FEB-F748-8B76-5B0BE0DE37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Segregated List Blocks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4D10DC5-3052-F641-BA53-DC4B1C7D953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Allocated Blocks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38AE4699-CBA0-3A47-A036-87D33F34BC1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Free Blocks</a:t>
            </a:r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6DAE7FD4-3D93-7F4C-945C-C6B0944691BA}"/>
              </a:ext>
            </a:extLst>
          </p:cNvPr>
          <p:cNvGrpSpPr/>
          <p:nvPr/>
        </p:nvGrpSpPr>
        <p:grpSpPr>
          <a:xfrm>
            <a:off x="5566229" y="2903351"/>
            <a:ext cx="2300515" cy="2313924"/>
            <a:chOff x="5566229" y="2903351"/>
            <a:chExt cx="2300515" cy="2313924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76AE9BDE-5DBE-B543-A982-0587DD33E2E7}"/>
                </a:ext>
              </a:extLst>
            </p:cNvPr>
            <p:cNvSpPr/>
            <p:nvPr/>
          </p:nvSpPr>
          <p:spPr>
            <a:xfrm>
              <a:off x="5566229" y="4738876"/>
              <a:ext cx="1905000" cy="457200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Block Size</a:t>
              </a: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030D6114-0AFB-2345-99A3-9594CE710CC6}"/>
                </a:ext>
              </a:extLst>
            </p:cNvPr>
            <p:cNvSpPr/>
            <p:nvPr/>
          </p:nvSpPr>
          <p:spPr>
            <a:xfrm>
              <a:off x="5566229" y="3371758"/>
              <a:ext cx="2286000" cy="452718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Free Space</a:t>
              </a: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1BDEF237-0DAE-B64B-87BB-A036552BDC8C}"/>
                </a:ext>
              </a:extLst>
            </p:cNvPr>
            <p:cNvSpPr/>
            <p:nvPr/>
          </p:nvSpPr>
          <p:spPr>
            <a:xfrm>
              <a:off x="7471229" y="4734394"/>
              <a:ext cx="381000" cy="466164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0</a:t>
              </a: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ADC487C7-FA34-B24A-8069-0480F5085918}"/>
                </a:ext>
              </a:extLst>
            </p:cNvPr>
            <p:cNvSpPr/>
            <p:nvPr/>
          </p:nvSpPr>
          <p:spPr>
            <a:xfrm>
              <a:off x="5566229" y="4277194"/>
              <a:ext cx="2286000" cy="457200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FW Free Block </a:t>
              </a:r>
              <a:r>
                <a:rPr lang="en-US" dirty="0" err="1"/>
                <a:t>Ptr</a:t>
              </a:r>
              <a:endParaRPr lang="en-US" dirty="0"/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3AFFC8C9-0254-9145-A25F-149BA84B481A}"/>
                </a:ext>
              </a:extLst>
            </p:cNvPr>
            <p:cNvSpPr/>
            <p:nvPr/>
          </p:nvSpPr>
          <p:spPr>
            <a:xfrm>
              <a:off x="5566229" y="3817753"/>
              <a:ext cx="2286000" cy="457200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BK Free Block </a:t>
              </a:r>
              <a:r>
                <a:rPr lang="en-US" dirty="0" err="1"/>
                <a:t>Ptr</a:t>
              </a:r>
              <a:endParaRPr lang="en-US" dirty="0"/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A7F746BA-E45A-0842-8E58-EE34406DBE22}"/>
                </a:ext>
              </a:extLst>
            </p:cNvPr>
            <p:cNvSpPr/>
            <p:nvPr/>
          </p:nvSpPr>
          <p:spPr>
            <a:xfrm>
              <a:off x="5580743" y="2903352"/>
              <a:ext cx="1890485" cy="468405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Block Size</a:t>
              </a:r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7A756AD9-1209-7643-8708-39C9755335F2}"/>
                </a:ext>
              </a:extLst>
            </p:cNvPr>
            <p:cNvSpPr/>
            <p:nvPr/>
          </p:nvSpPr>
          <p:spPr>
            <a:xfrm>
              <a:off x="7471229" y="2921281"/>
              <a:ext cx="381000" cy="439271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0</a:t>
              </a:r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1581BDE2-8CDE-B34E-9288-44B999AEB487}"/>
                </a:ext>
              </a:extLst>
            </p:cNvPr>
            <p:cNvSpPr/>
            <p:nvPr/>
          </p:nvSpPr>
          <p:spPr>
            <a:xfrm>
              <a:off x="5580744" y="2903351"/>
              <a:ext cx="2286000" cy="2313924"/>
            </a:xfrm>
            <a:prstGeom prst="rect">
              <a:avLst/>
            </a:prstGeom>
            <a:noFill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7AC082F7-2EB7-8D42-910F-99B60136ADB5}"/>
              </a:ext>
            </a:extLst>
          </p:cNvPr>
          <p:cNvGrpSpPr/>
          <p:nvPr/>
        </p:nvGrpSpPr>
        <p:grpSpPr>
          <a:xfrm>
            <a:off x="1371600" y="2903352"/>
            <a:ext cx="2290996" cy="2295499"/>
            <a:chOff x="1371600" y="2903352"/>
            <a:chExt cx="2290996" cy="2295499"/>
          </a:xfrm>
        </p:grpSpPr>
        <p:grpSp>
          <p:nvGrpSpPr>
            <p:cNvPr id="2" name="Group 1">
              <a:extLst>
                <a:ext uri="{FF2B5EF4-FFF2-40B4-BE49-F238E27FC236}">
                  <a16:creationId xmlns:a16="http://schemas.microsoft.com/office/drawing/2014/main" id="{F6B59BB1-7D11-834B-A915-FE1D259BAE89}"/>
                </a:ext>
              </a:extLst>
            </p:cNvPr>
            <p:cNvGrpSpPr/>
            <p:nvPr/>
          </p:nvGrpSpPr>
          <p:grpSpPr>
            <a:xfrm>
              <a:off x="1371600" y="2903352"/>
              <a:ext cx="2290996" cy="2295499"/>
              <a:chOff x="1371600" y="2903352"/>
              <a:chExt cx="2290996" cy="2295499"/>
            </a:xfrm>
          </p:grpSpPr>
          <p:grpSp>
            <p:nvGrpSpPr>
              <p:cNvPr id="22" name="Group 21">
                <a:extLst>
                  <a:ext uri="{FF2B5EF4-FFF2-40B4-BE49-F238E27FC236}">
                    <a16:creationId xmlns:a16="http://schemas.microsoft.com/office/drawing/2014/main" id="{3B503F6B-0576-D24B-9FD3-4B3059C8ADB3}"/>
                  </a:ext>
                </a:extLst>
              </p:cNvPr>
              <p:cNvGrpSpPr/>
              <p:nvPr/>
            </p:nvGrpSpPr>
            <p:grpSpPr>
              <a:xfrm>
                <a:off x="1371600" y="3817753"/>
                <a:ext cx="2286000" cy="1381098"/>
                <a:chOff x="1371600" y="3817753"/>
                <a:chExt cx="2286000" cy="1381098"/>
              </a:xfrm>
            </p:grpSpPr>
            <p:sp>
              <p:nvSpPr>
                <p:cNvPr id="10" name="Rectangle 9">
                  <a:extLst>
                    <a:ext uri="{FF2B5EF4-FFF2-40B4-BE49-F238E27FC236}">
                      <a16:creationId xmlns:a16="http://schemas.microsoft.com/office/drawing/2014/main" id="{1B70140F-5CEA-264B-8C67-7A3FE4DADEE8}"/>
                    </a:ext>
                  </a:extLst>
                </p:cNvPr>
                <p:cNvSpPr/>
                <p:nvPr/>
              </p:nvSpPr>
              <p:spPr>
                <a:xfrm>
                  <a:off x="1371600" y="4741651"/>
                  <a:ext cx="1905000" cy="457200"/>
                </a:xfrm>
                <a:prstGeom prst="rect">
                  <a:avLst/>
                </a:prstGeom>
                <a:solidFill>
                  <a:schemeClr val="accent6"/>
                </a:solidFill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Block Size</a:t>
                  </a:r>
                </a:p>
              </p:txBody>
            </p:sp>
            <p:sp>
              <p:nvSpPr>
                <p:cNvPr id="11" name="Rectangle 10">
                  <a:extLst>
                    <a:ext uri="{FF2B5EF4-FFF2-40B4-BE49-F238E27FC236}">
                      <a16:creationId xmlns:a16="http://schemas.microsoft.com/office/drawing/2014/main" id="{B272E5E5-7D85-3248-8968-DDF568044A73}"/>
                    </a:ext>
                  </a:extLst>
                </p:cNvPr>
                <p:cNvSpPr/>
                <p:nvPr/>
              </p:nvSpPr>
              <p:spPr>
                <a:xfrm>
                  <a:off x="1371600" y="3817753"/>
                  <a:ext cx="2286000" cy="923898"/>
                </a:xfrm>
                <a:prstGeom prst="rect">
                  <a:avLst/>
                </a:prstGeom>
                <a:solidFill>
                  <a:schemeClr val="accent6"/>
                </a:solidFill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Allocated </a:t>
                  </a:r>
                </a:p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Payload</a:t>
                  </a:r>
                </a:p>
              </p:txBody>
            </p:sp>
            <p:sp>
              <p:nvSpPr>
                <p:cNvPr id="13" name="Rectangle 12">
                  <a:extLst>
                    <a:ext uri="{FF2B5EF4-FFF2-40B4-BE49-F238E27FC236}">
                      <a16:creationId xmlns:a16="http://schemas.microsoft.com/office/drawing/2014/main" id="{84D6B759-2F3D-D446-984F-91091409C28C}"/>
                    </a:ext>
                  </a:extLst>
                </p:cNvPr>
                <p:cNvSpPr/>
                <p:nvPr/>
              </p:nvSpPr>
              <p:spPr>
                <a:xfrm>
                  <a:off x="3276600" y="4741651"/>
                  <a:ext cx="381000" cy="452718"/>
                </a:xfrm>
                <a:prstGeom prst="rect">
                  <a:avLst/>
                </a:prstGeom>
                <a:solidFill>
                  <a:schemeClr val="accent6"/>
                </a:solidFill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1</a:t>
                  </a:r>
                </a:p>
              </p:txBody>
            </p:sp>
          </p:grpSp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AB47F72B-3F6F-F841-A548-5FC06625D85A}"/>
                  </a:ext>
                </a:extLst>
              </p:cNvPr>
              <p:cNvSpPr/>
              <p:nvPr/>
            </p:nvSpPr>
            <p:spPr>
              <a:xfrm>
                <a:off x="1376596" y="2903352"/>
                <a:ext cx="1905000" cy="457200"/>
              </a:xfrm>
              <a:prstGeom prst="rect">
                <a:avLst/>
              </a:prstGeom>
              <a:solidFill>
                <a:schemeClr val="accent6"/>
              </a:solidFill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Block Size</a:t>
                </a:r>
              </a:p>
            </p:txBody>
          </p:sp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ABC7581D-5822-2540-858C-6CDF4F3B62BE}"/>
                  </a:ext>
                </a:extLst>
              </p:cNvPr>
              <p:cNvSpPr/>
              <p:nvPr/>
            </p:nvSpPr>
            <p:spPr>
              <a:xfrm>
                <a:off x="3281596" y="2903352"/>
                <a:ext cx="381000" cy="452718"/>
              </a:xfrm>
              <a:prstGeom prst="rect">
                <a:avLst/>
              </a:prstGeom>
              <a:solidFill>
                <a:schemeClr val="accent6"/>
              </a:solidFill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1</a:t>
                </a:r>
              </a:p>
            </p:txBody>
          </p:sp>
        </p:grp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2B5EAC84-5651-BD40-9AD3-06E3C55C9A7A}"/>
                </a:ext>
              </a:extLst>
            </p:cNvPr>
            <p:cNvSpPr/>
            <p:nvPr/>
          </p:nvSpPr>
          <p:spPr>
            <a:xfrm>
              <a:off x="1376596" y="3356668"/>
              <a:ext cx="2281004" cy="467808"/>
            </a:xfrm>
            <a:prstGeom prst="rect">
              <a:avLst/>
            </a:prstGeom>
            <a:solidFill>
              <a:schemeClr val="accent6"/>
            </a:solidFill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Padding (optional)</a:t>
              </a:r>
            </a:p>
          </p:txBody>
        </p:sp>
      </p:grpSp>
      <p:sp>
        <p:nvSpPr>
          <p:cNvPr id="30" name="Rectangle 29">
            <a:extLst>
              <a:ext uri="{FF2B5EF4-FFF2-40B4-BE49-F238E27FC236}">
                <a16:creationId xmlns:a16="http://schemas.microsoft.com/office/drawing/2014/main" id="{638626BC-FC9C-8C44-AE8E-66C7A9FDBF41}"/>
              </a:ext>
            </a:extLst>
          </p:cNvPr>
          <p:cNvSpPr/>
          <p:nvPr/>
        </p:nvSpPr>
        <p:spPr>
          <a:xfrm>
            <a:off x="1371600" y="2895600"/>
            <a:ext cx="2286000" cy="2294965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13091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Seglist Allocator</a:t>
            </a:r>
          </a:p>
        </p:txBody>
      </p:sp>
      <p:sp>
        <p:nvSpPr>
          <p:cNvPr id="16386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lnSpc>
                <a:spcPct val="8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To allocate a block of size </a:t>
            </a:r>
            <a:r>
              <a:rPr lang="en-GB" i="1" dirty="0"/>
              <a:t>n</a:t>
            </a:r>
            <a:r>
              <a:rPr lang="en-GB" dirty="0"/>
              <a:t>:</a:t>
            </a:r>
          </a:p>
          <a:p>
            <a:pPr lvl="1">
              <a:lnSpc>
                <a:spcPct val="9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Search appropriate free list for block of size </a:t>
            </a:r>
            <a:r>
              <a:rPr lang="en-GB" i="1" dirty="0"/>
              <a:t>m &gt; n</a:t>
            </a:r>
          </a:p>
          <a:p>
            <a:pPr lvl="1">
              <a:lnSpc>
                <a:spcPct val="9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i="1" dirty="0"/>
          </a:p>
          <a:p>
            <a:pPr lvl="1">
              <a:lnSpc>
                <a:spcPct val="9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If an appropriate block is found:</a:t>
            </a:r>
          </a:p>
          <a:p>
            <a:pPr lvl="2">
              <a:lnSpc>
                <a:spcPct val="97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Split block and place fragment on appropriate list (optional)</a:t>
            </a:r>
          </a:p>
          <a:p>
            <a:pPr lvl="2">
              <a:lnSpc>
                <a:spcPct val="97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 lvl="1">
              <a:lnSpc>
                <a:spcPct val="9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If no block is found:</a:t>
            </a:r>
          </a:p>
          <a:p>
            <a:pPr lvl="2">
              <a:lnSpc>
                <a:spcPct val="9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try next larger class</a:t>
            </a:r>
          </a:p>
          <a:p>
            <a:pPr lvl="2">
              <a:lnSpc>
                <a:spcPct val="9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Repeat until block is found</a:t>
            </a:r>
          </a:p>
          <a:p>
            <a:pPr lvl="2">
              <a:lnSpc>
                <a:spcPct val="9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 lvl="1">
              <a:lnSpc>
                <a:spcPct val="9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If no block is found in any list:</a:t>
            </a:r>
          </a:p>
          <a:p>
            <a:pPr lvl="2">
              <a:lnSpc>
                <a:spcPct val="9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Request additional heap memory from OS (using </a:t>
            </a:r>
            <a:r>
              <a:rPr lang="en-GB" b="1" dirty="0" err="1">
                <a:latin typeface="Courier New" pitchFamily="49" charset="0"/>
              </a:rPr>
              <a:t>sbrk</a:t>
            </a:r>
            <a:r>
              <a:rPr lang="en-GB" b="1" dirty="0">
                <a:latin typeface="Courier New" pitchFamily="49" charset="0"/>
              </a:rPr>
              <a:t>()</a:t>
            </a:r>
            <a:r>
              <a:rPr lang="en-GB" dirty="0"/>
              <a:t>)</a:t>
            </a:r>
          </a:p>
          <a:p>
            <a:pPr lvl="2">
              <a:lnSpc>
                <a:spcPct val="9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Allocate block of </a:t>
            </a:r>
            <a:r>
              <a:rPr lang="en-GB" i="1" dirty="0"/>
              <a:t>n</a:t>
            </a:r>
            <a:r>
              <a:rPr lang="en-GB" dirty="0"/>
              <a:t> bytes from this new memory</a:t>
            </a:r>
          </a:p>
          <a:p>
            <a:pPr lvl="2">
              <a:lnSpc>
                <a:spcPct val="9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Place remainder as a single free block in largest size class.</a:t>
            </a:r>
          </a:p>
        </p:txBody>
      </p:sp>
    </p:spTree>
    <p:extLst>
      <p:ext uri="{BB962C8B-B14F-4D97-AF65-F5344CB8AC3E}">
        <p14:creationId xmlns:p14="http://schemas.microsoft.com/office/powerpoint/2010/main" val="401184916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err="1"/>
              <a:t>Seglist</a:t>
            </a:r>
            <a:r>
              <a:rPr lang="en-GB" dirty="0"/>
              <a:t> Allocator (cont.)</a:t>
            </a:r>
          </a:p>
        </p:txBody>
      </p:sp>
      <p:sp>
        <p:nvSpPr>
          <p:cNvPr id="17410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To free a block:</a:t>
            </a:r>
          </a:p>
          <a:p>
            <a:pPr lvl="1">
              <a:lnSpc>
                <a:spcPct val="10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Coalesce and place on appropriate list </a:t>
            </a:r>
          </a:p>
          <a:p>
            <a:pPr lvl="1">
              <a:lnSpc>
                <a:spcPct val="100000"/>
              </a:lnSpc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Advantages of </a:t>
            </a:r>
            <a:r>
              <a:rPr lang="en-GB" dirty="0" err="1"/>
              <a:t>seglist</a:t>
            </a:r>
            <a:r>
              <a:rPr lang="en-GB" dirty="0"/>
              <a:t> allocators</a:t>
            </a:r>
          </a:p>
          <a:p>
            <a:pPr lvl="1">
              <a:lnSpc>
                <a:spcPct val="10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Higher throughput</a:t>
            </a:r>
          </a:p>
          <a:p>
            <a:pPr lvl="2">
              <a:lnSpc>
                <a:spcPct val="107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 log time for power-of-two size classes</a:t>
            </a:r>
          </a:p>
          <a:p>
            <a:pPr lvl="1">
              <a:lnSpc>
                <a:spcPct val="10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Better memory utilization</a:t>
            </a:r>
          </a:p>
          <a:p>
            <a:pPr lvl="2">
              <a:lnSpc>
                <a:spcPct val="107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First-fit search of segregated free list approximates a best-fit search of entire heap.</a:t>
            </a:r>
          </a:p>
          <a:p>
            <a:pPr lvl="2">
              <a:lnSpc>
                <a:spcPct val="107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Extreme case: Giving each block its own size class is equivalent to best-fit.</a:t>
            </a:r>
          </a:p>
          <a:p>
            <a:pPr lvl="1">
              <a:lnSpc>
                <a:spcPct val="100000"/>
              </a:lnSpc>
              <a:buFont typeface="Wingdings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5996815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>
            <a:norm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Summary of Key Allocator Policies</a:t>
            </a:r>
          </a:p>
        </p:txBody>
      </p:sp>
      <p:sp>
        <p:nvSpPr>
          <p:cNvPr id="32770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>
            <a:normAutofit fontScale="92500" lnSpcReduction="10000"/>
          </a:bodyPr>
          <a:lstStyle/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Placement policy: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First-fit, next-fit, best-fit, etc.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Trades off lower throughput for less fragmentation	</a:t>
            </a:r>
          </a:p>
          <a:p>
            <a:pPr lvl="1"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segregated free lists approximate a best fit placement policy without having to search entire free list</a:t>
            </a:r>
          </a:p>
          <a:p>
            <a:pPr>
              <a:lnSpc>
                <a:spcPct val="83000"/>
              </a:lnSpc>
              <a:spcBef>
                <a:spcPts val="18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Splitting policy: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When do we go ahead and split free blocks?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How much internal fragmentation are we willing to tolerate?</a:t>
            </a:r>
          </a:p>
          <a:p>
            <a:pPr>
              <a:lnSpc>
                <a:spcPct val="83000"/>
              </a:lnSpc>
              <a:spcBef>
                <a:spcPts val="18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Coalescing policy: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b="1" i="1" dirty="0">
                <a:solidFill>
                  <a:schemeClr val="accent1"/>
                </a:solidFill>
              </a:rPr>
              <a:t>Immediate coalescing: </a:t>
            </a:r>
            <a:r>
              <a:rPr lang="en-GB" dirty="0"/>
              <a:t>coalesce each time </a:t>
            </a:r>
            <a:r>
              <a:rPr lang="en-GB" b="1" dirty="0">
                <a:latin typeface="Courier New" pitchFamily="49" charset="0"/>
              </a:rPr>
              <a:t>free</a:t>
            </a:r>
            <a:r>
              <a:rPr lang="en-GB" b="1" dirty="0"/>
              <a:t> </a:t>
            </a:r>
            <a:r>
              <a:rPr lang="en-GB" dirty="0"/>
              <a:t>is called 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b="1" i="1" dirty="0">
                <a:solidFill>
                  <a:schemeClr val="accent1"/>
                </a:solidFill>
              </a:rPr>
              <a:t>Deferred coalescing: </a:t>
            </a:r>
            <a:r>
              <a:rPr lang="en-GB" dirty="0"/>
              <a:t>try to improve performance of </a:t>
            </a:r>
            <a:r>
              <a:rPr lang="en-GB" b="1" dirty="0">
                <a:latin typeface="Courier New" pitchFamily="49" charset="0"/>
              </a:rPr>
              <a:t>free</a:t>
            </a:r>
            <a:r>
              <a:rPr lang="en-GB" b="1" dirty="0"/>
              <a:t> </a:t>
            </a:r>
            <a:r>
              <a:rPr lang="en-GB" dirty="0"/>
              <a:t>by deferring coalescing until needed. Examples:</a:t>
            </a:r>
          </a:p>
          <a:p>
            <a:pPr lvl="2"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Coalesce as you scan the free list for </a:t>
            </a:r>
            <a:r>
              <a:rPr lang="en-GB" b="1" dirty="0" err="1">
                <a:latin typeface="Courier New" pitchFamily="49" charset="0"/>
              </a:rPr>
              <a:t>malloc</a:t>
            </a:r>
            <a:endParaRPr lang="en-GB" b="1" dirty="0"/>
          </a:p>
          <a:p>
            <a:pPr lvl="2"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Coalesce when the amount of external fragmentation reaches some threshold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9158F-3378-D44B-876B-64E70D409B50}" type="slidenum">
              <a:rPr lang="en-US" smtClean="0">
                <a:solidFill>
                  <a:srgbClr val="4A66AC"/>
                </a:solidFill>
              </a:rPr>
              <a:pPr/>
              <a:t>38</a:t>
            </a:fld>
            <a:endParaRPr lang="en-US" dirty="0">
              <a:solidFill>
                <a:srgbClr val="4A66A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2958687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2638AF-17DB-5444-8DB1-E4D5F7DB7B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Dynamic Memory Allocation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3ED30BA-7D4C-D247-BA47-FAC19FBD07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9158F-3378-D44B-876B-64E70D409B50}" type="slidenum">
              <a:rPr lang="en-US" smtClean="0">
                <a:solidFill>
                  <a:srgbClr val="4A66AC"/>
                </a:solidFill>
              </a:rPr>
              <a:pPr/>
              <a:t>4</a:t>
            </a:fld>
            <a:endParaRPr lang="en-US" dirty="0">
              <a:solidFill>
                <a:srgbClr val="4A66AC"/>
              </a:solidFill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058F8BD-CF94-1F4A-B672-5C3BA058F063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Dynamic memory allocator</a:t>
            </a:r>
          </a:p>
          <a:p>
            <a:pPr lvl="1"/>
            <a:r>
              <a:rPr lang="en-US" dirty="0"/>
              <a:t>Manages the heap</a:t>
            </a:r>
          </a:p>
          <a:p>
            <a:pPr lvl="2"/>
            <a:r>
              <a:rPr lang="en-US" dirty="0"/>
              <a:t>organizes the heap as a collection of (variable-size) </a:t>
            </a:r>
            <a:r>
              <a:rPr lang="en-US" b="1" dirty="0">
                <a:solidFill>
                  <a:schemeClr val="accent1"/>
                </a:solidFill>
              </a:rPr>
              <a:t>blocks</a:t>
            </a:r>
            <a:r>
              <a:rPr lang="en-US" dirty="0"/>
              <a:t>, each of which is either </a:t>
            </a:r>
            <a:r>
              <a:rPr lang="en-US" b="1" dirty="0">
                <a:solidFill>
                  <a:schemeClr val="accent1"/>
                </a:solidFill>
              </a:rPr>
              <a:t>allocated</a:t>
            </a:r>
            <a:r>
              <a:rPr lang="en-US" dirty="0"/>
              <a:t> or </a:t>
            </a:r>
            <a:r>
              <a:rPr lang="en-US" b="1" dirty="0">
                <a:solidFill>
                  <a:schemeClr val="accent1"/>
                </a:solidFill>
              </a:rPr>
              <a:t>free</a:t>
            </a:r>
          </a:p>
          <a:p>
            <a:pPr lvl="2"/>
            <a:r>
              <a:rPr lang="en-US" dirty="0"/>
              <a:t>allocates and deallocates memory</a:t>
            </a:r>
          </a:p>
          <a:p>
            <a:pPr lvl="2"/>
            <a:r>
              <a:rPr lang="en-US" dirty="0"/>
              <a:t>may ask OS for additional heap space</a:t>
            </a:r>
          </a:p>
          <a:p>
            <a:pPr lvl="1"/>
            <a:r>
              <a:rPr lang="en-US" dirty="0"/>
              <a:t>Part of the process’s runtime system</a:t>
            </a:r>
          </a:p>
          <a:p>
            <a:pPr lvl="2"/>
            <a:r>
              <a:rPr lang="en-US" dirty="0"/>
              <a:t>Linked into program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Example dynamic memory allocators</a:t>
            </a:r>
          </a:p>
          <a:p>
            <a:pPr lvl="1"/>
            <a:r>
              <a:rPr lang="en-US" b="1" dirty="0">
                <a:latin typeface="Courier New"/>
                <a:cs typeface="Courier New"/>
              </a:rPr>
              <a:t>malloc</a:t>
            </a:r>
            <a:r>
              <a:rPr lang="en-US" dirty="0"/>
              <a:t> and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free</a:t>
            </a:r>
            <a:r>
              <a:rPr lang="en-US" dirty="0"/>
              <a:t> in C</a:t>
            </a:r>
          </a:p>
          <a:p>
            <a:pPr lvl="1"/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dirty="0"/>
              <a:t> and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delete</a:t>
            </a:r>
            <a:r>
              <a:rPr lang="en-US" dirty="0"/>
              <a:t> in C++</a:t>
            </a:r>
          </a:p>
          <a:p>
            <a:pPr lvl="1"/>
            <a:r>
              <a:rPr lang="en-US" dirty="0"/>
              <a:t>object creation &amp; garbage collection in Java</a:t>
            </a:r>
          </a:p>
          <a:p>
            <a:pPr lvl="1"/>
            <a:r>
              <a:rPr lang="en-US" dirty="0"/>
              <a:t>object creation &amp; garbage collection in Python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C1E0F4F6-DB9E-D04A-81BA-C94CA1268370}"/>
              </a:ext>
            </a:extLst>
          </p:cNvPr>
          <p:cNvGrpSpPr/>
          <p:nvPr/>
        </p:nvGrpSpPr>
        <p:grpSpPr>
          <a:xfrm>
            <a:off x="3733800" y="5040868"/>
            <a:ext cx="3124518" cy="369332"/>
            <a:chOff x="3733800" y="4800600"/>
            <a:chExt cx="3124518" cy="369332"/>
          </a:xfrm>
        </p:grpSpPr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D2D277EE-4D6C-2D48-BB70-8491022BF581}"/>
                </a:ext>
              </a:extLst>
            </p:cNvPr>
            <p:cNvSpPr txBox="1"/>
            <p:nvPr/>
          </p:nvSpPr>
          <p:spPr>
            <a:xfrm>
              <a:off x="4724400" y="4800600"/>
              <a:ext cx="21339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chemeClr val="accent1"/>
                  </a:solidFill>
                </a:rPr>
                <a:t>explicit allocators</a:t>
              </a:r>
            </a:p>
          </p:txBody>
        </p:sp>
        <p:cxnSp>
          <p:nvCxnSpPr>
            <p:cNvPr id="8" name="Straight Arrow Connector 7">
              <a:extLst>
                <a:ext uri="{FF2B5EF4-FFF2-40B4-BE49-F238E27FC236}">
                  <a16:creationId xmlns:a16="http://schemas.microsoft.com/office/drawing/2014/main" id="{380C4848-EFC8-C44B-B3E2-B81DC54A9B0B}"/>
                </a:ext>
              </a:extLst>
            </p:cNvPr>
            <p:cNvCxnSpPr/>
            <p:nvPr/>
          </p:nvCxnSpPr>
          <p:spPr>
            <a:xfrm flipH="1" flipV="1">
              <a:off x="3733800" y="4800600"/>
              <a:ext cx="990600" cy="184666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>
              <a:extLst>
                <a:ext uri="{FF2B5EF4-FFF2-40B4-BE49-F238E27FC236}">
                  <a16:creationId xmlns:a16="http://schemas.microsoft.com/office/drawing/2014/main" id="{A79EC941-A138-2A44-A73C-A334FB5910E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886200" y="5061466"/>
              <a:ext cx="838200" cy="108466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BB36A9C9-A2D2-1348-97EB-6C17CD3923C0}"/>
              </a:ext>
            </a:extLst>
          </p:cNvPr>
          <p:cNvGrpSpPr/>
          <p:nvPr/>
        </p:nvGrpSpPr>
        <p:grpSpPr>
          <a:xfrm>
            <a:off x="6011140" y="5715000"/>
            <a:ext cx="3137342" cy="376945"/>
            <a:chOff x="6011140" y="5562600"/>
            <a:chExt cx="3137342" cy="376945"/>
          </a:xfrm>
        </p:grpSpPr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B85CF3A3-F514-914C-99BB-BDDE36BE378D}"/>
                </a:ext>
              </a:extLst>
            </p:cNvPr>
            <p:cNvSpPr txBox="1"/>
            <p:nvPr/>
          </p:nvSpPr>
          <p:spPr>
            <a:xfrm>
              <a:off x="7001740" y="5562600"/>
              <a:ext cx="214674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chemeClr val="accent1"/>
                  </a:solidFill>
                </a:rPr>
                <a:t>implicit allocators</a:t>
              </a:r>
            </a:p>
          </p:txBody>
        </p:sp>
        <p:cxnSp>
          <p:nvCxnSpPr>
            <p:cNvPr id="12" name="Straight Arrow Connector 11">
              <a:extLst>
                <a:ext uri="{FF2B5EF4-FFF2-40B4-BE49-F238E27FC236}">
                  <a16:creationId xmlns:a16="http://schemas.microsoft.com/office/drawing/2014/main" id="{C96B038A-BD70-794D-924B-69C40533E8D2}"/>
                </a:ext>
              </a:extLst>
            </p:cNvPr>
            <p:cNvCxnSpPr/>
            <p:nvPr/>
          </p:nvCxnSpPr>
          <p:spPr>
            <a:xfrm flipH="1" flipV="1">
              <a:off x="6011140" y="5570213"/>
              <a:ext cx="990600" cy="184666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>
              <a:extLst>
                <a:ext uri="{FF2B5EF4-FFF2-40B4-BE49-F238E27FC236}">
                  <a16:creationId xmlns:a16="http://schemas.microsoft.com/office/drawing/2014/main" id="{27A2DABF-8A74-5F41-A6D9-F78476130934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163540" y="5831079"/>
              <a:ext cx="838200" cy="108466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497400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533400" y="1534260"/>
            <a:ext cx="8077200" cy="501894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0000" tIns="46800" rIns="90000" bIns="46800">
            <a:spAutoFit/>
          </a:bodyPr>
          <a:lstStyle/>
          <a:p>
            <a:r>
              <a:rPr lang="en-US" sz="1600" b="1" dirty="0">
                <a:solidFill>
                  <a:sysClr val="windowText" lastClr="000000"/>
                </a:solidFill>
                <a:latin typeface="Courier" pitchFamily="2" charset="0"/>
              </a:rPr>
              <a:t>#</a:t>
            </a:r>
            <a:r>
              <a:rPr lang="en-US" sz="1600" dirty="0">
                <a:solidFill>
                  <a:sysClr val="windowText" lastClr="000000"/>
                </a:solidFill>
                <a:latin typeface="Courier" pitchFamily="2" charset="0"/>
              </a:rPr>
              <a:t>include &lt;</a:t>
            </a:r>
            <a:r>
              <a:rPr lang="en-US" sz="1600" dirty="0" err="1">
                <a:solidFill>
                  <a:sysClr val="windowText" lastClr="000000"/>
                </a:solidFill>
                <a:latin typeface="Courier" pitchFamily="2" charset="0"/>
              </a:rPr>
              <a:t>stdio.h</a:t>
            </a:r>
            <a:r>
              <a:rPr lang="en-US" sz="1600" dirty="0">
                <a:solidFill>
                  <a:sysClr val="windowText" lastClr="000000"/>
                </a:solidFill>
                <a:latin typeface="Courier" pitchFamily="2" charset="0"/>
              </a:rPr>
              <a:t>&gt;</a:t>
            </a:r>
          </a:p>
          <a:p>
            <a:r>
              <a:rPr lang="en-US" sz="1600" dirty="0">
                <a:solidFill>
                  <a:sysClr val="windowText" lastClr="000000"/>
                </a:solidFill>
                <a:latin typeface="Courier" pitchFamily="2" charset="0"/>
              </a:rPr>
              <a:t>#include &lt;</a:t>
            </a:r>
            <a:r>
              <a:rPr lang="en-US" sz="1600" dirty="0" err="1">
                <a:solidFill>
                  <a:sysClr val="windowText" lastClr="000000"/>
                </a:solidFill>
                <a:latin typeface="Courier" pitchFamily="2" charset="0"/>
              </a:rPr>
              <a:t>stdlib.h</a:t>
            </a:r>
            <a:r>
              <a:rPr lang="en-US" sz="1600" dirty="0">
                <a:solidFill>
                  <a:sysClr val="windowText" lastClr="000000"/>
                </a:solidFill>
                <a:latin typeface="Courier" pitchFamily="2" charset="0"/>
              </a:rPr>
              <a:t>&gt;</a:t>
            </a:r>
          </a:p>
          <a:p>
            <a:r>
              <a:rPr lang="en-US" sz="1600" dirty="0">
                <a:solidFill>
                  <a:sysClr val="windowText" lastClr="000000"/>
                </a:solidFill>
                <a:latin typeface="Courier" pitchFamily="2" charset="0"/>
              </a:rPr>
              <a:t>void foo(</a:t>
            </a:r>
            <a:r>
              <a:rPr lang="en-US" sz="1600" dirty="0" err="1">
                <a:solidFill>
                  <a:sysClr val="windowText" lastClr="000000"/>
                </a:solidFill>
                <a:latin typeface="Courier" pitchFamily="2" charset="0"/>
              </a:rPr>
              <a:t>int</a:t>
            </a:r>
            <a:r>
              <a:rPr lang="en-US" sz="1600" dirty="0">
                <a:solidFill>
                  <a:sysClr val="windowText" lastClr="000000"/>
                </a:solidFill>
                <a:latin typeface="Courier" pitchFamily="2" charset="0"/>
              </a:rPr>
              <a:t> n) {</a:t>
            </a:r>
          </a:p>
          <a:p>
            <a:r>
              <a:rPr lang="fr-FR" sz="1600" dirty="0">
                <a:solidFill>
                  <a:sysClr val="windowText" lastClr="000000"/>
                </a:solidFill>
                <a:latin typeface="Courier" pitchFamily="2" charset="0"/>
              </a:rPr>
              <a:t>    </a:t>
            </a:r>
            <a:r>
              <a:rPr lang="fr-FR" sz="1600" dirty="0" err="1">
                <a:solidFill>
                  <a:sysClr val="windowText" lastClr="000000"/>
                </a:solidFill>
                <a:latin typeface="Courier" pitchFamily="2" charset="0"/>
              </a:rPr>
              <a:t>int</a:t>
            </a:r>
            <a:r>
              <a:rPr lang="fr-FR" sz="1600" dirty="0">
                <a:solidFill>
                  <a:sysClr val="windowText" lastClr="000000"/>
                </a:solidFill>
                <a:latin typeface="Courier" pitchFamily="2" charset="0"/>
              </a:rPr>
              <a:t> i, *p;</a:t>
            </a:r>
          </a:p>
          <a:p>
            <a:endParaRPr lang="fr-FR" sz="1600" dirty="0">
              <a:solidFill>
                <a:sysClr val="windowText" lastClr="000000"/>
              </a:solidFill>
              <a:latin typeface="Courier" pitchFamily="2" charset="0"/>
            </a:endParaRPr>
          </a:p>
          <a:p>
            <a:r>
              <a:rPr lang="fr-FR" sz="1600" dirty="0">
                <a:solidFill>
                  <a:sysClr val="windowText" lastClr="000000"/>
                </a:solidFill>
                <a:latin typeface="Courier" pitchFamily="2" charset="0"/>
              </a:rPr>
              <a:t>    /* </a:t>
            </a:r>
            <a:r>
              <a:rPr lang="fr-FR" sz="1600" dirty="0" err="1">
                <a:solidFill>
                  <a:sysClr val="windowText" lastClr="000000"/>
                </a:solidFill>
                <a:latin typeface="Courier" pitchFamily="2" charset="0"/>
              </a:rPr>
              <a:t>Allocate</a:t>
            </a:r>
            <a:r>
              <a:rPr lang="fr-FR" sz="1600" dirty="0">
                <a:solidFill>
                  <a:sysClr val="windowText" lastClr="000000"/>
                </a:solidFill>
                <a:latin typeface="Courier" pitchFamily="2" charset="0"/>
              </a:rPr>
              <a:t> a block of n </a:t>
            </a:r>
            <a:r>
              <a:rPr lang="fr-FR" sz="1600" dirty="0" err="1">
                <a:solidFill>
                  <a:sysClr val="windowText" lastClr="000000"/>
                </a:solidFill>
                <a:latin typeface="Courier" pitchFamily="2" charset="0"/>
              </a:rPr>
              <a:t>ints</a:t>
            </a:r>
            <a:r>
              <a:rPr lang="fr-FR" sz="1600" dirty="0">
                <a:solidFill>
                  <a:sysClr val="windowText" lastClr="000000"/>
                </a:solidFill>
                <a:latin typeface="Courier" pitchFamily="2" charset="0"/>
              </a:rPr>
              <a:t> */</a:t>
            </a:r>
          </a:p>
          <a:p>
            <a:r>
              <a:rPr lang="en-US" sz="1600" dirty="0">
                <a:solidFill>
                  <a:sysClr val="windowText" lastClr="000000"/>
                </a:solidFill>
                <a:latin typeface="Courier" pitchFamily="2" charset="0"/>
              </a:rPr>
              <a:t>    p = (</a:t>
            </a:r>
            <a:r>
              <a:rPr lang="en-US" sz="1600" dirty="0" err="1">
                <a:solidFill>
                  <a:sysClr val="windowText" lastClr="000000"/>
                </a:solidFill>
                <a:latin typeface="Courier" pitchFamily="2" charset="0"/>
              </a:rPr>
              <a:t>int</a:t>
            </a:r>
            <a:r>
              <a:rPr lang="en-US" sz="1600" dirty="0">
                <a:solidFill>
                  <a:sysClr val="windowText" lastClr="000000"/>
                </a:solidFill>
                <a:latin typeface="Courier" pitchFamily="2" charset="0"/>
              </a:rPr>
              <a:t> *) </a:t>
            </a:r>
            <a:r>
              <a:rPr lang="en-US" sz="1600" dirty="0" err="1">
                <a:solidFill>
                  <a:sysClr val="windowText" lastClr="000000"/>
                </a:solidFill>
                <a:latin typeface="Courier" pitchFamily="2" charset="0"/>
              </a:rPr>
              <a:t>malloc</a:t>
            </a:r>
            <a:r>
              <a:rPr lang="en-US" sz="1600" dirty="0">
                <a:solidFill>
                  <a:sysClr val="windowText" lastClr="000000"/>
                </a:solidFill>
                <a:latin typeface="Courier" pitchFamily="2" charset="0"/>
              </a:rPr>
              <a:t>(n * </a:t>
            </a:r>
            <a:r>
              <a:rPr lang="en-US" sz="1600" dirty="0" err="1">
                <a:solidFill>
                  <a:sysClr val="windowText" lastClr="000000"/>
                </a:solidFill>
                <a:latin typeface="Courier" pitchFamily="2" charset="0"/>
              </a:rPr>
              <a:t>sizeof</a:t>
            </a:r>
            <a:r>
              <a:rPr lang="en-US" sz="1600" dirty="0">
                <a:solidFill>
                  <a:sysClr val="windowText" lastClr="000000"/>
                </a:solidFill>
                <a:latin typeface="Courier" pitchFamily="2" charset="0"/>
              </a:rPr>
              <a:t>(</a:t>
            </a:r>
            <a:r>
              <a:rPr lang="en-US" sz="1600" dirty="0" err="1">
                <a:solidFill>
                  <a:sysClr val="windowText" lastClr="000000"/>
                </a:solidFill>
                <a:latin typeface="Courier" pitchFamily="2" charset="0"/>
              </a:rPr>
              <a:t>int</a:t>
            </a:r>
            <a:r>
              <a:rPr lang="en-US" sz="1600" dirty="0">
                <a:solidFill>
                  <a:sysClr val="windowText" lastClr="000000"/>
                </a:solidFill>
                <a:latin typeface="Courier" pitchFamily="2" charset="0"/>
              </a:rPr>
              <a:t>));</a:t>
            </a:r>
          </a:p>
          <a:p>
            <a:r>
              <a:rPr lang="en-US" sz="1600" dirty="0">
                <a:solidFill>
                  <a:sysClr val="windowText" lastClr="000000"/>
                </a:solidFill>
                <a:latin typeface="Courier" pitchFamily="2" charset="0"/>
              </a:rPr>
              <a:t>    if (p == NULL) {</a:t>
            </a:r>
          </a:p>
          <a:p>
            <a:r>
              <a:rPr lang="fi-FI" sz="1600" dirty="0">
                <a:solidFill>
                  <a:sysClr val="windowText" lastClr="000000"/>
                </a:solidFill>
                <a:latin typeface="Courier" pitchFamily="2" charset="0"/>
              </a:rPr>
              <a:t>        </a:t>
            </a:r>
            <a:r>
              <a:rPr lang="fi-FI" sz="1600" dirty="0" err="1">
                <a:solidFill>
                  <a:sysClr val="windowText" lastClr="000000"/>
                </a:solidFill>
                <a:latin typeface="Courier" pitchFamily="2" charset="0"/>
              </a:rPr>
              <a:t>perror("malloc</a:t>
            </a:r>
            <a:r>
              <a:rPr lang="fi-FI" sz="1600" dirty="0">
                <a:solidFill>
                  <a:sysClr val="windowText" lastClr="000000"/>
                </a:solidFill>
                <a:latin typeface="Courier" pitchFamily="2" charset="0"/>
              </a:rPr>
              <a:t>");</a:t>
            </a:r>
          </a:p>
          <a:p>
            <a:r>
              <a:rPr lang="fi-FI" sz="1600" dirty="0">
                <a:solidFill>
                  <a:sysClr val="windowText" lastClr="000000"/>
                </a:solidFill>
                <a:latin typeface="Courier" pitchFamily="2" charset="0"/>
              </a:rPr>
              <a:t>        exit(0);</a:t>
            </a:r>
          </a:p>
          <a:p>
            <a:r>
              <a:rPr lang="fi-FI" sz="1600" dirty="0">
                <a:solidFill>
                  <a:sysClr val="windowText" lastClr="000000"/>
                </a:solidFill>
                <a:latin typeface="Courier" pitchFamily="2" charset="0"/>
              </a:rPr>
              <a:t>    }</a:t>
            </a:r>
          </a:p>
          <a:p>
            <a:endParaRPr lang="fi-FI" sz="1600" dirty="0">
              <a:solidFill>
                <a:sysClr val="windowText" lastClr="000000"/>
              </a:solidFill>
              <a:latin typeface="Courier" pitchFamily="2" charset="0"/>
            </a:endParaRPr>
          </a:p>
          <a:p>
            <a:r>
              <a:rPr lang="fi-FI" sz="1600" dirty="0">
                <a:solidFill>
                  <a:sysClr val="windowText" lastClr="000000"/>
                </a:solidFill>
                <a:latin typeface="Courier" pitchFamily="2" charset="0"/>
              </a:rPr>
              <a:t>    /* </a:t>
            </a:r>
            <a:r>
              <a:rPr lang="fi-FI" sz="1600" dirty="0" err="1">
                <a:solidFill>
                  <a:sysClr val="windowText" lastClr="000000"/>
                </a:solidFill>
                <a:latin typeface="Courier" pitchFamily="2" charset="0"/>
              </a:rPr>
              <a:t>Initialize</a:t>
            </a:r>
            <a:r>
              <a:rPr lang="fi-FI" sz="1600" dirty="0">
                <a:solidFill>
                  <a:sysClr val="windowText" lastClr="000000"/>
                </a:solidFill>
                <a:latin typeface="Courier" pitchFamily="2" charset="0"/>
              </a:rPr>
              <a:t> </a:t>
            </a:r>
            <a:r>
              <a:rPr lang="fi-FI" sz="1600" dirty="0" err="1">
                <a:solidFill>
                  <a:sysClr val="windowText" lastClr="000000"/>
                </a:solidFill>
                <a:latin typeface="Courier" pitchFamily="2" charset="0"/>
              </a:rPr>
              <a:t>allocated</a:t>
            </a:r>
            <a:r>
              <a:rPr lang="fi-FI" sz="1600" dirty="0">
                <a:solidFill>
                  <a:sysClr val="windowText" lastClr="000000"/>
                </a:solidFill>
                <a:latin typeface="Courier" pitchFamily="2" charset="0"/>
              </a:rPr>
              <a:t> </a:t>
            </a:r>
            <a:r>
              <a:rPr lang="fi-FI" sz="1600" dirty="0" err="1">
                <a:solidFill>
                  <a:sysClr val="windowText" lastClr="000000"/>
                </a:solidFill>
                <a:latin typeface="Courier" pitchFamily="2" charset="0"/>
              </a:rPr>
              <a:t>block</a:t>
            </a:r>
            <a:r>
              <a:rPr lang="fi-FI" sz="1600" dirty="0">
                <a:solidFill>
                  <a:sysClr val="windowText" lastClr="000000"/>
                </a:solidFill>
                <a:latin typeface="Courier" pitchFamily="2" charset="0"/>
              </a:rPr>
              <a:t> */</a:t>
            </a:r>
          </a:p>
          <a:p>
            <a:r>
              <a:rPr lang="da-DK" sz="1600" dirty="0">
                <a:solidFill>
                  <a:sysClr val="windowText" lastClr="000000"/>
                </a:solidFill>
                <a:latin typeface="Courier" pitchFamily="2" charset="0"/>
              </a:rPr>
              <a:t>    for (i=0; i&lt;n; i++)</a:t>
            </a:r>
          </a:p>
          <a:p>
            <a:r>
              <a:rPr lang="da-DK" sz="1600" dirty="0">
                <a:solidFill>
                  <a:sysClr val="windowText" lastClr="000000"/>
                </a:solidFill>
                <a:latin typeface="Courier" pitchFamily="2" charset="0"/>
              </a:rPr>
              <a:t>	    p[i] = i;</a:t>
            </a:r>
          </a:p>
          <a:p>
            <a:endParaRPr lang="da-DK" sz="1600" dirty="0">
              <a:solidFill>
                <a:sysClr val="windowText" lastClr="000000"/>
              </a:solidFill>
              <a:latin typeface="Courier" pitchFamily="2" charset="0"/>
            </a:endParaRPr>
          </a:p>
          <a:p>
            <a:endParaRPr lang="da-DK" sz="1600" dirty="0">
              <a:solidFill>
                <a:sysClr val="windowText" lastClr="000000"/>
              </a:solidFill>
              <a:latin typeface="Courier" pitchFamily="2" charset="0"/>
            </a:endParaRPr>
          </a:p>
          <a:p>
            <a:r>
              <a:rPr lang="da-DK" sz="1600" dirty="0">
                <a:solidFill>
                  <a:sysClr val="windowText" lastClr="000000"/>
                </a:solidFill>
                <a:latin typeface="Courier" pitchFamily="2" charset="0"/>
              </a:rPr>
              <a:t>    /* Return </a:t>
            </a:r>
            <a:r>
              <a:rPr lang="da-DK" sz="1600" dirty="0" err="1">
                <a:solidFill>
                  <a:sysClr val="windowText" lastClr="000000"/>
                </a:solidFill>
                <a:latin typeface="Courier" pitchFamily="2" charset="0"/>
              </a:rPr>
              <a:t>allocated</a:t>
            </a:r>
            <a:r>
              <a:rPr lang="da-DK" sz="1600" dirty="0">
                <a:solidFill>
                  <a:sysClr val="windowText" lastClr="000000"/>
                </a:solidFill>
                <a:latin typeface="Courier" pitchFamily="2" charset="0"/>
              </a:rPr>
              <a:t> </a:t>
            </a:r>
            <a:r>
              <a:rPr lang="da-DK" sz="1600" dirty="0" err="1">
                <a:solidFill>
                  <a:sysClr val="windowText" lastClr="000000"/>
                </a:solidFill>
                <a:latin typeface="Courier" pitchFamily="2" charset="0"/>
              </a:rPr>
              <a:t>block</a:t>
            </a:r>
            <a:r>
              <a:rPr lang="da-DK" sz="1600" dirty="0">
                <a:solidFill>
                  <a:sysClr val="windowText" lastClr="000000"/>
                </a:solidFill>
                <a:latin typeface="Courier" pitchFamily="2" charset="0"/>
              </a:rPr>
              <a:t> to the </a:t>
            </a:r>
            <a:r>
              <a:rPr lang="da-DK" sz="1600" dirty="0" err="1">
                <a:solidFill>
                  <a:sysClr val="windowText" lastClr="000000"/>
                </a:solidFill>
                <a:latin typeface="Courier" pitchFamily="2" charset="0"/>
              </a:rPr>
              <a:t>heap</a:t>
            </a:r>
            <a:r>
              <a:rPr lang="da-DK" sz="1600" dirty="0">
                <a:solidFill>
                  <a:sysClr val="windowText" lastClr="000000"/>
                </a:solidFill>
                <a:latin typeface="Courier" pitchFamily="2" charset="0"/>
              </a:rPr>
              <a:t> */</a:t>
            </a:r>
          </a:p>
          <a:p>
            <a:r>
              <a:rPr lang="en-US" sz="1600" dirty="0">
                <a:solidFill>
                  <a:sysClr val="windowText" lastClr="000000"/>
                </a:solidFill>
                <a:latin typeface="Courier" pitchFamily="2" charset="0"/>
              </a:rPr>
              <a:t>    free(p);</a:t>
            </a:r>
          </a:p>
          <a:p>
            <a:r>
              <a:rPr lang="en-US" sz="1600" dirty="0">
                <a:solidFill>
                  <a:sysClr val="windowText" lastClr="000000"/>
                </a:solidFill>
                <a:latin typeface="Courier" pitchFamily="2" charset="0"/>
              </a:rPr>
              <a:t>}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9676F0A1-930D-DF43-8D75-E8D1053875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Allocation Example using </a:t>
            </a:r>
            <a:r>
              <a:rPr lang="en-GB" b="1" dirty="0">
                <a:latin typeface="Courier New"/>
                <a:cs typeface="Courier New"/>
              </a:rPr>
              <a:t>malloc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9158F-3378-D44B-876B-64E70D409B50}" type="slidenum">
              <a:rPr lang="en-US" smtClean="0">
                <a:solidFill>
                  <a:srgbClr val="4A66AC"/>
                </a:solidFill>
              </a:rPr>
              <a:pPr/>
              <a:t>5</a:t>
            </a:fld>
            <a:endParaRPr lang="en-US" dirty="0">
              <a:solidFill>
                <a:srgbClr val="4A66A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107922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>
            <a:norm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Allocation Example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9158F-3378-D44B-876B-64E70D409B50}" type="slidenum">
              <a:rPr lang="en-US" smtClean="0">
                <a:solidFill>
                  <a:srgbClr val="4A66AC"/>
                </a:solidFill>
              </a:rPr>
              <a:pPr/>
              <a:t>6</a:t>
            </a:fld>
            <a:endParaRPr lang="en-US" dirty="0">
              <a:solidFill>
                <a:srgbClr val="4A66AC"/>
              </a:solidFill>
            </a:endParaRPr>
          </a:p>
        </p:txBody>
      </p:sp>
      <p:grpSp>
        <p:nvGrpSpPr>
          <p:cNvPr id="98" name="Group 97"/>
          <p:cNvGrpSpPr/>
          <p:nvPr/>
        </p:nvGrpSpPr>
        <p:grpSpPr>
          <a:xfrm>
            <a:off x="2992437" y="1614488"/>
            <a:ext cx="5181600" cy="304800"/>
            <a:chOff x="3006724" y="1614488"/>
            <a:chExt cx="5181600" cy="304800"/>
          </a:xfrm>
        </p:grpSpPr>
        <p:sp>
          <p:nvSpPr>
            <p:cNvPr id="11266" name="Rectangle 2"/>
            <p:cNvSpPr>
              <a:spLocks noChangeArrowheads="1"/>
            </p:cNvSpPr>
            <p:nvPr/>
          </p:nvSpPr>
          <p:spPr bwMode="auto">
            <a:xfrm>
              <a:off x="3006724" y="1614488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67" name="Rectangle 3"/>
            <p:cNvSpPr>
              <a:spLocks noChangeArrowheads="1"/>
            </p:cNvSpPr>
            <p:nvPr/>
          </p:nvSpPr>
          <p:spPr bwMode="auto">
            <a:xfrm>
              <a:off x="3311524" y="1614488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68" name="Rectangle 4"/>
            <p:cNvSpPr>
              <a:spLocks noChangeArrowheads="1"/>
            </p:cNvSpPr>
            <p:nvPr/>
          </p:nvSpPr>
          <p:spPr bwMode="auto">
            <a:xfrm>
              <a:off x="3616324" y="1614488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69" name="Rectangle 5"/>
            <p:cNvSpPr>
              <a:spLocks noChangeArrowheads="1"/>
            </p:cNvSpPr>
            <p:nvPr/>
          </p:nvSpPr>
          <p:spPr bwMode="auto">
            <a:xfrm>
              <a:off x="3921124" y="1614488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0" name="Rectangle 6"/>
            <p:cNvSpPr>
              <a:spLocks noChangeArrowheads="1"/>
            </p:cNvSpPr>
            <p:nvPr/>
          </p:nvSpPr>
          <p:spPr bwMode="auto">
            <a:xfrm>
              <a:off x="42259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1" name="Rectangle 7"/>
            <p:cNvSpPr>
              <a:spLocks noChangeArrowheads="1"/>
            </p:cNvSpPr>
            <p:nvPr/>
          </p:nvSpPr>
          <p:spPr bwMode="auto">
            <a:xfrm>
              <a:off x="45307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2" name="Rectangle 8"/>
            <p:cNvSpPr>
              <a:spLocks noChangeArrowheads="1"/>
            </p:cNvSpPr>
            <p:nvPr/>
          </p:nvSpPr>
          <p:spPr bwMode="auto">
            <a:xfrm>
              <a:off x="48355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3" name="Rectangle 9"/>
            <p:cNvSpPr>
              <a:spLocks noChangeArrowheads="1"/>
            </p:cNvSpPr>
            <p:nvPr/>
          </p:nvSpPr>
          <p:spPr bwMode="auto">
            <a:xfrm>
              <a:off x="51403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4" name="Rectangle 10"/>
            <p:cNvSpPr>
              <a:spLocks noChangeArrowheads="1"/>
            </p:cNvSpPr>
            <p:nvPr/>
          </p:nvSpPr>
          <p:spPr bwMode="auto">
            <a:xfrm>
              <a:off x="54451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5" name="Rectangle 11"/>
            <p:cNvSpPr>
              <a:spLocks noChangeArrowheads="1"/>
            </p:cNvSpPr>
            <p:nvPr/>
          </p:nvSpPr>
          <p:spPr bwMode="auto">
            <a:xfrm>
              <a:off x="57499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6" name="Rectangle 12"/>
            <p:cNvSpPr>
              <a:spLocks noChangeArrowheads="1"/>
            </p:cNvSpPr>
            <p:nvPr/>
          </p:nvSpPr>
          <p:spPr bwMode="auto">
            <a:xfrm>
              <a:off x="60547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7" name="Rectangle 13"/>
            <p:cNvSpPr>
              <a:spLocks noChangeArrowheads="1"/>
            </p:cNvSpPr>
            <p:nvPr/>
          </p:nvSpPr>
          <p:spPr bwMode="auto">
            <a:xfrm>
              <a:off x="63595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8" name="Rectangle 14"/>
            <p:cNvSpPr>
              <a:spLocks noChangeArrowheads="1"/>
            </p:cNvSpPr>
            <p:nvPr/>
          </p:nvSpPr>
          <p:spPr bwMode="auto">
            <a:xfrm>
              <a:off x="66643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9" name="Rectangle 15"/>
            <p:cNvSpPr>
              <a:spLocks noChangeArrowheads="1"/>
            </p:cNvSpPr>
            <p:nvPr/>
          </p:nvSpPr>
          <p:spPr bwMode="auto">
            <a:xfrm>
              <a:off x="69691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0" name="Rectangle 16"/>
            <p:cNvSpPr>
              <a:spLocks noChangeArrowheads="1"/>
            </p:cNvSpPr>
            <p:nvPr/>
          </p:nvSpPr>
          <p:spPr bwMode="auto">
            <a:xfrm>
              <a:off x="72739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1" name="Rectangle 17"/>
            <p:cNvSpPr>
              <a:spLocks noChangeArrowheads="1"/>
            </p:cNvSpPr>
            <p:nvPr/>
          </p:nvSpPr>
          <p:spPr bwMode="auto">
            <a:xfrm>
              <a:off x="75787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2" name="Rectangle 18"/>
            <p:cNvSpPr>
              <a:spLocks noChangeArrowheads="1"/>
            </p:cNvSpPr>
            <p:nvPr/>
          </p:nvSpPr>
          <p:spPr bwMode="auto">
            <a:xfrm>
              <a:off x="78835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283" name="Text Box 19"/>
          <p:cNvSpPr txBox="1">
            <a:spLocks noChangeArrowheads="1"/>
          </p:cNvSpPr>
          <p:nvPr/>
        </p:nvSpPr>
        <p:spPr bwMode="auto">
          <a:xfrm>
            <a:off x="533400" y="1582738"/>
            <a:ext cx="2111773" cy="359010"/>
          </a:xfrm>
          <a:prstGeom prst="rect">
            <a:avLst/>
          </a:prstGeom>
          <a:solidFill>
            <a:srgbClr val="F6F5BD"/>
          </a:solidFill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</a:rPr>
              <a:t>p1 = malloc(4)</a:t>
            </a:r>
          </a:p>
        </p:txBody>
      </p:sp>
      <p:grpSp>
        <p:nvGrpSpPr>
          <p:cNvPr id="97" name="Group 96"/>
          <p:cNvGrpSpPr/>
          <p:nvPr/>
        </p:nvGrpSpPr>
        <p:grpSpPr>
          <a:xfrm>
            <a:off x="2992437" y="2501901"/>
            <a:ext cx="5181600" cy="304800"/>
            <a:chOff x="3006724" y="2501901"/>
            <a:chExt cx="5181600" cy="304800"/>
          </a:xfrm>
        </p:grpSpPr>
        <p:sp>
          <p:nvSpPr>
            <p:cNvPr id="11284" name="Rectangle 20"/>
            <p:cNvSpPr>
              <a:spLocks noChangeArrowheads="1"/>
            </p:cNvSpPr>
            <p:nvPr/>
          </p:nvSpPr>
          <p:spPr bwMode="auto">
            <a:xfrm>
              <a:off x="3006724" y="2501901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5" name="Rectangle 21"/>
            <p:cNvSpPr>
              <a:spLocks noChangeArrowheads="1"/>
            </p:cNvSpPr>
            <p:nvPr/>
          </p:nvSpPr>
          <p:spPr bwMode="auto">
            <a:xfrm>
              <a:off x="3311524" y="2501901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6" name="Rectangle 22"/>
            <p:cNvSpPr>
              <a:spLocks noChangeArrowheads="1"/>
            </p:cNvSpPr>
            <p:nvPr/>
          </p:nvSpPr>
          <p:spPr bwMode="auto">
            <a:xfrm>
              <a:off x="3616324" y="2501901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7" name="Rectangle 23"/>
            <p:cNvSpPr>
              <a:spLocks noChangeArrowheads="1"/>
            </p:cNvSpPr>
            <p:nvPr/>
          </p:nvSpPr>
          <p:spPr bwMode="auto">
            <a:xfrm>
              <a:off x="3921124" y="2501901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8" name="Rectangle 24"/>
            <p:cNvSpPr>
              <a:spLocks noChangeArrowheads="1"/>
            </p:cNvSpPr>
            <p:nvPr/>
          </p:nvSpPr>
          <p:spPr bwMode="auto">
            <a:xfrm>
              <a:off x="4225924" y="2501901"/>
              <a:ext cx="304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9" name="Rectangle 25"/>
            <p:cNvSpPr>
              <a:spLocks noChangeArrowheads="1"/>
            </p:cNvSpPr>
            <p:nvPr/>
          </p:nvSpPr>
          <p:spPr bwMode="auto">
            <a:xfrm>
              <a:off x="4530724" y="2501901"/>
              <a:ext cx="304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0" name="Rectangle 26"/>
            <p:cNvSpPr>
              <a:spLocks noChangeArrowheads="1"/>
            </p:cNvSpPr>
            <p:nvPr/>
          </p:nvSpPr>
          <p:spPr bwMode="auto">
            <a:xfrm>
              <a:off x="4835524" y="2501901"/>
              <a:ext cx="304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1" name="Rectangle 27"/>
            <p:cNvSpPr>
              <a:spLocks noChangeArrowheads="1"/>
            </p:cNvSpPr>
            <p:nvPr/>
          </p:nvSpPr>
          <p:spPr bwMode="auto">
            <a:xfrm>
              <a:off x="5140324" y="2501901"/>
              <a:ext cx="304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2" name="Rectangle 28"/>
            <p:cNvSpPr>
              <a:spLocks noChangeArrowheads="1"/>
            </p:cNvSpPr>
            <p:nvPr/>
          </p:nvSpPr>
          <p:spPr bwMode="auto">
            <a:xfrm>
              <a:off x="5445124" y="2501901"/>
              <a:ext cx="304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3" name="Rectangle 29"/>
            <p:cNvSpPr>
              <a:spLocks noChangeArrowheads="1"/>
            </p:cNvSpPr>
            <p:nvPr/>
          </p:nvSpPr>
          <p:spPr bwMode="auto">
            <a:xfrm>
              <a:off x="5749924" y="2501901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4" name="Rectangle 30"/>
            <p:cNvSpPr>
              <a:spLocks noChangeArrowheads="1"/>
            </p:cNvSpPr>
            <p:nvPr/>
          </p:nvSpPr>
          <p:spPr bwMode="auto">
            <a:xfrm>
              <a:off x="6054724" y="2501901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5" name="Rectangle 31"/>
            <p:cNvSpPr>
              <a:spLocks noChangeArrowheads="1"/>
            </p:cNvSpPr>
            <p:nvPr/>
          </p:nvSpPr>
          <p:spPr bwMode="auto">
            <a:xfrm>
              <a:off x="6359524" y="2501901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6" name="Rectangle 32"/>
            <p:cNvSpPr>
              <a:spLocks noChangeArrowheads="1"/>
            </p:cNvSpPr>
            <p:nvPr/>
          </p:nvSpPr>
          <p:spPr bwMode="auto">
            <a:xfrm>
              <a:off x="6664324" y="2501901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7" name="Rectangle 33"/>
            <p:cNvSpPr>
              <a:spLocks noChangeArrowheads="1"/>
            </p:cNvSpPr>
            <p:nvPr/>
          </p:nvSpPr>
          <p:spPr bwMode="auto">
            <a:xfrm>
              <a:off x="6969124" y="2501901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8" name="Rectangle 34"/>
            <p:cNvSpPr>
              <a:spLocks noChangeArrowheads="1"/>
            </p:cNvSpPr>
            <p:nvPr/>
          </p:nvSpPr>
          <p:spPr bwMode="auto">
            <a:xfrm>
              <a:off x="7273924" y="2501901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9" name="Rectangle 35"/>
            <p:cNvSpPr>
              <a:spLocks noChangeArrowheads="1"/>
            </p:cNvSpPr>
            <p:nvPr/>
          </p:nvSpPr>
          <p:spPr bwMode="auto">
            <a:xfrm>
              <a:off x="7578724" y="2501901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00" name="Rectangle 36"/>
            <p:cNvSpPr>
              <a:spLocks noChangeArrowheads="1"/>
            </p:cNvSpPr>
            <p:nvPr/>
          </p:nvSpPr>
          <p:spPr bwMode="auto">
            <a:xfrm>
              <a:off x="7883524" y="2501901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301" name="Text Box 37"/>
          <p:cNvSpPr txBox="1">
            <a:spLocks noChangeArrowheads="1"/>
          </p:cNvSpPr>
          <p:nvPr/>
        </p:nvSpPr>
        <p:spPr bwMode="auto">
          <a:xfrm>
            <a:off x="533400" y="2470150"/>
            <a:ext cx="2111773" cy="35901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</a:rPr>
              <a:t>p2 = malloc(5)</a:t>
            </a:r>
          </a:p>
        </p:txBody>
      </p:sp>
      <p:grpSp>
        <p:nvGrpSpPr>
          <p:cNvPr id="96" name="Group 95"/>
          <p:cNvGrpSpPr/>
          <p:nvPr/>
        </p:nvGrpSpPr>
        <p:grpSpPr>
          <a:xfrm>
            <a:off x="2992437" y="3389313"/>
            <a:ext cx="5181600" cy="304800"/>
            <a:chOff x="3006724" y="3389313"/>
            <a:chExt cx="5181600" cy="304800"/>
          </a:xfrm>
        </p:grpSpPr>
        <p:sp>
          <p:nvSpPr>
            <p:cNvPr id="11302" name="Rectangle 38"/>
            <p:cNvSpPr>
              <a:spLocks noChangeArrowheads="1"/>
            </p:cNvSpPr>
            <p:nvPr/>
          </p:nvSpPr>
          <p:spPr bwMode="auto">
            <a:xfrm>
              <a:off x="3006724" y="3389313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03" name="Rectangle 39"/>
            <p:cNvSpPr>
              <a:spLocks noChangeArrowheads="1"/>
            </p:cNvSpPr>
            <p:nvPr/>
          </p:nvSpPr>
          <p:spPr bwMode="auto">
            <a:xfrm>
              <a:off x="3311524" y="3389313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04" name="Rectangle 40"/>
            <p:cNvSpPr>
              <a:spLocks noChangeArrowheads="1"/>
            </p:cNvSpPr>
            <p:nvPr/>
          </p:nvSpPr>
          <p:spPr bwMode="auto">
            <a:xfrm>
              <a:off x="3616324" y="3389313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05" name="Rectangle 41"/>
            <p:cNvSpPr>
              <a:spLocks noChangeArrowheads="1"/>
            </p:cNvSpPr>
            <p:nvPr/>
          </p:nvSpPr>
          <p:spPr bwMode="auto">
            <a:xfrm>
              <a:off x="3921124" y="3389313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06" name="Rectangle 42"/>
            <p:cNvSpPr>
              <a:spLocks noChangeArrowheads="1"/>
            </p:cNvSpPr>
            <p:nvPr/>
          </p:nvSpPr>
          <p:spPr bwMode="auto">
            <a:xfrm>
              <a:off x="4225924" y="3389313"/>
              <a:ext cx="304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07" name="Rectangle 43"/>
            <p:cNvSpPr>
              <a:spLocks noChangeArrowheads="1"/>
            </p:cNvSpPr>
            <p:nvPr/>
          </p:nvSpPr>
          <p:spPr bwMode="auto">
            <a:xfrm>
              <a:off x="4530724" y="3389313"/>
              <a:ext cx="304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08" name="Rectangle 44"/>
            <p:cNvSpPr>
              <a:spLocks noChangeArrowheads="1"/>
            </p:cNvSpPr>
            <p:nvPr/>
          </p:nvSpPr>
          <p:spPr bwMode="auto">
            <a:xfrm>
              <a:off x="4835524" y="3389313"/>
              <a:ext cx="304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09" name="Rectangle 45"/>
            <p:cNvSpPr>
              <a:spLocks noChangeArrowheads="1"/>
            </p:cNvSpPr>
            <p:nvPr/>
          </p:nvSpPr>
          <p:spPr bwMode="auto">
            <a:xfrm>
              <a:off x="5140324" y="3389313"/>
              <a:ext cx="304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10" name="Rectangle 46"/>
            <p:cNvSpPr>
              <a:spLocks noChangeArrowheads="1"/>
            </p:cNvSpPr>
            <p:nvPr/>
          </p:nvSpPr>
          <p:spPr bwMode="auto">
            <a:xfrm>
              <a:off x="5445124" y="3389313"/>
              <a:ext cx="304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11" name="Rectangle 47"/>
            <p:cNvSpPr>
              <a:spLocks noChangeArrowheads="1"/>
            </p:cNvSpPr>
            <p:nvPr/>
          </p:nvSpPr>
          <p:spPr bwMode="auto">
            <a:xfrm>
              <a:off x="5749924" y="3389313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12" name="Rectangle 48"/>
            <p:cNvSpPr>
              <a:spLocks noChangeArrowheads="1"/>
            </p:cNvSpPr>
            <p:nvPr/>
          </p:nvSpPr>
          <p:spPr bwMode="auto">
            <a:xfrm>
              <a:off x="6054724" y="3389313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13" name="Rectangle 49"/>
            <p:cNvSpPr>
              <a:spLocks noChangeArrowheads="1"/>
            </p:cNvSpPr>
            <p:nvPr/>
          </p:nvSpPr>
          <p:spPr bwMode="auto">
            <a:xfrm>
              <a:off x="6359524" y="3389313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14" name="Rectangle 50"/>
            <p:cNvSpPr>
              <a:spLocks noChangeArrowheads="1"/>
            </p:cNvSpPr>
            <p:nvPr/>
          </p:nvSpPr>
          <p:spPr bwMode="auto">
            <a:xfrm>
              <a:off x="6664324" y="3389313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15" name="Rectangle 51"/>
            <p:cNvSpPr>
              <a:spLocks noChangeArrowheads="1"/>
            </p:cNvSpPr>
            <p:nvPr/>
          </p:nvSpPr>
          <p:spPr bwMode="auto">
            <a:xfrm>
              <a:off x="6969124" y="3389313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16" name="Rectangle 52"/>
            <p:cNvSpPr>
              <a:spLocks noChangeArrowheads="1"/>
            </p:cNvSpPr>
            <p:nvPr/>
          </p:nvSpPr>
          <p:spPr bwMode="auto">
            <a:xfrm>
              <a:off x="7273924" y="3389313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17" name="Rectangle 53"/>
            <p:cNvSpPr>
              <a:spLocks noChangeArrowheads="1"/>
            </p:cNvSpPr>
            <p:nvPr/>
          </p:nvSpPr>
          <p:spPr bwMode="auto">
            <a:xfrm>
              <a:off x="7578724" y="3389313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18" name="Rectangle 54"/>
            <p:cNvSpPr>
              <a:spLocks noChangeArrowheads="1"/>
            </p:cNvSpPr>
            <p:nvPr/>
          </p:nvSpPr>
          <p:spPr bwMode="auto">
            <a:xfrm>
              <a:off x="7883524" y="3389313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319" name="Text Box 55"/>
          <p:cNvSpPr txBox="1">
            <a:spLocks noChangeArrowheads="1"/>
          </p:cNvSpPr>
          <p:nvPr/>
        </p:nvSpPr>
        <p:spPr bwMode="auto">
          <a:xfrm>
            <a:off x="533400" y="3357563"/>
            <a:ext cx="2111773" cy="359010"/>
          </a:xfrm>
          <a:prstGeom prst="rect">
            <a:avLst/>
          </a:prstGeom>
          <a:solidFill>
            <a:srgbClr val="F1C7C7"/>
          </a:solidFill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</a:rPr>
              <a:t>p3 = malloc(6)</a:t>
            </a:r>
          </a:p>
        </p:txBody>
      </p:sp>
      <p:grpSp>
        <p:nvGrpSpPr>
          <p:cNvPr id="94" name="Group 93"/>
          <p:cNvGrpSpPr/>
          <p:nvPr/>
        </p:nvGrpSpPr>
        <p:grpSpPr>
          <a:xfrm>
            <a:off x="2992437" y="4276726"/>
            <a:ext cx="5181600" cy="304800"/>
            <a:chOff x="3036887" y="4276726"/>
            <a:chExt cx="5181600" cy="304800"/>
          </a:xfrm>
        </p:grpSpPr>
        <p:sp>
          <p:nvSpPr>
            <p:cNvPr id="11320" name="Rectangle 56"/>
            <p:cNvSpPr>
              <a:spLocks noChangeArrowheads="1"/>
            </p:cNvSpPr>
            <p:nvPr/>
          </p:nvSpPr>
          <p:spPr bwMode="auto">
            <a:xfrm>
              <a:off x="3036887" y="4276726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21" name="Rectangle 57"/>
            <p:cNvSpPr>
              <a:spLocks noChangeArrowheads="1"/>
            </p:cNvSpPr>
            <p:nvPr/>
          </p:nvSpPr>
          <p:spPr bwMode="auto">
            <a:xfrm>
              <a:off x="3341687" y="4276726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22" name="Rectangle 58"/>
            <p:cNvSpPr>
              <a:spLocks noChangeArrowheads="1"/>
            </p:cNvSpPr>
            <p:nvPr/>
          </p:nvSpPr>
          <p:spPr bwMode="auto">
            <a:xfrm>
              <a:off x="3646487" y="4276726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23" name="Rectangle 59"/>
            <p:cNvSpPr>
              <a:spLocks noChangeArrowheads="1"/>
            </p:cNvSpPr>
            <p:nvPr/>
          </p:nvSpPr>
          <p:spPr bwMode="auto">
            <a:xfrm>
              <a:off x="3951287" y="4276726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24" name="Rectangle 60"/>
            <p:cNvSpPr>
              <a:spLocks noChangeArrowheads="1"/>
            </p:cNvSpPr>
            <p:nvPr/>
          </p:nvSpPr>
          <p:spPr bwMode="auto">
            <a:xfrm>
              <a:off x="4256087" y="4276726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25" name="Rectangle 61"/>
            <p:cNvSpPr>
              <a:spLocks noChangeArrowheads="1"/>
            </p:cNvSpPr>
            <p:nvPr/>
          </p:nvSpPr>
          <p:spPr bwMode="auto">
            <a:xfrm>
              <a:off x="4560887" y="4276726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26" name="Rectangle 62"/>
            <p:cNvSpPr>
              <a:spLocks noChangeArrowheads="1"/>
            </p:cNvSpPr>
            <p:nvPr/>
          </p:nvSpPr>
          <p:spPr bwMode="auto">
            <a:xfrm>
              <a:off x="4865687" y="4276726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27" name="Rectangle 63"/>
            <p:cNvSpPr>
              <a:spLocks noChangeArrowheads="1"/>
            </p:cNvSpPr>
            <p:nvPr/>
          </p:nvSpPr>
          <p:spPr bwMode="auto">
            <a:xfrm>
              <a:off x="5170487" y="4276726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28" name="Rectangle 64"/>
            <p:cNvSpPr>
              <a:spLocks noChangeArrowheads="1"/>
            </p:cNvSpPr>
            <p:nvPr/>
          </p:nvSpPr>
          <p:spPr bwMode="auto">
            <a:xfrm>
              <a:off x="5475287" y="4276726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29" name="Rectangle 65"/>
            <p:cNvSpPr>
              <a:spLocks noChangeArrowheads="1"/>
            </p:cNvSpPr>
            <p:nvPr/>
          </p:nvSpPr>
          <p:spPr bwMode="auto">
            <a:xfrm>
              <a:off x="5780087" y="4276726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30" name="Rectangle 66"/>
            <p:cNvSpPr>
              <a:spLocks noChangeArrowheads="1"/>
            </p:cNvSpPr>
            <p:nvPr/>
          </p:nvSpPr>
          <p:spPr bwMode="auto">
            <a:xfrm>
              <a:off x="6084887" y="4276726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31" name="Rectangle 67"/>
            <p:cNvSpPr>
              <a:spLocks noChangeArrowheads="1"/>
            </p:cNvSpPr>
            <p:nvPr/>
          </p:nvSpPr>
          <p:spPr bwMode="auto">
            <a:xfrm>
              <a:off x="6389687" y="4276726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32" name="Rectangle 68"/>
            <p:cNvSpPr>
              <a:spLocks noChangeArrowheads="1"/>
            </p:cNvSpPr>
            <p:nvPr/>
          </p:nvSpPr>
          <p:spPr bwMode="auto">
            <a:xfrm>
              <a:off x="6694487" y="4276726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33" name="Rectangle 69"/>
            <p:cNvSpPr>
              <a:spLocks noChangeArrowheads="1"/>
            </p:cNvSpPr>
            <p:nvPr/>
          </p:nvSpPr>
          <p:spPr bwMode="auto">
            <a:xfrm>
              <a:off x="6999287" y="4276726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34" name="Rectangle 70"/>
            <p:cNvSpPr>
              <a:spLocks noChangeArrowheads="1"/>
            </p:cNvSpPr>
            <p:nvPr/>
          </p:nvSpPr>
          <p:spPr bwMode="auto">
            <a:xfrm>
              <a:off x="7304087" y="4276726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35" name="Rectangle 71"/>
            <p:cNvSpPr>
              <a:spLocks noChangeArrowheads="1"/>
            </p:cNvSpPr>
            <p:nvPr/>
          </p:nvSpPr>
          <p:spPr bwMode="auto">
            <a:xfrm>
              <a:off x="7608887" y="4276726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36" name="Rectangle 72"/>
            <p:cNvSpPr>
              <a:spLocks noChangeArrowheads="1"/>
            </p:cNvSpPr>
            <p:nvPr/>
          </p:nvSpPr>
          <p:spPr bwMode="auto">
            <a:xfrm>
              <a:off x="7913687" y="4276726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337" name="Text Box 73"/>
          <p:cNvSpPr txBox="1">
            <a:spLocks noChangeArrowheads="1"/>
          </p:cNvSpPr>
          <p:nvPr/>
        </p:nvSpPr>
        <p:spPr bwMode="auto">
          <a:xfrm>
            <a:off x="533400" y="4244975"/>
            <a:ext cx="1284624" cy="35901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</a:rPr>
              <a:t>free(p2)</a:t>
            </a:r>
          </a:p>
        </p:txBody>
      </p:sp>
      <p:grpSp>
        <p:nvGrpSpPr>
          <p:cNvPr id="95" name="Group 94"/>
          <p:cNvGrpSpPr/>
          <p:nvPr/>
        </p:nvGrpSpPr>
        <p:grpSpPr>
          <a:xfrm>
            <a:off x="2992437" y="5164138"/>
            <a:ext cx="5181600" cy="304800"/>
            <a:chOff x="2992437" y="5164138"/>
            <a:chExt cx="5181600" cy="304800"/>
          </a:xfrm>
        </p:grpSpPr>
        <p:sp>
          <p:nvSpPr>
            <p:cNvPr id="11338" name="Rectangle 74"/>
            <p:cNvSpPr>
              <a:spLocks noChangeArrowheads="1"/>
            </p:cNvSpPr>
            <p:nvPr/>
          </p:nvSpPr>
          <p:spPr bwMode="auto">
            <a:xfrm>
              <a:off x="2992437" y="5164138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39" name="Rectangle 75"/>
            <p:cNvSpPr>
              <a:spLocks noChangeArrowheads="1"/>
            </p:cNvSpPr>
            <p:nvPr/>
          </p:nvSpPr>
          <p:spPr bwMode="auto">
            <a:xfrm>
              <a:off x="3297237" y="5164138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40" name="Rectangle 76"/>
            <p:cNvSpPr>
              <a:spLocks noChangeArrowheads="1"/>
            </p:cNvSpPr>
            <p:nvPr/>
          </p:nvSpPr>
          <p:spPr bwMode="auto">
            <a:xfrm>
              <a:off x="3602037" y="5164138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41" name="Rectangle 77"/>
            <p:cNvSpPr>
              <a:spLocks noChangeArrowheads="1"/>
            </p:cNvSpPr>
            <p:nvPr/>
          </p:nvSpPr>
          <p:spPr bwMode="auto">
            <a:xfrm>
              <a:off x="3906837" y="5164138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42" name="Rectangle 78"/>
            <p:cNvSpPr>
              <a:spLocks noChangeArrowheads="1"/>
            </p:cNvSpPr>
            <p:nvPr/>
          </p:nvSpPr>
          <p:spPr bwMode="auto">
            <a:xfrm>
              <a:off x="4211637" y="5164138"/>
              <a:ext cx="304800" cy="30480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43" name="Rectangle 79"/>
            <p:cNvSpPr>
              <a:spLocks noChangeArrowheads="1"/>
            </p:cNvSpPr>
            <p:nvPr/>
          </p:nvSpPr>
          <p:spPr bwMode="auto">
            <a:xfrm>
              <a:off x="4516437" y="5164138"/>
              <a:ext cx="304800" cy="30480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44" name="Rectangle 80"/>
            <p:cNvSpPr>
              <a:spLocks noChangeArrowheads="1"/>
            </p:cNvSpPr>
            <p:nvPr/>
          </p:nvSpPr>
          <p:spPr bwMode="auto">
            <a:xfrm>
              <a:off x="4821237" y="516413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45" name="Rectangle 81"/>
            <p:cNvSpPr>
              <a:spLocks noChangeArrowheads="1"/>
            </p:cNvSpPr>
            <p:nvPr/>
          </p:nvSpPr>
          <p:spPr bwMode="auto">
            <a:xfrm>
              <a:off x="5126037" y="516413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46" name="Rectangle 82"/>
            <p:cNvSpPr>
              <a:spLocks noChangeArrowheads="1"/>
            </p:cNvSpPr>
            <p:nvPr/>
          </p:nvSpPr>
          <p:spPr bwMode="auto">
            <a:xfrm>
              <a:off x="5430837" y="516413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47" name="Rectangle 83"/>
            <p:cNvSpPr>
              <a:spLocks noChangeArrowheads="1"/>
            </p:cNvSpPr>
            <p:nvPr/>
          </p:nvSpPr>
          <p:spPr bwMode="auto">
            <a:xfrm>
              <a:off x="5735637" y="5164138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48" name="Rectangle 84"/>
            <p:cNvSpPr>
              <a:spLocks noChangeArrowheads="1"/>
            </p:cNvSpPr>
            <p:nvPr/>
          </p:nvSpPr>
          <p:spPr bwMode="auto">
            <a:xfrm>
              <a:off x="6040437" y="5164138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49" name="Rectangle 85"/>
            <p:cNvSpPr>
              <a:spLocks noChangeArrowheads="1"/>
            </p:cNvSpPr>
            <p:nvPr/>
          </p:nvSpPr>
          <p:spPr bwMode="auto">
            <a:xfrm>
              <a:off x="6345237" y="5164138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50" name="Rectangle 86"/>
            <p:cNvSpPr>
              <a:spLocks noChangeArrowheads="1"/>
            </p:cNvSpPr>
            <p:nvPr/>
          </p:nvSpPr>
          <p:spPr bwMode="auto">
            <a:xfrm>
              <a:off x="6650037" y="5164138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51" name="Rectangle 87"/>
            <p:cNvSpPr>
              <a:spLocks noChangeArrowheads="1"/>
            </p:cNvSpPr>
            <p:nvPr/>
          </p:nvSpPr>
          <p:spPr bwMode="auto">
            <a:xfrm>
              <a:off x="6954837" y="5164138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52" name="Rectangle 88"/>
            <p:cNvSpPr>
              <a:spLocks noChangeArrowheads="1"/>
            </p:cNvSpPr>
            <p:nvPr/>
          </p:nvSpPr>
          <p:spPr bwMode="auto">
            <a:xfrm>
              <a:off x="7259637" y="5164138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53" name="Rectangle 89"/>
            <p:cNvSpPr>
              <a:spLocks noChangeArrowheads="1"/>
            </p:cNvSpPr>
            <p:nvPr/>
          </p:nvSpPr>
          <p:spPr bwMode="auto">
            <a:xfrm>
              <a:off x="7564437" y="516413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54" name="Rectangle 90"/>
            <p:cNvSpPr>
              <a:spLocks noChangeArrowheads="1"/>
            </p:cNvSpPr>
            <p:nvPr/>
          </p:nvSpPr>
          <p:spPr bwMode="auto">
            <a:xfrm>
              <a:off x="7869237" y="516413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355" name="Text Box 91"/>
          <p:cNvSpPr txBox="1">
            <a:spLocks noChangeArrowheads="1"/>
          </p:cNvSpPr>
          <p:nvPr/>
        </p:nvSpPr>
        <p:spPr bwMode="auto">
          <a:xfrm>
            <a:off x="533400" y="5132388"/>
            <a:ext cx="2111773" cy="359010"/>
          </a:xfrm>
          <a:prstGeom prst="rect">
            <a:avLst/>
          </a:prstGeom>
          <a:solidFill>
            <a:srgbClr val="D5F1CF"/>
          </a:solidFill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</a:rPr>
              <a:t>p4 = malloc(2)</a:t>
            </a:r>
          </a:p>
        </p:txBody>
      </p:sp>
    </p:spTree>
    <p:extLst>
      <p:ext uri="{BB962C8B-B14F-4D97-AF65-F5344CB8AC3E}">
        <p14:creationId xmlns:p14="http://schemas.microsoft.com/office/powerpoint/2010/main" val="204607920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48990C-A378-BC4A-ACFC-861002EDA6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Allocator Requirements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FB3687-6108-5F4B-9641-1EDB9ACD6F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334000"/>
          </a:xfrm>
        </p:spPr>
        <p:txBody>
          <a:bodyPr>
            <a:normAutofit fontScale="85000" lnSpcReduction="10000"/>
          </a:bodyPr>
          <a:lstStyle/>
          <a:p>
            <a:r>
              <a:rPr lang="en-US" b="1" dirty="0">
                <a:solidFill>
                  <a:schemeClr val="accent1"/>
                </a:solidFill>
              </a:rPr>
              <a:t>Must handle arbitrary request sequences:</a:t>
            </a:r>
          </a:p>
          <a:p>
            <a:pPr lvl="1"/>
            <a:r>
              <a:rPr lang="en-US" dirty="0"/>
              <a:t>cannot control number, size, or order of requests</a:t>
            </a:r>
          </a:p>
          <a:p>
            <a:pPr lvl="1"/>
            <a:r>
              <a:rPr lang="en-US" dirty="0"/>
              <a:t>(but we'll assume that each free request corresponds to an allocated block)</a:t>
            </a:r>
          </a:p>
          <a:p>
            <a:pPr lvl="1"/>
            <a:endParaRPr lang="en-US" dirty="0"/>
          </a:p>
          <a:p>
            <a:r>
              <a:rPr lang="en-US" b="1" dirty="0">
                <a:solidFill>
                  <a:schemeClr val="accent1"/>
                </a:solidFill>
              </a:rPr>
              <a:t>Must respond immediately:</a:t>
            </a:r>
          </a:p>
          <a:p>
            <a:pPr lvl="1"/>
            <a:r>
              <a:rPr lang="en-US" dirty="0"/>
              <a:t>no reordering or buffering requests</a:t>
            </a:r>
          </a:p>
          <a:p>
            <a:pPr lvl="1"/>
            <a:endParaRPr lang="en-US" dirty="0"/>
          </a:p>
          <a:p>
            <a:r>
              <a:rPr lang="en-US" b="1" dirty="0">
                <a:solidFill>
                  <a:schemeClr val="accent1"/>
                </a:solidFill>
              </a:rPr>
              <a:t>Must not modify allocated blocks:</a:t>
            </a:r>
          </a:p>
          <a:p>
            <a:pPr lvl="1"/>
            <a:r>
              <a:rPr lang="en-US" dirty="0"/>
              <a:t>can only allocate from free memory on the heap</a:t>
            </a:r>
          </a:p>
          <a:p>
            <a:pPr lvl="1"/>
            <a:r>
              <a:rPr lang="en-US" dirty="0"/>
              <a:t>cannot modify or move blocks once they are allocated</a:t>
            </a:r>
          </a:p>
          <a:p>
            <a:pPr lvl="1"/>
            <a:endParaRPr lang="en-US" dirty="0"/>
          </a:p>
          <a:p>
            <a:r>
              <a:rPr lang="en-US" b="1" dirty="0">
                <a:solidFill>
                  <a:schemeClr val="accent1"/>
                </a:solidFill>
              </a:rPr>
              <a:t>Must align blocks:</a:t>
            </a:r>
          </a:p>
          <a:p>
            <a:pPr lvl="1"/>
            <a:r>
              <a:rPr lang="en-GB" dirty="0"/>
              <a:t>8-byte (x86) or 16-byte (x86-64) alignment on Linux</a:t>
            </a:r>
          </a:p>
          <a:p>
            <a:pPr lvl="1"/>
            <a:r>
              <a:rPr lang="en-US" dirty="0"/>
              <a:t>Ensures that allocated blocks can hold any type of data</a:t>
            </a:r>
          </a:p>
          <a:p>
            <a:endParaRPr lang="en-US" dirty="0"/>
          </a:p>
          <a:p>
            <a:r>
              <a:rPr lang="en-US" b="1" dirty="0">
                <a:solidFill>
                  <a:schemeClr val="accent1"/>
                </a:solidFill>
              </a:rPr>
              <a:t>Must only use the heap:</a:t>
            </a:r>
          </a:p>
          <a:p>
            <a:pPr lvl="1"/>
            <a:r>
              <a:rPr lang="en-US" dirty="0"/>
              <a:t>any data structures used by the allocator must be stored in the heap</a:t>
            </a:r>
          </a:p>
        </p:txBody>
      </p:sp>
    </p:spTree>
    <p:extLst>
      <p:ext uri="{BB962C8B-B14F-4D97-AF65-F5344CB8AC3E}">
        <p14:creationId xmlns:p14="http://schemas.microsoft.com/office/powerpoint/2010/main" val="229083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FC97D5-832F-314A-BB96-4CF19D9DF2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First Example: A Simple Allocator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594D05D-6186-9240-9309-52904F3DB9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9158F-3378-D44B-876B-64E70D409B50}" type="slidenum">
              <a:rPr lang="en-US" smtClean="0">
                <a:solidFill>
                  <a:srgbClr val="297FD5"/>
                </a:solidFill>
              </a:rPr>
              <a:pPr/>
              <a:t>8</a:t>
            </a:fld>
            <a:endParaRPr lang="en-US">
              <a:solidFill>
                <a:srgbClr val="297FD5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4948859-524B-5D4F-8F7C-FBDDCBEDFE0E}"/>
              </a:ext>
            </a:extLst>
          </p:cNvPr>
          <p:cNvSpPr txBox="1"/>
          <p:nvPr/>
        </p:nvSpPr>
        <p:spPr>
          <a:xfrm>
            <a:off x="457200" y="1676400"/>
            <a:ext cx="4044697" cy="3139321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  <a:latin typeface="Courier" pitchFamily="2" charset="0"/>
                <a:cs typeface="Courier New" panose="02070309020205020404" pitchFamily="49" charset="0"/>
              </a:rPr>
              <a:t>void *</a:t>
            </a:r>
            <a:r>
              <a:rPr lang="en-US" dirty="0" err="1">
                <a:solidFill>
                  <a:schemeClr val="tx1"/>
                </a:solidFill>
                <a:latin typeface="Courier" pitchFamily="2" charset="0"/>
                <a:cs typeface="Courier New" panose="02070309020205020404" pitchFamily="49" charset="0"/>
              </a:rPr>
              <a:t>brk</a:t>
            </a:r>
            <a:r>
              <a:rPr lang="en-US" dirty="0">
                <a:solidFill>
                  <a:schemeClr val="tx1"/>
                </a:solidFill>
                <a:latin typeface="Courier" pitchFamily="2" charset="0"/>
                <a:cs typeface="Courier New" panose="02070309020205020404" pitchFamily="49" charset="0"/>
              </a:rPr>
              <a:t>;  // top of heap</a:t>
            </a:r>
          </a:p>
          <a:p>
            <a:endParaRPr lang="en-US" dirty="0">
              <a:solidFill>
                <a:schemeClr val="tx1"/>
              </a:solidFill>
              <a:latin typeface="Courier" pitchFamily="2" charset="0"/>
              <a:cs typeface="Courier New" panose="02070309020205020404" pitchFamily="49" charset="0"/>
            </a:endParaRPr>
          </a:p>
          <a:p>
            <a:r>
              <a:rPr lang="en-US" dirty="0">
                <a:solidFill>
                  <a:schemeClr val="tx1"/>
                </a:solidFill>
                <a:latin typeface="Courier" pitchFamily="2" charset="0"/>
                <a:cs typeface="Courier New" panose="02070309020205020404" pitchFamily="49" charset="0"/>
              </a:rPr>
              <a:t>void *</a:t>
            </a:r>
            <a:r>
              <a:rPr lang="en-US" dirty="0" err="1">
                <a:solidFill>
                  <a:schemeClr val="tx1"/>
                </a:solidFill>
                <a:latin typeface="Courier" pitchFamily="2" charset="0"/>
                <a:cs typeface="Courier New" panose="02070309020205020404" pitchFamily="49" charset="0"/>
              </a:rPr>
              <a:t>malloc</a:t>
            </a:r>
            <a:r>
              <a:rPr lang="en-US" dirty="0">
                <a:solidFill>
                  <a:schemeClr val="tx1"/>
                </a:solidFill>
                <a:latin typeface="Courier" pitchFamily="2" charset="0"/>
                <a:cs typeface="Courier New" panose="02070309020205020404" pitchFamily="49" charset="0"/>
              </a:rPr>
              <a:t> (</a:t>
            </a:r>
            <a:r>
              <a:rPr lang="en-US" dirty="0" err="1">
                <a:solidFill>
                  <a:schemeClr val="tx1"/>
                </a:solidFill>
                <a:latin typeface="Courier" pitchFamily="2" charset="0"/>
                <a:cs typeface="Courier New" panose="02070309020205020404" pitchFamily="49" charset="0"/>
              </a:rPr>
              <a:t>size_t</a:t>
            </a:r>
            <a:r>
              <a:rPr lang="en-US" dirty="0">
                <a:solidFill>
                  <a:schemeClr val="tx1"/>
                </a:solidFill>
                <a:latin typeface="Courier" pitchFamily="2" charset="0"/>
                <a:cs typeface="Courier New" panose="02070309020205020404" pitchFamily="49" charset="0"/>
              </a:rPr>
              <a:t> size) {</a:t>
            </a:r>
          </a:p>
          <a:p>
            <a:r>
              <a:rPr lang="en-US" dirty="0">
                <a:solidFill>
                  <a:schemeClr val="tx1"/>
                </a:solidFill>
                <a:latin typeface="Courier" pitchFamily="2" charset="0"/>
                <a:cs typeface="Courier New" panose="02070309020205020404" pitchFamily="49" charset="0"/>
              </a:rPr>
              <a:t>  void *p = </a:t>
            </a:r>
            <a:r>
              <a:rPr lang="en-US" dirty="0" err="1">
                <a:solidFill>
                  <a:schemeClr val="tx1"/>
                </a:solidFill>
                <a:latin typeface="Courier" pitchFamily="2" charset="0"/>
                <a:cs typeface="Courier New" panose="02070309020205020404" pitchFamily="49" charset="0"/>
              </a:rPr>
              <a:t>brk</a:t>
            </a:r>
            <a:r>
              <a:rPr lang="en-US" dirty="0">
                <a:solidFill>
                  <a:schemeClr val="tx1"/>
                </a:solidFill>
                <a:latin typeface="Courier" pitchFamily="2" charset="0"/>
                <a:cs typeface="Courier New" panose="02070309020205020404" pitchFamily="49" charset="0"/>
              </a:rPr>
              <a:t>;</a:t>
            </a:r>
          </a:p>
          <a:p>
            <a:r>
              <a:rPr lang="en-US" dirty="0">
                <a:solidFill>
                  <a:schemeClr val="tx1"/>
                </a:solidFill>
                <a:latin typeface="Courier" pitchFamily="2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solidFill>
                  <a:schemeClr val="tx1"/>
                </a:solidFill>
                <a:latin typeface="Courier" pitchFamily="2" charset="0"/>
                <a:cs typeface="Courier New" panose="02070309020205020404" pitchFamily="49" charset="0"/>
              </a:rPr>
              <a:t>brk</a:t>
            </a:r>
            <a:r>
              <a:rPr lang="en-US" dirty="0">
                <a:solidFill>
                  <a:schemeClr val="tx1"/>
                </a:solidFill>
                <a:latin typeface="Courier" pitchFamily="2" charset="0"/>
                <a:cs typeface="Courier New" panose="02070309020205020404" pitchFamily="49" charset="0"/>
              </a:rPr>
              <a:t> += align(size);</a:t>
            </a:r>
          </a:p>
          <a:p>
            <a:r>
              <a:rPr lang="en-US" dirty="0">
                <a:solidFill>
                  <a:schemeClr val="tx1"/>
                </a:solidFill>
                <a:latin typeface="Courier" pitchFamily="2" charset="0"/>
                <a:cs typeface="Courier New" panose="02070309020205020404" pitchFamily="49" charset="0"/>
              </a:rPr>
              <a:t>  return p;</a:t>
            </a:r>
          </a:p>
          <a:p>
            <a:r>
              <a:rPr lang="en-US" dirty="0">
                <a:solidFill>
                  <a:schemeClr val="tx1"/>
                </a:solidFill>
                <a:latin typeface="Courier" pitchFamily="2" charset="0"/>
                <a:cs typeface="Courier New" panose="02070309020205020404" pitchFamily="49" charset="0"/>
              </a:rPr>
              <a:t>}</a:t>
            </a:r>
          </a:p>
          <a:p>
            <a:endParaRPr lang="en-US" dirty="0">
              <a:solidFill>
                <a:schemeClr val="tx1"/>
              </a:solidFill>
              <a:latin typeface="Courier" pitchFamily="2" charset="0"/>
              <a:cs typeface="Courier New" panose="02070309020205020404" pitchFamily="49" charset="0"/>
            </a:endParaRPr>
          </a:p>
          <a:p>
            <a:r>
              <a:rPr lang="en-US" dirty="0">
                <a:solidFill>
                  <a:schemeClr val="tx1"/>
                </a:solidFill>
                <a:latin typeface="Courier" pitchFamily="2" charset="0"/>
                <a:cs typeface="Courier New" panose="02070309020205020404" pitchFamily="49" charset="0"/>
              </a:rPr>
              <a:t>void free (void *</a:t>
            </a:r>
            <a:r>
              <a:rPr lang="en-US" dirty="0" err="1">
                <a:solidFill>
                  <a:schemeClr val="tx1"/>
                </a:solidFill>
                <a:latin typeface="Courier" pitchFamily="2" charset="0"/>
                <a:cs typeface="Courier New" panose="02070309020205020404" pitchFamily="49" charset="0"/>
              </a:rPr>
              <a:t>ptr</a:t>
            </a:r>
            <a:r>
              <a:rPr lang="en-US" dirty="0">
                <a:solidFill>
                  <a:schemeClr val="tx1"/>
                </a:solidFill>
                <a:latin typeface="Courier" pitchFamily="2" charset="0"/>
                <a:cs typeface="Courier New" panose="02070309020205020404" pitchFamily="49" charset="0"/>
              </a:rPr>
              <a:t>) {</a:t>
            </a:r>
          </a:p>
          <a:p>
            <a:r>
              <a:rPr lang="en-US" dirty="0">
                <a:solidFill>
                  <a:schemeClr val="tx1"/>
                </a:solidFill>
                <a:latin typeface="Courier" pitchFamily="2" charset="0"/>
                <a:cs typeface="Courier New" panose="02070309020205020404" pitchFamily="49" charset="0"/>
              </a:rPr>
              <a:t>  // do nothing</a:t>
            </a:r>
          </a:p>
          <a:p>
            <a:r>
              <a:rPr lang="en-US" dirty="0">
                <a:solidFill>
                  <a:schemeClr val="tx1"/>
                </a:solidFill>
                <a:latin typeface="Courier" pitchFamily="2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B09C2EA-7861-2546-83A3-C21DDB4C3617}"/>
              </a:ext>
            </a:extLst>
          </p:cNvPr>
          <p:cNvSpPr txBox="1"/>
          <p:nvPr/>
        </p:nvSpPr>
        <p:spPr>
          <a:xfrm>
            <a:off x="5410200" y="1676400"/>
            <a:ext cx="3276600" cy="1754326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Advantages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Blazing fast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Simple</a:t>
            </a:r>
          </a:p>
          <a:p>
            <a:endParaRPr lang="en-US" dirty="0"/>
          </a:p>
          <a:p>
            <a:r>
              <a:rPr lang="en-US" dirty="0"/>
              <a:t>Disadvantages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Memory is never recycled</a:t>
            </a:r>
          </a:p>
        </p:txBody>
      </p:sp>
    </p:spTree>
    <p:extLst>
      <p:ext uri="{BB962C8B-B14F-4D97-AF65-F5344CB8AC3E}">
        <p14:creationId xmlns:p14="http://schemas.microsoft.com/office/powerpoint/2010/main" val="3801257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>
            <a:norm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Performance Goals</a:t>
            </a:r>
          </a:p>
        </p:txBody>
      </p:sp>
      <p:sp>
        <p:nvSpPr>
          <p:cNvPr id="13314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>
            <a:normAutofit/>
          </a:bodyPr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b="1" dirty="0">
                <a:solidFill>
                  <a:schemeClr val="accent1"/>
                </a:solidFill>
              </a:rPr>
              <a:t>Throughput</a:t>
            </a:r>
            <a:r>
              <a:rPr lang="en-GB" dirty="0"/>
              <a:t> and </a:t>
            </a:r>
            <a:r>
              <a:rPr lang="en-GB" b="1" dirty="0">
                <a:solidFill>
                  <a:schemeClr val="accent1"/>
                </a:solidFill>
              </a:rPr>
              <a:t>Memory Utilization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These goals are often conflicting</a:t>
            </a:r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Throughput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Number of completed requests per unit time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Example: if your allocator processes 5,000  </a:t>
            </a:r>
            <a:r>
              <a:rPr lang="en-GB" b="1" dirty="0">
                <a:latin typeface="Courier New" pitchFamily="49" charset="0"/>
              </a:rPr>
              <a:t>malloc</a:t>
            </a:r>
            <a:r>
              <a:rPr lang="en-GB" dirty="0"/>
              <a:t> calls and 5,000 </a:t>
            </a:r>
            <a:r>
              <a:rPr lang="en-GB" b="1" dirty="0">
                <a:latin typeface="Courier New" pitchFamily="49" charset="0"/>
              </a:rPr>
              <a:t>free</a:t>
            </a:r>
            <a:r>
              <a:rPr lang="en-GB" b="1" dirty="0"/>
              <a:t> </a:t>
            </a:r>
            <a:r>
              <a:rPr lang="en-GB" dirty="0"/>
              <a:t>calls in 10 seconds then throughput is 1,000 operations/second</a:t>
            </a:r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Peak Memory Utilization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Minimize wasted space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9158F-3378-D44B-876B-64E70D409B50}" type="slidenum">
              <a:rPr lang="en-US" smtClean="0">
                <a:solidFill>
                  <a:srgbClr val="4A66AC"/>
                </a:solidFill>
              </a:rPr>
              <a:pPr/>
              <a:t>9</a:t>
            </a:fld>
            <a:endParaRPr lang="en-US" dirty="0">
              <a:solidFill>
                <a:srgbClr val="4A66A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414960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ustom 4">
      <a:dk1>
        <a:srgbClr val="000000"/>
      </a:dk1>
      <a:lt1>
        <a:srgbClr val="FFFFFF"/>
      </a:lt1>
      <a:dk2>
        <a:srgbClr val="323232"/>
      </a:dk2>
      <a:lt2>
        <a:srgbClr val="A5A5A5"/>
      </a:lt2>
      <a:accent1>
        <a:srgbClr val="521B92"/>
      </a:accent1>
      <a:accent2>
        <a:srgbClr val="7A27D8"/>
      </a:accent2>
      <a:accent3>
        <a:srgbClr val="8B58D2"/>
      </a:accent3>
      <a:accent4>
        <a:srgbClr val="917DD0"/>
      </a:accent4>
      <a:accent5>
        <a:srgbClr val="BDA2E0"/>
      </a:accent5>
      <a:accent6>
        <a:srgbClr val="D1C7F6"/>
      </a:accent6>
      <a:hlink>
        <a:srgbClr val="0432FF"/>
      </a:hlink>
      <a:folHlink>
        <a:srgbClr val="00206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3" id="{3047FA14-E8B9-5541-B2FA-35D660E1BFD6}" vid="{5B7FA5DE-B936-DE42-9858-6D948D82487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2660</TotalTime>
  <Words>2452</Words>
  <Application>Microsoft Macintosh PowerPoint</Application>
  <PresentationFormat>On-screen Show (4:3)</PresentationFormat>
  <Paragraphs>671</Paragraphs>
  <Slides>38</Slides>
  <Notes>31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7" baseType="lpstr">
      <vt:lpstr>Arial</vt:lpstr>
      <vt:lpstr>Calibri</vt:lpstr>
      <vt:lpstr>Cambria Math</vt:lpstr>
      <vt:lpstr>Courier</vt:lpstr>
      <vt:lpstr>Courier New</vt:lpstr>
      <vt:lpstr>Helvetica</vt:lpstr>
      <vt:lpstr>msgothic</vt:lpstr>
      <vt:lpstr>Wingdings</vt:lpstr>
      <vt:lpstr>Clarity</vt:lpstr>
      <vt:lpstr>Lecture 12: Dynamic Memory</vt:lpstr>
      <vt:lpstr>Memory Hierarchy</vt:lpstr>
      <vt:lpstr>Memory</vt:lpstr>
      <vt:lpstr>Dynamic Memory Allocation</vt:lpstr>
      <vt:lpstr>Allocation Example using malloc</vt:lpstr>
      <vt:lpstr>Allocation Example</vt:lpstr>
      <vt:lpstr>Allocator Requirements</vt:lpstr>
      <vt:lpstr>First Example: A Simple Allocator</vt:lpstr>
      <vt:lpstr>Performance Goals</vt:lpstr>
      <vt:lpstr>Peak Memory Utilization</vt:lpstr>
      <vt:lpstr>Utilization Blocker: Internal Fragmentation</vt:lpstr>
      <vt:lpstr>Utilization Blocker: External Fragmentation</vt:lpstr>
      <vt:lpstr>Challenges</vt:lpstr>
      <vt:lpstr>Knowing How Much to Free</vt:lpstr>
      <vt:lpstr>Challenges</vt:lpstr>
      <vt:lpstr>Keeping Track of Free Blocks</vt:lpstr>
      <vt:lpstr>Method 1: Implicit List</vt:lpstr>
      <vt:lpstr>Detailed Implicit Free List Example</vt:lpstr>
      <vt:lpstr>Challenges</vt:lpstr>
      <vt:lpstr>Implicit List: Finding a Free Block</vt:lpstr>
      <vt:lpstr>Challenges</vt:lpstr>
      <vt:lpstr>Implicit List: Allocating in Free Block</vt:lpstr>
      <vt:lpstr>Challenges</vt:lpstr>
      <vt:lpstr>Implicit List: Freeing a Block</vt:lpstr>
      <vt:lpstr>Implicit List: Coalescing</vt:lpstr>
      <vt:lpstr>Implicit List: Bidirectional Coalescing </vt:lpstr>
      <vt:lpstr>Constant Time Coalescing</vt:lpstr>
      <vt:lpstr>Constant Time Coalescing (Case 1)</vt:lpstr>
      <vt:lpstr>Constant Time Coalescing (Case 2)</vt:lpstr>
      <vt:lpstr>Constant Time Coalescing (Case 3)</vt:lpstr>
      <vt:lpstr>Constant Time Coalescing (Case 4)</vt:lpstr>
      <vt:lpstr>Implicit Lists: Summary</vt:lpstr>
      <vt:lpstr>Keeping Track of Free Blocks</vt:lpstr>
      <vt:lpstr>Segregated Lists</vt:lpstr>
      <vt:lpstr>Segregated List Blocks</vt:lpstr>
      <vt:lpstr>Seglist Allocator</vt:lpstr>
      <vt:lpstr>Seglist Allocator (cont.)</vt:lpstr>
      <vt:lpstr>Summary of Key Allocator Policies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1: Introduction to Computer Systems</dc:title>
  <dc:creator>Eleanor  Birrell</dc:creator>
  <cp:lastModifiedBy>Eleanor Birrell</cp:lastModifiedBy>
  <cp:revision>45</cp:revision>
  <cp:lastPrinted>2019-03-25T23:18:18Z</cp:lastPrinted>
  <dcterms:created xsi:type="dcterms:W3CDTF">2019-03-24T22:46:04Z</dcterms:created>
  <dcterms:modified xsi:type="dcterms:W3CDTF">2019-10-16T00:21:56Z</dcterms:modified>
</cp:coreProperties>
</file>