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490" r:id="rId3"/>
    <p:sldId id="489" r:id="rId4"/>
    <p:sldId id="544" r:id="rId5"/>
    <p:sldId id="551" r:id="rId6"/>
    <p:sldId id="498" r:id="rId7"/>
    <p:sldId id="547" r:id="rId8"/>
    <p:sldId id="545" r:id="rId9"/>
    <p:sldId id="554" r:id="rId10"/>
    <p:sldId id="550" r:id="rId11"/>
    <p:sldId id="555" r:id="rId12"/>
    <p:sldId id="556" r:id="rId13"/>
    <p:sldId id="557" r:id="rId14"/>
    <p:sldId id="558" r:id="rId15"/>
    <p:sldId id="552" r:id="rId16"/>
    <p:sldId id="526" r:id="rId17"/>
    <p:sldId id="527" r:id="rId18"/>
    <p:sldId id="5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13" autoAdjust="0"/>
    <p:restoredTop sz="88793" autoAdjust="0"/>
  </p:normalViewPr>
  <p:slideViewPr>
    <p:cSldViewPr>
      <p:cViewPr varScale="1">
        <p:scale>
          <a:sx n="83" d="100"/>
          <a:sy n="83" d="100"/>
        </p:scale>
        <p:origin x="6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em:corei7mm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tar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data!$B$2:$B$15</c:f>
              <c:numCache>
                <c:formatCode>General</c:formatCode>
                <c:ptCount val="14"/>
                <c:pt idx="0">
                  <c:v>4.8</c:v>
                </c:pt>
                <c:pt idx="1">
                  <c:v>4.68</c:v>
                </c:pt>
                <c:pt idx="2">
                  <c:v>4.6499999999999977</c:v>
                </c:pt>
                <c:pt idx="3">
                  <c:v>4.8</c:v>
                </c:pt>
                <c:pt idx="4">
                  <c:v>6.84</c:v>
                </c:pt>
                <c:pt idx="5">
                  <c:v>15.03</c:v>
                </c:pt>
                <c:pt idx="6">
                  <c:v>22.78</c:v>
                </c:pt>
                <c:pt idx="7">
                  <c:v>29.39</c:v>
                </c:pt>
                <c:pt idx="8">
                  <c:v>40.39</c:v>
                </c:pt>
                <c:pt idx="9">
                  <c:v>57.06</c:v>
                </c:pt>
                <c:pt idx="10">
                  <c:v>60.54</c:v>
                </c:pt>
                <c:pt idx="11">
                  <c:v>63.33</c:v>
                </c:pt>
                <c:pt idx="12">
                  <c:v>65.61</c:v>
                </c:pt>
                <c:pt idx="13">
                  <c:v>67.489999999999995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9A-CD4E-8ABA-0CBA9CC335D6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data!$C$2:$C$15</c:f>
              <c:numCache>
                <c:formatCode>General</c:formatCode>
                <c:ptCount val="14"/>
                <c:pt idx="0">
                  <c:v>4.83</c:v>
                </c:pt>
                <c:pt idx="1">
                  <c:v>4.72</c:v>
                </c:pt>
                <c:pt idx="2">
                  <c:v>4.6399999999999997</c:v>
                </c:pt>
                <c:pt idx="3">
                  <c:v>4.6899999999999986</c:v>
                </c:pt>
                <c:pt idx="4">
                  <c:v>6.83</c:v>
                </c:pt>
                <c:pt idx="5">
                  <c:v>15.1</c:v>
                </c:pt>
                <c:pt idx="6">
                  <c:v>22.68</c:v>
                </c:pt>
                <c:pt idx="7">
                  <c:v>29.18</c:v>
                </c:pt>
                <c:pt idx="8">
                  <c:v>40.26</c:v>
                </c:pt>
                <c:pt idx="9">
                  <c:v>57.02</c:v>
                </c:pt>
                <c:pt idx="10">
                  <c:v>60.53</c:v>
                </c:pt>
                <c:pt idx="11">
                  <c:v>63.34</c:v>
                </c:pt>
                <c:pt idx="12">
                  <c:v>65.62</c:v>
                </c:pt>
                <c:pt idx="13">
                  <c:v>67.53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9A-CD4E-8ABA-0CBA9CC335D6}"/>
            </c:ext>
          </c:extLst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data!$D$2:$D$15</c:f>
              <c:numCache>
                <c:formatCode>General</c:formatCode>
                <c:ptCount val="14"/>
                <c:pt idx="0">
                  <c:v>3.75</c:v>
                </c:pt>
                <c:pt idx="1">
                  <c:v>4.08</c:v>
                </c:pt>
                <c:pt idx="2">
                  <c:v>4.33</c:v>
                </c:pt>
                <c:pt idx="3">
                  <c:v>4.45</c:v>
                </c:pt>
                <c:pt idx="4">
                  <c:v>4.45</c:v>
                </c:pt>
                <c:pt idx="5">
                  <c:v>4.45</c:v>
                </c:pt>
                <c:pt idx="6">
                  <c:v>4.45</c:v>
                </c:pt>
                <c:pt idx="7">
                  <c:v>4.47</c:v>
                </c:pt>
                <c:pt idx="8">
                  <c:v>7.73</c:v>
                </c:pt>
                <c:pt idx="9">
                  <c:v>18.77</c:v>
                </c:pt>
                <c:pt idx="10">
                  <c:v>20.36</c:v>
                </c:pt>
                <c:pt idx="11">
                  <c:v>21.67</c:v>
                </c:pt>
                <c:pt idx="12">
                  <c:v>22.76</c:v>
                </c:pt>
                <c:pt idx="13">
                  <c:v>23.71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9A-CD4E-8ABA-0CBA9CC335D6}"/>
            </c:ext>
          </c:extLst>
        </c:ser>
        <c:ser>
          <c:idx val="3"/>
          <c:order val="3"/>
          <c:tx>
            <c:strRef>
              <c:f>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data!$E$2:$E$15</c:f>
              <c:numCache>
                <c:formatCode>General</c:formatCode>
                <c:ptCount val="14"/>
                <c:pt idx="0">
                  <c:v>3.93</c:v>
                </c:pt>
                <c:pt idx="1">
                  <c:v>4.1399999999999997</c:v>
                </c:pt>
                <c:pt idx="2">
                  <c:v>4.3599999999999977</c:v>
                </c:pt>
                <c:pt idx="3">
                  <c:v>4.47</c:v>
                </c:pt>
                <c:pt idx="4">
                  <c:v>4.5199999999999996</c:v>
                </c:pt>
                <c:pt idx="5">
                  <c:v>4.5599999999999996</c:v>
                </c:pt>
                <c:pt idx="6">
                  <c:v>4.57</c:v>
                </c:pt>
                <c:pt idx="7">
                  <c:v>4.5999999999999996</c:v>
                </c:pt>
                <c:pt idx="8">
                  <c:v>7.96</c:v>
                </c:pt>
                <c:pt idx="9">
                  <c:v>19.05</c:v>
                </c:pt>
                <c:pt idx="10">
                  <c:v>20.59</c:v>
                </c:pt>
                <c:pt idx="11">
                  <c:v>21.86</c:v>
                </c:pt>
                <c:pt idx="12">
                  <c:v>22.92</c:v>
                </c:pt>
                <c:pt idx="13">
                  <c:v>23.82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A9A-CD4E-8ABA-0CBA9CC335D6}"/>
            </c:ext>
          </c:extLst>
        </c:ser>
        <c:ser>
          <c:idx val="4"/>
          <c:order val="4"/>
          <c:tx>
            <c:strRef>
              <c:f>data!$F$1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data!$F$2:$F$15</c:f>
              <c:numCache>
                <c:formatCode>General</c:formatCode>
                <c:ptCount val="14"/>
                <c:pt idx="0">
                  <c:v>1.86</c:v>
                </c:pt>
                <c:pt idx="1">
                  <c:v>1.78</c:v>
                </c:pt>
                <c:pt idx="2">
                  <c:v>2.14</c:v>
                </c:pt>
                <c:pt idx="3">
                  <c:v>2.2999999999999998</c:v>
                </c:pt>
                <c:pt idx="4">
                  <c:v>2.23</c:v>
                </c:pt>
                <c:pt idx="5">
                  <c:v>2.1800000000000002</c:v>
                </c:pt>
                <c:pt idx="6">
                  <c:v>2.14</c:v>
                </c:pt>
                <c:pt idx="7">
                  <c:v>2.12</c:v>
                </c:pt>
                <c:pt idx="8">
                  <c:v>2.12</c:v>
                </c:pt>
                <c:pt idx="9">
                  <c:v>2.13</c:v>
                </c:pt>
                <c:pt idx="10">
                  <c:v>2.13</c:v>
                </c:pt>
                <c:pt idx="11">
                  <c:v>2.14</c:v>
                </c:pt>
                <c:pt idx="12">
                  <c:v>2.16</c:v>
                </c:pt>
                <c:pt idx="13">
                  <c:v>2.2200000000000002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A9A-CD4E-8ABA-0CBA9CC335D6}"/>
            </c:ext>
          </c:extLst>
        </c:ser>
        <c:ser>
          <c:idx val="5"/>
          <c:order val="5"/>
          <c:tx>
            <c:strRef>
              <c:f>data!$G$1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data!$G$2:$G$15</c:f>
              <c:numCache>
                <c:formatCode>General</c:formatCode>
                <c:ptCount val="14"/>
                <c:pt idx="0">
                  <c:v>1.78</c:v>
                </c:pt>
                <c:pt idx="1">
                  <c:v>1.8</c:v>
                </c:pt>
                <c:pt idx="2">
                  <c:v>2.12</c:v>
                </c:pt>
                <c:pt idx="3">
                  <c:v>2.0299999999999998</c:v>
                </c:pt>
                <c:pt idx="4">
                  <c:v>1.96</c:v>
                </c:pt>
                <c:pt idx="5">
                  <c:v>1.92</c:v>
                </c:pt>
                <c:pt idx="6">
                  <c:v>1.89</c:v>
                </c:pt>
                <c:pt idx="7">
                  <c:v>1.86</c:v>
                </c:pt>
                <c:pt idx="8">
                  <c:v>1.86</c:v>
                </c:pt>
                <c:pt idx="9">
                  <c:v>1.88</c:v>
                </c:pt>
                <c:pt idx="10">
                  <c:v>1.89</c:v>
                </c:pt>
                <c:pt idx="11">
                  <c:v>1.9</c:v>
                </c:pt>
                <c:pt idx="12">
                  <c:v>1.91</c:v>
                </c:pt>
                <c:pt idx="13">
                  <c:v>1.95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A9A-CD4E-8ABA-0CBA9CC335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6254952"/>
        <c:axId val="2126262776"/>
      </c:lineChart>
      <c:catAx>
        <c:axId val="2126254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Array size (n)</a:t>
                </a:r>
              </a:p>
            </c:rich>
          </c:tx>
          <c:overlay val="0"/>
          <c:spPr>
            <a:solidFill>
              <a:sysClr val="window" lastClr="FFFFFF"/>
            </a:solidFill>
          </c:spPr>
        </c:title>
        <c:numFmt formatCode="General" sourceLinked="1"/>
        <c:majorTickMark val="out"/>
        <c:minorTickMark val="none"/>
        <c:tickLblPos val="nextTo"/>
        <c:crossAx val="2126262776"/>
        <c:crossesAt val="0"/>
        <c:auto val="1"/>
        <c:lblAlgn val="ctr"/>
        <c:lblOffset val="100"/>
        <c:noMultiLvlLbl val="0"/>
      </c:catAx>
      <c:valAx>
        <c:axId val="2126262776"/>
        <c:scaling>
          <c:logBase val="10"/>
          <c:orientation val="minMax"/>
          <c:min val="1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 per inner loop iteration</a:t>
                </a:r>
              </a:p>
            </c:rich>
          </c:tx>
          <c:overlay val="0"/>
        </c:title>
        <c:numFmt formatCode="General" sourceLinked="1"/>
        <c:majorTickMark val="out"/>
        <c:minorTickMark val="out"/>
        <c:tickLblPos val="nextTo"/>
        <c:crossAx val="2126254952"/>
        <c:crosses val="autoZero"/>
        <c:crossBetween val="between"/>
        <c:minorUnit val="10"/>
      </c:valAx>
      <c:spPr>
        <a:solidFill>
          <a:schemeClr val="bg1"/>
        </a:solidFill>
      </c:spPr>
    </c:plotArea>
    <c:legend>
      <c:legendPos val="r"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07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78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Assume 4 byte data blocks, 4 cache lines</a:t>
            </a:r>
          </a:p>
          <a:p>
            <a:r>
              <a:rPr lang="en-US" dirty="0"/>
              <a:t>2. Assume 8 byte data blocks, 2 cache 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90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8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46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Larger block size will reduce  compulsory misses</a:t>
            </a:r>
          </a:p>
          <a:p>
            <a:r>
              <a:rPr lang="en-US" dirty="0"/>
              <a:t>Larger associativity will reduce conflict misses</a:t>
            </a:r>
          </a:p>
          <a:p>
            <a:r>
              <a:rPr lang="en-US" dirty="0"/>
              <a:t>Larger cache will reduce capacity misses</a:t>
            </a:r>
          </a:p>
          <a:p>
            <a:r>
              <a:rPr lang="en-US" dirty="0"/>
              <a:t>But: larger block size yields larger miss penalty (more data to copy from memory) </a:t>
            </a:r>
          </a:p>
          <a:p>
            <a:r>
              <a:rPr lang="en-US" dirty="0"/>
              <a:t>       larger cache (and larger associativity): increased hit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01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75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 October 10,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11: Caches (cont'd)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Caching Organization Summarized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10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cache consists of lines</a:t>
            </a:r>
          </a:p>
          <a:p>
            <a:pPr lvl="1"/>
            <a:endParaRPr lang="en-US" dirty="0"/>
          </a:p>
          <a:p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line</a:t>
            </a:r>
            <a:r>
              <a:rPr lang="en-US" dirty="0"/>
              <a:t> contains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block</a:t>
            </a:r>
            <a:r>
              <a:rPr lang="en-US" dirty="0"/>
              <a:t> of bytes, the data values from memory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tag</a:t>
            </a:r>
            <a:r>
              <a:rPr lang="en-US" dirty="0"/>
              <a:t>, indicating where in memory the values are from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valid bit</a:t>
            </a:r>
            <a:r>
              <a:rPr lang="en-US" dirty="0"/>
              <a:t>, indicating if the data are valid</a:t>
            </a:r>
          </a:p>
          <a:p>
            <a:pPr lvl="1"/>
            <a:endParaRPr lang="en-US" dirty="0"/>
          </a:p>
          <a:p>
            <a:r>
              <a:rPr lang="en-US" dirty="0"/>
              <a:t>Lines are organized into sets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Direct-mapped cache: </a:t>
            </a:r>
            <a:r>
              <a:rPr lang="en-US" dirty="0"/>
              <a:t>one line per set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k-way associative cache: </a:t>
            </a:r>
            <a:r>
              <a:rPr lang="en-US" dirty="0"/>
              <a:t>k lines per set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Fully associative cache: </a:t>
            </a:r>
            <a:r>
              <a:rPr lang="en-US" dirty="0"/>
              <a:t>all lines in one 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64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and Writes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11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write-hit?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>
                <a:solidFill>
                  <a:schemeClr val="accent1"/>
                </a:solidFill>
              </a:rPr>
              <a:t>Write-through: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write immediately to memory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>
                <a:solidFill>
                  <a:schemeClr val="accent1"/>
                </a:solidFill>
              </a:rPr>
              <a:t>Write-back: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defer write to memory until replacement of line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Need a dirty bit (line different from memory or not)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write-miss?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>
                <a:solidFill>
                  <a:schemeClr val="accent1"/>
                </a:solidFill>
              </a:rPr>
              <a:t>Write-allocate: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load into cache, update line in cache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Good if more writes to the location follow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>
                <a:solidFill>
                  <a:schemeClr val="accent1"/>
                </a:solidFill>
              </a:rPr>
              <a:t>No-write-allocate: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writes straight to memory, does not load into cache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Typical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Write-through + No-write-allocate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/>
              <a:t>Write-back + Write-allocate</a:t>
            </a:r>
          </a:p>
        </p:txBody>
      </p:sp>
    </p:spTree>
    <p:extLst>
      <p:ext uri="{BB962C8B-B14F-4D97-AF65-F5344CB8AC3E}">
        <p14:creationId xmlns:p14="http://schemas.microsoft.com/office/powerpoint/2010/main" val="348823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1948B73C-F96E-4648-9474-46DF43C16A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886952"/>
              </p:ext>
            </p:extLst>
          </p:nvPr>
        </p:nvGraphicFramePr>
        <p:xfrm>
          <a:off x="5029200" y="3652520"/>
          <a:ext cx="411479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410724821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8813088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137114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62646799"/>
                    </a:ext>
                  </a:extLst>
                </a:gridCol>
                <a:gridCol w="457195">
                  <a:extLst>
                    <a:ext uri="{9D8B030D-6E8A-4147-A177-3AD203B41FA5}">
                      <a16:colId xmlns:a16="http://schemas.microsoft.com/office/drawing/2014/main" val="1481634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61967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0E6C9CD3-2310-DD42-80FF-6E80AC489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534342"/>
              </p:ext>
            </p:extLst>
          </p:nvPr>
        </p:nvGraphicFramePr>
        <p:xfrm>
          <a:off x="403801" y="3652520"/>
          <a:ext cx="4625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835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786379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786379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1286807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 dirty="0"/>
                        <a:t> 0x10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 dirty="0"/>
                        <a:t> 0x24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1431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9DF7F96-4B58-6B49-85DD-B6BEFA33D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Write-through + No-write-allocate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A15CC4-E31D-4546-AC82-2C4949ABBCB8}"/>
              </a:ext>
            </a:extLst>
          </p:cNvPr>
          <p:cNvSpPr txBox="1"/>
          <p:nvPr/>
        </p:nvSpPr>
        <p:spPr>
          <a:xfrm>
            <a:off x="6177231" y="1316423"/>
            <a:ext cx="85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Cache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ECAF541-1667-304F-B665-860FA840E5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92"/>
          <a:stretch/>
        </p:blipFill>
        <p:spPr>
          <a:xfrm>
            <a:off x="5448790" y="1661455"/>
            <a:ext cx="2308399" cy="79890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A45192F-630B-D846-93F1-E0566A2071AF}"/>
              </a:ext>
            </a:extLst>
          </p:cNvPr>
          <p:cNvCxnSpPr/>
          <p:nvPr/>
        </p:nvCxnSpPr>
        <p:spPr>
          <a:xfrm>
            <a:off x="5029200" y="3652520"/>
            <a:ext cx="0" cy="25958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C37EFECD-FA0E-A745-BD87-030089194657}"/>
              </a:ext>
            </a:extLst>
          </p:cNvPr>
          <p:cNvGrpSpPr/>
          <p:nvPr/>
        </p:nvGrpSpPr>
        <p:grpSpPr>
          <a:xfrm>
            <a:off x="1622689" y="1268190"/>
            <a:ext cx="2492425" cy="2207143"/>
            <a:chOff x="2957903" y="1254711"/>
            <a:chExt cx="2492425" cy="220714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84FC5BA-A3FB-1F44-8191-D58102A7741A}"/>
                </a:ext>
              </a:extLst>
            </p:cNvPr>
            <p:cNvGrpSpPr/>
            <p:nvPr/>
          </p:nvGrpSpPr>
          <p:grpSpPr>
            <a:xfrm>
              <a:off x="2957903" y="1254711"/>
              <a:ext cx="2492425" cy="2207143"/>
              <a:chOff x="2957903" y="1254711"/>
              <a:chExt cx="2492425" cy="2207143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C5B386F-66D0-4C4F-81F6-17EE9D5D8B8F}"/>
                  </a:ext>
                </a:extLst>
              </p:cNvPr>
              <p:cNvSpPr txBox="1"/>
              <p:nvPr/>
            </p:nvSpPr>
            <p:spPr>
              <a:xfrm>
                <a:off x="2957903" y="1254711"/>
                <a:ext cx="2492425" cy="220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Memory 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 err="1">
                    <a:latin typeface="Courier" pitchFamily="2" charset="0"/>
                  </a:rPr>
                  <a:t>rd</a:t>
                </a:r>
                <a:r>
                  <a:rPr lang="en-US" dirty="0">
                    <a:latin typeface="Courier" pitchFamily="2" charset="0"/>
                  </a:rPr>
                  <a:t> 0x24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 err="1">
                    <a:latin typeface="Courier" pitchFamily="2" charset="0"/>
                  </a:rPr>
                  <a:t>rd</a:t>
                </a:r>
                <a:r>
                  <a:rPr lang="en-US" dirty="0">
                    <a:latin typeface="Courier" pitchFamily="2" charset="0"/>
                  </a:rPr>
                  <a:t> 0x20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 err="1">
                    <a:latin typeface="Courier" pitchFamily="2" charset="0"/>
                  </a:rPr>
                  <a:t>rd</a:t>
                </a:r>
                <a:r>
                  <a:rPr lang="en-US" dirty="0">
                    <a:latin typeface="Courier" pitchFamily="2" charset="0"/>
                  </a:rPr>
                  <a:t> 0x1c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 err="1">
                    <a:latin typeface="Courier" pitchFamily="2" charset="0"/>
                  </a:rPr>
                  <a:t>rd</a:t>
                </a:r>
                <a:r>
                  <a:rPr lang="en-US" dirty="0">
                    <a:latin typeface="Courier" pitchFamily="2" charset="0"/>
                  </a:rPr>
                  <a:t> 0x18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 err="1">
                    <a:latin typeface="Courier" pitchFamily="2" charset="0"/>
                  </a:rPr>
                  <a:t>rd</a:t>
                </a:r>
                <a:r>
                  <a:rPr lang="en-US" dirty="0">
                    <a:latin typeface="Courier" pitchFamily="2" charset="0"/>
                  </a:rPr>
                  <a:t> 0x14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 err="1">
                    <a:latin typeface="Courier" pitchFamily="2" charset="0"/>
                  </a:rPr>
                  <a:t>rd</a:t>
                </a:r>
                <a:r>
                  <a:rPr lang="en-US" dirty="0">
                    <a:latin typeface="Courier" pitchFamily="2" charset="0"/>
                  </a:rPr>
                  <a:t> 0x10</a:t>
                </a: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77D951BD-841B-9D4B-8911-952EC6430506}"/>
                  </a:ext>
                </a:extLst>
              </p:cNvPr>
              <p:cNvGrpSpPr/>
              <p:nvPr/>
            </p:nvGrpSpPr>
            <p:grpSpPr>
              <a:xfrm>
                <a:off x="4154614" y="1904461"/>
                <a:ext cx="1228810" cy="1511060"/>
                <a:chOff x="4190015" y="2001876"/>
                <a:chExt cx="1228810" cy="1511060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438B4AF6-6DF6-1A4F-A82C-43C388B56566}"/>
                    </a:ext>
                  </a:extLst>
                </p:cNvPr>
                <p:cNvSpPr/>
                <p:nvPr/>
              </p:nvSpPr>
              <p:spPr>
                <a:xfrm>
                  <a:off x="4190015" y="200187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21</a:t>
                  </a: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14755648-64CE-C345-AF53-492825094B5D}"/>
                    </a:ext>
                  </a:extLst>
                </p:cNvPr>
                <p:cNvSpPr/>
                <p:nvPr/>
              </p:nvSpPr>
              <p:spPr>
                <a:xfrm>
                  <a:off x="4190015" y="320813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17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C7EF4A4-726E-AD4E-9410-A2D3A0AE26FE}"/>
                    </a:ext>
                  </a:extLst>
                </p:cNvPr>
                <p:cNvSpPr/>
                <p:nvPr/>
              </p:nvSpPr>
              <p:spPr>
                <a:xfrm>
                  <a:off x="4190015" y="230020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20</a:t>
                  </a: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48C11CFF-4281-514B-8366-D8D79CACFCDF}"/>
                    </a:ext>
                  </a:extLst>
                </p:cNvPr>
                <p:cNvSpPr/>
                <p:nvPr/>
              </p:nvSpPr>
              <p:spPr>
                <a:xfrm>
                  <a:off x="4190015" y="259853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19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E89CC4B4-4BBA-4B4A-A733-2909FBE08746}"/>
                    </a:ext>
                  </a:extLst>
                </p:cNvPr>
                <p:cNvSpPr/>
                <p:nvPr/>
              </p:nvSpPr>
              <p:spPr>
                <a:xfrm>
                  <a:off x="4190685" y="2905267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18</a:t>
                  </a:r>
                </a:p>
              </p:txBody>
            </p:sp>
          </p:grp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71E0159-C3DC-D043-9FD2-BAD3B5F6BC5A}"/>
                </a:ext>
              </a:extLst>
            </p:cNvPr>
            <p:cNvSpPr/>
            <p:nvPr/>
          </p:nvSpPr>
          <p:spPr>
            <a:xfrm>
              <a:off x="4154614" y="1610439"/>
              <a:ext cx="122814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22</a:t>
              </a:r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E81959AB-0888-6D4E-B591-D712D50225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60" b="1"/>
          <a:stretch/>
        </p:blipFill>
        <p:spPr>
          <a:xfrm>
            <a:off x="5448790" y="2443886"/>
            <a:ext cx="2308399" cy="66012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B531D9-7719-504F-A273-8372C49D144B}"/>
              </a:ext>
            </a:extLst>
          </p:cNvPr>
          <p:cNvSpPr/>
          <p:nvPr/>
        </p:nvSpPr>
        <p:spPr>
          <a:xfrm>
            <a:off x="5317073" y="3154234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Assume 4 byte data blocks</a:t>
            </a:r>
          </a:p>
        </p:txBody>
      </p:sp>
    </p:spTree>
    <p:extLst>
      <p:ext uri="{BB962C8B-B14F-4D97-AF65-F5344CB8AC3E}">
        <p14:creationId xmlns:p14="http://schemas.microsoft.com/office/powerpoint/2010/main" val="1178644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F7F96-4B58-6B49-85DD-B6BEFA33D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/>
              <a:t>Exercise: Write-back + Write-allocate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A15CC4-E31D-4546-AC82-2C4949ABBCB8}"/>
              </a:ext>
            </a:extLst>
          </p:cNvPr>
          <p:cNvSpPr txBox="1"/>
          <p:nvPr/>
        </p:nvSpPr>
        <p:spPr>
          <a:xfrm>
            <a:off x="6177231" y="1316423"/>
            <a:ext cx="85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Cache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ECAF541-1667-304F-B665-860FA840E5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92"/>
          <a:stretch/>
        </p:blipFill>
        <p:spPr>
          <a:xfrm>
            <a:off x="5448790" y="1661455"/>
            <a:ext cx="2308399" cy="7989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37EFECD-FA0E-A745-BD87-030089194657}"/>
              </a:ext>
            </a:extLst>
          </p:cNvPr>
          <p:cNvGrpSpPr/>
          <p:nvPr/>
        </p:nvGrpSpPr>
        <p:grpSpPr>
          <a:xfrm>
            <a:off x="1622689" y="1268190"/>
            <a:ext cx="2492425" cy="2207143"/>
            <a:chOff x="2957903" y="1254711"/>
            <a:chExt cx="2492425" cy="220714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84FC5BA-A3FB-1F44-8191-D58102A7741A}"/>
                </a:ext>
              </a:extLst>
            </p:cNvPr>
            <p:cNvGrpSpPr/>
            <p:nvPr/>
          </p:nvGrpSpPr>
          <p:grpSpPr>
            <a:xfrm>
              <a:off x="2957903" y="1254711"/>
              <a:ext cx="2492425" cy="2207143"/>
              <a:chOff x="2957903" y="1254711"/>
              <a:chExt cx="2492425" cy="2207143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C5B386F-66D0-4C4F-81F6-17EE9D5D8B8F}"/>
                  </a:ext>
                </a:extLst>
              </p:cNvPr>
              <p:cNvSpPr txBox="1"/>
              <p:nvPr/>
            </p:nvSpPr>
            <p:spPr>
              <a:xfrm>
                <a:off x="2957903" y="1254711"/>
                <a:ext cx="2492425" cy="220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Memory 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 err="1">
                    <a:latin typeface="Courier" pitchFamily="2" charset="0"/>
                  </a:rPr>
                  <a:t>rd</a:t>
                </a:r>
                <a:r>
                  <a:rPr lang="en-US" dirty="0">
                    <a:latin typeface="Courier" pitchFamily="2" charset="0"/>
                  </a:rPr>
                  <a:t> 0x24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 err="1">
                    <a:latin typeface="Courier" pitchFamily="2" charset="0"/>
                  </a:rPr>
                  <a:t>rd</a:t>
                </a:r>
                <a:r>
                  <a:rPr lang="en-US" dirty="0">
                    <a:latin typeface="Courier" pitchFamily="2" charset="0"/>
                  </a:rPr>
                  <a:t> 0x20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 err="1">
                    <a:latin typeface="Courier" pitchFamily="2" charset="0"/>
                  </a:rPr>
                  <a:t>rd</a:t>
                </a:r>
                <a:r>
                  <a:rPr lang="en-US" dirty="0">
                    <a:latin typeface="Courier" pitchFamily="2" charset="0"/>
                  </a:rPr>
                  <a:t> 0x1c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 err="1">
                    <a:latin typeface="Courier" pitchFamily="2" charset="0"/>
                  </a:rPr>
                  <a:t>rd</a:t>
                </a:r>
                <a:r>
                  <a:rPr lang="en-US" dirty="0">
                    <a:latin typeface="Courier" pitchFamily="2" charset="0"/>
                  </a:rPr>
                  <a:t> 0x18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 err="1">
                    <a:latin typeface="Courier" pitchFamily="2" charset="0"/>
                  </a:rPr>
                  <a:t>rd</a:t>
                </a:r>
                <a:r>
                  <a:rPr lang="en-US" dirty="0">
                    <a:latin typeface="Courier" pitchFamily="2" charset="0"/>
                  </a:rPr>
                  <a:t> 0x14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 err="1">
                    <a:latin typeface="Courier" pitchFamily="2" charset="0"/>
                  </a:rPr>
                  <a:t>rd</a:t>
                </a:r>
                <a:r>
                  <a:rPr lang="en-US" dirty="0">
                    <a:latin typeface="Courier" pitchFamily="2" charset="0"/>
                  </a:rPr>
                  <a:t> 0x10</a:t>
                </a: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77D951BD-841B-9D4B-8911-952EC6430506}"/>
                  </a:ext>
                </a:extLst>
              </p:cNvPr>
              <p:cNvGrpSpPr/>
              <p:nvPr/>
            </p:nvGrpSpPr>
            <p:grpSpPr>
              <a:xfrm>
                <a:off x="4154614" y="1904461"/>
                <a:ext cx="1228810" cy="1511060"/>
                <a:chOff x="4190015" y="2001876"/>
                <a:chExt cx="1228810" cy="1511060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438B4AF6-6DF6-1A4F-A82C-43C388B56566}"/>
                    </a:ext>
                  </a:extLst>
                </p:cNvPr>
                <p:cNvSpPr/>
                <p:nvPr/>
              </p:nvSpPr>
              <p:spPr>
                <a:xfrm>
                  <a:off x="4190015" y="200187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21</a:t>
                  </a: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14755648-64CE-C345-AF53-492825094B5D}"/>
                    </a:ext>
                  </a:extLst>
                </p:cNvPr>
                <p:cNvSpPr/>
                <p:nvPr/>
              </p:nvSpPr>
              <p:spPr>
                <a:xfrm>
                  <a:off x="4190015" y="320813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17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C7EF4A4-726E-AD4E-9410-A2D3A0AE26FE}"/>
                    </a:ext>
                  </a:extLst>
                </p:cNvPr>
                <p:cNvSpPr/>
                <p:nvPr/>
              </p:nvSpPr>
              <p:spPr>
                <a:xfrm>
                  <a:off x="4190015" y="230020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20</a:t>
                  </a: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48C11CFF-4281-514B-8366-D8D79CACFCDF}"/>
                    </a:ext>
                  </a:extLst>
                </p:cNvPr>
                <p:cNvSpPr/>
                <p:nvPr/>
              </p:nvSpPr>
              <p:spPr>
                <a:xfrm>
                  <a:off x="4190015" y="259853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19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E89CC4B4-4BBA-4B4A-A733-2909FBE08746}"/>
                    </a:ext>
                  </a:extLst>
                </p:cNvPr>
                <p:cNvSpPr/>
                <p:nvPr/>
              </p:nvSpPr>
              <p:spPr>
                <a:xfrm>
                  <a:off x="4190685" y="2905267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18</a:t>
                  </a:r>
                </a:p>
              </p:txBody>
            </p:sp>
          </p:grp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71E0159-C3DC-D043-9FD2-BAD3B5F6BC5A}"/>
                </a:ext>
              </a:extLst>
            </p:cNvPr>
            <p:cNvSpPr/>
            <p:nvPr/>
          </p:nvSpPr>
          <p:spPr>
            <a:xfrm>
              <a:off x="4154614" y="1610439"/>
              <a:ext cx="122814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22</a:t>
              </a:r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E81959AB-0888-6D4E-B591-D712D50225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60" b="1"/>
          <a:stretch/>
        </p:blipFill>
        <p:spPr>
          <a:xfrm>
            <a:off x="5448790" y="2443886"/>
            <a:ext cx="2308399" cy="66012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B531D9-7719-504F-A273-8372C49D144B}"/>
              </a:ext>
            </a:extLst>
          </p:cNvPr>
          <p:cNvSpPr/>
          <p:nvPr/>
        </p:nvSpPr>
        <p:spPr>
          <a:xfrm>
            <a:off x="5317073" y="3154234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Assume 4 byte data blocks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68D0817-A667-4C4F-BA18-5356225BF3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779835"/>
              </p:ext>
            </p:extLst>
          </p:nvPr>
        </p:nvGraphicFramePr>
        <p:xfrm>
          <a:off x="5029200" y="3652520"/>
          <a:ext cx="411479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410724821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8813088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137114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62646799"/>
                    </a:ext>
                  </a:extLst>
                </a:gridCol>
                <a:gridCol w="457195">
                  <a:extLst>
                    <a:ext uri="{9D8B030D-6E8A-4147-A177-3AD203B41FA5}">
                      <a16:colId xmlns:a16="http://schemas.microsoft.com/office/drawing/2014/main" val="1481634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61967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CEEC24D2-FDA4-DF4E-8159-E349E6D35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631523"/>
              </p:ext>
            </p:extLst>
          </p:nvPr>
        </p:nvGraphicFramePr>
        <p:xfrm>
          <a:off x="403801" y="3652520"/>
          <a:ext cx="4625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835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786379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786379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1286807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 dirty="0"/>
                        <a:t> 0x10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 dirty="0"/>
                        <a:t> 0x24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143106"/>
                  </a:ext>
                </a:extLst>
              </a:tr>
            </a:tbl>
          </a:graphicData>
        </a:graphic>
      </p:graphicFrame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623F7BE-E615-DB46-A902-92FC8FAB24B8}"/>
              </a:ext>
            </a:extLst>
          </p:cNvPr>
          <p:cNvCxnSpPr/>
          <p:nvPr/>
        </p:nvCxnSpPr>
        <p:spPr>
          <a:xfrm>
            <a:off x="5029200" y="3652520"/>
            <a:ext cx="0" cy="25958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511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A6667-A989-A142-AA7B-ABAB821D0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Categorizing Misses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81554-DE5B-7B4F-92BB-15D2C8804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Compulsory:</a:t>
            </a:r>
            <a:r>
              <a:rPr lang="en-US" dirty="0"/>
              <a:t> first-reference to a block</a:t>
            </a:r>
          </a:p>
          <a:p>
            <a:r>
              <a:rPr lang="en-US" b="1" dirty="0">
                <a:solidFill>
                  <a:schemeClr val="accent1"/>
                </a:solidFill>
              </a:rPr>
              <a:t>Capacity: </a:t>
            </a:r>
            <a:r>
              <a:rPr lang="en-US" dirty="0"/>
              <a:t>cache is too small to hold all of the data</a:t>
            </a:r>
          </a:p>
          <a:p>
            <a:r>
              <a:rPr lang="en-US" b="1" dirty="0">
                <a:solidFill>
                  <a:schemeClr val="accent1"/>
                </a:solidFill>
              </a:rPr>
              <a:t>Conflict: </a:t>
            </a:r>
            <a:r>
              <a:rPr lang="en-US" dirty="0"/>
              <a:t>collisions in a specific set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Classifying misses in a cache with a target capacity and associativity as a sequence of three questions: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Would this miss occur in a cache with infinite capacity? If the answer is yes, then this is a compulsory miss and we are done. If the answer is no, then consider question 2.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Would this miss occur in a </a:t>
            </a:r>
            <a:r>
              <a:rPr lang="en-US" i="1" dirty="0"/>
              <a:t>fully associative </a:t>
            </a:r>
            <a:r>
              <a:rPr lang="en-US" dirty="0"/>
              <a:t>cache with the desired capacity? If the answer is yes, then this is a capacity miss and we are done. If the answer is no, then consider question 3.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Would this miss occur in a cache with the desired capacity and associativity? If the answer is yes, then this is a conflict miss and we are done. If the answer is no, then this is not a miss – it is a hit!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32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Intel Core i7 Hierarchy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15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Rectangle 425"/>
          <p:cNvSpPr>
            <a:spLocks noChangeArrowheads="1"/>
          </p:cNvSpPr>
          <p:nvPr/>
        </p:nvSpPr>
        <p:spPr bwMode="auto">
          <a:xfrm>
            <a:off x="228600" y="1676400"/>
            <a:ext cx="6172200" cy="3886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5" name="Rectangle 404"/>
          <p:cNvSpPr>
            <a:spLocks noChangeArrowheads="1"/>
          </p:cNvSpPr>
          <p:nvPr/>
        </p:nvSpPr>
        <p:spPr bwMode="auto">
          <a:xfrm>
            <a:off x="381000" y="1981200"/>
            <a:ext cx="2122488" cy="2438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Rectangle 413"/>
          <p:cNvSpPr>
            <a:spLocks noChangeArrowheads="1"/>
          </p:cNvSpPr>
          <p:nvPr/>
        </p:nvSpPr>
        <p:spPr bwMode="auto">
          <a:xfrm>
            <a:off x="4114800" y="1981200"/>
            <a:ext cx="2122488" cy="2438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7" name="Rectangle 396"/>
          <p:cNvSpPr>
            <a:spLocks noChangeArrowheads="1"/>
          </p:cNvSpPr>
          <p:nvPr/>
        </p:nvSpPr>
        <p:spPr bwMode="auto">
          <a:xfrm>
            <a:off x="546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err="1"/>
              <a:t>Regs</a:t>
            </a:r>
            <a:endParaRPr lang="en-US" sz="1800" dirty="0"/>
          </a:p>
        </p:txBody>
      </p:sp>
      <p:sp>
        <p:nvSpPr>
          <p:cNvPr id="8" name="Rectangle 397"/>
          <p:cNvSpPr>
            <a:spLocks noChangeArrowheads="1"/>
          </p:cNvSpPr>
          <p:nvPr/>
        </p:nvSpPr>
        <p:spPr bwMode="auto">
          <a:xfrm>
            <a:off x="533401" y="2781300"/>
            <a:ext cx="91440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/>
              <a:t>d-cache</a:t>
            </a:r>
          </a:p>
        </p:txBody>
      </p:sp>
      <p:sp>
        <p:nvSpPr>
          <p:cNvPr id="9" name="Rectangle 399"/>
          <p:cNvSpPr>
            <a:spLocks noChangeArrowheads="1"/>
          </p:cNvSpPr>
          <p:nvPr/>
        </p:nvSpPr>
        <p:spPr bwMode="auto">
          <a:xfrm>
            <a:off x="1509161" y="2781300"/>
            <a:ext cx="929239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i</a:t>
            </a:r>
            <a:r>
              <a:rPr lang="en-US" sz="1800" dirty="0"/>
              <a:t>-cache</a:t>
            </a:r>
          </a:p>
        </p:txBody>
      </p:sp>
      <p:sp>
        <p:nvSpPr>
          <p:cNvPr id="10" name="Rectangle 400"/>
          <p:cNvSpPr>
            <a:spLocks noChangeArrowheads="1"/>
          </p:cNvSpPr>
          <p:nvPr/>
        </p:nvSpPr>
        <p:spPr bwMode="auto">
          <a:xfrm>
            <a:off x="609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1" name="Line 401"/>
          <p:cNvSpPr>
            <a:spLocks noChangeShapeType="1"/>
          </p:cNvSpPr>
          <p:nvPr/>
        </p:nvSpPr>
        <p:spPr bwMode="auto">
          <a:xfrm>
            <a:off x="1066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Line 402"/>
          <p:cNvSpPr>
            <a:spLocks noChangeShapeType="1"/>
          </p:cNvSpPr>
          <p:nvPr/>
        </p:nvSpPr>
        <p:spPr bwMode="auto">
          <a:xfrm>
            <a:off x="1066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" name="Line 403"/>
          <p:cNvSpPr>
            <a:spLocks noChangeShapeType="1"/>
          </p:cNvSpPr>
          <p:nvPr/>
        </p:nvSpPr>
        <p:spPr bwMode="auto">
          <a:xfrm>
            <a:off x="1905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4" name="Text Box 405"/>
          <p:cNvSpPr txBox="1">
            <a:spLocks noChangeArrowheads="1"/>
          </p:cNvSpPr>
          <p:nvPr/>
        </p:nvSpPr>
        <p:spPr bwMode="auto">
          <a:xfrm>
            <a:off x="3048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0</a:t>
            </a:r>
          </a:p>
        </p:txBody>
      </p:sp>
      <p:sp>
        <p:nvSpPr>
          <p:cNvPr id="15" name="Rectangle 406"/>
          <p:cNvSpPr>
            <a:spLocks noChangeArrowheads="1"/>
          </p:cNvSpPr>
          <p:nvPr/>
        </p:nvSpPr>
        <p:spPr bwMode="auto">
          <a:xfrm>
            <a:off x="4279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Regs</a:t>
            </a:r>
          </a:p>
        </p:txBody>
      </p:sp>
      <p:sp>
        <p:nvSpPr>
          <p:cNvPr id="16" name="Rectangle 407"/>
          <p:cNvSpPr>
            <a:spLocks noChangeArrowheads="1"/>
          </p:cNvSpPr>
          <p:nvPr/>
        </p:nvSpPr>
        <p:spPr bwMode="auto">
          <a:xfrm>
            <a:off x="4267201" y="2781300"/>
            <a:ext cx="91440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d</a:t>
            </a:r>
            <a:r>
              <a:rPr lang="en-US" sz="1800" dirty="0"/>
              <a:t>-cache</a:t>
            </a:r>
          </a:p>
        </p:txBody>
      </p:sp>
      <p:sp>
        <p:nvSpPr>
          <p:cNvPr id="17" name="Rectangle 408"/>
          <p:cNvSpPr>
            <a:spLocks noChangeArrowheads="1"/>
          </p:cNvSpPr>
          <p:nvPr/>
        </p:nvSpPr>
        <p:spPr bwMode="auto">
          <a:xfrm>
            <a:off x="5242961" y="2781300"/>
            <a:ext cx="929239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i-cache</a:t>
            </a:r>
          </a:p>
        </p:txBody>
      </p:sp>
      <p:sp>
        <p:nvSpPr>
          <p:cNvPr id="18" name="Rectangle 409"/>
          <p:cNvSpPr>
            <a:spLocks noChangeArrowheads="1"/>
          </p:cNvSpPr>
          <p:nvPr/>
        </p:nvSpPr>
        <p:spPr bwMode="auto">
          <a:xfrm>
            <a:off x="4343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9" name="Line 410"/>
          <p:cNvSpPr>
            <a:spLocks noChangeShapeType="1"/>
          </p:cNvSpPr>
          <p:nvPr/>
        </p:nvSpPr>
        <p:spPr bwMode="auto">
          <a:xfrm>
            <a:off x="4800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Line 411"/>
          <p:cNvSpPr>
            <a:spLocks noChangeShapeType="1"/>
          </p:cNvSpPr>
          <p:nvPr/>
        </p:nvSpPr>
        <p:spPr bwMode="auto">
          <a:xfrm>
            <a:off x="4800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Line 412"/>
          <p:cNvSpPr>
            <a:spLocks noChangeShapeType="1"/>
          </p:cNvSpPr>
          <p:nvPr/>
        </p:nvSpPr>
        <p:spPr bwMode="auto">
          <a:xfrm>
            <a:off x="5638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2" name="Text Box 414"/>
          <p:cNvSpPr txBox="1">
            <a:spLocks noChangeArrowheads="1"/>
          </p:cNvSpPr>
          <p:nvPr/>
        </p:nvSpPr>
        <p:spPr bwMode="auto">
          <a:xfrm>
            <a:off x="40386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3</a:t>
            </a:r>
          </a:p>
        </p:txBody>
      </p:sp>
      <p:sp>
        <p:nvSpPr>
          <p:cNvPr id="23" name="Text Box 415"/>
          <p:cNvSpPr txBox="1">
            <a:spLocks noChangeArrowheads="1"/>
          </p:cNvSpPr>
          <p:nvPr/>
        </p:nvSpPr>
        <p:spPr bwMode="auto">
          <a:xfrm>
            <a:off x="2971800" y="2983468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4" name="Line 417"/>
          <p:cNvSpPr>
            <a:spLocks noChangeShapeType="1"/>
          </p:cNvSpPr>
          <p:nvPr/>
        </p:nvSpPr>
        <p:spPr bwMode="auto">
          <a:xfrm>
            <a:off x="1447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Line 418"/>
          <p:cNvSpPr>
            <a:spLocks noChangeShapeType="1"/>
          </p:cNvSpPr>
          <p:nvPr/>
        </p:nvSpPr>
        <p:spPr bwMode="auto">
          <a:xfrm>
            <a:off x="5181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6" name="Rectangle 419"/>
          <p:cNvSpPr>
            <a:spLocks noChangeArrowheads="1"/>
          </p:cNvSpPr>
          <p:nvPr/>
        </p:nvSpPr>
        <p:spPr bwMode="auto">
          <a:xfrm>
            <a:off x="1098550" y="4800600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L3 unified cache</a:t>
            </a:r>
          </a:p>
          <a:p>
            <a:pPr algn="ctr"/>
            <a:r>
              <a:rPr lang="en-US" sz="1800"/>
              <a:t>(shared by all cores)</a:t>
            </a:r>
          </a:p>
        </p:txBody>
      </p:sp>
      <p:sp>
        <p:nvSpPr>
          <p:cNvPr id="27" name="Rectangle 420"/>
          <p:cNvSpPr>
            <a:spLocks noChangeArrowheads="1"/>
          </p:cNvSpPr>
          <p:nvPr/>
        </p:nvSpPr>
        <p:spPr bwMode="auto">
          <a:xfrm>
            <a:off x="285750" y="5803900"/>
            <a:ext cx="6172200" cy="571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Main memory</a:t>
            </a:r>
          </a:p>
        </p:txBody>
      </p:sp>
      <p:sp>
        <p:nvSpPr>
          <p:cNvPr id="28" name="Line 421"/>
          <p:cNvSpPr>
            <a:spLocks noChangeShapeType="1"/>
          </p:cNvSpPr>
          <p:nvPr/>
        </p:nvSpPr>
        <p:spPr bwMode="auto">
          <a:xfrm>
            <a:off x="3371850" y="537210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52400" y="1295400"/>
            <a:ext cx="192075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1676400"/>
            <a:ext cx="251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L1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-cache and </a:t>
            </a:r>
            <a:r>
              <a:rPr lang="en-US" sz="1800" dirty="0" err="1">
                <a:latin typeface="Calibri" pitchFamily="34" charset="0"/>
              </a:rPr>
              <a:t>d</a:t>
            </a:r>
            <a:r>
              <a:rPr lang="en-US" sz="1800" dirty="0">
                <a:latin typeface="Calibri" pitchFamily="34" charset="0"/>
              </a:rPr>
              <a:t>-cache: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32 KB,  8-way, 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4 cycles</a:t>
            </a:r>
          </a:p>
          <a:p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L2 unified 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 256 KB, 8-way, 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10 cycles</a:t>
            </a:r>
          </a:p>
          <a:p>
            <a:pPr lvl="1"/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L3 unified 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8 MB, 16-way,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40-75 cycles</a:t>
            </a:r>
          </a:p>
          <a:p>
            <a:pPr lvl="1"/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Block size</a:t>
            </a:r>
            <a:r>
              <a:rPr lang="en-US" sz="1800" b="0" dirty="0">
                <a:latin typeface="Calibri" pitchFamily="34" charset="0"/>
              </a:rPr>
              <a:t>: 64 bytes for all caches. </a:t>
            </a:r>
          </a:p>
        </p:txBody>
      </p:sp>
    </p:spTree>
    <p:extLst>
      <p:ext uri="{BB962C8B-B14F-4D97-AF65-F5344CB8AC3E}">
        <p14:creationId xmlns:p14="http://schemas.microsoft.com/office/powerpoint/2010/main" val="2410809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>
            <a:normAutofit/>
          </a:bodyPr>
          <a:lstStyle/>
          <a:p>
            <a:r>
              <a:rPr lang="en-US" dirty="0"/>
              <a:t>Example: Cache-Aware Optimization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486400" y="1650727"/>
            <a:ext cx="232435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0 stores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486400" y="3592240"/>
            <a:ext cx="219611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kij (&amp; ikj):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0.5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486400" y="5463902"/>
            <a:ext cx="2221761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jki (&amp; kji):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2.0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295400" y="1270000"/>
            <a:ext cx="3481388" cy="2082800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sum += </a:t>
            </a:r>
            <a:r>
              <a:rPr lang="en-US" sz="1400" dirty="0" err="1">
                <a:latin typeface="Courier New" charset="0"/>
              </a:rPr>
              <a:t>a[i][k</a:t>
            </a:r>
            <a:r>
              <a:rPr lang="en-US" sz="1400" dirty="0">
                <a:latin typeface="Courier New" charset="0"/>
              </a:rPr>
              <a:t>] * </a:t>
            </a:r>
            <a:r>
              <a:rPr lang="en-US" sz="1400" dirty="0" err="1">
                <a:latin typeface="Courier New" charset="0"/>
              </a:rPr>
              <a:t>b[k][j</a:t>
            </a:r>
            <a:r>
              <a:rPr lang="en-US" sz="1400" dirty="0">
                <a:latin typeface="Courier New" charset="0"/>
              </a:rPr>
              <a:t>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295400" y="3321050"/>
            <a:ext cx="3481388" cy="1784350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r 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(j=0; j&lt;n; j++)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c[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295400" y="5073650"/>
            <a:ext cx="3481388" cy="1784350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(j=0; j&lt;n; j++)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c[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][j] +=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16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12640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i7 Matrix Multiply Performance</a:t>
            </a:r>
          </a:p>
        </p:txBody>
      </p:sp>
      <p:graphicFrame>
        <p:nvGraphicFramePr>
          <p:cNvPr id="9" name="Chart 8"/>
          <p:cNvGraphicFramePr>
            <a:graphicFrameLocks noChangeAspect="1"/>
          </p:cNvGraphicFramePr>
          <p:nvPr>
            <p:extLst/>
          </p:nvPr>
        </p:nvGraphicFramePr>
        <p:xfrm>
          <a:off x="228600" y="1447800"/>
          <a:ext cx="8686800" cy="525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13501" y="3124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jik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1549933"/>
            <a:ext cx="926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kji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8628" y="5410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ikj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17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37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CFD6B-CDDC-E846-BAEC-AA324A7A4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334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Pentium III Xeon Matrix Multiply Performance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DA90E9-EB8C-C843-932D-F9C71540AF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97"/>
          <a:stretch/>
        </p:blipFill>
        <p:spPr>
          <a:xfrm>
            <a:off x="478970" y="1532466"/>
            <a:ext cx="6607629" cy="49495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FDC313-80FC-FF49-B928-948AA66D7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90" t="14787" b="28404"/>
          <a:stretch/>
        </p:blipFill>
        <p:spPr>
          <a:xfrm>
            <a:off x="7108369" y="2582708"/>
            <a:ext cx="2027164" cy="25226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51D9D1-312C-E64E-AB71-25FF773157A8}"/>
              </a:ext>
            </a:extLst>
          </p:cNvPr>
          <p:cNvSpPr txBox="1"/>
          <p:nvPr/>
        </p:nvSpPr>
        <p:spPr>
          <a:xfrm>
            <a:off x="4381410" y="5257800"/>
            <a:ext cx="25769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blocked matrix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mutiply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92310-C74A-0848-8F7D-B6E226782C67}"/>
              </a:ext>
            </a:extLst>
          </p:cNvPr>
          <p:cNvSpPr txBox="1"/>
          <p:nvPr/>
        </p:nvSpPr>
        <p:spPr>
          <a:xfrm>
            <a:off x="4702909" y="1583267"/>
            <a:ext cx="926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kji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FFBDDA-BCA0-4E43-A4A3-96B707F0105F}"/>
              </a:ext>
            </a:extLst>
          </p:cNvPr>
          <p:cNvSpPr txBox="1"/>
          <p:nvPr/>
        </p:nvSpPr>
        <p:spPr>
          <a:xfrm>
            <a:off x="5611750" y="3345303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ikj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E0256A-32D7-3848-B24E-4519EFDA5B6E}"/>
              </a:ext>
            </a:extLst>
          </p:cNvPr>
          <p:cNvSpPr txBox="1"/>
          <p:nvPr/>
        </p:nvSpPr>
        <p:spPr>
          <a:xfrm>
            <a:off x="6044302" y="4199467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jik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61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Hierarchy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2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AutoShape 195"/>
          <p:cNvSpPr>
            <a:spLocks noChangeAspect="1" noChangeArrowheads="1"/>
          </p:cNvSpPr>
          <p:nvPr/>
        </p:nvSpPr>
        <p:spPr bwMode="auto">
          <a:xfrm>
            <a:off x="1066800" y="1432044"/>
            <a:ext cx="6902450" cy="5349754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7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140000" scaled="0"/>
            <a:tileRect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5" name="Text Box 196"/>
          <p:cNvSpPr txBox="1">
            <a:spLocks noChangeAspect="1" noChangeArrowheads="1"/>
          </p:cNvSpPr>
          <p:nvPr/>
        </p:nvSpPr>
        <p:spPr bwMode="auto">
          <a:xfrm>
            <a:off x="4200577" y="1763514"/>
            <a:ext cx="6636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Regs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6" name="Text Box 198"/>
          <p:cNvSpPr txBox="1">
            <a:spLocks noChangeAspect="1" noChangeArrowheads="1"/>
          </p:cNvSpPr>
          <p:nvPr/>
        </p:nvSpPr>
        <p:spPr bwMode="auto">
          <a:xfrm>
            <a:off x="4053910" y="2214840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L1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7" name="Text Box 199"/>
          <p:cNvSpPr txBox="1">
            <a:spLocks noChangeAspect="1" noChangeArrowheads="1"/>
          </p:cNvSpPr>
          <p:nvPr/>
        </p:nvSpPr>
        <p:spPr bwMode="auto">
          <a:xfrm>
            <a:off x="3818712" y="4460935"/>
            <a:ext cx="1427394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Main memory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(DRAM)</a:t>
            </a:r>
          </a:p>
        </p:txBody>
      </p:sp>
      <p:sp>
        <p:nvSpPr>
          <p:cNvPr id="8" name="Text Box 200"/>
          <p:cNvSpPr txBox="1">
            <a:spLocks noChangeAspect="1" noChangeArrowheads="1"/>
          </p:cNvSpPr>
          <p:nvPr/>
        </p:nvSpPr>
        <p:spPr bwMode="auto">
          <a:xfrm>
            <a:off x="3353446" y="5249775"/>
            <a:ext cx="2420254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Local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(local disks)</a:t>
            </a:r>
          </a:p>
        </p:txBody>
      </p:sp>
      <p:sp>
        <p:nvSpPr>
          <p:cNvPr id="9" name="Line 203"/>
          <p:cNvSpPr>
            <a:spLocks noChangeAspect="1" noChangeShapeType="1"/>
          </p:cNvSpPr>
          <p:nvPr/>
        </p:nvSpPr>
        <p:spPr bwMode="auto">
          <a:xfrm>
            <a:off x="3578225" y="2818353"/>
            <a:ext cx="187848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1" name="Line 205"/>
          <p:cNvSpPr>
            <a:spLocks noChangeAspect="1" noChangeShapeType="1"/>
          </p:cNvSpPr>
          <p:nvPr/>
        </p:nvSpPr>
        <p:spPr bwMode="auto">
          <a:xfrm>
            <a:off x="3325775" y="3559800"/>
            <a:ext cx="24479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2" name="Line 222"/>
          <p:cNvSpPr>
            <a:spLocks noChangeAspect="1" noChangeShapeType="1"/>
          </p:cNvSpPr>
          <p:nvPr/>
        </p:nvSpPr>
        <p:spPr bwMode="auto">
          <a:xfrm>
            <a:off x="228600" y="4360862"/>
            <a:ext cx="0" cy="2344738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3" name="Text Box 223"/>
          <p:cNvSpPr txBox="1">
            <a:spLocks noChangeAspect="1" noChangeArrowheads="1"/>
          </p:cNvSpPr>
          <p:nvPr/>
        </p:nvSpPr>
        <p:spPr bwMode="auto">
          <a:xfrm>
            <a:off x="276225" y="4620300"/>
            <a:ext cx="95295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Larger,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slower,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cheaper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14" name="Line 224"/>
          <p:cNvSpPr>
            <a:spLocks noChangeAspect="1" noChangeShapeType="1"/>
          </p:cNvSpPr>
          <p:nvPr/>
        </p:nvSpPr>
        <p:spPr bwMode="auto">
          <a:xfrm>
            <a:off x="2786063" y="4369852"/>
            <a:ext cx="3475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" name="Text Box 225"/>
          <p:cNvSpPr txBox="1">
            <a:spLocks noChangeAspect="1" noChangeArrowheads="1"/>
          </p:cNvSpPr>
          <p:nvPr/>
        </p:nvSpPr>
        <p:spPr bwMode="auto">
          <a:xfrm>
            <a:off x="3208319" y="6092703"/>
            <a:ext cx="264818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Remote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(e.g., cloud,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w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eb servers)</a:t>
            </a:r>
          </a:p>
        </p:txBody>
      </p:sp>
      <p:sp>
        <p:nvSpPr>
          <p:cNvPr id="16" name="Text Box 227"/>
          <p:cNvSpPr txBox="1">
            <a:spLocks noChangeAspect="1" noChangeArrowheads="1"/>
          </p:cNvSpPr>
          <p:nvPr/>
        </p:nvSpPr>
        <p:spPr bwMode="auto">
          <a:xfrm>
            <a:off x="7396667" y="5142563"/>
            <a:ext cx="20627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Local disks hold files retrieved from disks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on remote</a:t>
            </a:r>
            <a:r>
              <a:rPr kumimoji="0" lang="en-US" sz="12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servers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" name="Text Box 236"/>
          <p:cNvSpPr txBox="1">
            <a:spLocks noChangeAspect="1" noChangeArrowheads="1"/>
          </p:cNvSpPr>
          <p:nvPr/>
        </p:nvSpPr>
        <p:spPr bwMode="auto">
          <a:xfrm>
            <a:off x="3987843" y="2903874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L2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9" name="Text Box 243"/>
          <p:cNvSpPr txBox="1">
            <a:spLocks noChangeAspect="1" noChangeArrowheads="1"/>
          </p:cNvSpPr>
          <p:nvPr/>
        </p:nvSpPr>
        <p:spPr bwMode="auto">
          <a:xfrm>
            <a:off x="5486929" y="2287923"/>
            <a:ext cx="28384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L1 cache holds cache lines retrieved from the L2 cache.</a:t>
            </a:r>
          </a:p>
        </p:txBody>
      </p:sp>
      <p:sp>
        <p:nvSpPr>
          <p:cNvPr id="20" name="Text Box 233"/>
          <p:cNvSpPr txBox="1">
            <a:spLocks noChangeAspect="1" noChangeArrowheads="1"/>
          </p:cNvSpPr>
          <p:nvPr/>
        </p:nvSpPr>
        <p:spPr bwMode="auto">
          <a:xfrm>
            <a:off x="5080052" y="1666625"/>
            <a:ext cx="29194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CPU registers hold words retrieved from </a:t>
            </a:r>
            <a:r>
              <a:rPr kumimoji="0" lang="en-US" sz="1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th</a:t>
            </a:r>
            <a:r>
              <a:rPr lang="en-US" sz="1200" kern="0" dirty="0">
                <a:solidFill>
                  <a:srgbClr val="FF0000"/>
                </a:solidFill>
                <a:latin typeface="Arial"/>
                <a:cs typeface="Arial"/>
              </a:rPr>
              <a:t>e L1 cache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</a:p>
        </p:txBody>
      </p:sp>
      <p:sp>
        <p:nvSpPr>
          <p:cNvPr id="21" name="Text Box 231"/>
          <p:cNvSpPr txBox="1">
            <a:spLocks noChangeAspect="1" noChangeArrowheads="1"/>
          </p:cNvSpPr>
          <p:nvPr/>
        </p:nvSpPr>
        <p:spPr bwMode="auto">
          <a:xfrm>
            <a:off x="5886714" y="2948610"/>
            <a:ext cx="2628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L2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L3 cache</a:t>
            </a:r>
          </a:p>
        </p:txBody>
      </p:sp>
      <p:sp>
        <p:nvSpPr>
          <p:cNvPr id="22" name="Text Box 247"/>
          <p:cNvSpPr txBox="1">
            <a:spLocks noChangeAspect="1" noChangeArrowheads="1"/>
          </p:cNvSpPr>
          <p:nvPr/>
        </p:nvSpPr>
        <p:spPr bwMode="auto">
          <a:xfrm>
            <a:off x="3721100" y="17188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L0:</a:t>
            </a:r>
          </a:p>
        </p:txBody>
      </p:sp>
      <p:sp>
        <p:nvSpPr>
          <p:cNvPr id="23" name="Text Box 248"/>
          <p:cNvSpPr txBox="1">
            <a:spLocks noChangeAspect="1" noChangeArrowheads="1"/>
          </p:cNvSpPr>
          <p:nvPr/>
        </p:nvSpPr>
        <p:spPr bwMode="auto">
          <a:xfrm>
            <a:off x="3276600" y="23284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L1:</a:t>
            </a:r>
          </a:p>
        </p:txBody>
      </p:sp>
      <p:sp>
        <p:nvSpPr>
          <p:cNvPr id="24" name="Text Box 249"/>
          <p:cNvSpPr txBox="1">
            <a:spLocks noChangeAspect="1" noChangeArrowheads="1"/>
          </p:cNvSpPr>
          <p:nvPr/>
        </p:nvSpPr>
        <p:spPr bwMode="auto">
          <a:xfrm>
            <a:off x="2895600" y="294439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L2:</a:t>
            </a:r>
          </a:p>
        </p:txBody>
      </p:sp>
      <p:sp>
        <p:nvSpPr>
          <p:cNvPr id="25" name="Text Box 250"/>
          <p:cNvSpPr txBox="1">
            <a:spLocks noChangeAspect="1" noChangeArrowheads="1"/>
          </p:cNvSpPr>
          <p:nvPr/>
        </p:nvSpPr>
        <p:spPr bwMode="auto">
          <a:xfrm>
            <a:off x="2430462" y="37000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L3:</a:t>
            </a:r>
          </a:p>
        </p:txBody>
      </p:sp>
      <p:sp>
        <p:nvSpPr>
          <p:cNvPr id="26" name="Text Box 251"/>
          <p:cNvSpPr txBox="1">
            <a:spLocks noChangeAspect="1" noChangeArrowheads="1"/>
          </p:cNvSpPr>
          <p:nvPr/>
        </p:nvSpPr>
        <p:spPr bwMode="auto">
          <a:xfrm>
            <a:off x="1905000" y="4538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L4:</a:t>
            </a:r>
          </a:p>
        </p:txBody>
      </p:sp>
      <p:sp>
        <p:nvSpPr>
          <p:cNvPr id="27" name="Text Box 252"/>
          <p:cNvSpPr txBox="1">
            <a:spLocks noChangeAspect="1" noChangeArrowheads="1"/>
          </p:cNvSpPr>
          <p:nvPr/>
        </p:nvSpPr>
        <p:spPr bwMode="auto">
          <a:xfrm>
            <a:off x="1371600" y="5300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L5:</a:t>
            </a:r>
          </a:p>
        </p:txBody>
      </p:sp>
      <p:sp>
        <p:nvSpPr>
          <p:cNvPr id="28" name="Text Box 289"/>
          <p:cNvSpPr txBox="1">
            <a:spLocks noChangeAspect="1" noChangeArrowheads="1"/>
          </p:cNvSpPr>
          <p:nvPr/>
        </p:nvSpPr>
        <p:spPr bwMode="auto">
          <a:xfrm>
            <a:off x="228600" y="2353319"/>
            <a:ext cx="95295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Smaller,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faster,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costlier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29" name="Line 291"/>
          <p:cNvSpPr>
            <a:spLocks noChangeShapeType="1"/>
          </p:cNvSpPr>
          <p:nvPr/>
        </p:nvSpPr>
        <p:spPr bwMode="auto">
          <a:xfrm flipV="1">
            <a:off x="228600" y="2205244"/>
            <a:ext cx="15876" cy="2018445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0" name="Line 292"/>
          <p:cNvSpPr>
            <a:spLocks noChangeAspect="1" noChangeShapeType="1"/>
          </p:cNvSpPr>
          <p:nvPr/>
        </p:nvSpPr>
        <p:spPr bwMode="auto">
          <a:xfrm>
            <a:off x="6509544" y="4369852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1" name="Text Box 293"/>
          <p:cNvSpPr txBox="1">
            <a:spLocks noChangeAspect="1" noChangeArrowheads="1"/>
          </p:cNvSpPr>
          <p:nvPr/>
        </p:nvSpPr>
        <p:spPr bwMode="auto">
          <a:xfrm>
            <a:off x="4009312" y="3658278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L3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32" name="Text Box 295"/>
          <p:cNvSpPr txBox="1">
            <a:spLocks noChangeAspect="1" noChangeArrowheads="1"/>
          </p:cNvSpPr>
          <p:nvPr/>
        </p:nvSpPr>
        <p:spPr bwMode="auto">
          <a:xfrm>
            <a:off x="6277505" y="3675751"/>
            <a:ext cx="2876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L3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main memory.</a:t>
            </a:r>
          </a:p>
        </p:txBody>
      </p:sp>
      <p:sp>
        <p:nvSpPr>
          <p:cNvPr id="33" name="Text Box 297"/>
          <p:cNvSpPr txBox="1">
            <a:spLocks noChangeAspect="1" noChangeArrowheads="1"/>
          </p:cNvSpPr>
          <p:nvPr/>
        </p:nvSpPr>
        <p:spPr bwMode="auto">
          <a:xfrm>
            <a:off x="838200" y="6062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L6:</a:t>
            </a:r>
          </a:p>
        </p:txBody>
      </p:sp>
      <p:sp>
        <p:nvSpPr>
          <p:cNvPr id="34" name="Text Box 229"/>
          <p:cNvSpPr txBox="1">
            <a:spLocks noChangeAspect="1" noChangeArrowheads="1"/>
          </p:cNvSpPr>
          <p:nvPr/>
        </p:nvSpPr>
        <p:spPr bwMode="auto">
          <a:xfrm>
            <a:off x="6807419" y="4419600"/>
            <a:ext cx="21841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Main memory holds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disk blocks retrieved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from local disks.</a:t>
            </a:r>
          </a:p>
        </p:txBody>
      </p:sp>
      <p:sp>
        <p:nvSpPr>
          <p:cNvPr id="35" name="Line 292">
            <a:extLst>
              <a:ext uri="{FF2B5EF4-FFF2-40B4-BE49-F238E27FC236}">
                <a16:creationId xmlns:a16="http://schemas.microsoft.com/office/drawing/2014/main" id="{FBE8AA64-64E2-C240-A74E-0D996DADA75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1553030" y="6781798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6" name="Line 292">
            <a:extLst>
              <a:ext uri="{FF2B5EF4-FFF2-40B4-BE49-F238E27FC236}">
                <a16:creationId xmlns:a16="http://schemas.microsoft.com/office/drawing/2014/main" id="{E63C5BBD-3F04-D54D-B7A0-6901ABBCA2A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265363" y="5121963"/>
            <a:ext cx="449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7" name="Line 292">
            <a:extLst>
              <a:ext uri="{FF2B5EF4-FFF2-40B4-BE49-F238E27FC236}">
                <a16:creationId xmlns:a16="http://schemas.microsoft.com/office/drawing/2014/main" id="{30DFD0B2-3ACD-4C41-886A-F8B9694D7DF8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5116564" y="2241002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8" name="Line 292">
            <a:extLst>
              <a:ext uri="{FF2B5EF4-FFF2-40B4-BE49-F238E27FC236}">
                <a16:creationId xmlns:a16="http://schemas.microsoft.com/office/drawing/2014/main" id="{78A44D5E-395F-F447-8B08-D7977AD9F7A1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1689100" y="5962362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9" name="Line 203">
            <a:extLst>
              <a:ext uri="{FF2B5EF4-FFF2-40B4-BE49-F238E27FC236}">
                <a16:creationId xmlns:a16="http://schemas.microsoft.com/office/drawing/2014/main" id="{17D1816C-0C44-6B4C-8C3A-187DA9426FB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023696" y="2234486"/>
            <a:ext cx="9810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27B38481-0D12-7F4D-8C34-6FA672D1CE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579" y="5749042"/>
            <a:ext cx="661586" cy="49935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D365759-A43D-2440-9819-011BFA51B6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4409896"/>
            <a:ext cx="684413" cy="60281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FD1B702-F3F0-234F-AEDA-6A832B8EAF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375" y="2814565"/>
            <a:ext cx="778288" cy="763393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D2FDD7F-9CD4-BF42-BF49-ABE9FBF86A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248" y="1600200"/>
            <a:ext cx="768111" cy="555941"/>
          </a:xfrm>
          <a:prstGeom prst="rect">
            <a:avLst/>
          </a:prstGeom>
        </p:spPr>
      </p:pic>
      <p:sp>
        <p:nvSpPr>
          <p:cNvPr id="49" name="Line 292">
            <a:extLst>
              <a:ext uri="{FF2B5EF4-FFF2-40B4-BE49-F238E27FC236}">
                <a16:creationId xmlns:a16="http://schemas.microsoft.com/office/drawing/2014/main" id="{B7DE7034-6C1B-FA4D-A06C-F667CB3A505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6934200" y="5142563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003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of Locality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3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47800"/>
            <a:ext cx="8229600" cy="493776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Programs tend to use data and instructions with addresses near or equal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Temporal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Recently referenced items are likely </a:t>
            </a:r>
            <a:br>
              <a:rPr lang="en-GB" dirty="0"/>
            </a:br>
            <a:r>
              <a:rPr lang="en-GB" dirty="0"/>
              <a:t>to be referenced again in the near future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Spatial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Items with nearby addresses tend </a:t>
            </a:r>
            <a:br>
              <a:rPr lang="en-GB" dirty="0"/>
            </a:br>
            <a:r>
              <a:rPr lang="en-GB" dirty="0"/>
              <a:t>to be referenced close together in time</a:t>
            </a:r>
          </a:p>
          <a:p>
            <a:pPr>
              <a:buFont typeface="Wingdings 3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096000" y="31242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489700" y="3124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319056" y="2614411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6102261" y="461694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95961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70700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416720" y="4186571"/>
            <a:ext cx="841420" cy="359535"/>
          </a:xfrm>
          <a:custGeom>
            <a:avLst/>
            <a:gdLst>
              <a:gd name="connsiteX0" fmla="*/ 200695 w 841420"/>
              <a:gd name="connsiteY0" fmla="*/ 353095 h 359535"/>
              <a:gd name="connsiteX1" fmla="*/ 91225 w 841420"/>
              <a:gd name="connsiteY1" fmla="*/ 56881 h 359535"/>
              <a:gd name="connsiteX2" fmla="*/ 748048 w 841420"/>
              <a:gd name="connsiteY2" fmla="*/ 50442 h 359535"/>
              <a:gd name="connsiteX3" fmla="*/ 651456 w 841420"/>
              <a:gd name="connsiteY3" fmla="*/ 359535 h 35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4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8DB48-9C46-A046-9981-D8C97D021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Lines</a:t>
            </a:r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78644CC0-6002-2D41-B075-DE5C72EBE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29000"/>
            <a:ext cx="8534400" cy="3048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data block: </a:t>
            </a:r>
            <a:r>
              <a:rPr lang="en-US" dirty="0"/>
              <a:t>cached data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tag:</a:t>
            </a:r>
            <a:r>
              <a:rPr lang="en-US" dirty="0"/>
              <a:t> uniquely identifies which data is stored in the cache line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valid bit: </a:t>
            </a:r>
            <a:r>
              <a:rPr lang="en-US" dirty="0"/>
              <a:t>indicates whether or not the line contains meaningful information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D6CA4C-537D-704D-AF43-B5BBE99D602F}"/>
              </a:ext>
            </a:extLst>
          </p:cNvPr>
          <p:cNvSpPr/>
          <p:nvPr/>
        </p:nvSpPr>
        <p:spPr bwMode="auto">
          <a:xfrm>
            <a:off x="1524000" y="2438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277ACE-5275-FD43-871E-B0911B1B29B9}"/>
              </a:ext>
            </a:extLst>
          </p:cNvPr>
          <p:cNvSpPr/>
          <p:nvPr/>
        </p:nvSpPr>
        <p:spPr bwMode="auto">
          <a:xfrm>
            <a:off x="30222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548F1B-7A05-5F4D-A0C5-20CDB9928123}"/>
              </a:ext>
            </a:extLst>
          </p:cNvPr>
          <p:cNvSpPr/>
          <p:nvPr/>
        </p:nvSpPr>
        <p:spPr bwMode="auto">
          <a:xfrm>
            <a:off x="3294848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F2E5E6-72D5-E44A-BEA7-A4F8027AD5C2}"/>
              </a:ext>
            </a:extLst>
          </p:cNvPr>
          <p:cNvSpPr/>
          <p:nvPr/>
        </p:nvSpPr>
        <p:spPr bwMode="auto">
          <a:xfrm>
            <a:off x="3555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6C7FA5-3117-ED44-94F3-4201114AD4F9}"/>
              </a:ext>
            </a:extLst>
          </p:cNvPr>
          <p:cNvSpPr/>
          <p:nvPr/>
        </p:nvSpPr>
        <p:spPr bwMode="auto">
          <a:xfrm>
            <a:off x="4977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CEF0FC-8DAF-9F4C-8DEC-640F19093892}"/>
              </a:ext>
            </a:extLst>
          </p:cNvPr>
          <p:cNvSpPr/>
          <p:nvPr/>
        </p:nvSpPr>
        <p:spPr bwMode="auto">
          <a:xfrm>
            <a:off x="2119653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D9D393-A4D2-554E-82B6-AE68B3BE7FCB}"/>
              </a:ext>
            </a:extLst>
          </p:cNvPr>
          <p:cNvSpPr/>
          <p:nvPr/>
        </p:nvSpPr>
        <p:spPr bwMode="auto">
          <a:xfrm>
            <a:off x="1650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9E1A03-C089-3249-BEDB-B9981EDA73B3}"/>
              </a:ext>
            </a:extLst>
          </p:cNvPr>
          <p:cNvSpPr/>
          <p:nvPr/>
        </p:nvSpPr>
        <p:spPr bwMode="auto">
          <a:xfrm>
            <a:off x="3828971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CE65FE-D999-FA4F-B781-D3699584B699}"/>
              </a:ext>
            </a:extLst>
          </p:cNvPr>
          <p:cNvSpPr/>
          <p:nvPr/>
        </p:nvSpPr>
        <p:spPr bwMode="auto">
          <a:xfrm>
            <a:off x="4686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861D87-ED95-BC46-819B-CF36B74F090F}"/>
              </a:ext>
            </a:extLst>
          </p:cNvPr>
          <p:cNvSpPr/>
          <p:nvPr/>
        </p:nvSpPr>
        <p:spPr bwMode="auto">
          <a:xfrm>
            <a:off x="4394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E1B1AD-7FB7-C648-90A9-35E6E8651D2C}"/>
              </a:ext>
            </a:extLst>
          </p:cNvPr>
          <p:cNvSpPr/>
          <p:nvPr/>
        </p:nvSpPr>
        <p:spPr bwMode="auto">
          <a:xfrm>
            <a:off x="4102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51ED692-ECD8-6141-99D3-B124C5E76D13}"/>
              </a:ext>
            </a:extLst>
          </p:cNvPr>
          <p:cNvGrpSpPr/>
          <p:nvPr/>
        </p:nvGrpSpPr>
        <p:grpSpPr>
          <a:xfrm>
            <a:off x="781868" y="1701306"/>
            <a:ext cx="1005078" cy="851394"/>
            <a:chOff x="781868" y="1701306"/>
            <a:chExt cx="1005078" cy="85139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B25878D-8E73-D94E-A460-ED0BB1A29A67}"/>
                </a:ext>
              </a:extLst>
            </p:cNvPr>
            <p:cNvSpPr txBox="1"/>
            <p:nvPr/>
          </p:nvSpPr>
          <p:spPr>
            <a:xfrm>
              <a:off x="781868" y="1701306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valid bit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6F7B5B1-FA3E-9841-9252-FD4DDA7131DF}"/>
                </a:ext>
              </a:extLst>
            </p:cNvPr>
            <p:cNvCxnSpPr>
              <a:stCxn id="18" idx="2"/>
              <a:endCxn id="12" idx="0"/>
            </p:cNvCxnSpPr>
            <p:nvPr/>
          </p:nvCxnSpPr>
          <p:spPr>
            <a:xfrm>
              <a:off x="1265334" y="2070638"/>
              <a:ext cx="521612" cy="48206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067B4F0-3276-164C-BF14-568B58461057}"/>
              </a:ext>
            </a:extLst>
          </p:cNvPr>
          <p:cNvGrpSpPr/>
          <p:nvPr/>
        </p:nvGrpSpPr>
        <p:grpSpPr>
          <a:xfrm>
            <a:off x="2273573" y="1701306"/>
            <a:ext cx="966931" cy="864677"/>
            <a:chOff x="2273573" y="1701306"/>
            <a:chExt cx="966931" cy="86467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E59D495-0DB1-1440-8269-2B6B88206F2C}"/>
                </a:ext>
              </a:extLst>
            </p:cNvPr>
            <p:cNvSpPr txBox="1"/>
            <p:nvPr/>
          </p:nvSpPr>
          <p:spPr>
            <a:xfrm>
              <a:off x="2273573" y="1701306"/>
              <a:ext cx="966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tag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51A3538B-33FB-AC44-B3C8-E1B9C981224A}"/>
                </a:ext>
              </a:extLst>
            </p:cNvPr>
            <p:cNvCxnSpPr>
              <a:cxnSpLocks/>
            </p:cNvCxnSpPr>
            <p:nvPr/>
          </p:nvCxnSpPr>
          <p:spPr>
            <a:xfrm>
              <a:off x="2503158" y="2070638"/>
              <a:ext cx="0" cy="4953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230D976-B19B-544C-99FD-33D813668CE0}"/>
              </a:ext>
            </a:extLst>
          </p:cNvPr>
          <p:cNvGrpSpPr/>
          <p:nvPr/>
        </p:nvGrpSpPr>
        <p:grpSpPr>
          <a:xfrm>
            <a:off x="3145629" y="1701306"/>
            <a:ext cx="1959767" cy="851396"/>
            <a:chOff x="3145629" y="1701306"/>
            <a:chExt cx="1959767" cy="85139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A6B9491-07BA-9749-9BB2-D004A6ACC6CB}"/>
                </a:ext>
              </a:extLst>
            </p:cNvPr>
            <p:cNvSpPr txBox="1"/>
            <p:nvPr/>
          </p:nvSpPr>
          <p:spPr>
            <a:xfrm>
              <a:off x="3507395" y="1701306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data block</a:t>
              </a:r>
            </a:p>
          </p:txBody>
        </p:sp>
        <p:sp>
          <p:nvSpPr>
            <p:cNvPr id="28" name="Left Brace 27">
              <a:extLst>
                <a:ext uri="{FF2B5EF4-FFF2-40B4-BE49-F238E27FC236}">
                  <a16:creationId xmlns:a16="http://schemas.microsoft.com/office/drawing/2014/main" id="{A4A70799-4A7A-7649-BDDB-D3DC9A56F054}"/>
                </a:ext>
              </a:extLst>
            </p:cNvPr>
            <p:cNvSpPr/>
            <p:nvPr/>
          </p:nvSpPr>
          <p:spPr>
            <a:xfrm rot="5400000">
              <a:off x="3883697" y="1331002"/>
              <a:ext cx="483632" cy="1959767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970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Caching—The Organization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5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2695620"/>
            <a:ext cx="8229600" cy="3781379"/>
          </a:xfrm>
        </p:spPr>
        <p:txBody>
          <a:bodyPr/>
          <a:lstStyle/>
          <a:p>
            <a:pPr lvl="1"/>
            <a:endParaRPr lang="en-US" dirty="0"/>
          </a:p>
          <a:p>
            <a:r>
              <a:rPr lang="en-US" dirty="0"/>
              <a:t>An address is decomposed into three parts</a:t>
            </a:r>
          </a:p>
          <a:p>
            <a:pPr lvl="1"/>
            <a:r>
              <a:rPr lang="en-US" dirty="0"/>
              <a:t>Low-order b bits, providing an offset into a block (2</a:t>
            </a:r>
            <a:r>
              <a:rPr lang="en-US" baseline="30000" dirty="0"/>
              <a:t>b</a:t>
            </a:r>
            <a:r>
              <a:rPr lang="en-US" dirty="0"/>
              <a:t> is the data block size)</a:t>
            </a:r>
          </a:p>
          <a:p>
            <a:pPr lvl="1"/>
            <a:r>
              <a:rPr lang="en-US" dirty="0"/>
              <a:t>Middle s bits, indicating which set in the cache to search (2</a:t>
            </a:r>
            <a:r>
              <a:rPr lang="en-US" baseline="30000" dirty="0"/>
              <a:t>s</a:t>
            </a:r>
            <a:r>
              <a:rPr lang="en-US" dirty="0"/>
              <a:t> is the number of sets)</a:t>
            </a:r>
          </a:p>
          <a:p>
            <a:pPr lvl="1"/>
            <a:r>
              <a:rPr lang="en-US" dirty="0"/>
              <a:t>Upper remaining bits, the tag to be matched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4088C8-686C-A84A-A509-FEB1BC3BDBAA}"/>
              </a:ext>
            </a:extLst>
          </p:cNvPr>
          <p:cNvSpPr txBox="1"/>
          <p:nvPr/>
        </p:nvSpPr>
        <p:spPr>
          <a:xfrm>
            <a:off x="2210128" y="2020675"/>
            <a:ext cx="170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data: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664E363-3673-6D48-8182-92F24081AC2E}"/>
              </a:ext>
            </a:extLst>
          </p:cNvPr>
          <p:cNvGrpSpPr/>
          <p:nvPr/>
        </p:nvGrpSpPr>
        <p:grpSpPr>
          <a:xfrm>
            <a:off x="3962400" y="2057400"/>
            <a:ext cx="1923359" cy="286006"/>
            <a:chOff x="5943272" y="2319242"/>
            <a:chExt cx="1923359" cy="28600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A69B804-5562-5B4B-8B8C-B4876417230B}"/>
                </a:ext>
              </a:extLst>
            </p:cNvPr>
            <p:cNvSpPr/>
            <p:nvPr/>
          </p:nvSpPr>
          <p:spPr bwMode="auto">
            <a:xfrm>
              <a:off x="5943272" y="2319242"/>
              <a:ext cx="460173" cy="286006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ysClr val="windowText" lastClr="00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9622003-F1DE-404F-92E0-5CA36B2F6E39}"/>
                </a:ext>
              </a:extLst>
            </p:cNvPr>
            <p:cNvSpPr/>
            <p:nvPr/>
          </p:nvSpPr>
          <p:spPr bwMode="auto">
            <a:xfrm>
              <a:off x="7119815" y="2320245"/>
              <a:ext cx="746816" cy="28500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9497F55-5C88-A449-B333-060B3410A6EB}"/>
                </a:ext>
              </a:extLst>
            </p:cNvPr>
            <p:cNvSpPr/>
            <p:nvPr/>
          </p:nvSpPr>
          <p:spPr bwMode="auto">
            <a:xfrm>
              <a:off x="6380589" y="2319242"/>
              <a:ext cx="746817" cy="2860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index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248FBEC-66EE-5749-869C-DC52C25CEBC8}"/>
              </a:ext>
            </a:extLst>
          </p:cNvPr>
          <p:cNvSpPr/>
          <p:nvPr/>
        </p:nvSpPr>
        <p:spPr>
          <a:xfrm>
            <a:off x="3962400" y="2057399"/>
            <a:ext cx="1923359" cy="2860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8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6</a:t>
            </a:fld>
            <a:endParaRPr lang="en-US">
              <a:solidFill>
                <a:srgbClr val="297FD5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371601" y="50972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990600" y="4267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888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761448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0222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444288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586253" y="4381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1172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295571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153088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861166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569244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90600" y="3581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4888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761448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0222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444288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86253" y="3695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1172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295571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53088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861166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569244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990600" y="28956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888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61448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30222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44288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586253" y="30099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11172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295571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153088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861166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569244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990600" y="5334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488843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761448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3022243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444288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586253" y="5448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1117243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3295571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4153088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3861166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569244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8267E39-5DC0-404B-B958-778A6096445E}"/>
              </a:ext>
            </a:extLst>
          </p:cNvPr>
          <p:cNvGrpSpPr/>
          <p:nvPr/>
        </p:nvGrpSpPr>
        <p:grpSpPr>
          <a:xfrm>
            <a:off x="4867141" y="2605247"/>
            <a:ext cx="1886858" cy="655388"/>
            <a:chOff x="4867141" y="2605247"/>
            <a:chExt cx="1886858" cy="655388"/>
          </a:xfrm>
        </p:grpSpPr>
        <p:cxnSp>
          <p:nvCxnSpPr>
            <p:cNvPr id="53" name="Shape 182"/>
            <p:cNvCxnSpPr>
              <a:cxnSpLocks/>
              <a:stCxn id="62" idx="2"/>
            </p:cNvCxnSpPr>
            <p:nvPr/>
          </p:nvCxnSpPr>
          <p:spPr bwMode="auto">
            <a:xfrm rot="5400000">
              <a:off x="5521425" y="1950963"/>
              <a:ext cx="578289" cy="1886858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5274662" y="2860525"/>
              <a:ext cx="1088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</a:rPr>
                <a:t>find line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6B0C452-C1FE-9444-8387-C8DE2D8236B2}"/>
              </a:ext>
            </a:extLst>
          </p:cNvPr>
          <p:cNvGrpSpPr/>
          <p:nvPr/>
        </p:nvGrpSpPr>
        <p:grpSpPr>
          <a:xfrm>
            <a:off x="3715566" y="2605249"/>
            <a:ext cx="4151065" cy="1287741"/>
            <a:chOff x="3715566" y="2605249"/>
            <a:chExt cx="4151065" cy="1287741"/>
          </a:xfrm>
        </p:grpSpPr>
        <p:sp>
          <p:nvSpPr>
            <p:cNvPr id="56" name="TextBox 55"/>
            <p:cNvSpPr txBox="1"/>
            <p:nvPr/>
          </p:nvSpPr>
          <p:spPr>
            <a:xfrm>
              <a:off x="5279017" y="3492880"/>
              <a:ext cx="25876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</a:rPr>
                <a:t>identifies byte in line</a:t>
              </a:r>
            </a:p>
          </p:txBody>
        </p:sp>
        <p:cxnSp>
          <p:nvCxnSpPr>
            <p:cNvPr id="57" name="Shape 182"/>
            <p:cNvCxnSpPr>
              <a:cxnSpLocks/>
              <a:stCxn id="59" idx="2"/>
              <a:endCxn id="41" idx="2"/>
            </p:cNvCxnSpPr>
            <p:nvPr/>
          </p:nvCxnSpPr>
          <p:spPr bwMode="auto">
            <a:xfrm rot="5400000">
              <a:off x="5249669" y="1071146"/>
              <a:ext cx="709452" cy="3777657"/>
            </a:xfrm>
            <a:prstGeom prst="bentConnector3">
              <a:avLst>
                <a:gd name="adj1" fmla="val 132222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2B71C26D-0BFD-8F42-878C-54148C21F76D}"/>
              </a:ext>
            </a:extLst>
          </p:cNvPr>
          <p:cNvSpPr txBox="1"/>
          <p:nvPr/>
        </p:nvSpPr>
        <p:spPr>
          <a:xfrm>
            <a:off x="4191000" y="2282517"/>
            <a:ext cx="170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data: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B5D24A2-084C-424D-9ED8-44A1312ADCA9}"/>
              </a:ext>
            </a:extLst>
          </p:cNvPr>
          <p:cNvGrpSpPr/>
          <p:nvPr/>
        </p:nvGrpSpPr>
        <p:grpSpPr>
          <a:xfrm>
            <a:off x="5943272" y="2319242"/>
            <a:ext cx="1923359" cy="286006"/>
            <a:chOff x="5943272" y="2319242"/>
            <a:chExt cx="1923359" cy="286006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67C1542C-F8CE-974D-B32A-5798934D8308}"/>
                </a:ext>
              </a:extLst>
            </p:cNvPr>
            <p:cNvSpPr/>
            <p:nvPr/>
          </p:nvSpPr>
          <p:spPr bwMode="auto">
            <a:xfrm>
              <a:off x="5943272" y="2319242"/>
              <a:ext cx="460173" cy="286006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ysClr val="windowText" lastClr="00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ED6F0B4-55EC-0B42-8476-F6E86CF0FA21}"/>
                </a:ext>
              </a:extLst>
            </p:cNvPr>
            <p:cNvSpPr/>
            <p:nvPr/>
          </p:nvSpPr>
          <p:spPr bwMode="auto">
            <a:xfrm>
              <a:off x="7119815" y="2320245"/>
              <a:ext cx="746816" cy="28500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80ED784-C8E1-4943-B05C-F4F9F06FBE58}"/>
                </a:ext>
              </a:extLst>
            </p:cNvPr>
            <p:cNvSpPr/>
            <p:nvPr/>
          </p:nvSpPr>
          <p:spPr bwMode="auto">
            <a:xfrm>
              <a:off x="6380589" y="2319242"/>
              <a:ext cx="746817" cy="2860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index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13DDCBEF-FA74-EE4B-B91A-C8C9AC1758BA}"/>
              </a:ext>
            </a:extLst>
          </p:cNvPr>
          <p:cNvSpPr/>
          <p:nvPr/>
        </p:nvSpPr>
        <p:spPr>
          <a:xfrm>
            <a:off x="5943272" y="2319241"/>
            <a:ext cx="1923359" cy="2860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CF47A31-AC07-EB4B-BD2A-81B85EBA13ED}"/>
              </a:ext>
            </a:extLst>
          </p:cNvPr>
          <p:cNvGrpSpPr/>
          <p:nvPr/>
        </p:nvGrpSpPr>
        <p:grpSpPr>
          <a:xfrm>
            <a:off x="6173358" y="382942"/>
            <a:ext cx="772939" cy="2018501"/>
            <a:chOff x="6173358" y="382942"/>
            <a:chExt cx="772939" cy="2018501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D4A1CAE-3DEB-E843-A461-21C4BFF09A56}"/>
                </a:ext>
              </a:extLst>
            </p:cNvPr>
            <p:cNvSpPr txBox="1"/>
            <p:nvPr/>
          </p:nvSpPr>
          <p:spPr>
            <a:xfrm rot="18812500">
              <a:off x="5752380" y="1207527"/>
              <a:ext cx="2018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rest of the bits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B627B1FC-0111-3C45-8EC6-7CF69CDD8421}"/>
                </a:ext>
              </a:extLst>
            </p:cNvPr>
            <p:cNvCxnSpPr>
              <a:cxnSpLocks/>
            </p:cNvCxnSpPr>
            <p:nvPr/>
          </p:nvCxnSpPr>
          <p:spPr>
            <a:xfrm>
              <a:off x="6173358" y="2153253"/>
              <a:ext cx="0" cy="1659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F33AB35-67FA-0C4D-9FD1-94AB552D5336}"/>
              </a:ext>
            </a:extLst>
          </p:cNvPr>
          <p:cNvGrpSpPr/>
          <p:nvPr/>
        </p:nvGrpSpPr>
        <p:grpSpPr>
          <a:xfrm>
            <a:off x="6753998" y="338378"/>
            <a:ext cx="884704" cy="2064609"/>
            <a:chOff x="6753998" y="338378"/>
            <a:chExt cx="884704" cy="206460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DD5983B-9A19-AD48-9076-89C7D26D38CA}"/>
                </a:ext>
              </a:extLst>
            </p:cNvPr>
            <p:cNvSpPr txBox="1"/>
            <p:nvPr/>
          </p:nvSpPr>
          <p:spPr>
            <a:xfrm rot="18812500">
              <a:off x="6421731" y="1186017"/>
              <a:ext cx="2064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log(# lines) bits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464364E0-12C0-2A47-9E8D-00B25FA5BAAA}"/>
                </a:ext>
              </a:extLst>
            </p:cNvPr>
            <p:cNvCxnSpPr>
              <a:cxnSpLocks/>
              <a:endCxn id="62" idx="0"/>
            </p:cNvCxnSpPr>
            <p:nvPr/>
          </p:nvCxnSpPr>
          <p:spPr>
            <a:xfrm>
              <a:off x="6753998" y="2153253"/>
              <a:ext cx="0" cy="16598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C4C3B72-563F-F143-8D6D-4C3CACDED954}"/>
              </a:ext>
            </a:extLst>
          </p:cNvPr>
          <p:cNvGrpSpPr/>
          <p:nvPr/>
        </p:nvGrpSpPr>
        <p:grpSpPr>
          <a:xfrm>
            <a:off x="7493222" y="297921"/>
            <a:ext cx="908045" cy="2082621"/>
            <a:chOff x="7493222" y="297921"/>
            <a:chExt cx="908045" cy="2082621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1B726A4-F2F7-1242-9510-76BA1C3BA235}"/>
                </a:ext>
              </a:extLst>
            </p:cNvPr>
            <p:cNvSpPr txBox="1"/>
            <p:nvPr/>
          </p:nvSpPr>
          <p:spPr>
            <a:xfrm rot="18812500">
              <a:off x="7175290" y="1154566"/>
              <a:ext cx="2082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log(block size) bits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4835EF5C-41AF-1F4C-A397-695987BF1621}"/>
                </a:ext>
              </a:extLst>
            </p:cNvPr>
            <p:cNvCxnSpPr>
              <a:cxnSpLocks/>
              <a:endCxn id="59" idx="0"/>
            </p:cNvCxnSpPr>
            <p:nvPr/>
          </p:nvCxnSpPr>
          <p:spPr>
            <a:xfrm>
              <a:off x="7493222" y="2140254"/>
              <a:ext cx="1" cy="17999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ABAA3202-051E-274D-B67C-E27288728924}"/>
              </a:ext>
            </a:extLst>
          </p:cNvPr>
          <p:cNvSpPr txBox="1"/>
          <p:nvPr/>
        </p:nvSpPr>
        <p:spPr>
          <a:xfrm>
            <a:off x="1645557" y="6248400"/>
            <a:ext cx="5852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How well does this take advantage of </a:t>
            </a:r>
            <a:r>
              <a:rPr lang="en-US" dirty="0" err="1"/>
              <a:t>spacial</a:t>
            </a:r>
            <a:r>
              <a:rPr lang="en-US" dirty="0"/>
              <a:t> locality?</a:t>
            </a:r>
          </a:p>
          <a:p>
            <a:pPr algn="ctr"/>
            <a:r>
              <a:rPr lang="en-US" dirty="0"/>
              <a:t>How well does this take advantage of temporal locality?</a:t>
            </a:r>
          </a:p>
        </p:txBody>
      </p:sp>
    </p:spTree>
    <p:extLst>
      <p:ext uri="{BB962C8B-B14F-4D97-AF65-F5344CB8AC3E}">
        <p14:creationId xmlns:p14="http://schemas.microsoft.com/office/powerpoint/2010/main" val="180677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0" grpId="1"/>
      <p:bldP spid="70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 Associative Cache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7</a:t>
            </a:fld>
            <a:endParaRPr lang="en-US">
              <a:solidFill>
                <a:srgbClr val="297FD5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762000" y="5017532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381000" y="1371600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 = 2: Two lines per set</a:t>
            </a:r>
          </a:p>
          <a:p>
            <a:r>
              <a:rPr lang="en-US" sz="18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" y="2731532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06607" y="280773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899924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135242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360367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587907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20788" y="290640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15928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96309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336537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084544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832550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080935" y="2810978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374252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609570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34695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7062235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595116" y="2909644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90256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070637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810865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558872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306878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57200" y="3417332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06607" y="349353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899924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135242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60367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587907" y="3592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1120788" y="359220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715928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596309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336537" y="3592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084544" y="3592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832550" y="3592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080935" y="3496778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374252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609570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834695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7062235" y="35954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4595116" y="3595444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4190256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6070637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6810865" y="35954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558872" y="35954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6306878" y="35954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57200" y="4103132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06607" y="417933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899924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2135242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2360367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3587907" y="42780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1120788" y="427800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715928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2596309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3336537" y="42780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084544" y="42780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2832550" y="42780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080935" y="4182578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5374252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5609570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834695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7062235" y="42812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595116" y="4281244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4190256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6070637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6810865" y="42812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6558872" y="42812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6306878" y="42812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457200" y="5319089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606607" y="5395292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899924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135242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2360367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587907" y="549395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1120788" y="5493958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715928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2596309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3336537" y="549395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3084544" y="549395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2832550" y="549395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4080935" y="539853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5374252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5609570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5834695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7062235" y="5497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4595116" y="549720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4190256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6070637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6810865" y="5497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6558872" y="5497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6306878" y="5497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06" name="Shape 182">
            <a:extLst>
              <a:ext uri="{FF2B5EF4-FFF2-40B4-BE49-F238E27FC236}">
                <a16:creationId xmlns:a16="http://schemas.microsoft.com/office/drawing/2014/main" id="{75DE0DA8-4979-1449-A746-025F826B67B4}"/>
              </a:ext>
            </a:extLst>
          </p:cNvPr>
          <p:cNvCxnSpPr>
            <a:cxnSpLocks/>
            <a:endCxn id="10" idx="3"/>
          </p:cNvCxnSpPr>
          <p:nvPr/>
        </p:nvCxnSpPr>
        <p:spPr bwMode="auto">
          <a:xfrm rot="16200000" flipH="1">
            <a:off x="7104475" y="2598629"/>
            <a:ext cx="650824" cy="227825"/>
          </a:xfrm>
          <a:prstGeom prst="bentConnector4">
            <a:avLst>
              <a:gd name="adj1" fmla="val 26459"/>
              <a:gd name="adj2" fmla="val 20034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hape 182">
            <a:extLst>
              <a:ext uri="{FF2B5EF4-FFF2-40B4-BE49-F238E27FC236}">
                <a16:creationId xmlns:a16="http://schemas.microsoft.com/office/drawing/2014/main" id="{DC7A36DF-8DCD-3544-BA57-0365747425AF}"/>
              </a:ext>
            </a:extLst>
          </p:cNvPr>
          <p:cNvCxnSpPr>
            <a:cxnSpLocks/>
            <a:endCxn id="32" idx="2"/>
          </p:cNvCxnSpPr>
          <p:nvPr/>
        </p:nvCxnSpPr>
        <p:spPr bwMode="auto">
          <a:xfrm rot="10800000" flipV="1">
            <a:off x="6433188" y="2364686"/>
            <a:ext cx="1593765" cy="808068"/>
          </a:xfrm>
          <a:prstGeom prst="bentConnector4">
            <a:avLst>
              <a:gd name="adj1" fmla="val -1091"/>
              <a:gd name="adj2" fmla="val 1282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191E467D-9DD6-4F4D-9AC1-DF4EB5E53B14}"/>
              </a:ext>
            </a:extLst>
          </p:cNvPr>
          <p:cNvSpPr txBox="1"/>
          <p:nvPr/>
        </p:nvSpPr>
        <p:spPr>
          <a:xfrm>
            <a:off x="4646464" y="2060796"/>
            <a:ext cx="170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data: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469A57A-34DC-C945-9924-C5A5D85F3041}"/>
              </a:ext>
            </a:extLst>
          </p:cNvPr>
          <p:cNvGrpSpPr/>
          <p:nvPr/>
        </p:nvGrpSpPr>
        <p:grpSpPr>
          <a:xfrm>
            <a:off x="6398736" y="2097521"/>
            <a:ext cx="1923359" cy="286006"/>
            <a:chOff x="5943272" y="2319242"/>
            <a:chExt cx="1923359" cy="286006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AF50B59A-DF0C-6F49-ACEE-1393CDCC047B}"/>
                </a:ext>
              </a:extLst>
            </p:cNvPr>
            <p:cNvSpPr/>
            <p:nvPr/>
          </p:nvSpPr>
          <p:spPr bwMode="auto">
            <a:xfrm>
              <a:off x="5943272" y="2319242"/>
              <a:ext cx="460173" cy="286006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ysClr val="windowText" lastClr="00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DC7C541E-041F-8843-8991-AFBAF1F34674}"/>
                </a:ext>
              </a:extLst>
            </p:cNvPr>
            <p:cNvSpPr/>
            <p:nvPr/>
          </p:nvSpPr>
          <p:spPr bwMode="auto">
            <a:xfrm>
              <a:off x="7119815" y="2320245"/>
              <a:ext cx="746816" cy="28500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B96A95C3-DD78-B141-9449-1A867C4FF67A}"/>
                </a:ext>
              </a:extLst>
            </p:cNvPr>
            <p:cNvSpPr/>
            <p:nvPr/>
          </p:nvSpPr>
          <p:spPr bwMode="auto">
            <a:xfrm>
              <a:off x="6380589" y="2319242"/>
              <a:ext cx="746817" cy="2860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index</a:t>
              </a:r>
            </a:p>
          </p:txBody>
        </p:sp>
      </p:grp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CD9F332-1693-724A-8CAC-ABFB016D01EC}"/>
              </a:ext>
            </a:extLst>
          </p:cNvPr>
          <p:cNvSpPr/>
          <p:nvPr/>
        </p:nvSpPr>
        <p:spPr>
          <a:xfrm>
            <a:off x="6398736" y="2097520"/>
            <a:ext cx="1923359" cy="2860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19C863B-B745-B94D-AE6C-E3673DABC65F}"/>
              </a:ext>
            </a:extLst>
          </p:cNvPr>
          <p:cNvGrpSpPr/>
          <p:nvPr/>
        </p:nvGrpSpPr>
        <p:grpSpPr>
          <a:xfrm>
            <a:off x="6628822" y="161221"/>
            <a:ext cx="772939" cy="2018501"/>
            <a:chOff x="6173358" y="382942"/>
            <a:chExt cx="772939" cy="2018501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150EE7D7-9E4A-B247-82ED-04650A099791}"/>
                </a:ext>
              </a:extLst>
            </p:cNvPr>
            <p:cNvSpPr txBox="1"/>
            <p:nvPr/>
          </p:nvSpPr>
          <p:spPr>
            <a:xfrm rot="18812500">
              <a:off x="5752380" y="1207527"/>
              <a:ext cx="2018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rest of the bits</a:t>
              </a:r>
            </a:p>
          </p:txBody>
        </p: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7DB99F5D-B22E-7C43-A65C-DEBCE374C49A}"/>
                </a:ext>
              </a:extLst>
            </p:cNvPr>
            <p:cNvCxnSpPr>
              <a:cxnSpLocks/>
            </p:cNvCxnSpPr>
            <p:nvPr/>
          </p:nvCxnSpPr>
          <p:spPr>
            <a:xfrm>
              <a:off x="6173358" y="2153253"/>
              <a:ext cx="0" cy="1659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B2DF4993-44F3-8945-8E8F-CE0A18A997C2}"/>
              </a:ext>
            </a:extLst>
          </p:cNvPr>
          <p:cNvGrpSpPr/>
          <p:nvPr/>
        </p:nvGrpSpPr>
        <p:grpSpPr>
          <a:xfrm>
            <a:off x="7209461" y="116755"/>
            <a:ext cx="740768" cy="2064609"/>
            <a:chOff x="7209462" y="120837"/>
            <a:chExt cx="740768" cy="2064609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6F483357-C1F7-4E41-8C19-10D3757295FD}"/>
                </a:ext>
              </a:extLst>
            </p:cNvPr>
            <p:cNvSpPr txBox="1"/>
            <p:nvPr/>
          </p:nvSpPr>
          <p:spPr>
            <a:xfrm rot="18812500">
              <a:off x="6733259" y="968476"/>
              <a:ext cx="2064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log(# sets) bits</a:t>
              </a:r>
            </a:p>
          </p:txBody>
        </p: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CDCC798B-C87C-3A4D-91AB-50610A7A2A37}"/>
                </a:ext>
              </a:extLst>
            </p:cNvPr>
            <p:cNvCxnSpPr>
              <a:cxnSpLocks/>
              <a:endCxn id="111" idx="0"/>
            </p:cNvCxnSpPr>
            <p:nvPr/>
          </p:nvCxnSpPr>
          <p:spPr>
            <a:xfrm>
              <a:off x="7209462" y="1931532"/>
              <a:ext cx="0" cy="16598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4D61577-0E7A-AB47-88B4-AE167BB10048}"/>
              </a:ext>
            </a:extLst>
          </p:cNvPr>
          <p:cNvGrpSpPr/>
          <p:nvPr/>
        </p:nvGrpSpPr>
        <p:grpSpPr>
          <a:xfrm>
            <a:off x="7915706" y="69321"/>
            <a:ext cx="714161" cy="2082621"/>
            <a:chOff x="7948686" y="81302"/>
            <a:chExt cx="714161" cy="2082621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79576CA6-288B-F340-9497-7B951C2931A4}"/>
                </a:ext>
              </a:extLst>
            </p:cNvPr>
            <p:cNvSpPr txBox="1"/>
            <p:nvPr/>
          </p:nvSpPr>
          <p:spPr>
            <a:xfrm rot="18812500">
              <a:off x="7436870" y="937947"/>
              <a:ext cx="2082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log(block size) bits</a:t>
              </a:r>
            </a:p>
          </p:txBody>
        </p: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CEBC6D41-7EB6-4C45-B381-E27ED75E97BE}"/>
                </a:ext>
              </a:extLst>
            </p:cNvPr>
            <p:cNvCxnSpPr>
              <a:cxnSpLocks/>
              <a:endCxn id="110" idx="0"/>
            </p:cNvCxnSpPr>
            <p:nvPr/>
          </p:nvCxnSpPr>
          <p:spPr>
            <a:xfrm>
              <a:off x="7948686" y="1918533"/>
              <a:ext cx="1" cy="17999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654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F7F96-4B58-6B49-85DD-B6BEFA33D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Exercise: 2-way Set Associative Cache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A15CC4-E31D-4546-AC82-2C4949ABBCB8}"/>
              </a:ext>
            </a:extLst>
          </p:cNvPr>
          <p:cNvSpPr txBox="1"/>
          <p:nvPr/>
        </p:nvSpPr>
        <p:spPr>
          <a:xfrm>
            <a:off x="6226974" y="1253212"/>
            <a:ext cx="85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Cache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ECAF541-1667-304F-B665-860FA840E5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92"/>
          <a:stretch/>
        </p:blipFill>
        <p:spPr>
          <a:xfrm>
            <a:off x="4038600" y="1880149"/>
            <a:ext cx="2308399" cy="798900"/>
          </a:xfrm>
          <a:prstGeom prst="rect">
            <a:avLst/>
          </a:prstGeom>
        </p:spPr>
      </p:pic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489C8875-B5E1-0A46-BAFF-44E92CB6C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211005"/>
              </p:ext>
            </p:extLst>
          </p:nvPr>
        </p:nvGraphicFramePr>
        <p:xfrm>
          <a:off x="403799" y="3652520"/>
          <a:ext cx="493020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201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1371606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143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61967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08FBAAE0-FC9D-8341-AED6-3531C72EF3AB}"/>
              </a:ext>
            </a:extLst>
          </p:cNvPr>
          <p:cNvGrpSpPr/>
          <p:nvPr/>
        </p:nvGrpSpPr>
        <p:grpSpPr>
          <a:xfrm>
            <a:off x="676359" y="1278602"/>
            <a:ext cx="2492425" cy="2207143"/>
            <a:chOff x="2957903" y="1254711"/>
            <a:chExt cx="2492425" cy="220714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84FC5BA-A3FB-1F44-8191-D58102A7741A}"/>
                </a:ext>
              </a:extLst>
            </p:cNvPr>
            <p:cNvGrpSpPr/>
            <p:nvPr/>
          </p:nvGrpSpPr>
          <p:grpSpPr>
            <a:xfrm>
              <a:off x="2957903" y="1254711"/>
              <a:ext cx="2492425" cy="2207143"/>
              <a:chOff x="2957903" y="1254711"/>
              <a:chExt cx="2492425" cy="2207143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C5B386F-66D0-4C4F-81F6-17EE9D5D8B8F}"/>
                  </a:ext>
                </a:extLst>
              </p:cNvPr>
              <p:cNvSpPr txBox="1"/>
              <p:nvPr/>
            </p:nvSpPr>
            <p:spPr>
              <a:xfrm>
                <a:off x="2957903" y="1254711"/>
                <a:ext cx="2492425" cy="220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Memory 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 err="1">
                    <a:latin typeface="Courier" pitchFamily="2" charset="0"/>
                  </a:rPr>
                  <a:t>rd</a:t>
                </a:r>
                <a:r>
                  <a:rPr lang="en-US" dirty="0">
                    <a:latin typeface="Courier" pitchFamily="2" charset="0"/>
                  </a:rPr>
                  <a:t> 0x14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 err="1">
                    <a:latin typeface="Courier" pitchFamily="2" charset="0"/>
                  </a:rPr>
                  <a:t>rd</a:t>
                </a:r>
                <a:r>
                  <a:rPr lang="en-US" dirty="0">
                    <a:latin typeface="Courier" pitchFamily="2" charset="0"/>
                  </a:rPr>
                  <a:t> 0x10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 err="1">
                    <a:latin typeface="Courier" pitchFamily="2" charset="0"/>
                  </a:rPr>
                  <a:t>rd</a:t>
                </a:r>
                <a:r>
                  <a:rPr lang="en-US" dirty="0">
                    <a:latin typeface="Courier" pitchFamily="2" charset="0"/>
                  </a:rPr>
                  <a:t> 0x0c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 err="1">
                    <a:latin typeface="Courier" pitchFamily="2" charset="0"/>
                  </a:rPr>
                  <a:t>rd</a:t>
                </a:r>
                <a:r>
                  <a:rPr lang="en-US" dirty="0">
                    <a:latin typeface="Courier" pitchFamily="2" charset="0"/>
                  </a:rPr>
                  <a:t> 0x08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 err="1">
                    <a:latin typeface="Courier" pitchFamily="2" charset="0"/>
                  </a:rPr>
                  <a:t>rd</a:t>
                </a:r>
                <a:r>
                  <a:rPr lang="en-US" dirty="0">
                    <a:latin typeface="Courier" pitchFamily="2" charset="0"/>
                  </a:rPr>
                  <a:t> 0x04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 err="1">
                    <a:latin typeface="Courier" pitchFamily="2" charset="0"/>
                  </a:rPr>
                  <a:t>rd</a:t>
                </a:r>
                <a:r>
                  <a:rPr lang="en-US" dirty="0">
                    <a:latin typeface="Courier" pitchFamily="2" charset="0"/>
                  </a:rPr>
                  <a:t> 0x00</a:t>
                </a: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77D951BD-841B-9D4B-8911-952EC6430506}"/>
                  </a:ext>
                </a:extLst>
              </p:cNvPr>
              <p:cNvGrpSpPr/>
              <p:nvPr/>
            </p:nvGrpSpPr>
            <p:grpSpPr>
              <a:xfrm>
                <a:off x="4186544" y="1894049"/>
                <a:ext cx="1228810" cy="1511060"/>
                <a:chOff x="4221945" y="1991464"/>
                <a:chExt cx="1228810" cy="1511060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438B4AF6-6DF6-1A4F-A82C-43C388B56566}"/>
                    </a:ext>
                  </a:extLst>
                </p:cNvPr>
                <p:cNvSpPr/>
                <p:nvPr/>
              </p:nvSpPr>
              <p:spPr>
                <a:xfrm>
                  <a:off x="4221945" y="199146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17</a:t>
                  </a: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14755648-64CE-C345-AF53-492825094B5D}"/>
                    </a:ext>
                  </a:extLst>
                </p:cNvPr>
                <p:cNvSpPr/>
                <p:nvPr/>
              </p:nvSpPr>
              <p:spPr>
                <a:xfrm>
                  <a:off x="4221945" y="319772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13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C7EF4A4-726E-AD4E-9410-A2D3A0AE26FE}"/>
                    </a:ext>
                  </a:extLst>
                </p:cNvPr>
                <p:cNvSpPr/>
                <p:nvPr/>
              </p:nvSpPr>
              <p:spPr>
                <a:xfrm>
                  <a:off x="4221945" y="228979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16</a:t>
                  </a: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48C11CFF-4281-514B-8366-D8D79CACFCDF}"/>
                    </a:ext>
                  </a:extLst>
                </p:cNvPr>
                <p:cNvSpPr/>
                <p:nvPr/>
              </p:nvSpPr>
              <p:spPr>
                <a:xfrm>
                  <a:off x="4221945" y="258812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15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E89CC4B4-4BBA-4B4A-A733-2909FBE08746}"/>
                    </a:ext>
                  </a:extLst>
                </p:cNvPr>
                <p:cNvSpPr/>
                <p:nvPr/>
              </p:nvSpPr>
              <p:spPr>
                <a:xfrm>
                  <a:off x="4222615" y="2894855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14</a:t>
                  </a:r>
                </a:p>
              </p:txBody>
            </p:sp>
          </p:grp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71E0159-C3DC-D043-9FD2-BAD3B5F6BC5A}"/>
                </a:ext>
              </a:extLst>
            </p:cNvPr>
            <p:cNvSpPr/>
            <p:nvPr/>
          </p:nvSpPr>
          <p:spPr>
            <a:xfrm>
              <a:off x="4186544" y="1600027"/>
              <a:ext cx="122814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18</a:t>
              </a:r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1948B73C-F96E-4648-9474-46DF43C16A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111595"/>
              </p:ext>
            </p:extLst>
          </p:nvPr>
        </p:nvGraphicFramePr>
        <p:xfrm>
          <a:off x="5334006" y="3652520"/>
          <a:ext cx="340619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548">
                  <a:extLst>
                    <a:ext uri="{9D8B030D-6E8A-4147-A177-3AD203B41FA5}">
                      <a16:colId xmlns:a16="http://schemas.microsoft.com/office/drawing/2014/main" val="1426165226"/>
                    </a:ext>
                  </a:extLst>
                </a:gridCol>
                <a:gridCol w="851548">
                  <a:extLst>
                    <a:ext uri="{9D8B030D-6E8A-4147-A177-3AD203B41FA5}">
                      <a16:colId xmlns:a16="http://schemas.microsoft.com/office/drawing/2014/main" val="112334019"/>
                    </a:ext>
                  </a:extLst>
                </a:gridCol>
                <a:gridCol w="851548">
                  <a:extLst>
                    <a:ext uri="{9D8B030D-6E8A-4147-A177-3AD203B41FA5}">
                      <a16:colId xmlns:a16="http://schemas.microsoft.com/office/drawing/2014/main" val="3713711433"/>
                    </a:ext>
                  </a:extLst>
                </a:gridCol>
                <a:gridCol w="851548">
                  <a:extLst>
                    <a:ext uri="{9D8B030D-6E8A-4147-A177-3AD203B41FA5}">
                      <a16:colId xmlns:a16="http://schemas.microsoft.com/office/drawing/2014/main" val="34626467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61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98135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8B531D9-7719-504F-A273-8372C49D144B}"/>
              </a:ext>
            </a:extLst>
          </p:cNvPr>
          <p:cNvSpPr/>
          <p:nvPr/>
        </p:nvSpPr>
        <p:spPr>
          <a:xfrm>
            <a:off x="4397425" y="2754868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Assume 8 byte data blocks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FA8977E-816C-4846-9909-EC5E262DF3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92"/>
          <a:stretch/>
        </p:blipFill>
        <p:spPr>
          <a:xfrm>
            <a:off x="6471168" y="1877101"/>
            <a:ext cx="2308399" cy="798900"/>
          </a:xfrm>
          <a:prstGeom prst="rect">
            <a:avLst/>
          </a:prstGeom>
        </p:spPr>
      </p:pic>
      <p:sp>
        <p:nvSpPr>
          <p:cNvPr id="14" name="Left Brace 13">
            <a:extLst>
              <a:ext uri="{FF2B5EF4-FFF2-40B4-BE49-F238E27FC236}">
                <a16:creationId xmlns:a16="http://schemas.microsoft.com/office/drawing/2014/main" id="{C84AF63F-9ED3-9846-B4AA-1C942D4BA870}"/>
              </a:ext>
            </a:extLst>
          </p:cNvPr>
          <p:cNvSpPr/>
          <p:nvPr/>
        </p:nvSpPr>
        <p:spPr>
          <a:xfrm rot="5400000">
            <a:off x="5302529" y="846460"/>
            <a:ext cx="209119" cy="18798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47961B-4346-A745-84E7-1677C1032B72}"/>
              </a:ext>
            </a:extLst>
          </p:cNvPr>
          <p:cNvSpPr txBox="1"/>
          <p:nvPr/>
        </p:nvSpPr>
        <p:spPr>
          <a:xfrm>
            <a:off x="5105563" y="1432589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Set 0</a:t>
            </a: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49E1F0F3-1AFB-2D47-B08E-921333822398}"/>
              </a:ext>
            </a:extLst>
          </p:cNvPr>
          <p:cNvSpPr/>
          <p:nvPr/>
        </p:nvSpPr>
        <p:spPr>
          <a:xfrm rot="5400000">
            <a:off x="7728270" y="845671"/>
            <a:ext cx="209119" cy="18798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415330-FB8E-1846-A5E6-D525B6F60BDA}"/>
              </a:ext>
            </a:extLst>
          </p:cNvPr>
          <p:cNvSpPr txBox="1"/>
          <p:nvPr/>
        </p:nvSpPr>
        <p:spPr>
          <a:xfrm>
            <a:off x="7531304" y="1431800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Set 1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4E07F204-A7B8-C643-81D6-47F2D3AC6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717287"/>
              </p:ext>
            </p:extLst>
          </p:nvPr>
        </p:nvGraphicFramePr>
        <p:xfrm>
          <a:off x="5330639" y="3276600"/>
          <a:ext cx="3406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096">
                  <a:extLst>
                    <a:ext uri="{9D8B030D-6E8A-4147-A177-3AD203B41FA5}">
                      <a16:colId xmlns:a16="http://schemas.microsoft.com/office/drawing/2014/main" val="1426165226"/>
                    </a:ext>
                  </a:extLst>
                </a:gridCol>
                <a:gridCol w="1703096">
                  <a:extLst>
                    <a:ext uri="{9D8B030D-6E8A-4147-A177-3AD203B41FA5}">
                      <a16:colId xmlns:a16="http://schemas.microsoft.com/office/drawing/2014/main" val="3713711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</a:tbl>
          </a:graphicData>
        </a:graphic>
      </p:graphicFrame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A45192F-630B-D846-93F1-E0566A2071AF}"/>
              </a:ext>
            </a:extLst>
          </p:cNvPr>
          <p:cNvCxnSpPr>
            <a:cxnSpLocks/>
          </p:cNvCxnSpPr>
          <p:nvPr/>
        </p:nvCxnSpPr>
        <p:spPr>
          <a:xfrm>
            <a:off x="5330639" y="3652520"/>
            <a:ext cx="0" cy="2966720"/>
          </a:xfrm>
          <a:prstGeom prst="line">
            <a:avLst/>
          </a:prstGeom>
          <a:ln w="26424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62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Eviction from the Cache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9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 a cache miss, a new block is loaded into the cache</a:t>
            </a:r>
          </a:p>
          <a:p>
            <a:endParaRPr lang="en-US" dirty="0"/>
          </a:p>
          <a:p>
            <a:r>
              <a:rPr lang="en-US" dirty="0"/>
              <a:t>Direct-mapped cache: A valid block at the same location must be evicted—no choice</a:t>
            </a:r>
          </a:p>
          <a:p>
            <a:pPr lvl="1"/>
            <a:endParaRPr lang="en-US" dirty="0"/>
          </a:p>
          <a:p>
            <a:r>
              <a:rPr lang="en-US" dirty="0"/>
              <a:t>Associative cache: If all blocks in the set are valid, one must be evicted</a:t>
            </a:r>
          </a:p>
          <a:p>
            <a:pPr lvl="1"/>
            <a:r>
              <a:rPr lang="en-US" dirty="0"/>
              <a:t>Random policy</a:t>
            </a:r>
          </a:p>
          <a:p>
            <a:pPr lvl="1"/>
            <a:r>
              <a:rPr lang="en-US" dirty="0"/>
              <a:t>FIFO</a:t>
            </a:r>
          </a:p>
          <a:p>
            <a:pPr lvl="1"/>
            <a:r>
              <a:rPr lang="en-US" dirty="0"/>
              <a:t>LIFO</a:t>
            </a:r>
          </a:p>
          <a:p>
            <a:pPr lvl="1"/>
            <a:r>
              <a:rPr lang="en-US" dirty="0"/>
              <a:t>Least-recently used; requires extra data in each set</a:t>
            </a:r>
          </a:p>
          <a:p>
            <a:pPr lvl="1"/>
            <a:r>
              <a:rPr lang="en-US" dirty="0"/>
              <a:t>Most-recently used; requires extra data in each set</a:t>
            </a:r>
          </a:p>
        </p:txBody>
      </p:sp>
    </p:spTree>
    <p:extLst>
      <p:ext uri="{BB962C8B-B14F-4D97-AF65-F5344CB8AC3E}">
        <p14:creationId xmlns:p14="http://schemas.microsoft.com/office/powerpoint/2010/main" val="348085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4634</TotalTime>
  <Words>1575</Words>
  <Application>Microsoft Macintosh PowerPoint</Application>
  <PresentationFormat>On-screen Show (4:3)</PresentationFormat>
  <Paragraphs>480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Courier</vt:lpstr>
      <vt:lpstr>Courier New</vt:lpstr>
      <vt:lpstr>Wingdings 3</vt:lpstr>
      <vt:lpstr>Clarity</vt:lpstr>
      <vt:lpstr>Lecture 11: Caches (cont'd)</vt:lpstr>
      <vt:lpstr>Memory Hierarchy</vt:lpstr>
      <vt:lpstr>Principle of Locality</vt:lpstr>
      <vt:lpstr>Cache Lines</vt:lpstr>
      <vt:lpstr>Caching—The Organization</vt:lpstr>
      <vt:lpstr>Direct-mapped Cache</vt:lpstr>
      <vt:lpstr>2-way Set Associative Cache</vt:lpstr>
      <vt:lpstr>Exercise: 2-way Set Associative Cache</vt:lpstr>
      <vt:lpstr>Eviction from the Cache</vt:lpstr>
      <vt:lpstr>Caching Organization Summarized</vt:lpstr>
      <vt:lpstr>Caching and Writes</vt:lpstr>
      <vt:lpstr>Example: Write-through + No-write-allocate</vt:lpstr>
      <vt:lpstr>Exercise: Write-back + Write-allocate</vt:lpstr>
      <vt:lpstr>Categorizing Misses</vt:lpstr>
      <vt:lpstr>Typical Intel Core i7 Hierarchy</vt:lpstr>
      <vt:lpstr>Example: Cache-Aware Optimization</vt:lpstr>
      <vt:lpstr>Core i7 Matrix Multiply Performance</vt:lpstr>
      <vt:lpstr>Pentium III Xeon Matrix Multiply Performance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12: Caches</dc:title>
  <dc:creator>Eleanor  Birrell</dc:creator>
  <cp:lastModifiedBy>Eleanor Birrell</cp:lastModifiedBy>
  <cp:revision>67</cp:revision>
  <dcterms:created xsi:type="dcterms:W3CDTF">2019-03-03T22:05:37Z</dcterms:created>
  <dcterms:modified xsi:type="dcterms:W3CDTF">2019-10-15T18:20:10Z</dcterms:modified>
</cp:coreProperties>
</file>