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538" r:id="rId3"/>
    <p:sldId id="539" r:id="rId4"/>
    <p:sldId id="330" r:id="rId5"/>
    <p:sldId id="432" r:id="rId6"/>
    <p:sldId id="494" r:id="rId7"/>
    <p:sldId id="490" r:id="rId8"/>
    <p:sldId id="537" r:id="rId9"/>
    <p:sldId id="540" r:id="rId10"/>
    <p:sldId id="495" r:id="rId11"/>
    <p:sldId id="541" r:id="rId12"/>
    <p:sldId id="542" r:id="rId13"/>
    <p:sldId id="489" r:id="rId14"/>
    <p:sldId id="491" r:id="rId15"/>
    <p:sldId id="309" r:id="rId16"/>
    <p:sldId id="493" r:id="rId17"/>
    <p:sldId id="543" r:id="rId18"/>
    <p:sldId id="484" r:id="rId19"/>
    <p:sldId id="544" r:id="rId20"/>
    <p:sldId id="498" r:id="rId21"/>
    <p:sldId id="546" r:id="rId22"/>
    <p:sldId id="545" r:id="rId23"/>
    <p:sldId id="54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4" autoAdjust="0"/>
    <p:restoredTop sz="88793" autoAdjust="0"/>
  </p:normalViewPr>
  <p:slideViewPr>
    <p:cSldViewPr>
      <p:cViewPr varScale="1">
        <p:scale>
          <a:sx n="60" d="100"/>
          <a:sy n="60" d="100"/>
        </p:scale>
        <p:origin x="17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C0-604C-BC00-9DD2D7489EE2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C0-604C-BC00-9DD2D7489EE2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C0-604C-BC00-9DD2D7489EE2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C0-604C-BC00-9DD2D7489EE2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C0-604C-BC00-9DD2D7489EE2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C0-604C-BC00-9DD2D7489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273640"/>
        <c:axId val="2109281032"/>
      </c:lineChart>
      <c:catAx>
        <c:axId val="2109273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2109281032"/>
        <c:crossesAt val="0"/>
        <c:auto val="1"/>
        <c:lblAlgn val="ctr"/>
        <c:lblOffset val="100"/>
        <c:noMultiLvlLbl val="0"/>
      </c:catAx>
      <c:valAx>
        <c:axId val="2109281032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109273640"/>
        <c:crosses val="autoZero"/>
        <c:crossBetween val="between"/>
        <c:min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4-5D4D-90B3-C2468C443002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4-5D4D-90B3-C2468C443002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C4-5D4D-90B3-C2468C443002}"/>
            </c:ext>
          </c:extLst>
        </c:ser>
        <c:ser>
          <c:idx val="5"/>
          <c:order val="3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C4-5D4D-90B3-C2468C443002}"/>
            </c:ext>
          </c:extLst>
        </c:ser>
        <c:ser>
          <c:idx val="6"/>
          <c:order val="4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C4-5D4D-90B3-C2468C443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273640"/>
        <c:axId val="2109281032"/>
      </c:lineChart>
      <c:catAx>
        <c:axId val="2109273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2109281032"/>
        <c:crossesAt val="0"/>
        <c:auto val="1"/>
        <c:lblAlgn val="ctr"/>
        <c:lblOffset val="100"/>
        <c:noMultiLvlLbl val="0"/>
      </c:catAx>
      <c:valAx>
        <c:axId val="2109281032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109273640"/>
        <c:crosses val="autoZero"/>
        <c:crossBetween val="between"/>
        <c:min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SRAM: Faster (only 10 or so times slower than the CPU)</a:t>
            </a:r>
          </a:p>
          <a:p>
            <a:pPr lvl="1"/>
            <a:r>
              <a:rPr lang="en-US" dirty="0"/>
              <a:t>	  Expensive (1000x relative to DRAM)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people.eecs.berkeley.edu</a:t>
            </a:r>
            <a:r>
              <a:rPr lang="en-US" dirty="0"/>
              <a:t>/~</a:t>
            </a:r>
            <a:r>
              <a:rPr lang="en-US" dirty="0" err="1"/>
              <a:t>rcs</a:t>
            </a:r>
            <a:r>
              <a:rPr lang="en-US" dirty="0"/>
              <a:t>/research/</a:t>
            </a:r>
            <a:r>
              <a:rPr lang="en-US" dirty="0" err="1"/>
              <a:t>interactive_latency.html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don't think words are really worth discussing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low-order bits are always zero if we assume 4-byte words (since we'll always be looking up the address of a word), but we'll just think about those bits as part of the offset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Assume 4 byte data blocks, 4 cache lines</a:t>
            </a:r>
          </a:p>
          <a:p>
            <a:r>
              <a:rPr lang="en-US" dirty="0"/>
              <a:t>2. Assume 8 byte data blocks, 2 cache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3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Assume 4 byte data blocks, 4 cache lines</a:t>
            </a:r>
          </a:p>
          <a:p>
            <a:r>
              <a:rPr lang="en-US" dirty="0"/>
              <a:t>2. Assume 8 byte data blocks, 2 cache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6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	October 8,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10: Caches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Caching—The Vocabulary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10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Size:</a:t>
            </a:r>
            <a:r>
              <a:rPr lang="en-US" dirty="0"/>
              <a:t> the total number of bytes that can be stored in the cache</a:t>
            </a:r>
          </a:p>
          <a:p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1"/>
                </a:solidFill>
              </a:rPr>
              <a:t>Cache Hit: </a:t>
            </a:r>
            <a:r>
              <a:rPr lang="en-US" dirty="0"/>
              <a:t>the desired value is in the cache and returned quickly</a:t>
            </a:r>
          </a:p>
          <a:p>
            <a:r>
              <a:rPr lang="en-US" b="1" dirty="0">
                <a:solidFill>
                  <a:schemeClr val="accent1"/>
                </a:solidFill>
              </a:rPr>
              <a:t>Cache Miss: </a:t>
            </a:r>
            <a:r>
              <a:rPr lang="en-US" dirty="0"/>
              <a:t>the desired value is not in the cache and must be fetched from a more distant cache (or ultimately from main memory)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Miss rate: </a:t>
            </a:r>
            <a:r>
              <a:rPr lang="en-US" dirty="0"/>
              <a:t>the fraction of accesses that are misses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Hit time: </a:t>
            </a:r>
            <a:r>
              <a:rPr lang="en-US" dirty="0"/>
              <a:t>the time to process a hit</a:t>
            </a:r>
          </a:p>
          <a:p>
            <a:r>
              <a:rPr lang="en-US" b="1" dirty="0">
                <a:solidFill>
                  <a:schemeClr val="accent1"/>
                </a:solidFill>
              </a:rPr>
              <a:t>Miss penalty: </a:t>
            </a:r>
            <a:r>
              <a:rPr lang="en-US" dirty="0"/>
              <a:t>the </a:t>
            </a:r>
            <a:r>
              <a:rPr lang="en-US" i="1" dirty="0"/>
              <a:t>additional</a:t>
            </a:r>
            <a:r>
              <a:rPr lang="en-US" dirty="0"/>
              <a:t> time to process a miss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Average access time: </a:t>
            </a:r>
            <a:r>
              <a:rPr lang="en-US" dirty="0"/>
              <a:t>hit-time + miss-rate * miss-penalty</a:t>
            </a:r>
          </a:p>
        </p:txBody>
      </p:sp>
    </p:spTree>
    <p:extLst>
      <p:ext uri="{BB962C8B-B14F-4D97-AF65-F5344CB8AC3E}">
        <p14:creationId xmlns:p14="http://schemas.microsoft.com/office/powerpoint/2010/main" val="9393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0E7-9E61-BC4C-B002-4937EB86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85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Question: how do we decide which books to put on the bookshelf?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D9DE-87C3-A34D-8930-B57443E0D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400"/>
            <a:ext cx="2654300" cy="2603500"/>
          </a:xfrm>
        </p:spPr>
      </p:pic>
    </p:spTree>
    <p:extLst>
      <p:ext uri="{BB962C8B-B14F-4D97-AF65-F5344CB8AC3E}">
        <p14:creationId xmlns:p14="http://schemas.microsoft.com/office/powerpoint/2010/main" val="200981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FEA3-D964-1A4F-8A20-E03E3376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Access Patterns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04E84-3E8C-2E47-A74F-1B5102CD8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7" y="1600200"/>
            <a:ext cx="6407546" cy="4876800"/>
          </a:xfrm>
        </p:spPr>
      </p:pic>
    </p:spTree>
    <p:extLst>
      <p:ext uri="{BB962C8B-B14F-4D97-AF65-F5344CB8AC3E}">
        <p14:creationId xmlns:p14="http://schemas.microsoft.com/office/powerpoint/2010/main" val="332917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Locality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13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Font typeface="Wingdings 3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14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6876" y="3250942"/>
            <a:ext cx="6308724" cy="383565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array elements in succession (stride-1 reference pattern).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Instruction 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instructions in sequence.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1447800"/>
            <a:ext cx="4418013" cy="1567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400" b="1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400" b="1" dirty="0">
                <a:latin typeface="Courier New" charset="0"/>
              </a:rPr>
              <a:t>for (</a:t>
            </a:r>
            <a:r>
              <a:rPr lang="en-US" sz="2400" b="1" dirty="0" err="1">
                <a:latin typeface="Courier New" charset="0"/>
              </a:rPr>
              <a:t>i</a:t>
            </a:r>
            <a:r>
              <a:rPr lang="en-US" sz="2400" b="1" dirty="0">
                <a:latin typeface="Courier New" charset="0"/>
              </a:rPr>
              <a:t> = 0; </a:t>
            </a:r>
            <a:r>
              <a:rPr lang="en-US" sz="2400" b="1" dirty="0" err="1">
                <a:latin typeface="Courier New" charset="0"/>
              </a:rPr>
              <a:t>i</a:t>
            </a:r>
            <a:r>
              <a:rPr lang="en-US" sz="2400" b="1" dirty="0">
                <a:latin typeface="Courier New" charset="0"/>
              </a:rPr>
              <a:t> &lt; </a:t>
            </a:r>
            <a:r>
              <a:rPr lang="en-US" sz="2400" b="1" dirty="0" err="1">
                <a:latin typeface="Courier New" charset="0"/>
              </a:rPr>
              <a:t>n</a:t>
            </a:r>
            <a:r>
              <a:rPr lang="en-US" sz="2400" b="1" dirty="0">
                <a:latin typeface="Courier New" charset="0"/>
              </a:rPr>
              <a:t>; </a:t>
            </a:r>
            <a:r>
              <a:rPr lang="en-US" sz="2400" b="1" dirty="0" err="1">
                <a:latin typeface="Courier New" charset="0"/>
              </a:rPr>
              <a:t>i</a:t>
            </a:r>
            <a:r>
              <a:rPr lang="en-US" sz="2400" b="1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400" b="1" dirty="0">
                <a:latin typeface="Courier New" charset="0"/>
              </a:rPr>
              <a:t>	 sum += </a:t>
            </a:r>
            <a:r>
              <a:rPr lang="en-US" sz="2400" b="1" dirty="0" err="1">
                <a:latin typeface="Courier New" charset="0"/>
              </a:rPr>
              <a:t>a[i</a:t>
            </a:r>
            <a:r>
              <a:rPr lang="en-US" sz="2400" b="1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400" b="1" dirty="0">
                <a:latin typeface="Courier New" charset="0"/>
              </a:rPr>
              <a:t>return sum;</a:t>
            </a:r>
          </a:p>
        </p:txBody>
      </p:sp>
    </p:spTree>
    <p:extLst>
      <p:ext uri="{BB962C8B-B14F-4D97-AF65-F5344CB8AC3E}">
        <p14:creationId xmlns:p14="http://schemas.microsoft.com/office/powerpoint/2010/main" val="200764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Locality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Which of the following functions is better in terms of locality with respect to array </a:t>
            </a:r>
            <a:r>
              <a:rPr lang="en-US" dirty="0" err="1"/>
              <a:t>src</a:t>
            </a:r>
            <a:r>
              <a:rPr lang="en-US" dirty="0"/>
              <a:t>?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90175" y="2819400"/>
            <a:ext cx="4114800" cy="227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copyji(int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accent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b="1" dirty="0" err="1">
                <a:solidFill>
                  <a:schemeClr val="accent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chemeClr val="accent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chemeClr val="accent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chemeClr val="accent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chemeClr val="accent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</a:t>
            </a:r>
            <a:r>
              <a:rPr lang="en-US" sz="1600" b="1" dirty="0">
                <a:solidFill>
                  <a:schemeClr val="accent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dst[i][j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src[i][j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461075" y="2819400"/>
            <a:ext cx="4114800" cy="227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copyij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(j = 0; j &lt; 2048; j++)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17816" y="5257800"/>
            <a:ext cx="5332802" cy="1013484"/>
            <a:chOff x="1917816" y="3948008"/>
            <a:chExt cx="5332802" cy="1013484"/>
          </a:xfrm>
        </p:grpSpPr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6109781" y="3948008"/>
              <a:ext cx="1140837" cy="50783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81.8ms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7816" y="3948008"/>
              <a:ext cx="1066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4.3ms</a:t>
              </a: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2785007" y="4515216"/>
              <a:ext cx="3675585" cy="446276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2.0 GHz Intel Core i7 </a:t>
              </a:r>
              <a:r>
                <a:rPr lang="en-US" sz="2400" dirty="0" err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Haswell</a:t>
              </a:r>
              <a:endParaRPr lang="en-US" sz="24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0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Locality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3C1F2-2A57-AB4A-8D12-9FA1CF570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How would </a:t>
            </a:r>
            <a:r>
              <a:rPr lang="en-US" dirty="0"/>
              <a:t>you permute the loops so that the function scans the 3-d array </a:t>
            </a:r>
            <a:r>
              <a:rPr lang="en-US" b="1" dirty="0">
                <a:cs typeface="Courier New"/>
              </a:rPr>
              <a:t>a</a:t>
            </a:r>
            <a:r>
              <a:rPr lang="en-US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16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786184" y="3048000"/>
            <a:ext cx="557163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sum_array_3d(int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a[M][N][N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]){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j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k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   for (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&lt; M;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       for (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j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j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&lt; N;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j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           for (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k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k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&lt; N;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k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               sum +=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a[i][j][k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988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5458-641A-094E-A911-4E8D2972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02667-0ACA-E545-82B8-46B487A9D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Word-oriented Memory Organization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758696"/>
                <a:ext cx="4549775" cy="4718304"/>
              </a:xfrm>
            </p:spPr>
            <p:txBody>
              <a:bodyPr/>
              <a:lstStyle/>
              <a:p>
                <a:r>
                  <a:rPr lang="en-US" dirty="0"/>
                  <a:t>Addresses Specify Byte Locations</a:t>
                </a:r>
              </a:p>
              <a:p>
                <a:pPr marL="552450" lvl="1"/>
                <a:r>
                  <a:rPr lang="en-US" dirty="0"/>
                  <a:t>Address of first byte in word</a:t>
                </a:r>
              </a:p>
              <a:p>
                <a:pPr marL="552450" lvl="1"/>
                <a:r>
                  <a:rPr lang="en-US" dirty="0"/>
                  <a:t>Addresses of successive words differ by m=4 (32-bit) or m=8 (64-bit)</a:t>
                </a:r>
              </a:p>
              <a:p>
                <a:pPr marL="278130"/>
                <a:r>
                  <a:rPr lang="en-US" dirty="0"/>
                  <a:t>There are (up to)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unique addressable locations in memory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758696"/>
                <a:ext cx="4549775" cy="4718304"/>
              </a:xfrm>
              <a:blipFill>
                <a:blip r:embed="rId3"/>
                <a:stretch>
                  <a:fillRect l="-1955" t="-1072" r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272088" y="1447799"/>
            <a:ext cx="3414713" cy="5302586"/>
            <a:chOff x="33" y="0"/>
            <a:chExt cx="2151" cy="3552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7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8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9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1" name="Rectangle 18"/>
            <p:cNvSpPr>
              <a:spLocks/>
            </p:cNvSpPr>
            <p:nvPr/>
          </p:nvSpPr>
          <p:spPr bwMode="auto">
            <a:xfrm>
              <a:off x="1733" y="418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22" name="Rectangle 19"/>
            <p:cNvSpPr>
              <a:spLocks/>
            </p:cNvSpPr>
            <p:nvPr/>
          </p:nvSpPr>
          <p:spPr bwMode="auto">
            <a:xfrm>
              <a:off x="1733" y="610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23" name="Rectangle 20"/>
            <p:cNvSpPr>
              <a:spLocks/>
            </p:cNvSpPr>
            <p:nvPr/>
          </p:nvSpPr>
          <p:spPr bwMode="auto">
            <a:xfrm>
              <a:off x="1733" y="802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24" name="Rectangle 21"/>
            <p:cNvSpPr>
              <a:spLocks/>
            </p:cNvSpPr>
            <p:nvPr/>
          </p:nvSpPr>
          <p:spPr bwMode="auto">
            <a:xfrm>
              <a:off x="1733" y="994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25" name="Rectangle 22"/>
            <p:cNvSpPr>
              <a:spLocks/>
            </p:cNvSpPr>
            <p:nvPr/>
          </p:nvSpPr>
          <p:spPr bwMode="auto">
            <a:xfrm>
              <a:off x="1733" y="1186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sp>
          <p:nvSpPr>
            <p:cNvPr id="26" name="Rectangle 23"/>
            <p:cNvSpPr>
              <a:spLocks/>
            </p:cNvSpPr>
            <p:nvPr/>
          </p:nvSpPr>
          <p:spPr bwMode="auto">
            <a:xfrm>
              <a:off x="1733" y="1378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27" name="Rectangle 24"/>
            <p:cNvSpPr>
              <a:spLocks/>
            </p:cNvSpPr>
            <p:nvPr/>
          </p:nvSpPr>
          <p:spPr bwMode="auto">
            <a:xfrm>
              <a:off x="1733" y="1570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28" name="Rectangle 25"/>
            <p:cNvSpPr>
              <a:spLocks/>
            </p:cNvSpPr>
            <p:nvPr/>
          </p:nvSpPr>
          <p:spPr bwMode="auto">
            <a:xfrm>
              <a:off x="1733" y="1762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29" name="Rectangle 26"/>
            <p:cNvSpPr>
              <a:spLocks/>
            </p:cNvSpPr>
            <p:nvPr/>
          </p:nvSpPr>
          <p:spPr bwMode="auto">
            <a:xfrm>
              <a:off x="1733" y="1954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30" name="Rectangle 27"/>
            <p:cNvSpPr>
              <a:spLocks/>
            </p:cNvSpPr>
            <p:nvPr/>
          </p:nvSpPr>
          <p:spPr bwMode="auto">
            <a:xfrm>
              <a:off x="1733" y="2146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1733" y="2338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32" name="Rectangle 29"/>
            <p:cNvSpPr>
              <a:spLocks/>
            </p:cNvSpPr>
            <p:nvPr/>
          </p:nvSpPr>
          <p:spPr bwMode="auto">
            <a:xfrm>
              <a:off x="1733" y="2530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77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78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73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74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75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76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35" name="Rectangle 38"/>
            <p:cNvSpPr>
              <a:spLocks/>
            </p:cNvSpPr>
            <p:nvPr/>
          </p:nvSpPr>
          <p:spPr bwMode="auto">
            <a:xfrm>
              <a:off x="33" y="0"/>
              <a:ext cx="478" cy="4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</a:t>
              </a:r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ords</a:t>
              </a:r>
            </a:p>
          </p:txBody>
        </p:sp>
        <p:sp>
          <p:nvSpPr>
            <p:cNvPr id="36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37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38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Rectangle 42"/>
            <p:cNvSpPr>
              <a:spLocks/>
            </p:cNvSpPr>
            <p:nvPr/>
          </p:nvSpPr>
          <p:spPr bwMode="auto">
            <a:xfrm>
              <a:off x="1733" y="2722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0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Rectangle 44"/>
            <p:cNvSpPr>
              <a:spLocks/>
            </p:cNvSpPr>
            <p:nvPr/>
          </p:nvSpPr>
          <p:spPr bwMode="auto">
            <a:xfrm>
              <a:off x="1733" y="2914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2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46"/>
            <p:cNvSpPr>
              <a:spLocks/>
            </p:cNvSpPr>
            <p:nvPr/>
          </p:nvSpPr>
          <p:spPr bwMode="auto">
            <a:xfrm>
              <a:off x="1733" y="3106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4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5" name="Rectangle 48"/>
            <p:cNvSpPr>
              <a:spLocks/>
            </p:cNvSpPr>
            <p:nvPr/>
          </p:nvSpPr>
          <p:spPr bwMode="auto">
            <a:xfrm>
              <a:off x="1733" y="3298"/>
              <a:ext cx="438" cy="2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" name="Rectangle 49"/>
            <p:cNvSpPr>
              <a:spLocks/>
            </p:cNvSpPr>
            <p:nvPr/>
          </p:nvSpPr>
          <p:spPr bwMode="auto">
            <a:xfrm>
              <a:off x="609" y="0"/>
              <a:ext cx="478" cy="4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</a:t>
              </a:r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ords</a:t>
              </a:r>
            </a:p>
          </p:txBody>
        </p:sp>
        <p:sp>
          <p:nvSpPr>
            <p:cNvPr id="47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8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9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50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51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52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3" name="Group 56"/>
            <p:cNvGrpSpPr>
              <a:grpSpLocks/>
            </p:cNvGrpSpPr>
            <p:nvPr/>
          </p:nvGrpSpPr>
          <p:grpSpPr bwMode="auto">
            <a:xfrm>
              <a:off x="107" y="821"/>
              <a:ext cx="332" cy="2506"/>
              <a:chOff x="4" y="-5"/>
              <a:chExt cx="332" cy="2506"/>
            </a:xfrm>
          </p:grpSpPr>
          <p:grpSp>
            <p:nvGrpSpPr>
              <p:cNvPr id="61" name="Group 57"/>
              <p:cNvGrpSpPr>
                <a:grpSpLocks/>
              </p:cNvGrpSpPr>
              <p:nvPr/>
            </p:nvGrpSpPr>
            <p:grpSpPr bwMode="auto">
              <a:xfrm>
                <a:off x="4" y="-5"/>
                <a:ext cx="332" cy="202"/>
                <a:chOff x="4" y="-5"/>
                <a:chExt cx="332" cy="202"/>
              </a:xfrm>
            </p:grpSpPr>
            <p:sp>
              <p:nvSpPr>
                <p:cNvPr id="71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59"/>
                <p:cNvSpPr>
                  <a:spLocks/>
                </p:cNvSpPr>
                <p:nvPr/>
              </p:nvSpPr>
              <p:spPr bwMode="auto">
                <a:xfrm>
                  <a:off x="4" y="-5"/>
                  <a:ext cx="332" cy="20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  <p:grpSp>
            <p:nvGrpSpPr>
              <p:cNvPr id="62" name="Group 60"/>
              <p:cNvGrpSpPr>
                <a:grpSpLocks/>
              </p:cNvGrpSpPr>
              <p:nvPr/>
            </p:nvGrpSpPr>
            <p:grpSpPr bwMode="auto">
              <a:xfrm>
                <a:off x="4" y="763"/>
                <a:ext cx="332" cy="202"/>
                <a:chOff x="4" y="-5"/>
                <a:chExt cx="332" cy="202"/>
              </a:xfrm>
            </p:grpSpPr>
            <p:sp>
              <p:nvSpPr>
                <p:cNvPr id="69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62"/>
                <p:cNvSpPr>
                  <a:spLocks/>
                </p:cNvSpPr>
                <p:nvPr/>
              </p:nvSpPr>
              <p:spPr bwMode="auto">
                <a:xfrm>
                  <a:off x="4" y="-5"/>
                  <a:ext cx="332" cy="20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63" name="Group 63"/>
              <p:cNvGrpSpPr>
                <a:grpSpLocks/>
              </p:cNvGrpSpPr>
              <p:nvPr/>
            </p:nvGrpSpPr>
            <p:grpSpPr bwMode="auto">
              <a:xfrm>
                <a:off x="4" y="1531"/>
                <a:ext cx="332" cy="202"/>
                <a:chOff x="4" y="-5"/>
                <a:chExt cx="332" cy="202"/>
              </a:xfrm>
            </p:grpSpPr>
            <p:sp>
              <p:nvSpPr>
                <p:cNvPr id="67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65"/>
                <p:cNvSpPr>
                  <a:spLocks/>
                </p:cNvSpPr>
                <p:nvPr/>
              </p:nvSpPr>
              <p:spPr bwMode="auto">
                <a:xfrm>
                  <a:off x="4" y="-5"/>
                  <a:ext cx="332" cy="20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64" name="Group 66"/>
              <p:cNvGrpSpPr>
                <a:grpSpLocks/>
              </p:cNvGrpSpPr>
              <p:nvPr/>
            </p:nvGrpSpPr>
            <p:grpSpPr bwMode="auto">
              <a:xfrm>
                <a:off x="4" y="2299"/>
                <a:ext cx="332" cy="202"/>
                <a:chOff x="4" y="-5"/>
                <a:chExt cx="332" cy="202"/>
              </a:xfrm>
            </p:grpSpPr>
            <p:sp>
              <p:nvSpPr>
                <p:cNvPr id="65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68"/>
                <p:cNvSpPr>
                  <a:spLocks/>
                </p:cNvSpPr>
                <p:nvPr/>
              </p:nvSpPr>
              <p:spPr bwMode="auto">
                <a:xfrm>
                  <a:off x="4" y="-5"/>
                  <a:ext cx="332" cy="20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</p:grpSp>
        <p:grpSp>
          <p:nvGrpSpPr>
            <p:cNvPr id="54" name="Group 69"/>
            <p:cNvGrpSpPr>
              <a:grpSpLocks/>
            </p:cNvGrpSpPr>
            <p:nvPr/>
          </p:nvGrpSpPr>
          <p:grpSpPr bwMode="auto">
            <a:xfrm>
              <a:off x="683" y="1205"/>
              <a:ext cx="332" cy="1690"/>
              <a:chOff x="4" y="-5"/>
              <a:chExt cx="332" cy="1690"/>
            </a:xfrm>
          </p:grpSpPr>
          <p:grpSp>
            <p:nvGrpSpPr>
              <p:cNvPr id="55" name="Group 70"/>
              <p:cNvGrpSpPr>
                <a:grpSpLocks/>
              </p:cNvGrpSpPr>
              <p:nvPr/>
            </p:nvGrpSpPr>
            <p:grpSpPr bwMode="auto">
              <a:xfrm>
                <a:off x="4" y="-5"/>
                <a:ext cx="332" cy="202"/>
                <a:chOff x="4" y="-5"/>
                <a:chExt cx="332" cy="202"/>
              </a:xfrm>
            </p:grpSpPr>
            <p:sp>
              <p:nvSpPr>
                <p:cNvPr id="59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72"/>
                <p:cNvSpPr>
                  <a:spLocks/>
                </p:cNvSpPr>
                <p:nvPr/>
              </p:nvSpPr>
              <p:spPr bwMode="auto">
                <a:xfrm>
                  <a:off x="4" y="-5"/>
                  <a:ext cx="332" cy="20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56" name="Group 73"/>
              <p:cNvGrpSpPr>
                <a:grpSpLocks/>
              </p:cNvGrpSpPr>
              <p:nvPr/>
            </p:nvGrpSpPr>
            <p:grpSpPr bwMode="auto">
              <a:xfrm>
                <a:off x="4" y="1483"/>
                <a:ext cx="332" cy="202"/>
                <a:chOff x="4" y="-5"/>
                <a:chExt cx="332" cy="202"/>
              </a:xfrm>
            </p:grpSpPr>
            <p:sp>
              <p:nvSpPr>
                <p:cNvPr id="57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75"/>
                <p:cNvSpPr>
                  <a:spLocks/>
                </p:cNvSpPr>
                <p:nvPr/>
              </p:nvSpPr>
              <p:spPr bwMode="auto">
                <a:xfrm>
                  <a:off x="4" y="-5"/>
                  <a:ext cx="332" cy="20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18</a:t>
            </a:fld>
            <a:endParaRPr lang="en-US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1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DB48-9C46-A046-9981-D8C97D02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Lines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8644CC0-6002-2D41-B075-DE5C72EB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534400" cy="3048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data block: </a:t>
            </a:r>
            <a:r>
              <a:rPr lang="en-US" dirty="0"/>
              <a:t>cached data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tag:</a:t>
            </a:r>
            <a:r>
              <a:rPr lang="en-US" dirty="0"/>
              <a:t> uniquely identifies which data is stored in the cache line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valid bit: </a:t>
            </a:r>
            <a:r>
              <a:rPr lang="en-US" dirty="0"/>
              <a:t>indicates whether or not the line contains meaningful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6CA4C-537D-704D-AF43-B5BBE99D602F}"/>
              </a:ext>
            </a:extLst>
          </p:cNvPr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77ACE-5275-FD43-871E-B0911B1B29B9}"/>
              </a:ext>
            </a:extLst>
          </p:cNvPr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548F1B-7A05-5F4D-A0C5-20CDB9928123}"/>
              </a:ext>
            </a:extLst>
          </p:cNvPr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F2E5E6-72D5-E44A-BEA7-A4F8027AD5C2}"/>
              </a:ext>
            </a:extLst>
          </p:cNvPr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C7FA5-3117-ED44-94F3-4201114AD4F9}"/>
              </a:ext>
            </a:extLst>
          </p:cNvPr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EF0FC-8DAF-9F4C-8DEC-640F19093892}"/>
              </a:ext>
            </a:extLst>
          </p:cNvPr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9D393-A4D2-554E-82B6-AE68B3BE7FCB}"/>
              </a:ext>
            </a:extLst>
          </p:cNvPr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E1A03-C089-3249-BEDB-B9981EDA73B3}"/>
              </a:ext>
            </a:extLst>
          </p:cNvPr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E65FE-D999-FA4F-B781-D3699584B699}"/>
              </a:ext>
            </a:extLst>
          </p:cNvPr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61D87-ED95-BC46-819B-CF36B74F090F}"/>
              </a:ext>
            </a:extLst>
          </p:cNvPr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E1B1AD-7FB7-C648-90A9-35E6E8651D2C}"/>
              </a:ext>
            </a:extLst>
          </p:cNvPr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1ED692-ECD8-6141-99D3-B124C5E76D13}"/>
              </a:ext>
            </a:extLst>
          </p:cNvPr>
          <p:cNvGrpSpPr/>
          <p:nvPr/>
        </p:nvGrpSpPr>
        <p:grpSpPr>
          <a:xfrm>
            <a:off x="781868" y="1701306"/>
            <a:ext cx="1005078" cy="851394"/>
            <a:chOff x="781868" y="1701306"/>
            <a:chExt cx="1005078" cy="8513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25878D-8E73-D94E-A460-ED0BB1A29A67}"/>
                </a:ext>
              </a:extLst>
            </p:cNvPr>
            <p:cNvSpPr txBox="1"/>
            <p:nvPr/>
          </p:nvSpPr>
          <p:spPr>
            <a:xfrm>
              <a:off x="781868" y="1701306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valid bit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F7B5B1-FA3E-9841-9252-FD4DDA7131DF}"/>
                </a:ext>
              </a:extLst>
            </p:cNvPr>
            <p:cNvCxnSpPr>
              <a:stCxn id="18" idx="2"/>
              <a:endCxn id="12" idx="0"/>
            </p:cNvCxnSpPr>
            <p:nvPr/>
          </p:nvCxnSpPr>
          <p:spPr>
            <a:xfrm>
              <a:off x="1265334" y="2070638"/>
              <a:ext cx="521612" cy="4820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67B4F0-3276-164C-BF14-568B58461057}"/>
              </a:ext>
            </a:extLst>
          </p:cNvPr>
          <p:cNvGrpSpPr/>
          <p:nvPr/>
        </p:nvGrpSpPr>
        <p:grpSpPr>
          <a:xfrm>
            <a:off x="2273573" y="1701306"/>
            <a:ext cx="966931" cy="864677"/>
            <a:chOff x="2273573" y="1701306"/>
            <a:chExt cx="966931" cy="8646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59D495-0DB1-1440-8269-2B6B88206F2C}"/>
                </a:ext>
              </a:extLst>
            </p:cNvPr>
            <p:cNvSpPr txBox="1"/>
            <p:nvPr/>
          </p:nvSpPr>
          <p:spPr>
            <a:xfrm>
              <a:off x="2273573" y="1701306"/>
              <a:ext cx="96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tag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1A3538B-33FB-AC44-B3C8-E1B9C981224A}"/>
                </a:ext>
              </a:extLst>
            </p:cNvPr>
            <p:cNvCxnSpPr>
              <a:cxnSpLocks/>
            </p:cNvCxnSpPr>
            <p:nvPr/>
          </p:nvCxnSpPr>
          <p:spPr>
            <a:xfrm>
              <a:off x="2503158" y="2070638"/>
              <a:ext cx="0" cy="4953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30D976-B19B-544C-99FD-33D813668CE0}"/>
              </a:ext>
            </a:extLst>
          </p:cNvPr>
          <p:cNvGrpSpPr/>
          <p:nvPr/>
        </p:nvGrpSpPr>
        <p:grpSpPr>
          <a:xfrm>
            <a:off x="3145629" y="1701306"/>
            <a:ext cx="1959767" cy="851396"/>
            <a:chOff x="3145629" y="1701306"/>
            <a:chExt cx="1959767" cy="851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6B9491-07BA-9749-9BB2-D004A6ACC6CB}"/>
                </a:ext>
              </a:extLst>
            </p:cNvPr>
            <p:cNvSpPr txBox="1"/>
            <p:nvPr/>
          </p:nvSpPr>
          <p:spPr>
            <a:xfrm>
              <a:off x="3507395" y="1701306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block</a:t>
              </a: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A4A70799-4A7A-7649-BDDB-D3DC9A56F054}"/>
                </a:ext>
              </a:extLst>
            </p:cNvPr>
            <p:cNvSpPr/>
            <p:nvPr/>
          </p:nvSpPr>
          <p:spPr>
            <a:xfrm rot="5400000">
              <a:off x="3883697" y="1331002"/>
              <a:ext cx="483632" cy="195976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BDA1-199A-8746-9C7E-662EFA34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without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E943B-FE6A-9C41-84CC-50200CBB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/>
              <a:t>You decide that you want to learn more about computer systems than is covered in this course</a:t>
            </a:r>
          </a:p>
          <a:p>
            <a:r>
              <a:rPr lang="en-US" dirty="0"/>
              <a:t>The library contains all the books you could possibly want, but you don't like to study in libraries, you prefer to study at home.</a:t>
            </a:r>
          </a:p>
          <a:p>
            <a:r>
              <a:rPr lang="en-US" dirty="0"/>
              <a:t>You have the following constraints: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9E835-A54F-9143-B08D-FAB2B934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54" y="4190999"/>
            <a:ext cx="207636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4B747-C1DD-984D-8B58-C8D0A70F6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91000"/>
            <a:ext cx="2526748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2AF8D-9C4F-854F-A26C-D128DC289EDD}"/>
              </a:ext>
            </a:extLst>
          </p:cNvPr>
          <p:cNvSpPr txBox="1"/>
          <p:nvPr/>
        </p:nvSpPr>
        <p:spPr>
          <a:xfrm>
            <a:off x="1516251" y="6001434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Desk</a:t>
            </a:r>
          </a:p>
          <a:p>
            <a:pPr algn="ctr"/>
            <a:r>
              <a:rPr lang="en-US" dirty="0"/>
              <a:t>(can hold one book)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2D96B-18DE-5E4E-826E-9C546D36CD67}"/>
              </a:ext>
            </a:extLst>
          </p:cNvPr>
          <p:cNvSpPr txBox="1"/>
          <p:nvPr/>
        </p:nvSpPr>
        <p:spPr>
          <a:xfrm>
            <a:off x="5322379" y="601979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Library</a:t>
            </a:r>
          </a:p>
          <a:p>
            <a:pPr algn="ctr"/>
            <a:r>
              <a:rPr lang="en-US" dirty="0"/>
              <a:t>(can hold many books)</a:t>
            </a:r>
          </a:p>
        </p:txBody>
      </p:sp>
    </p:spTree>
    <p:extLst>
      <p:ext uri="{BB962C8B-B14F-4D97-AF65-F5344CB8AC3E}">
        <p14:creationId xmlns:p14="http://schemas.microsoft.com/office/powerpoint/2010/main" val="1355320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Direct-mapped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20</a:t>
            </a:fld>
            <a:endParaRPr lang="en-US">
              <a:solidFill>
                <a:srgbClr val="297FD5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71601" y="50972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990600" y="4267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888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761448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222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444288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86253" y="4381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1172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95571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53088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61166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569244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90600" y="3581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4888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61448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222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444288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86253" y="3695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172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295571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153088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861166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569244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990600" y="28956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4888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61448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0222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444288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586253" y="30099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1172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295571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153088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861166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569244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90600" y="5334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88843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761448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22243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444288" y="5448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586253" y="5448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117243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295571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153088" y="5448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861166" y="5448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569244" y="5448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8267E39-5DC0-404B-B958-778A6096445E}"/>
              </a:ext>
            </a:extLst>
          </p:cNvPr>
          <p:cNvGrpSpPr/>
          <p:nvPr/>
        </p:nvGrpSpPr>
        <p:grpSpPr>
          <a:xfrm>
            <a:off x="4867141" y="2605247"/>
            <a:ext cx="1886858" cy="655388"/>
            <a:chOff x="4867141" y="2605247"/>
            <a:chExt cx="1886858" cy="655388"/>
          </a:xfrm>
        </p:grpSpPr>
        <p:cxnSp>
          <p:nvCxnSpPr>
            <p:cNvPr id="53" name="Shape 182"/>
            <p:cNvCxnSpPr>
              <a:cxnSpLocks/>
              <a:stCxn id="62" idx="2"/>
            </p:cNvCxnSpPr>
            <p:nvPr/>
          </p:nvCxnSpPr>
          <p:spPr bwMode="auto">
            <a:xfrm rot="5400000">
              <a:off x="5521425" y="1950963"/>
              <a:ext cx="578289" cy="1886858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5274662" y="2860525"/>
              <a:ext cx="108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find line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6B0C452-C1FE-9444-8387-C8DE2D8236B2}"/>
              </a:ext>
            </a:extLst>
          </p:cNvPr>
          <p:cNvGrpSpPr/>
          <p:nvPr/>
        </p:nvGrpSpPr>
        <p:grpSpPr>
          <a:xfrm>
            <a:off x="3715566" y="2605249"/>
            <a:ext cx="4151065" cy="1287741"/>
            <a:chOff x="3715566" y="2605249"/>
            <a:chExt cx="4151065" cy="1287741"/>
          </a:xfrm>
        </p:grpSpPr>
        <p:sp>
          <p:nvSpPr>
            <p:cNvPr id="56" name="TextBox 55"/>
            <p:cNvSpPr txBox="1"/>
            <p:nvPr/>
          </p:nvSpPr>
          <p:spPr>
            <a:xfrm>
              <a:off x="5279017" y="3492880"/>
              <a:ext cx="2587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identifies byte in line</a:t>
              </a:r>
            </a:p>
          </p:txBody>
        </p:sp>
        <p:cxnSp>
          <p:nvCxnSpPr>
            <p:cNvPr id="57" name="Shape 182"/>
            <p:cNvCxnSpPr>
              <a:cxnSpLocks/>
              <a:stCxn id="59" idx="2"/>
              <a:endCxn id="41" idx="2"/>
            </p:cNvCxnSpPr>
            <p:nvPr/>
          </p:nvCxnSpPr>
          <p:spPr bwMode="auto">
            <a:xfrm rot="5400000">
              <a:off x="5249669" y="1071146"/>
              <a:ext cx="709452" cy="3777657"/>
            </a:xfrm>
            <a:prstGeom prst="bentConnector3">
              <a:avLst>
                <a:gd name="adj1" fmla="val 132222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B71C26D-0BFD-8F42-878C-54148C21F76D}"/>
              </a:ext>
            </a:extLst>
          </p:cNvPr>
          <p:cNvSpPr txBox="1"/>
          <p:nvPr/>
        </p:nvSpPr>
        <p:spPr>
          <a:xfrm>
            <a:off x="4191000" y="2282517"/>
            <a:ext cx="17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data: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5D24A2-084C-424D-9ED8-44A1312ADCA9}"/>
              </a:ext>
            </a:extLst>
          </p:cNvPr>
          <p:cNvGrpSpPr/>
          <p:nvPr/>
        </p:nvGrpSpPr>
        <p:grpSpPr>
          <a:xfrm>
            <a:off x="5943272" y="2319242"/>
            <a:ext cx="1923359" cy="286006"/>
            <a:chOff x="5943272" y="2319242"/>
            <a:chExt cx="1923359" cy="28600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7C1542C-F8CE-974D-B32A-5798934D8308}"/>
                </a:ext>
              </a:extLst>
            </p:cNvPr>
            <p:cNvSpPr/>
            <p:nvPr/>
          </p:nvSpPr>
          <p:spPr bwMode="auto">
            <a:xfrm>
              <a:off x="5943272" y="2319242"/>
              <a:ext cx="460173" cy="286006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ysClr val="windowText" lastClr="00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ED6F0B4-55EC-0B42-8476-F6E86CF0FA21}"/>
                </a:ext>
              </a:extLst>
            </p:cNvPr>
            <p:cNvSpPr/>
            <p:nvPr/>
          </p:nvSpPr>
          <p:spPr bwMode="auto">
            <a:xfrm>
              <a:off x="7119815" y="2320245"/>
              <a:ext cx="746816" cy="28500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offset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ED784-C8E1-4943-B05C-F4F9F06FBE58}"/>
                </a:ext>
              </a:extLst>
            </p:cNvPr>
            <p:cNvSpPr/>
            <p:nvPr/>
          </p:nvSpPr>
          <p:spPr bwMode="auto">
            <a:xfrm>
              <a:off x="6380589" y="2319242"/>
              <a:ext cx="746817" cy="2860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index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3DDCBEF-FA74-EE4B-B91A-C8C9AC1758BA}"/>
              </a:ext>
            </a:extLst>
          </p:cNvPr>
          <p:cNvSpPr/>
          <p:nvPr/>
        </p:nvSpPr>
        <p:spPr>
          <a:xfrm>
            <a:off x="5943272" y="2319241"/>
            <a:ext cx="1923359" cy="2860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F47A31-AC07-EB4B-BD2A-81B85EBA13ED}"/>
              </a:ext>
            </a:extLst>
          </p:cNvPr>
          <p:cNvGrpSpPr/>
          <p:nvPr/>
        </p:nvGrpSpPr>
        <p:grpSpPr>
          <a:xfrm>
            <a:off x="6173358" y="382942"/>
            <a:ext cx="772939" cy="2018501"/>
            <a:chOff x="6173358" y="382942"/>
            <a:chExt cx="772939" cy="201850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4A1CAE-3DEB-E843-A461-21C4BFF09A56}"/>
                </a:ext>
              </a:extLst>
            </p:cNvPr>
            <p:cNvSpPr txBox="1"/>
            <p:nvPr/>
          </p:nvSpPr>
          <p:spPr>
            <a:xfrm rot="18812500">
              <a:off x="5752380" y="1207527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rest of the bits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627B1FC-0111-3C45-8EC6-7CF69CDD8421}"/>
                </a:ext>
              </a:extLst>
            </p:cNvPr>
            <p:cNvCxnSpPr>
              <a:cxnSpLocks/>
            </p:cNvCxnSpPr>
            <p:nvPr/>
          </p:nvCxnSpPr>
          <p:spPr>
            <a:xfrm>
              <a:off x="6173358" y="2153253"/>
              <a:ext cx="0" cy="1659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F33AB35-67FA-0C4D-9FD1-94AB552D5336}"/>
              </a:ext>
            </a:extLst>
          </p:cNvPr>
          <p:cNvGrpSpPr/>
          <p:nvPr/>
        </p:nvGrpSpPr>
        <p:grpSpPr>
          <a:xfrm>
            <a:off x="6753998" y="338378"/>
            <a:ext cx="884704" cy="2064609"/>
            <a:chOff x="6753998" y="338378"/>
            <a:chExt cx="884704" cy="20646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D5983B-9A19-AD48-9076-89C7D26D38CA}"/>
                </a:ext>
              </a:extLst>
            </p:cNvPr>
            <p:cNvSpPr txBox="1"/>
            <p:nvPr/>
          </p:nvSpPr>
          <p:spPr>
            <a:xfrm rot="18812500">
              <a:off x="6421731" y="1186017"/>
              <a:ext cx="2064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log(# lines) bits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64364E0-12C0-2A47-9E8D-00B25FA5BAAA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>
              <a:off x="6753998" y="2153253"/>
              <a:ext cx="0" cy="1659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4C3B72-563F-F143-8D6D-4C3CACDED954}"/>
              </a:ext>
            </a:extLst>
          </p:cNvPr>
          <p:cNvGrpSpPr/>
          <p:nvPr/>
        </p:nvGrpSpPr>
        <p:grpSpPr>
          <a:xfrm>
            <a:off x="7493222" y="297921"/>
            <a:ext cx="908045" cy="2082621"/>
            <a:chOff x="7493222" y="297921"/>
            <a:chExt cx="908045" cy="208262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1B726A4-F2F7-1242-9510-76BA1C3BA235}"/>
                </a:ext>
              </a:extLst>
            </p:cNvPr>
            <p:cNvSpPr txBox="1"/>
            <p:nvPr/>
          </p:nvSpPr>
          <p:spPr>
            <a:xfrm rot="18812500">
              <a:off x="7175290" y="1154566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log(block size) bits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835EF5C-41AF-1F4C-A397-695987BF1621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7493222" y="2140254"/>
              <a:ext cx="1" cy="1799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EC5B-EDEB-1847-B411-12280BAA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Direct-mapped Cache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BAD29D-84E3-9844-BEA1-72F1099A136D}"/>
              </a:ext>
            </a:extLst>
          </p:cNvPr>
          <p:cNvSpPr/>
          <p:nvPr/>
        </p:nvSpPr>
        <p:spPr bwMode="auto">
          <a:xfrm>
            <a:off x="990600" y="4267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C2DAC-3251-1E40-8E61-DACED059EC02}"/>
              </a:ext>
            </a:extLst>
          </p:cNvPr>
          <p:cNvSpPr/>
          <p:nvPr/>
        </p:nvSpPr>
        <p:spPr bwMode="auto">
          <a:xfrm>
            <a:off x="24888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3BFEC-E829-C140-B94F-E387F9DCF859}"/>
              </a:ext>
            </a:extLst>
          </p:cNvPr>
          <p:cNvSpPr/>
          <p:nvPr/>
        </p:nvSpPr>
        <p:spPr bwMode="auto">
          <a:xfrm>
            <a:off x="2761448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8E4541-5981-FB49-A3A6-91FB91ADDC0F}"/>
              </a:ext>
            </a:extLst>
          </p:cNvPr>
          <p:cNvSpPr/>
          <p:nvPr/>
        </p:nvSpPr>
        <p:spPr bwMode="auto">
          <a:xfrm>
            <a:off x="30222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020F6-8105-8C41-A939-FC43E64144C1}"/>
              </a:ext>
            </a:extLst>
          </p:cNvPr>
          <p:cNvSpPr/>
          <p:nvPr/>
        </p:nvSpPr>
        <p:spPr bwMode="auto">
          <a:xfrm>
            <a:off x="4444288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259FE-D993-8F42-9E91-E7D5889664A0}"/>
              </a:ext>
            </a:extLst>
          </p:cNvPr>
          <p:cNvSpPr/>
          <p:nvPr/>
        </p:nvSpPr>
        <p:spPr bwMode="auto">
          <a:xfrm>
            <a:off x="1586253" y="4381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665B2-4D67-F645-8C98-0EE583B0E68E}"/>
              </a:ext>
            </a:extLst>
          </p:cNvPr>
          <p:cNvSpPr/>
          <p:nvPr/>
        </p:nvSpPr>
        <p:spPr bwMode="auto">
          <a:xfrm>
            <a:off x="11172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5E6C6-CF7C-7549-9475-4C84185E46F3}"/>
              </a:ext>
            </a:extLst>
          </p:cNvPr>
          <p:cNvSpPr/>
          <p:nvPr/>
        </p:nvSpPr>
        <p:spPr bwMode="auto">
          <a:xfrm>
            <a:off x="3295571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EE226-B2F1-0D41-83CC-3C059FF05D68}"/>
              </a:ext>
            </a:extLst>
          </p:cNvPr>
          <p:cNvSpPr/>
          <p:nvPr/>
        </p:nvSpPr>
        <p:spPr bwMode="auto">
          <a:xfrm>
            <a:off x="4153088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F0B43-49F5-F642-8F35-8DCAD187BCE5}"/>
              </a:ext>
            </a:extLst>
          </p:cNvPr>
          <p:cNvSpPr/>
          <p:nvPr/>
        </p:nvSpPr>
        <p:spPr bwMode="auto">
          <a:xfrm>
            <a:off x="3861166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7E04D-05F7-0A48-B486-ACC5A69AA77E}"/>
              </a:ext>
            </a:extLst>
          </p:cNvPr>
          <p:cNvSpPr/>
          <p:nvPr/>
        </p:nvSpPr>
        <p:spPr bwMode="auto">
          <a:xfrm>
            <a:off x="3569244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96DD70-0EF8-C64C-BD2F-5300FFFE22E5}"/>
              </a:ext>
            </a:extLst>
          </p:cNvPr>
          <p:cNvSpPr/>
          <p:nvPr/>
        </p:nvSpPr>
        <p:spPr bwMode="auto">
          <a:xfrm>
            <a:off x="990600" y="3581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931B5B-EC6C-8C4A-AB9B-BF9918D34A77}"/>
              </a:ext>
            </a:extLst>
          </p:cNvPr>
          <p:cNvSpPr/>
          <p:nvPr/>
        </p:nvSpPr>
        <p:spPr bwMode="auto">
          <a:xfrm>
            <a:off x="24888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B87E04-7C4E-4549-A9A9-76C73E29CF8B}"/>
              </a:ext>
            </a:extLst>
          </p:cNvPr>
          <p:cNvSpPr/>
          <p:nvPr/>
        </p:nvSpPr>
        <p:spPr bwMode="auto">
          <a:xfrm>
            <a:off x="2761448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BAD04-E661-0A42-B642-0A462D274100}"/>
              </a:ext>
            </a:extLst>
          </p:cNvPr>
          <p:cNvSpPr/>
          <p:nvPr/>
        </p:nvSpPr>
        <p:spPr bwMode="auto">
          <a:xfrm>
            <a:off x="30222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B1673C-A45C-1A4E-89FF-48CF60D4AB27}"/>
              </a:ext>
            </a:extLst>
          </p:cNvPr>
          <p:cNvSpPr/>
          <p:nvPr/>
        </p:nvSpPr>
        <p:spPr bwMode="auto">
          <a:xfrm>
            <a:off x="4444288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E40E10-59D9-8F48-9580-4E92C353EA57}"/>
              </a:ext>
            </a:extLst>
          </p:cNvPr>
          <p:cNvSpPr/>
          <p:nvPr/>
        </p:nvSpPr>
        <p:spPr bwMode="auto">
          <a:xfrm>
            <a:off x="1586253" y="3695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8215DB-0068-E34B-BCC3-16671276DC3A}"/>
              </a:ext>
            </a:extLst>
          </p:cNvPr>
          <p:cNvSpPr/>
          <p:nvPr/>
        </p:nvSpPr>
        <p:spPr bwMode="auto">
          <a:xfrm>
            <a:off x="11172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3C1DE5-025E-E044-919C-22FE03F72890}"/>
              </a:ext>
            </a:extLst>
          </p:cNvPr>
          <p:cNvSpPr/>
          <p:nvPr/>
        </p:nvSpPr>
        <p:spPr bwMode="auto">
          <a:xfrm>
            <a:off x="3295571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CA6DCC-7F9C-D049-A845-C313E5D8FE6F}"/>
              </a:ext>
            </a:extLst>
          </p:cNvPr>
          <p:cNvSpPr/>
          <p:nvPr/>
        </p:nvSpPr>
        <p:spPr bwMode="auto">
          <a:xfrm>
            <a:off x="4153088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28F795-C3BD-CA46-92CC-80BA005B28A7}"/>
              </a:ext>
            </a:extLst>
          </p:cNvPr>
          <p:cNvSpPr/>
          <p:nvPr/>
        </p:nvSpPr>
        <p:spPr bwMode="auto">
          <a:xfrm>
            <a:off x="3861166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F83CC-57D0-AE40-B5C8-E1351F71E9AF}"/>
              </a:ext>
            </a:extLst>
          </p:cNvPr>
          <p:cNvSpPr/>
          <p:nvPr/>
        </p:nvSpPr>
        <p:spPr bwMode="auto">
          <a:xfrm>
            <a:off x="3569244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783417-00DA-C840-B9E7-F59B4E303265}"/>
              </a:ext>
            </a:extLst>
          </p:cNvPr>
          <p:cNvSpPr/>
          <p:nvPr/>
        </p:nvSpPr>
        <p:spPr bwMode="auto">
          <a:xfrm>
            <a:off x="990600" y="28956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0A0609-8A39-2640-8B5A-D8041DBF7A2F}"/>
              </a:ext>
            </a:extLst>
          </p:cNvPr>
          <p:cNvSpPr/>
          <p:nvPr/>
        </p:nvSpPr>
        <p:spPr bwMode="auto">
          <a:xfrm>
            <a:off x="24888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7B2887-93ED-2545-AC87-D8639F5E3633}"/>
              </a:ext>
            </a:extLst>
          </p:cNvPr>
          <p:cNvSpPr/>
          <p:nvPr/>
        </p:nvSpPr>
        <p:spPr bwMode="auto">
          <a:xfrm>
            <a:off x="2761448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36E0F4-ECFC-1B40-932A-3FE743C8215F}"/>
              </a:ext>
            </a:extLst>
          </p:cNvPr>
          <p:cNvSpPr/>
          <p:nvPr/>
        </p:nvSpPr>
        <p:spPr bwMode="auto">
          <a:xfrm>
            <a:off x="30222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AB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4445F3-9541-D04B-ACBC-A9E653918935}"/>
              </a:ext>
            </a:extLst>
          </p:cNvPr>
          <p:cNvSpPr/>
          <p:nvPr/>
        </p:nvSpPr>
        <p:spPr bwMode="auto">
          <a:xfrm>
            <a:off x="4444288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6DF607-196C-CA4C-B9AF-B0A37E03D7F1}"/>
              </a:ext>
            </a:extLst>
          </p:cNvPr>
          <p:cNvSpPr/>
          <p:nvPr/>
        </p:nvSpPr>
        <p:spPr bwMode="auto">
          <a:xfrm>
            <a:off x="1586253" y="30099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19697C-4CB3-9E4A-9F62-9DB5F9A247EA}"/>
              </a:ext>
            </a:extLst>
          </p:cNvPr>
          <p:cNvSpPr/>
          <p:nvPr/>
        </p:nvSpPr>
        <p:spPr bwMode="auto">
          <a:xfrm>
            <a:off x="11172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E8DB67-6632-9342-A4DC-D3AAE2474BEF}"/>
              </a:ext>
            </a:extLst>
          </p:cNvPr>
          <p:cNvSpPr/>
          <p:nvPr/>
        </p:nvSpPr>
        <p:spPr bwMode="auto">
          <a:xfrm>
            <a:off x="3295571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191043-DEF8-A74E-A477-46C8E1D1F385}"/>
              </a:ext>
            </a:extLst>
          </p:cNvPr>
          <p:cNvSpPr/>
          <p:nvPr/>
        </p:nvSpPr>
        <p:spPr bwMode="auto">
          <a:xfrm>
            <a:off x="4153088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EA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4F7447-BE95-2242-94B3-72CE22D6D92F}"/>
              </a:ext>
            </a:extLst>
          </p:cNvPr>
          <p:cNvSpPr/>
          <p:nvPr/>
        </p:nvSpPr>
        <p:spPr bwMode="auto">
          <a:xfrm>
            <a:off x="3861166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FF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196AAE-CA67-9D4B-A05A-A8CD61EBF6BF}"/>
              </a:ext>
            </a:extLst>
          </p:cNvPr>
          <p:cNvSpPr/>
          <p:nvPr/>
        </p:nvSpPr>
        <p:spPr bwMode="auto">
          <a:xfrm>
            <a:off x="3569244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FF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EE5CB0-4C23-B74B-820B-03205AC71E8F}"/>
              </a:ext>
            </a:extLst>
          </p:cNvPr>
          <p:cNvSpPr/>
          <p:nvPr/>
        </p:nvSpPr>
        <p:spPr bwMode="auto">
          <a:xfrm>
            <a:off x="990600" y="4953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CC7E3E-82E3-654F-B3EB-F5B6BE08F385}"/>
              </a:ext>
            </a:extLst>
          </p:cNvPr>
          <p:cNvSpPr/>
          <p:nvPr/>
        </p:nvSpPr>
        <p:spPr bwMode="auto">
          <a:xfrm>
            <a:off x="2488843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BE3302-11B7-FC4E-9554-DB860DD8E72D}"/>
              </a:ext>
            </a:extLst>
          </p:cNvPr>
          <p:cNvSpPr/>
          <p:nvPr/>
        </p:nvSpPr>
        <p:spPr bwMode="auto">
          <a:xfrm>
            <a:off x="2761448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1CB539-4B3A-D645-81DD-35FBCECBA653}"/>
              </a:ext>
            </a:extLst>
          </p:cNvPr>
          <p:cNvSpPr/>
          <p:nvPr/>
        </p:nvSpPr>
        <p:spPr bwMode="auto">
          <a:xfrm>
            <a:off x="3022243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43D350-5295-DE45-B713-B0EAF1176941}"/>
              </a:ext>
            </a:extLst>
          </p:cNvPr>
          <p:cNvSpPr/>
          <p:nvPr/>
        </p:nvSpPr>
        <p:spPr bwMode="auto">
          <a:xfrm>
            <a:off x="4444288" y="5067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E5F82E-FCB4-644B-BE56-FFA89E3C3B67}"/>
              </a:ext>
            </a:extLst>
          </p:cNvPr>
          <p:cNvSpPr/>
          <p:nvPr/>
        </p:nvSpPr>
        <p:spPr bwMode="auto">
          <a:xfrm>
            <a:off x="1586253" y="5067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3B5491-586F-0145-AD95-AEC11D2A336C}"/>
              </a:ext>
            </a:extLst>
          </p:cNvPr>
          <p:cNvSpPr/>
          <p:nvPr/>
        </p:nvSpPr>
        <p:spPr bwMode="auto">
          <a:xfrm>
            <a:off x="1117243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5FACFA-30C6-BD45-B73E-41BE6ED44DD8}"/>
              </a:ext>
            </a:extLst>
          </p:cNvPr>
          <p:cNvSpPr/>
          <p:nvPr/>
        </p:nvSpPr>
        <p:spPr bwMode="auto">
          <a:xfrm>
            <a:off x="3295571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778FB1-D650-C645-86F4-1AF45202FAA9}"/>
              </a:ext>
            </a:extLst>
          </p:cNvPr>
          <p:cNvSpPr/>
          <p:nvPr/>
        </p:nvSpPr>
        <p:spPr bwMode="auto">
          <a:xfrm>
            <a:off x="4153088" y="5067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361C9-519F-3846-8672-51732C265584}"/>
              </a:ext>
            </a:extLst>
          </p:cNvPr>
          <p:cNvSpPr/>
          <p:nvPr/>
        </p:nvSpPr>
        <p:spPr bwMode="auto">
          <a:xfrm>
            <a:off x="3861166" y="5067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C84DF8-5AE5-774D-8C0D-0A8DC39C5DD4}"/>
              </a:ext>
            </a:extLst>
          </p:cNvPr>
          <p:cNvSpPr/>
          <p:nvPr/>
        </p:nvSpPr>
        <p:spPr bwMode="auto">
          <a:xfrm>
            <a:off x="3569244" y="5067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CB48D4-BF20-194C-BCD7-B8B2896B692F}"/>
              </a:ext>
            </a:extLst>
          </p:cNvPr>
          <p:cNvSpPr txBox="1"/>
          <p:nvPr/>
        </p:nvSpPr>
        <p:spPr>
          <a:xfrm>
            <a:off x="381000" y="1443335"/>
            <a:ext cx="428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CD3265-5679-7748-9404-BB2608C45F28}"/>
              </a:ext>
            </a:extLst>
          </p:cNvPr>
          <p:cNvSpPr txBox="1"/>
          <p:nvPr/>
        </p:nvSpPr>
        <p:spPr>
          <a:xfrm>
            <a:off x="4191000" y="2282517"/>
            <a:ext cx="17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data: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012D7A1-2387-3344-AC12-07D926195BB9}"/>
              </a:ext>
            </a:extLst>
          </p:cNvPr>
          <p:cNvSpPr/>
          <p:nvPr/>
        </p:nvSpPr>
        <p:spPr>
          <a:xfrm>
            <a:off x="5943272" y="2319241"/>
            <a:ext cx="1923359" cy="2860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DD9AFCD-0D3C-2547-AF67-CCF2B0E3BD2D}"/>
              </a:ext>
            </a:extLst>
          </p:cNvPr>
          <p:cNvSpPr txBox="1"/>
          <p:nvPr/>
        </p:nvSpPr>
        <p:spPr>
          <a:xfrm>
            <a:off x="381000" y="1779523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Assume: assume 8-bit machine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E61CE6-D84B-6F48-887F-83DCF5C215CA}"/>
              </a:ext>
            </a:extLst>
          </p:cNvPr>
          <p:cNvSpPr txBox="1"/>
          <p:nvPr/>
        </p:nvSpPr>
        <p:spPr>
          <a:xfrm>
            <a:off x="6549725" y="22768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0xB4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F893AF9-1834-6743-B8BB-394F8CA192AB}"/>
              </a:ext>
            </a:extLst>
          </p:cNvPr>
          <p:cNvGrpSpPr/>
          <p:nvPr/>
        </p:nvGrpSpPr>
        <p:grpSpPr>
          <a:xfrm>
            <a:off x="5943272" y="3040963"/>
            <a:ext cx="1923359" cy="369332"/>
            <a:chOff x="5943272" y="3040963"/>
            <a:chExt cx="1923359" cy="3693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CCB9606-BBC8-9C49-911D-2AF642EA24B1}"/>
                </a:ext>
              </a:extLst>
            </p:cNvPr>
            <p:cNvSpPr/>
            <p:nvPr/>
          </p:nvSpPr>
          <p:spPr>
            <a:xfrm>
              <a:off x="5943272" y="3084229"/>
              <a:ext cx="1923359" cy="28600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673C9F1-019C-0E4C-AD33-65907B854768}"/>
                </a:ext>
              </a:extLst>
            </p:cNvPr>
            <p:cNvSpPr txBox="1"/>
            <p:nvPr/>
          </p:nvSpPr>
          <p:spPr>
            <a:xfrm>
              <a:off x="6300478" y="3040963"/>
              <a:ext cx="1257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1011 0100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CE704CD-26E7-BC4B-8149-D8D10C417216}"/>
              </a:ext>
            </a:extLst>
          </p:cNvPr>
          <p:cNvGrpSpPr/>
          <p:nvPr/>
        </p:nvGrpSpPr>
        <p:grpSpPr>
          <a:xfrm>
            <a:off x="5791200" y="3845007"/>
            <a:ext cx="2075430" cy="1622328"/>
            <a:chOff x="5791200" y="3845007"/>
            <a:chExt cx="2075430" cy="162232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0E7BA3-09DB-BF4B-B7F2-B82028D1D4D5}"/>
                </a:ext>
              </a:extLst>
            </p:cNvPr>
            <p:cNvGrpSpPr/>
            <p:nvPr/>
          </p:nvGrpSpPr>
          <p:grpSpPr>
            <a:xfrm>
              <a:off x="5791200" y="4114800"/>
              <a:ext cx="464651" cy="1144132"/>
              <a:chOff x="7033837" y="231262"/>
              <a:chExt cx="464651" cy="1144132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45673D5-FDFC-2940-988A-E405D760D7D9}"/>
                  </a:ext>
                </a:extLst>
              </p:cNvPr>
              <p:cNvSpPr txBox="1"/>
              <p:nvPr/>
            </p:nvSpPr>
            <p:spPr>
              <a:xfrm rot="18812500">
                <a:off x="6715801" y="688027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 bit tag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85EE6DB-4BB5-5D4C-A199-0F9537E4C6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8488" y="231262"/>
                <a:ext cx="0" cy="2672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80A7A9F-93FF-AB44-AB26-1BB2B2FA2476}"/>
                </a:ext>
              </a:extLst>
            </p:cNvPr>
            <p:cNvGrpSpPr/>
            <p:nvPr/>
          </p:nvGrpSpPr>
          <p:grpSpPr>
            <a:xfrm>
              <a:off x="6291544" y="4131013"/>
              <a:ext cx="616071" cy="1308778"/>
              <a:chOff x="7359016" y="338378"/>
              <a:chExt cx="616071" cy="1308778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39F97AA-A227-7C4B-AF66-B30DCE1C89B3}"/>
                  </a:ext>
                </a:extLst>
              </p:cNvPr>
              <p:cNvSpPr txBox="1"/>
              <p:nvPr/>
            </p:nvSpPr>
            <p:spPr>
              <a:xfrm rot="18812500">
                <a:off x="6918819" y="837628"/>
                <a:ext cx="1249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 bit index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C75F642-BE28-B44D-B75F-103093D094CB}"/>
                  </a:ext>
                </a:extLst>
              </p:cNvPr>
              <p:cNvCxnSpPr>
                <a:cxnSpLocks/>
                <a:stCxn id="65" idx="3"/>
                <a:endCxn id="77" idx="2"/>
              </p:cNvCxnSpPr>
              <p:nvPr/>
            </p:nvCxnSpPr>
            <p:spPr>
              <a:xfrm flipV="1">
                <a:off x="7974138" y="338378"/>
                <a:ext cx="949" cy="230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6438D1E-B8B4-5E4F-B1A3-3B6B7161ACF3}"/>
                </a:ext>
              </a:extLst>
            </p:cNvPr>
            <p:cNvGrpSpPr/>
            <p:nvPr/>
          </p:nvGrpSpPr>
          <p:grpSpPr>
            <a:xfrm>
              <a:off x="6934200" y="4114800"/>
              <a:ext cx="593246" cy="1352535"/>
              <a:chOff x="8127977" y="420814"/>
              <a:chExt cx="593246" cy="135253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F14EE4-D02B-DB41-A135-A9CBFC5B9460}"/>
                  </a:ext>
                </a:extLst>
              </p:cNvPr>
              <p:cNvSpPr txBox="1"/>
              <p:nvPr/>
            </p:nvSpPr>
            <p:spPr>
              <a:xfrm rot="18812500">
                <a:off x="7690196" y="966237"/>
                <a:ext cx="1244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 bit offset</a:t>
                </a: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0009DF6E-C2AA-3343-ADA5-B6883A0C30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1223" y="420814"/>
                <a:ext cx="0" cy="2662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9F5FCF-C626-5E45-9D2C-ED1D0E74629C}"/>
                </a:ext>
              </a:extLst>
            </p:cNvPr>
            <p:cNvGrpSpPr/>
            <p:nvPr/>
          </p:nvGrpSpPr>
          <p:grpSpPr>
            <a:xfrm>
              <a:off x="5943273" y="3846010"/>
              <a:ext cx="1923357" cy="286007"/>
              <a:chOff x="5943273" y="2319241"/>
              <a:chExt cx="1923357" cy="28600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6B70C10-F366-CD4A-A19A-319C262F54EC}"/>
                  </a:ext>
                </a:extLst>
              </p:cNvPr>
              <p:cNvSpPr/>
              <p:nvPr/>
            </p:nvSpPr>
            <p:spPr bwMode="auto">
              <a:xfrm>
                <a:off x="5943273" y="2319241"/>
                <a:ext cx="665768" cy="286007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101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17A7CAD-98C1-1D4F-AB5F-21A6A1EA2D45}"/>
                  </a:ext>
                </a:extLst>
              </p:cNvPr>
              <p:cNvSpPr/>
              <p:nvPr/>
            </p:nvSpPr>
            <p:spPr bwMode="auto">
              <a:xfrm>
                <a:off x="7206191" y="2320246"/>
                <a:ext cx="660439" cy="28399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100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3BD213-7CDE-0C49-88EE-9E5D1B939F0B}"/>
                  </a:ext>
                </a:extLst>
              </p:cNvPr>
              <p:cNvSpPr/>
              <p:nvPr/>
            </p:nvSpPr>
            <p:spPr bwMode="auto">
              <a:xfrm>
                <a:off x="6609040" y="2319242"/>
                <a:ext cx="597149" cy="28500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10</a:t>
                </a:r>
              </a:p>
            </p:txBody>
          </p: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CF2B386-CE9A-B54C-ADE2-14D894404A95}"/>
                </a:ext>
              </a:extLst>
            </p:cNvPr>
            <p:cNvSpPr/>
            <p:nvPr/>
          </p:nvSpPr>
          <p:spPr>
            <a:xfrm>
              <a:off x="5943270" y="3845007"/>
              <a:ext cx="1923359" cy="28600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EAE6848-CD31-B14E-8D23-646C8FD94ED2}"/>
              </a:ext>
            </a:extLst>
          </p:cNvPr>
          <p:cNvSpPr txBox="1"/>
          <p:nvPr/>
        </p:nvSpPr>
        <p:spPr>
          <a:xfrm>
            <a:off x="-22242" y="293146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Line 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0B975BC-F4AA-B546-BBD7-4BC13F31914A}"/>
              </a:ext>
            </a:extLst>
          </p:cNvPr>
          <p:cNvSpPr txBox="1"/>
          <p:nvPr/>
        </p:nvSpPr>
        <p:spPr>
          <a:xfrm>
            <a:off x="-9488" y="365432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Line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C2D8947-3A79-614A-AB29-90728EBBFA0C}"/>
              </a:ext>
            </a:extLst>
          </p:cNvPr>
          <p:cNvSpPr txBox="1"/>
          <p:nvPr/>
        </p:nvSpPr>
        <p:spPr>
          <a:xfrm>
            <a:off x="-23886" y="430306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Line 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F6F0E47-BF25-BB4B-BE04-DF82620DCCB3}"/>
              </a:ext>
            </a:extLst>
          </p:cNvPr>
          <p:cNvSpPr txBox="1"/>
          <p:nvPr/>
        </p:nvSpPr>
        <p:spPr>
          <a:xfrm>
            <a:off x="-9488" y="500923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3389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7F96-4B58-6B49-85DD-B6BEFA33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Direct-mapped Cache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86DEF-B4AC-7142-84DF-4347AA9B4636}"/>
              </a:ext>
            </a:extLst>
          </p:cNvPr>
          <p:cNvSpPr txBox="1"/>
          <p:nvPr/>
        </p:nvSpPr>
        <p:spPr>
          <a:xfrm>
            <a:off x="1645557" y="624840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How well does this take advantage of </a:t>
            </a:r>
            <a:r>
              <a:rPr lang="en-US" dirty="0" err="1"/>
              <a:t>spacial</a:t>
            </a:r>
            <a:r>
              <a:rPr lang="en-US" dirty="0"/>
              <a:t> locality?</a:t>
            </a:r>
          </a:p>
          <a:p>
            <a:pPr algn="ctr"/>
            <a:r>
              <a:rPr lang="en-US" dirty="0"/>
              <a:t>How well does this take advantage of temporal locality?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1311C-4072-9847-80ED-BF6D50523BAA}"/>
              </a:ext>
            </a:extLst>
          </p:cNvPr>
          <p:cNvSpPr txBox="1"/>
          <p:nvPr/>
        </p:nvSpPr>
        <p:spPr>
          <a:xfrm>
            <a:off x="305542" y="1254711"/>
            <a:ext cx="21894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Transaction Stream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0x00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0x04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0x10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0x00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0x04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0x20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FC5BA-A3FB-1F44-8191-D58102A7741A}"/>
              </a:ext>
            </a:extLst>
          </p:cNvPr>
          <p:cNvGrpSpPr/>
          <p:nvPr/>
        </p:nvGrpSpPr>
        <p:grpSpPr>
          <a:xfrm>
            <a:off x="2957903" y="1254711"/>
            <a:ext cx="2492425" cy="2207143"/>
            <a:chOff x="2957903" y="1254711"/>
            <a:chExt cx="2492425" cy="22071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5B386F-66D0-4C4F-81F6-17EE9D5D8B8F}"/>
                </a:ext>
              </a:extLst>
            </p:cNvPr>
            <p:cNvSpPr txBox="1"/>
            <p:nvPr/>
          </p:nvSpPr>
          <p:spPr>
            <a:xfrm>
              <a:off x="2957903" y="1254711"/>
              <a:ext cx="2492425" cy="22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0x14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0x10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0x0c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0x08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0x04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0x00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D951BD-841B-9D4B-8911-952EC6430506}"/>
                </a:ext>
              </a:extLst>
            </p:cNvPr>
            <p:cNvGrpSpPr/>
            <p:nvPr/>
          </p:nvGrpSpPr>
          <p:grpSpPr>
            <a:xfrm>
              <a:off x="4202659" y="1856258"/>
              <a:ext cx="1228810" cy="1511060"/>
              <a:chOff x="4238060" y="1953673"/>
              <a:chExt cx="1228810" cy="151106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8B4AF6-6DF6-1A4F-A82C-43C388B56566}"/>
                  </a:ext>
                </a:extLst>
              </p:cNvPr>
              <p:cNvSpPr/>
              <p:nvPr/>
            </p:nvSpPr>
            <p:spPr>
              <a:xfrm>
                <a:off x="4238060" y="195367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55648-64CE-C345-AF53-492825094B5D}"/>
                  </a:ext>
                </a:extLst>
              </p:cNvPr>
              <p:cNvSpPr/>
              <p:nvPr/>
            </p:nvSpPr>
            <p:spPr>
              <a:xfrm>
                <a:off x="4238060" y="31599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7EF4A4-726E-AD4E-9410-A2D3A0AE26FE}"/>
                  </a:ext>
                </a:extLst>
              </p:cNvPr>
              <p:cNvSpPr/>
              <p:nvPr/>
            </p:nvSpPr>
            <p:spPr>
              <a:xfrm>
                <a:off x="4238060" y="225200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16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C11CFF-4281-514B-8366-D8D79CACFCDF}"/>
                  </a:ext>
                </a:extLst>
              </p:cNvPr>
              <p:cNvSpPr/>
              <p:nvPr/>
            </p:nvSpPr>
            <p:spPr>
              <a:xfrm>
                <a:off x="4238060" y="25503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9CC4B4-4BBA-4B4A-A733-2909FBE08746}"/>
                  </a:ext>
                </a:extLst>
              </p:cNvPr>
              <p:cNvSpPr/>
              <p:nvPr/>
            </p:nvSpPr>
            <p:spPr>
              <a:xfrm>
                <a:off x="4238730" y="2857064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14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A15CC4-E31D-4546-AC82-2C4949ABBCB8}"/>
              </a:ext>
            </a:extLst>
          </p:cNvPr>
          <p:cNvSpPr txBox="1"/>
          <p:nvPr/>
        </p:nvSpPr>
        <p:spPr>
          <a:xfrm>
            <a:off x="6887683" y="1254711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CAF541-1667-304F-B665-860FA840E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2"/>
          <a:stretch/>
        </p:blipFill>
        <p:spPr>
          <a:xfrm>
            <a:off x="6159242" y="1599743"/>
            <a:ext cx="2308399" cy="79890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9C8875-B5E1-0A46-BAFF-44E92CB6C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44273"/>
              </p:ext>
            </p:extLst>
          </p:nvPr>
        </p:nvGraphicFramePr>
        <p:xfrm>
          <a:off x="403799" y="3652520"/>
          <a:ext cx="624893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85">
                  <a:extLst>
                    <a:ext uri="{9D8B030D-6E8A-4147-A177-3AD203B41FA5}">
                      <a16:colId xmlns:a16="http://schemas.microsoft.com/office/drawing/2014/main" val="5353248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996218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43004998"/>
                    </a:ext>
                  </a:extLst>
                </a:gridCol>
                <a:gridCol w="652780">
                  <a:extLst>
                    <a:ext uri="{9D8B030D-6E8A-4147-A177-3AD203B41FA5}">
                      <a16:colId xmlns:a16="http://schemas.microsoft.com/office/drawing/2014/main" val="3068156725"/>
                    </a:ext>
                  </a:extLst>
                </a:gridCol>
                <a:gridCol w="1043734">
                  <a:extLst>
                    <a:ext uri="{9D8B030D-6E8A-4147-A177-3AD203B41FA5}">
                      <a16:colId xmlns:a16="http://schemas.microsoft.com/office/drawing/2014/main" val="485468860"/>
                    </a:ext>
                  </a:extLst>
                </a:gridCol>
                <a:gridCol w="1043734">
                  <a:extLst>
                    <a:ext uri="{9D8B030D-6E8A-4147-A177-3AD203B41FA5}">
                      <a16:colId xmlns:a16="http://schemas.microsoft.com/office/drawing/2014/main" val="3446682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0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967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45192F-630B-D846-93F1-E0566A2071AF}"/>
              </a:ext>
            </a:extLst>
          </p:cNvPr>
          <p:cNvCxnSpPr/>
          <p:nvPr/>
        </p:nvCxnSpPr>
        <p:spPr>
          <a:xfrm>
            <a:off x="4571999" y="3652520"/>
            <a:ext cx="0" cy="2595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71E0159-C3DC-D043-9FD2-BAD3B5F6BC5A}"/>
              </a:ext>
            </a:extLst>
          </p:cNvPr>
          <p:cNvSpPr/>
          <p:nvPr/>
        </p:nvSpPr>
        <p:spPr>
          <a:xfrm>
            <a:off x="4202659" y="1562236"/>
            <a:ext cx="122814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18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948B73C-F96E-4648-9474-46DF43C16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78292"/>
              </p:ext>
            </p:extLst>
          </p:nvPr>
        </p:nvGraphicFramePr>
        <p:xfrm>
          <a:off x="6652732" y="3652520"/>
          <a:ext cx="208746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734">
                  <a:extLst>
                    <a:ext uri="{9D8B030D-6E8A-4147-A177-3AD203B41FA5}">
                      <a16:colId xmlns:a16="http://schemas.microsoft.com/office/drawing/2014/main" val="3713711433"/>
                    </a:ext>
                  </a:extLst>
                </a:gridCol>
                <a:gridCol w="1043734">
                  <a:extLst>
                    <a:ext uri="{9D8B030D-6E8A-4147-A177-3AD203B41FA5}">
                      <a16:colId xmlns:a16="http://schemas.microsoft.com/office/drawing/2014/main" val="3462646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0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967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E81959AB-0888-6D4E-B591-D712D5022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0" b="1"/>
          <a:stretch/>
        </p:blipFill>
        <p:spPr>
          <a:xfrm>
            <a:off x="6159242" y="2382174"/>
            <a:ext cx="2308399" cy="660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B531D9-7719-504F-A273-8372C49D144B}"/>
              </a:ext>
            </a:extLst>
          </p:cNvPr>
          <p:cNvSpPr/>
          <p:nvPr/>
        </p:nvSpPr>
        <p:spPr>
          <a:xfrm>
            <a:off x="6027525" y="3092522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4 byte data blocks</a:t>
            </a:r>
          </a:p>
        </p:txBody>
      </p:sp>
    </p:spTree>
    <p:extLst>
      <p:ext uri="{BB962C8B-B14F-4D97-AF65-F5344CB8AC3E}">
        <p14:creationId xmlns:p14="http://schemas.microsoft.com/office/powerpoint/2010/main" val="24339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7F96-4B58-6B49-85DD-B6BEFA33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Direct-mapped Cache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86DEF-B4AC-7142-84DF-4347AA9B4636}"/>
              </a:ext>
            </a:extLst>
          </p:cNvPr>
          <p:cNvSpPr txBox="1"/>
          <p:nvPr/>
        </p:nvSpPr>
        <p:spPr>
          <a:xfrm>
            <a:off x="1645557" y="624840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How well does this take advantage of </a:t>
            </a:r>
            <a:r>
              <a:rPr lang="en-US" dirty="0" err="1"/>
              <a:t>spacial</a:t>
            </a:r>
            <a:r>
              <a:rPr lang="en-US" dirty="0"/>
              <a:t> locality?</a:t>
            </a:r>
          </a:p>
          <a:p>
            <a:pPr algn="ctr"/>
            <a:r>
              <a:rPr lang="en-US" dirty="0"/>
              <a:t>How well does this take advantage of temporal locality?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1311C-4072-9847-80ED-BF6D50523BAA}"/>
              </a:ext>
            </a:extLst>
          </p:cNvPr>
          <p:cNvSpPr txBox="1"/>
          <p:nvPr/>
        </p:nvSpPr>
        <p:spPr>
          <a:xfrm>
            <a:off x="305542" y="1254711"/>
            <a:ext cx="21894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Transaction Stream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0x00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0x04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0x10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0x00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0x04</a:t>
            </a:r>
          </a:p>
          <a:p>
            <a:pPr algn="ctr"/>
            <a:r>
              <a:rPr lang="en-US" dirty="0" err="1">
                <a:latin typeface="Courier" pitchFamily="2" charset="0"/>
              </a:rPr>
              <a:t>rd</a:t>
            </a:r>
            <a:r>
              <a:rPr lang="en-US" dirty="0">
                <a:latin typeface="Courier" pitchFamily="2" charset="0"/>
              </a:rPr>
              <a:t> 0x20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FC5BA-A3FB-1F44-8191-D58102A7741A}"/>
              </a:ext>
            </a:extLst>
          </p:cNvPr>
          <p:cNvGrpSpPr/>
          <p:nvPr/>
        </p:nvGrpSpPr>
        <p:grpSpPr>
          <a:xfrm>
            <a:off x="2957903" y="1254711"/>
            <a:ext cx="2492425" cy="2207143"/>
            <a:chOff x="2957903" y="1254711"/>
            <a:chExt cx="2492425" cy="22071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5B386F-66D0-4C4F-81F6-17EE9D5D8B8F}"/>
                </a:ext>
              </a:extLst>
            </p:cNvPr>
            <p:cNvSpPr txBox="1"/>
            <p:nvPr/>
          </p:nvSpPr>
          <p:spPr>
            <a:xfrm>
              <a:off x="2957903" y="1254711"/>
              <a:ext cx="2492425" cy="22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0x14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0x10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0x0c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0x08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0x04</a:t>
              </a:r>
            </a:p>
            <a:p>
              <a:pPr>
                <a:lnSpc>
                  <a:spcPts val="2400"/>
                </a:lnSpc>
              </a:pPr>
              <a:r>
                <a:rPr lang="en-US" dirty="0" err="1">
                  <a:latin typeface="Courier" pitchFamily="2" charset="0"/>
                </a:rPr>
                <a:t>rd</a:t>
              </a:r>
              <a:r>
                <a:rPr lang="en-US" dirty="0">
                  <a:latin typeface="Courier" pitchFamily="2" charset="0"/>
                </a:rPr>
                <a:t> 0x00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D951BD-841B-9D4B-8911-952EC6430506}"/>
                </a:ext>
              </a:extLst>
            </p:cNvPr>
            <p:cNvGrpSpPr/>
            <p:nvPr/>
          </p:nvGrpSpPr>
          <p:grpSpPr>
            <a:xfrm>
              <a:off x="4202659" y="1856258"/>
              <a:ext cx="1228810" cy="1511060"/>
              <a:chOff x="4238060" y="1953673"/>
              <a:chExt cx="1228810" cy="151106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8B4AF6-6DF6-1A4F-A82C-43C388B56566}"/>
                  </a:ext>
                </a:extLst>
              </p:cNvPr>
              <p:cNvSpPr/>
              <p:nvPr/>
            </p:nvSpPr>
            <p:spPr>
              <a:xfrm>
                <a:off x="4238060" y="195367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55648-64CE-C345-AF53-492825094B5D}"/>
                  </a:ext>
                </a:extLst>
              </p:cNvPr>
              <p:cNvSpPr/>
              <p:nvPr/>
            </p:nvSpPr>
            <p:spPr>
              <a:xfrm>
                <a:off x="4238060" y="31599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7EF4A4-726E-AD4E-9410-A2D3A0AE26FE}"/>
                  </a:ext>
                </a:extLst>
              </p:cNvPr>
              <p:cNvSpPr/>
              <p:nvPr/>
            </p:nvSpPr>
            <p:spPr>
              <a:xfrm>
                <a:off x="4238060" y="225200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16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C11CFF-4281-514B-8366-D8D79CACFCDF}"/>
                  </a:ext>
                </a:extLst>
              </p:cNvPr>
              <p:cNvSpPr/>
              <p:nvPr/>
            </p:nvSpPr>
            <p:spPr>
              <a:xfrm>
                <a:off x="4238060" y="25503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9CC4B4-4BBA-4B4A-A733-2909FBE08746}"/>
                  </a:ext>
                </a:extLst>
              </p:cNvPr>
              <p:cNvSpPr/>
              <p:nvPr/>
            </p:nvSpPr>
            <p:spPr>
              <a:xfrm>
                <a:off x="4238730" y="2857064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14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A15CC4-E31D-4546-AC82-2C4949ABBCB8}"/>
              </a:ext>
            </a:extLst>
          </p:cNvPr>
          <p:cNvSpPr txBox="1"/>
          <p:nvPr/>
        </p:nvSpPr>
        <p:spPr>
          <a:xfrm>
            <a:off x="6887683" y="1254711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CAF541-1667-304F-B665-860FA840E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2"/>
          <a:stretch/>
        </p:blipFill>
        <p:spPr>
          <a:xfrm>
            <a:off x="6159242" y="1599743"/>
            <a:ext cx="2308399" cy="79890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9C8875-B5E1-0A46-BAFF-44E92CB6C4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3799" y="3652520"/>
          <a:ext cx="624893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85">
                  <a:extLst>
                    <a:ext uri="{9D8B030D-6E8A-4147-A177-3AD203B41FA5}">
                      <a16:colId xmlns:a16="http://schemas.microsoft.com/office/drawing/2014/main" val="5353248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996218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43004998"/>
                    </a:ext>
                  </a:extLst>
                </a:gridCol>
                <a:gridCol w="652780">
                  <a:extLst>
                    <a:ext uri="{9D8B030D-6E8A-4147-A177-3AD203B41FA5}">
                      <a16:colId xmlns:a16="http://schemas.microsoft.com/office/drawing/2014/main" val="3068156725"/>
                    </a:ext>
                  </a:extLst>
                </a:gridCol>
                <a:gridCol w="1043734">
                  <a:extLst>
                    <a:ext uri="{9D8B030D-6E8A-4147-A177-3AD203B41FA5}">
                      <a16:colId xmlns:a16="http://schemas.microsoft.com/office/drawing/2014/main" val="485468860"/>
                    </a:ext>
                  </a:extLst>
                </a:gridCol>
                <a:gridCol w="1043734">
                  <a:extLst>
                    <a:ext uri="{9D8B030D-6E8A-4147-A177-3AD203B41FA5}">
                      <a16:colId xmlns:a16="http://schemas.microsoft.com/office/drawing/2014/main" val="3446682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0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</a:t>
                      </a:r>
                      <a:r>
                        <a:rPr lang="en-US" dirty="0"/>
                        <a:t> 0x10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967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45192F-630B-D846-93F1-E0566A2071AF}"/>
              </a:ext>
            </a:extLst>
          </p:cNvPr>
          <p:cNvCxnSpPr/>
          <p:nvPr/>
        </p:nvCxnSpPr>
        <p:spPr>
          <a:xfrm>
            <a:off x="4571999" y="3652520"/>
            <a:ext cx="0" cy="2595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71E0159-C3DC-D043-9FD2-BAD3B5F6BC5A}"/>
              </a:ext>
            </a:extLst>
          </p:cNvPr>
          <p:cNvSpPr/>
          <p:nvPr/>
        </p:nvSpPr>
        <p:spPr>
          <a:xfrm>
            <a:off x="4202659" y="1562236"/>
            <a:ext cx="122814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A6339A-87BD-FD45-9F49-4EBFFC98AD16}"/>
              </a:ext>
            </a:extLst>
          </p:cNvPr>
          <p:cNvSpPr/>
          <p:nvPr/>
        </p:nvSpPr>
        <p:spPr>
          <a:xfrm>
            <a:off x="6027525" y="3092522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8 byte data blocks</a:t>
            </a:r>
          </a:p>
        </p:txBody>
      </p:sp>
    </p:spTree>
    <p:extLst>
      <p:ext uri="{BB962C8B-B14F-4D97-AF65-F5344CB8AC3E}">
        <p14:creationId xmlns:p14="http://schemas.microsoft.com/office/powerpoint/2010/main" val="36793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D744-4A8B-FE49-B1D1-49044664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without caches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D53485-64CF-E042-91EF-4CAB4A7F8A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80" y="1437986"/>
            <a:ext cx="5014780" cy="542001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5EFE7-C0C4-4D43-AFF3-E60C27497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3429000"/>
            <a:ext cx="4038600" cy="3343656"/>
          </a:xfrm>
        </p:spPr>
        <p:txBody>
          <a:bodyPr>
            <a:normAutofit/>
          </a:bodyPr>
          <a:lstStyle/>
          <a:p>
            <a:r>
              <a:rPr lang="en-US" sz="2000" dirty="0"/>
              <a:t>Average latency to access a book: 40mins</a:t>
            </a:r>
          </a:p>
          <a:p>
            <a:endParaRPr lang="en-US" sz="2000" dirty="0"/>
          </a:p>
          <a:p>
            <a:r>
              <a:rPr lang="en-US" sz="2000" dirty="0"/>
              <a:t>Average throughput              (incl. reading time): 1.2 books/</a:t>
            </a:r>
            <a:r>
              <a:rPr lang="en-US" sz="2000" dirty="0" err="1"/>
              <a:t>hr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2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18A1-56F4-9740-AF32-2590EF8A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Computer System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23BFFB-49BE-6349-8518-2E0FE51ED029}"/>
              </a:ext>
            </a:extLst>
          </p:cNvPr>
          <p:cNvGrpSpPr/>
          <p:nvPr/>
        </p:nvGrpSpPr>
        <p:grpSpPr>
          <a:xfrm>
            <a:off x="782924" y="1524000"/>
            <a:ext cx="7867650" cy="5334000"/>
            <a:chOff x="76200" y="228600"/>
            <a:chExt cx="7867650" cy="5334000"/>
          </a:xfrm>
        </p:grpSpPr>
        <p:sp>
          <p:nvSpPr>
            <p:cNvPr id="19" name="Rectangle 223">
              <a:extLst>
                <a:ext uri="{FF2B5EF4-FFF2-40B4-BE49-F238E27FC236}">
                  <a16:creationId xmlns:a16="http://schemas.microsoft.com/office/drawing/2014/main" id="{98FA320B-C413-F94F-9A74-CD7EAE5BC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228600"/>
              <a:ext cx="2971800" cy="2438400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146">
              <a:extLst>
                <a:ext uri="{FF2B5EF4-FFF2-40B4-BE49-F238E27FC236}">
                  <a16:creationId xmlns:a16="http://schemas.microsoft.com/office/drawing/2014/main" id="{D49D6D34-53ED-F84D-A753-D19A1B34B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752600"/>
              <a:ext cx="964913" cy="914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dirty="0"/>
                <a:t>Main</a:t>
              </a:r>
            </a:p>
            <a:p>
              <a:r>
                <a:rPr lang="en-US" dirty="0"/>
                <a:t>memory</a:t>
              </a:r>
            </a:p>
          </p:txBody>
        </p:sp>
        <p:sp>
          <p:nvSpPr>
            <p:cNvPr id="5" name="AutoShape 201">
              <a:extLst>
                <a:ext uri="{FF2B5EF4-FFF2-40B4-BE49-F238E27FC236}">
                  <a16:creationId xmlns:a16="http://schemas.microsoft.com/office/drawing/2014/main" id="{C9E819F0-A650-B84B-8942-01BFFD12D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763" y="1905000"/>
              <a:ext cx="1492250" cy="533400"/>
            </a:xfrm>
            <a:prstGeom prst="leftRightArrow">
              <a:avLst>
                <a:gd name="adj1" fmla="val 50000"/>
                <a:gd name="adj2" fmla="val 5595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202">
              <a:extLst>
                <a:ext uri="{FF2B5EF4-FFF2-40B4-BE49-F238E27FC236}">
                  <a16:creationId xmlns:a16="http://schemas.microsoft.com/office/drawing/2014/main" id="{B9304D33-0761-CE47-A5A1-5D4791F14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363" y="1936750"/>
              <a:ext cx="909637" cy="57785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I/O </a:t>
              </a:r>
            </a:p>
            <a:p>
              <a:r>
                <a:rPr lang="en-US"/>
                <a:t>bridge</a:t>
              </a:r>
            </a:p>
          </p:txBody>
        </p:sp>
        <p:sp>
          <p:nvSpPr>
            <p:cNvPr id="7" name="AutoShape 205">
              <a:extLst>
                <a:ext uri="{FF2B5EF4-FFF2-40B4-BE49-F238E27FC236}">
                  <a16:creationId xmlns:a16="http://schemas.microsoft.com/office/drawing/2014/main" id="{798E4587-474F-6B4F-824E-E749D3302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8" y="1905000"/>
              <a:ext cx="1452562" cy="533400"/>
            </a:xfrm>
            <a:prstGeom prst="leftRightArrow">
              <a:avLst>
                <a:gd name="adj1" fmla="val 50000"/>
                <a:gd name="adj2" fmla="val 54464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06">
              <a:extLst>
                <a:ext uri="{FF2B5EF4-FFF2-40B4-BE49-F238E27FC236}">
                  <a16:creationId xmlns:a16="http://schemas.microsoft.com/office/drawing/2014/main" id="{B60A910F-7C8F-254B-B7E8-6A3CEFB16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936750"/>
              <a:ext cx="1873250" cy="57785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Bus interface</a:t>
              </a:r>
            </a:p>
          </p:txBody>
        </p:sp>
        <p:sp>
          <p:nvSpPr>
            <p:cNvPr id="9" name="Rectangle 207">
              <a:extLst>
                <a:ext uri="{FF2B5EF4-FFF2-40B4-BE49-F238E27FC236}">
                  <a16:creationId xmlns:a16="http://schemas.microsoft.com/office/drawing/2014/main" id="{7D2D5557-E1E2-7240-8F8C-963B62F26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6096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08">
              <a:extLst>
                <a:ext uri="{FF2B5EF4-FFF2-40B4-BE49-F238E27FC236}">
                  <a16:creationId xmlns:a16="http://schemas.microsoft.com/office/drawing/2014/main" id="{13802FD8-352A-A645-A4EC-3E331047C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7620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id="{18CA01B8-6B52-4B4A-8CD7-B51176C2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9144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11">
              <a:extLst>
                <a:ext uri="{FF2B5EF4-FFF2-40B4-BE49-F238E27FC236}">
                  <a16:creationId xmlns:a16="http://schemas.microsoft.com/office/drawing/2014/main" id="{40988D00-EC6D-EA42-9393-0ACAF8AF0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10668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12">
              <a:extLst>
                <a:ext uri="{FF2B5EF4-FFF2-40B4-BE49-F238E27FC236}">
                  <a16:creationId xmlns:a16="http://schemas.microsoft.com/office/drawing/2014/main" id="{2A0E20C1-1C75-7A44-A8FB-4D6D4A8D6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12192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214">
              <a:extLst>
                <a:ext uri="{FF2B5EF4-FFF2-40B4-BE49-F238E27FC236}">
                  <a16:creationId xmlns:a16="http://schemas.microsoft.com/office/drawing/2014/main" id="{DD9C96A3-7EA1-5647-BC85-08D66BDEF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0" y="609600"/>
              <a:ext cx="444500" cy="381000"/>
            </a:xfrm>
            <a:prstGeom prst="rightArrow">
              <a:avLst>
                <a:gd name="adj1" fmla="val 50000"/>
                <a:gd name="adj2" fmla="val 29167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215">
              <a:extLst>
                <a:ext uri="{FF2B5EF4-FFF2-40B4-BE49-F238E27FC236}">
                  <a16:creationId xmlns:a16="http://schemas.microsoft.com/office/drawing/2014/main" id="{0A5E5C30-6454-3B40-AD1C-138E87D450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05000" y="990600"/>
              <a:ext cx="444500" cy="381000"/>
            </a:xfrm>
            <a:prstGeom prst="rightArrow">
              <a:avLst>
                <a:gd name="adj1" fmla="val 50000"/>
                <a:gd name="adj2" fmla="val 29167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20">
              <a:extLst>
                <a:ext uri="{FF2B5EF4-FFF2-40B4-BE49-F238E27FC236}">
                  <a16:creationId xmlns:a16="http://schemas.microsoft.com/office/drawing/2014/main" id="{CC05FF05-ABEE-2449-957C-C10B37507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399" y="457200"/>
              <a:ext cx="606425" cy="10668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ALU</a:t>
              </a:r>
            </a:p>
          </p:txBody>
        </p:sp>
        <p:sp>
          <p:nvSpPr>
            <p:cNvPr id="17" name="Text Box 221">
              <a:extLst>
                <a:ext uri="{FF2B5EF4-FFF2-40B4-BE49-F238E27FC236}">
                  <a16:creationId xmlns:a16="http://schemas.microsoft.com/office/drawing/2014/main" id="{A4960960-47D4-A54D-ABBE-7DF15F905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288925"/>
              <a:ext cx="12557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Register file</a:t>
              </a:r>
            </a:p>
          </p:txBody>
        </p:sp>
        <p:sp>
          <p:nvSpPr>
            <p:cNvPr id="18" name="AutoShape 222">
              <a:extLst>
                <a:ext uri="{FF2B5EF4-FFF2-40B4-BE49-F238E27FC236}">
                  <a16:creationId xmlns:a16="http://schemas.microsoft.com/office/drawing/2014/main" id="{9A19E81C-AF38-594D-A667-FCD953BFF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1447800"/>
              <a:ext cx="609600" cy="457200"/>
            </a:xfrm>
            <a:prstGeom prst="upDownArrow">
              <a:avLst>
                <a:gd name="adj1" fmla="val 50000"/>
                <a:gd name="adj2" fmla="val 20000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25">
              <a:extLst>
                <a:ext uri="{FF2B5EF4-FFF2-40B4-BE49-F238E27FC236}">
                  <a16:creationId xmlns:a16="http://schemas.microsoft.com/office/drawing/2014/main" id="{1BECBD70-2700-FE4D-B4C7-4BD9ABE73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06" y="2654300"/>
              <a:ext cx="6111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/>
                <a:t>CPU</a:t>
              </a:r>
            </a:p>
          </p:txBody>
        </p:sp>
        <p:sp>
          <p:nvSpPr>
            <p:cNvPr id="21" name="Text Box 229">
              <a:extLst>
                <a:ext uri="{FF2B5EF4-FFF2-40B4-BE49-F238E27FC236}">
                  <a16:creationId xmlns:a16="http://schemas.microsoft.com/office/drawing/2014/main" id="{E18F1C4D-2FE7-994F-97CE-752EAF28C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675" y="1219200"/>
              <a:ext cx="12461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System bus</a:t>
              </a:r>
            </a:p>
          </p:txBody>
        </p:sp>
        <p:sp>
          <p:nvSpPr>
            <p:cNvPr id="22" name="Line 230">
              <a:extLst>
                <a:ext uri="{FF2B5EF4-FFF2-40B4-BE49-F238E27FC236}">
                  <a16:creationId xmlns:a16="http://schemas.microsoft.com/office/drawing/2014/main" id="{8CAE88F7-9A19-F447-AA38-A6FEF80A0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800" y="1524000"/>
              <a:ext cx="6858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31">
              <a:extLst>
                <a:ext uri="{FF2B5EF4-FFF2-40B4-BE49-F238E27FC236}">
                  <a16:creationId xmlns:a16="http://schemas.microsoft.com/office/drawing/2014/main" id="{C4E278B8-6EC5-354B-97F2-0BBEAB8D6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375" y="1219200"/>
              <a:ext cx="13033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Memory bus</a:t>
              </a:r>
            </a:p>
          </p:txBody>
        </p:sp>
        <p:sp>
          <p:nvSpPr>
            <p:cNvPr id="24" name="Line 232">
              <a:extLst>
                <a:ext uri="{FF2B5EF4-FFF2-40B4-BE49-F238E27FC236}">
                  <a16:creationId xmlns:a16="http://schemas.microsoft.com/office/drawing/2014/main" id="{8740B08F-2080-1C49-95E5-3255E127C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15240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36">
              <a:extLst>
                <a:ext uri="{FF2B5EF4-FFF2-40B4-BE49-F238E27FC236}">
                  <a16:creationId xmlns:a16="http://schemas.microsoft.com/office/drawing/2014/main" id="{D7BEB71F-11F6-084C-9525-CD5BCD102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590800"/>
              <a:ext cx="495300" cy="685800"/>
            </a:xfrm>
            <a:prstGeom prst="upArrow">
              <a:avLst>
                <a:gd name="adj1" fmla="val 36667"/>
                <a:gd name="adj2" fmla="val 4487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38">
              <a:extLst>
                <a:ext uri="{FF2B5EF4-FFF2-40B4-BE49-F238E27FC236}">
                  <a16:creationId xmlns:a16="http://schemas.microsoft.com/office/drawing/2014/main" id="{B13D58FC-B069-0F45-BC64-41CD735638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91100" y="3327400"/>
              <a:ext cx="495300" cy="685800"/>
            </a:xfrm>
            <a:prstGeom prst="upArrow">
              <a:avLst>
                <a:gd name="adj1" fmla="val 36667"/>
                <a:gd name="adj2" fmla="val 4487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39">
              <a:extLst>
                <a:ext uri="{FF2B5EF4-FFF2-40B4-BE49-F238E27FC236}">
                  <a16:creationId xmlns:a16="http://schemas.microsoft.com/office/drawing/2014/main" id="{56E5D275-59C0-2346-9A8E-F9953686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051300"/>
              <a:ext cx="1295400" cy="5207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Disk </a:t>
              </a:r>
            </a:p>
            <a:p>
              <a:r>
                <a:rPr lang="en-US"/>
                <a:t>controller</a:t>
              </a:r>
            </a:p>
          </p:txBody>
        </p:sp>
        <p:sp>
          <p:nvSpPr>
            <p:cNvPr id="28" name="AutoShape 240">
              <a:extLst>
                <a:ext uri="{FF2B5EF4-FFF2-40B4-BE49-F238E27FC236}">
                  <a16:creationId xmlns:a16="http://schemas.microsoft.com/office/drawing/2014/main" id="{5812FF2B-99DC-F84F-B5F7-F2370C6797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60650" y="3327400"/>
              <a:ext cx="495300" cy="685800"/>
            </a:xfrm>
            <a:prstGeom prst="upArrow">
              <a:avLst>
                <a:gd name="adj1" fmla="val 36667"/>
                <a:gd name="adj2" fmla="val 4487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41">
              <a:extLst>
                <a:ext uri="{FF2B5EF4-FFF2-40B4-BE49-F238E27FC236}">
                  <a16:creationId xmlns:a16="http://schemas.microsoft.com/office/drawing/2014/main" id="{C5F96A57-41BD-7847-96EE-097315D8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550" y="4051300"/>
              <a:ext cx="1295400" cy="5207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Graphics</a:t>
              </a:r>
            </a:p>
            <a:p>
              <a:r>
                <a:rPr lang="en-US"/>
                <a:t>adapter</a:t>
              </a:r>
            </a:p>
          </p:txBody>
        </p:sp>
        <p:sp>
          <p:nvSpPr>
            <p:cNvPr id="30" name="AutoShape 242">
              <a:extLst>
                <a:ext uri="{FF2B5EF4-FFF2-40B4-BE49-F238E27FC236}">
                  <a16:creationId xmlns:a16="http://schemas.microsoft.com/office/drawing/2014/main" id="{7A1FB2DB-8F8F-BD40-8567-EDE4BD619B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84250" y="3327400"/>
              <a:ext cx="495300" cy="685800"/>
            </a:xfrm>
            <a:prstGeom prst="upArrow">
              <a:avLst>
                <a:gd name="adj1" fmla="val 36667"/>
                <a:gd name="adj2" fmla="val 4487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3">
              <a:extLst>
                <a:ext uri="{FF2B5EF4-FFF2-40B4-BE49-F238E27FC236}">
                  <a16:creationId xmlns:a16="http://schemas.microsoft.com/office/drawing/2014/main" id="{67E0A229-07C0-594C-8B14-9528E95F5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" y="4038600"/>
              <a:ext cx="1143000" cy="5207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USB</a:t>
              </a:r>
            </a:p>
            <a:p>
              <a:r>
                <a:rPr lang="en-US"/>
                <a:t>controller</a:t>
              </a:r>
            </a:p>
          </p:txBody>
        </p:sp>
        <p:sp>
          <p:nvSpPr>
            <p:cNvPr id="32" name="Line 246">
              <a:extLst>
                <a:ext uri="{FF2B5EF4-FFF2-40B4-BE49-F238E27FC236}">
                  <a16:creationId xmlns:a16="http://schemas.microsoft.com/office/drawing/2014/main" id="{A736851E-1F07-B042-AF7B-64721C531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826" y="4572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47">
              <a:extLst>
                <a:ext uri="{FF2B5EF4-FFF2-40B4-BE49-F238E27FC236}">
                  <a16:creationId xmlns:a16="http://schemas.microsoft.com/office/drawing/2014/main" id="{380C4C38-DD41-6741-B76C-6C4F90D5D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089" y="4572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48">
              <a:extLst>
                <a:ext uri="{FF2B5EF4-FFF2-40B4-BE49-F238E27FC236}">
                  <a16:creationId xmlns:a16="http://schemas.microsoft.com/office/drawing/2014/main" id="{532E496C-C489-B943-A82F-F6878F391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76" y="4800600"/>
              <a:ext cx="793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/>
                <a:t>Mouse</a:t>
              </a:r>
            </a:p>
          </p:txBody>
        </p:sp>
        <p:sp>
          <p:nvSpPr>
            <p:cNvPr id="35" name="Text Box 249">
              <a:extLst>
                <a:ext uri="{FF2B5EF4-FFF2-40B4-BE49-F238E27FC236}">
                  <a16:creationId xmlns:a16="http://schemas.microsoft.com/office/drawing/2014/main" id="{8633EFAD-FBE1-7E4A-A73B-643A576CC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439" y="4800600"/>
              <a:ext cx="10525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/>
                <a:t>Keyboard</a:t>
              </a:r>
            </a:p>
          </p:txBody>
        </p:sp>
        <p:sp>
          <p:nvSpPr>
            <p:cNvPr id="36" name="Line 250">
              <a:extLst>
                <a:ext uri="{FF2B5EF4-FFF2-40B4-BE49-F238E27FC236}">
                  <a16:creationId xmlns:a16="http://schemas.microsoft.com/office/drawing/2014/main" id="{12C018D3-14F1-A74E-B0BA-4F187D699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7350" y="4572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51">
              <a:extLst>
                <a:ext uri="{FF2B5EF4-FFF2-40B4-BE49-F238E27FC236}">
                  <a16:creationId xmlns:a16="http://schemas.microsoft.com/office/drawing/2014/main" id="{B2C4A6C7-685B-6E4E-994C-3A6B446BA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675" y="4800600"/>
              <a:ext cx="847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Display</a:t>
              </a:r>
            </a:p>
          </p:txBody>
        </p:sp>
        <p:sp>
          <p:nvSpPr>
            <p:cNvPr id="38" name="Line 258">
              <a:extLst>
                <a:ext uri="{FF2B5EF4-FFF2-40B4-BE49-F238E27FC236}">
                  <a16:creationId xmlns:a16="http://schemas.microsoft.com/office/drawing/2014/main" id="{414D6DBB-367D-4646-82A8-5CF79EA88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400" y="45720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259">
              <a:extLst>
                <a:ext uri="{FF2B5EF4-FFF2-40B4-BE49-F238E27FC236}">
                  <a16:creationId xmlns:a16="http://schemas.microsoft.com/office/drawing/2014/main" id="{71D9F2C9-BFE6-AE4A-A889-FB724B859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4953000"/>
              <a:ext cx="609600" cy="6096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Disk</a:t>
              </a:r>
            </a:p>
          </p:txBody>
        </p:sp>
        <p:sp>
          <p:nvSpPr>
            <p:cNvPr id="40" name="AutoShape 235">
              <a:extLst>
                <a:ext uri="{FF2B5EF4-FFF2-40B4-BE49-F238E27FC236}">
                  <a16:creationId xmlns:a16="http://schemas.microsoft.com/office/drawing/2014/main" id="{4DA4E2A8-B6EF-B04B-B55B-9C4746DA1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3111500"/>
              <a:ext cx="7277100" cy="393700"/>
            </a:xfrm>
            <a:prstGeom prst="leftRightArrow">
              <a:avLst>
                <a:gd name="adj1" fmla="val 48611"/>
                <a:gd name="adj2" fmla="val 95500"/>
              </a:avLst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65">
              <a:extLst>
                <a:ext uri="{FF2B5EF4-FFF2-40B4-BE49-F238E27FC236}">
                  <a16:creationId xmlns:a16="http://schemas.microsoft.com/office/drawing/2014/main" id="{0064E218-3C0E-3D47-AFD2-4FB741D84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550" y="3416300"/>
              <a:ext cx="8413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I/O bus</a:t>
              </a:r>
            </a:p>
          </p:txBody>
        </p:sp>
        <p:sp>
          <p:nvSpPr>
            <p:cNvPr id="46" name="Rectangle 267">
              <a:extLst>
                <a:ext uri="{FF2B5EF4-FFF2-40B4-BE49-F238E27FC236}">
                  <a16:creationId xmlns:a16="http://schemas.microsoft.com/office/drawing/2014/main" id="{E3CDBCEB-8B38-C047-AA60-9EC077C65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3124200"/>
              <a:ext cx="127000" cy="406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68">
              <a:extLst>
                <a:ext uri="{FF2B5EF4-FFF2-40B4-BE49-F238E27FC236}">
                  <a16:creationId xmlns:a16="http://schemas.microsoft.com/office/drawing/2014/main" id="{D46AED23-FD7A-374D-AB30-819753B46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3124200"/>
              <a:ext cx="127000" cy="406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269">
              <a:extLst>
                <a:ext uri="{FF2B5EF4-FFF2-40B4-BE49-F238E27FC236}">
                  <a16:creationId xmlns:a16="http://schemas.microsoft.com/office/drawing/2014/main" id="{C9F5D7AC-96AD-284B-8A11-E2301ABE9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124200"/>
              <a:ext cx="127000" cy="406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70">
              <a:extLst>
                <a:ext uri="{FF2B5EF4-FFF2-40B4-BE49-F238E27FC236}">
                  <a16:creationId xmlns:a16="http://schemas.microsoft.com/office/drawing/2014/main" id="{BE5B73B5-389D-9B49-AE0C-E1E701546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9313" y="3505200"/>
              <a:ext cx="2014537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Expansion slots for</a:t>
              </a:r>
            </a:p>
            <a:p>
              <a:pPr algn="l"/>
              <a:r>
                <a:rPr lang="en-US"/>
                <a:t>other devices such</a:t>
              </a:r>
            </a:p>
            <a:p>
              <a:pPr algn="l"/>
              <a:r>
                <a:rPr lang="en-US"/>
                <a:t>as network adapters</a:t>
              </a:r>
            </a:p>
            <a:p>
              <a:pPr algn="l"/>
              <a:endParaRPr lang="en-US"/>
            </a:p>
          </p:txBody>
        </p:sp>
        <p:sp>
          <p:nvSpPr>
            <p:cNvPr id="50" name="Text Box 271">
              <a:extLst>
                <a:ext uri="{FF2B5EF4-FFF2-40B4-BE49-F238E27FC236}">
                  <a16:creationId xmlns:a16="http://schemas.microsoft.com/office/drawing/2014/main" id="{30A4A527-7999-CB41-9489-F1A80D27D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981575"/>
              <a:ext cx="1890713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latin typeface="Courier New" charset="0"/>
                </a:rPr>
                <a:t>hello</a:t>
              </a:r>
              <a:r>
                <a:rPr lang="en-US" i="1"/>
                <a:t> executable </a:t>
              </a:r>
            </a:p>
            <a:p>
              <a:r>
                <a:rPr lang="en-US" i="1"/>
                <a:t>stored on disk</a:t>
              </a:r>
            </a:p>
          </p:txBody>
        </p:sp>
        <p:sp>
          <p:nvSpPr>
            <p:cNvPr id="51" name="Rectangle 320">
              <a:extLst>
                <a:ext uri="{FF2B5EF4-FFF2-40B4-BE49-F238E27FC236}">
                  <a16:creationId xmlns:a16="http://schemas.microsoft.com/office/drawing/2014/main" id="{FFEBBC87-6ACC-1B43-B87E-D6AE2F321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838200"/>
              <a:ext cx="762000" cy="3048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PC</a:t>
              </a:r>
            </a:p>
          </p:txBody>
        </p:sp>
      </p:grp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EC7F59D-60FE-784D-9BC9-4A9DE79F9940}"/>
              </a:ext>
            </a:extLst>
          </p:cNvPr>
          <p:cNvCxnSpPr/>
          <p:nvPr/>
        </p:nvCxnSpPr>
        <p:spPr>
          <a:xfrm>
            <a:off x="2491074" y="3384550"/>
            <a:ext cx="4464050" cy="12700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A0330F63-A350-E247-AC10-EEC2CB5F483F}"/>
              </a:ext>
            </a:extLst>
          </p:cNvPr>
          <p:cNvCxnSpPr/>
          <p:nvPr/>
        </p:nvCxnSpPr>
        <p:spPr>
          <a:xfrm>
            <a:off x="2491074" y="3524250"/>
            <a:ext cx="4464050" cy="12700"/>
          </a:xfrm>
          <a:prstGeom prst="bentConnector3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6F16A05D-30D9-4145-A17B-C920AFEEB2D2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1868872" y="3066356"/>
            <a:ext cx="800102" cy="1390"/>
          </a:xfrm>
          <a:prstGeom prst="bentConnector3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1B6C50-0D1A-5047-BC48-7F07AD568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12721"/>
              </p:ext>
            </p:extLst>
          </p:nvPr>
        </p:nvGraphicFramePr>
        <p:xfrm>
          <a:off x="520052" y="1609874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CPU-Memory Gap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5</a:t>
            </a:fld>
            <a:endParaRPr lang="en-US">
              <a:solidFill>
                <a:srgbClr val="297FD5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368766"/>
              </p:ext>
            </p:extLst>
          </p:nvPr>
        </p:nvGraphicFramePr>
        <p:xfrm>
          <a:off x="520052" y="1609874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8813" y="425235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168" y="5047255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3892" y="2949808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SSD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8813" y="2302045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8813" y="4677923"/>
            <a:ext cx="74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RAM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ECA6E9-939D-6C43-8EFE-55BF7B17F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99" y="2743200"/>
            <a:ext cx="2044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Caching—The Very Idea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6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Keep some memory values nearby in fast memory</a:t>
            </a:r>
          </a:p>
          <a:p>
            <a:endParaRPr lang="en-US" dirty="0"/>
          </a:p>
          <a:p>
            <a:r>
              <a:rPr lang="en-US" dirty="0"/>
              <a:t>Modern systems have 3 or even 4 levels of caches</a:t>
            </a:r>
          </a:p>
          <a:p>
            <a:endParaRPr lang="en-US" dirty="0"/>
          </a:p>
          <a:p>
            <a:r>
              <a:rPr lang="en-US" dirty="0"/>
              <a:t>Cache idea is widely used:</a:t>
            </a:r>
          </a:p>
          <a:p>
            <a:pPr lvl="1"/>
            <a:r>
              <a:rPr lang="en-US" dirty="0"/>
              <a:t>Disk controllers</a:t>
            </a:r>
          </a:p>
          <a:p>
            <a:pPr lvl="1"/>
            <a:r>
              <a:rPr lang="en-US" dirty="0"/>
              <a:t>Web</a:t>
            </a:r>
          </a:p>
          <a:p>
            <a:pPr lvl="1"/>
            <a:r>
              <a:rPr lang="en-US" dirty="0"/>
              <a:t>(Virtual memory: main memory is a “cache” for the disk)</a:t>
            </a:r>
          </a:p>
        </p:txBody>
      </p:sp>
    </p:spTree>
    <p:extLst>
      <p:ext uri="{BB962C8B-B14F-4D97-AF65-F5344CB8AC3E}">
        <p14:creationId xmlns:p14="http://schemas.microsoft.com/office/powerpoint/2010/main" val="41702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7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AutoShape 195"/>
          <p:cNvSpPr>
            <a:spLocks noChangeAspect="1" noChangeArrowheads="1"/>
          </p:cNvSpPr>
          <p:nvPr/>
        </p:nvSpPr>
        <p:spPr bwMode="auto">
          <a:xfrm>
            <a:off x="1066800" y="1432044"/>
            <a:ext cx="6902450" cy="534975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 Box 196"/>
          <p:cNvSpPr txBox="1">
            <a:spLocks noChangeAspect="1" noChangeArrowheads="1"/>
          </p:cNvSpPr>
          <p:nvPr/>
        </p:nvSpPr>
        <p:spPr bwMode="auto">
          <a:xfrm>
            <a:off x="4200577" y="1763514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 Box 198"/>
          <p:cNvSpPr txBox="1">
            <a:spLocks noChangeAspect="1" noChangeArrowheads="1"/>
          </p:cNvSpPr>
          <p:nvPr/>
        </p:nvSpPr>
        <p:spPr bwMode="auto">
          <a:xfrm>
            <a:off x="4053910" y="2214840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7" name="Text Box 199"/>
          <p:cNvSpPr txBox="1">
            <a:spLocks noChangeAspect="1" noChangeArrowheads="1"/>
          </p:cNvSpPr>
          <p:nvPr/>
        </p:nvSpPr>
        <p:spPr bwMode="auto">
          <a:xfrm>
            <a:off x="3818712" y="4460935"/>
            <a:ext cx="14273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8" name="Text Box 200"/>
          <p:cNvSpPr txBox="1">
            <a:spLocks noChangeAspect="1" noChangeArrowheads="1"/>
          </p:cNvSpPr>
          <p:nvPr/>
        </p:nvSpPr>
        <p:spPr bwMode="auto">
          <a:xfrm>
            <a:off x="3353446" y="5249775"/>
            <a:ext cx="242025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9" name="Line 203"/>
          <p:cNvSpPr>
            <a:spLocks noChangeAspect="1" noChangeShapeType="1"/>
          </p:cNvSpPr>
          <p:nvPr/>
        </p:nvSpPr>
        <p:spPr bwMode="auto">
          <a:xfrm>
            <a:off x="3578225" y="2818353"/>
            <a:ext cx="18784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Line 205"/>
          <p:cNvSpPr>
            <a:spLocks noChangeAspect="1" noChangeShapeType="1"/>
          </p:cNvSpPr>
          <p:nvPr/>
        </p:nvSpPr>
        <p:spPr bwMode="auto">
          <a:xfrm>
            <a:off x="3325775" y="3559800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Line 222"/>
          <p:cNvSpPr>
            <a:spLocks noChangeAspect="1" noChangeShapeType="1"/>
          </p:cNvSpPr>
          <p:nvPr/>
        </p:nvSpPr>
        <p:spPr bwMode="auto">
          <a:xfrm>
            <a:off x="228600" y="4360862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223"/>
          <p:cNvSpPr txBox="1">
            <a:spLocks noChangeAspect="1" noChangeArrowheads="1"/>
          </p:cNvSpPr>
          <p:nvPr/>
        </p:nvSpPr>
        <p:spPr bwMode="auto">
          <a:xfrm>
            <a:off x="276225" y="4620300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4" name="Line 224"/>
          <p:cNvSpPr>
            <a:spLocks noChangeAspect="1" noChangeShapeType="1"/>
          </p:cNvSpPr>
          <p:nvPr/>
        </p:nvSpPr>
        <p:spPr bwMode="auto">
          <a:xfrm>
            <a:off x="2786063" y="4369852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Text Box 225"/>
          <p:cNvSpPr txBox="1">
            <a:spLocks noChangeAspect="1" noChangeArrowheads="1"/>
          </p:cNvSpPr>
          <p:nvPr/>
        </p:nvSpPr>
        <p:spPr bwMode="auto">
          <a:xfrm>
            <a:off x="3208319" y="6092703"/>
            <a:ext cx="26481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cloud,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eb servers)</a:t>
            </a:r>
          </a:p>
        </p:txBody>
      </p:sp>
      <p:sp>
        <p:nvSpPr>
          <p:cNvPr id="16" name="Text Box 227"/>
          <p:cNvSpPr txBox="1">
            <a:spLocks noChangeAspect="1" noChangeArrowheads="1"/>
          </p:cNvSpPr>
          <p:nvPr/>
        </p:nvSpPr>
        <p:spPr bwMode="auto">
          <a:xfrm>
            <a:off x="7396667" y="5142563"/>
            <a:ext cx="206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 Box 236"/>
          <p:cNvSpPr txBox="1">
            <a:spLocks noChangeAspect="1" noChangeArrowheads="1"/>
          </p:cNvSpPr>
          <p:nvPr/>
        </p:nvSpPr>
        <p:spPr bwMode="auto">
          <a:xfrm>
            <a:off x="3987843" y="2903874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9" name="Text Box 243"/>
          <p:cNvSpPr txBox="1">
            <a:spLocks noChangeAspect="1" noChangeArrowheads="1"/>
          </p:cNvSpPr>
          <p:nvPr/>
        </p:nvSpPr>
        <p:spPr bwMode="auto">
          <a:xfrm>
            <a:off x="5486929" y="2287923"/>
            <a:ext cx="283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20" name="Text Box 233"/>
          <p:cNvSpPr txBox="1">
            <a:spLocks noChangeAspect="1" noChangeArrowheads="1"/>
          </p:cNvSpPr>
          <p:nvPr/>
        </p:nvSpPr>
        <p:spPr bwMode="auto">
          <a:xfrm>
            <a:off x="5080052" y="1666625"/>
            <a:ext cx="291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21" name="Text Box 231"/>
          <p:cNvSpPr txBox="1">
            <a:spLocks noChangeAspect="1" noChangeArrowheads="1"/>
          </p:cNvSpPr>
          <p:nvPr/>
        </p:nvSpPr>
        <p:spPr bwMode="auto">
          <a:xfrm>
            <a:off x="5886714" y="2948610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22" name="Text Box 247"/>
          <p:cNvSpPr txBox="1">
            <a:spLocks noChangeAspect="1" noChangeArrowheads="1"/>
          </p:cNvSpPr>
          <p:nvPr/>
        </p:nvSpPr>
        <p:spPr bwMode="auto">
          <a:xfrm>
            <a:off x="3721100" y="17188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23" name="Text Box 248"/>
          <p:cNvSpPr txBox="1">
            <a:spLocks noChangeAspect="1" noChangeArrowheads="1"/>
          </p:cNvSpPr>
          <p:nvPr/>
        </p:nvSpPr>
        <p:spPr bwMode="auto">
          <a:xfrm>
            <a:off x="3276600" y="23284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24" name="Text Box 249"/>
          <p:cNvSpPr txBox="1">
            <a:spLocks noChangeAspect="1" noChangeArrowheads="1"/>
          </p:cNvSpPr>
          <p:nvPr/>
        </p:nvSpPr>
        <p:spPr bwMode="auto">
          <a:xfrm>
            <a:off x="2895600" y="294439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25" name="Text Box 250"/>
          <p:cNvSpPr txBox="1">
            <a:spLocks noChangeAspect="1" noChangeArrowheads="1"/>
          </p:cNvSpPr>
          <p:nvPr/>
        </p:nvSpPr>
        <p:spPr bwMode="auto">
          <a:xfrm>
            <a:off x="2430462" y="37000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26" name="Text Box 251"/>
          <p:cNvSpPr txBox="1">
            <a:spLocks noChangeAspect="1" noChangeArrowheads="1"/>
          </p:cNvSpPr>
          <p:nvPr/>
        </p:nvSpPr>
        <p:spPr bwMode="auto">
          <a:xfrm>
            <a:off x="1905000" y="4538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27" name="Text Box 252"/>
          <p:cNvSpPr txBox="1">
            <a:spLocks noChangeAspect="1" noChangeArrowheads="1"/>
          </p:cNvSpPr>
          <p:nvPr/>
        </p:nvSpPr>
        <p:spPr bwMode="auto">
          <a:xfrm>
            <a:off x="1371600" y="5300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28" name="Text Box 289"/>
          <p:cNvSpPr txBox="1">
            <a:spLocks noChangeAspect="1" noChangeArrowheads="1"/>
          </p:cNvSpPr>
          <p:nvPr/>
        </p:nvSpPr>
        <p:spPr bwMode="auto">
          <a:xfrm>
            <a:off x="228600" y="2353319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29" name="Line 291"/>
          <p:cNvSpPr>
            <a:spLocks noChangeShapeType="1"/>
          </p:cNvSpPr>
          <p:nvPr/>
        </p:nvSpPr>
        <p:spPr bwMode="auto">
          <a:xfrm flipV="1">
            <a:off x="228600" y="2205244"/>
            <a:ext cx="15876" cy="201844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Line 292"/>
          <p:cNvSpPr>
            <a:spLocks noChangeAspect="1" noChangeShapeType="1"/>
          </p:cNvSpPr>
          <p:nvPr/>
        </p:nvSpPr>
        <p:spPr bwMode="auto">
          <a:xfrm>
            <a:off x="6509544" y="436985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Text Box 293"/>
          <p:cNvSpPr txBox="1">
            <a:spLocks noChangeAspect="1" noChangeArrowheads="1"/>
          </p:cNvSpPr>
          <p:nvPr/>
        </p:nvSpPr>
        <p:spPr bwMode="auto">
          <a:xfrm>
            <a:off x="4009312" y="3658278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32" name="Text Box 295"/>
          <p:cNvSpPr txBox="1">
            <a:spLocks noChangeAspect="1" noChangeArrowheads="1"/>
          </p:cNvSpPr>
          <p:nvPr/>
        </p:nvSpPr>
        <p:spPr bwMode="auto">
          <a:xfrm>
            <a:off x="6277505" y="3675751"/>
            <a:ext cx="2876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33" name="Text Box 297"/>
          <p:cNvSpPr txBox="1">
            <a:spLocks noChangeAspect="1" noChangeArrowheads="1"/>
          </p:cNvSpPr>
          <p:nvPr/>
        </p:nvSpPr>
        <p:spPr bwMode="auto">
          <a:xfrm>
            <a:off x="838200" y="6062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34" name="Text Box 229"/>
          <p:cNvSpPr txBox="1">
            <a:spLocks noChangeAspect="1" noChangeArrowheads="1"/>
          </p:cNvSpPr>
          <p:nvPr/>
        </p:nvSpPr>
        <p:spPr bwMode="auto">
          <a:xfrm>
            <a:off x="6807419" y="4419600"/>
            <a:ext cx="21841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disk blocks retrieved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from local disks.</a:t>
            </a:r>
          </a:p>
        </p:txBody>
      </p:sp>
      <p:sp>
        <p:nvSpPr>
          <p:cNvPr id="35" name="Line 292">
            <a:extLst>
              <a:ext uri="{FF2B5EF4-FFF2-40B4-BE49-F238E27FC236}">
                <a16:creationId xmlns:a16="http://schemas.microsoft.com/office/drawing/2014/main" id="{FBE8AA64-64E2-C240-A74E-0D996DADA7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53030" y="6781798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Line 292">
            <a:extLst>
              <a:ext uri="{FF2B5EF4-FFF2-40B4-BE49-F238E27FC236}">
                <a16:creationId xmlns:a16="http://schemas.microsoft.com/office/drawing/2014/main" id="{E63C5BBD-3F04-D54D-B7A0-6901ABBCA2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265363" y="5121963"/>
            <a:ext cx="449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Line 292">
            <a:extLst>
              <a:ext uri="{FF2B5EF4-FFF2-40B4-BE49-F238E27FC236}">
                <a16:creationId xmlns:a16="http://schemas.microsoft.com/office/drawing/2014/main" id="{30DFD0B2-3ACD-4C41-886A-F8B9694D7D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16564" y="224100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Line 292">
            <a:extLst>
              <a:ext uri="{FF2B5EF4-FFF2-40B4-BE49-F238E27FC236}">
                <a16:creationId xmlns:a16="http://schemas.microsoft.com/office/drawing/2014/main" id="{78A44D5E-395F-F447-8B08-D7977AD9F7A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689100" y="596236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Line 203">
            <a:extLst>
              <a:ext uri="{FF2B5EF4-FFF2-40B4-BE49-F238E27FC236}">
                <a16:creationId xmlns:a16="http://schemas.microsoft.com/office/drawing/2014/main" id="{17D1816C-0C44-6B4C-8C3A-187DA9426FB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23696" y="2234486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B38481-0D12-7F4D-8C34-6FA672D1C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9" y="5749042"/>
            <a:ext cx="661586" cy="499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365759-A43D-2440-9819-011BFA51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09896"/>
            <a:ext cx="684413" cy="602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D1B702-F3F0-234F-AEDA-6A832B8EA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75" y="2814565"/>
            <a:ext cx="778288" cy="7633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2FDD7F-9CD4-BF42-BF49-ABE9FBF8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8" y="1600200"/>
            <a:ext cx="768111" cy="555941"/>
          </a:xfrm>
          <a:prstGeom prst="rect">
            <a:avLst/>
          </a:prstGeom>
        </p:spPr>
      </p:pic>
      <p:sp>
        <p:nvSpPr>
          <p:cNvPr id="49" name="Line 292">
            <a:extLst>
              <a:ext uri="{FF2B5EF4-FFF2-40B4-BE49-F238E27FC236}">
                <a16:creationId xmlns:a16="http://schemas.microsoft.com/office/drawing/2014/main" id="{B7DE7034-6C1B-FA4D-A06C-F667CB3A50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34200" y="5142563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03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5F5B-E420-1040-AC6F-69CA16A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Latency numbers every programmer should know 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6C52AD-D909-634A-8989-F9145A8B4BD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59735826"/>
                  </p:ext>
                </p:extLst>
              </p:nvPr>
            </p:nvGraphicFramePr>
            <p:xfrm>
              <a:off x="1295400" y="2016760"/>
              <a:ext cx="6553199" cy="4079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483979">
                      <a:extLst>
                        <a:ext uri="{9D8B030D-6E8A-4147-A177-3AD203B41FA5}">
                          <a16:colId xmlns:a16="http://schemas.microsoft.com/office/drawing/2014/main" val="935833876"/>
                        </a:ext>
                      </a:extLst>
                    </a:gridCol>
                    <a:gridCol w="1990845">
                      <a:extLst>
                        <a:ext uri="{9D8B030D-6E8A-4147-A177-3AD203B41FA5}">
                          <a16:colId xmlns:a16="http://schemas.microsoft.com/office/drawing/2014/main" val="3620493183"/>
                        </a:ext>
                      </a:extLst>
                    </a:gridCol>
                    <a:gridCol w="1078375">
                      <a:extLst>
                        <a:ext uri="{9D8B030D-6E8A-4147-A177-3AD203B41FA5}">
                          <a16:colId xmlns:a16="http://schemas.microsoft.com/office/drawing/2014/main" val="34058266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L1 cache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228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Branch </a:t>
                          </a:r>
                          <a:r>
                            <a:rPr lang="en-US" dirty="0" err="1"/>
                            <a:t>mispredict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550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L2 cache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3723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Main memory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37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memory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7091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SSD random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16,000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249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SSD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62,000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62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046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Disk random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3,000,000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491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Disk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947,000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 1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8128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Round trip in Datacenter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290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Round trip CA&lt;-&gt;Europe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150,000,000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150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332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6C52AD-D909-634A-8989-F9145A8B4BD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59735826"/>
                  </p:ext>
                </p:extLst>
              </p:nvPr>
            </p:nvGraphicFramePr>
            <p:xfrm>
              <a:off x="1295400" y="2016760"/>
              <a:ext cx="6553199" cy="4079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483979">
                      <a:extLst>
                        <a:ext uri="{9D8B030D-6E8A-4147-A177-3AD203B41FA5}">
                          <a16:colId xmlns:a16="http://schemas.microsoft.com/office/drawing/2014/main" val="935833876"/>
                        </a:ext>
                      </a:extLst>
                    </a:gridCol>
                    <a:gridCol w="1990845">
                      <a:extLst>
                        <a:ext uri="{9D8B030D-6E8A-4147-A177-3AD203B41FA5}">
                          <a16:colId xmlns:a16="http://schemas.microsoft.com/office/drawing/2014/main" val="3620493183"/>
                        </a:ext>
                      </a:extLst>
                    </a:gridCol>
                    <a:gridCol w="1078375">
                      <a:extLst>
                        <a:ext uri="{9D8B030D-6E8A-4147-A177-3AD203B41FA5}">
                          <a16:colId xmlns:a16="http://schemas.microsoft.com/office/drawing/2014/main" val="34058266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L1 cache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228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Branch </a:t>
                          </a:r>
                          <a:r>
                            <a:rPr lang="en-US" dirty="0" err="1"/>
                            <a:t>mispredict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550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L2 cache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3723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Main memory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37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memory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235" t="-410345" r="-1176" b="-6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7091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SSD random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16,000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235" t="-493333" r="-1176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249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SSD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62,000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235" t="-613793" r="-1176" b="-4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0046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Disk random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3,000,000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491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Disk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947,000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 1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8128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Round trip in Datacenter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235" t="-883333" r="-1176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3290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Round trip CA&lt;-&gt;Europe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150,000,000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150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332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376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BF14-611E-A248-A546-4EDDC85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with caching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DD8A51-B316-DF41-BC66-F5993BE2E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4699"/>
            <a:ext cx="8229600" cy="458580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49112A-BD5D-DF44-B358-BF46E79DDA70}"/>
              </a:ext>
            </a:extLst>
          </p:cNvPr>
          <p:cNvSpPr/>
          <p:nvPr/>
        </p:nvSpPr>
        <p:spPr>
          <a:xfrm>
            <a:off x="5791200" y="4953000"/>
            <a:ext cx="1676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EA698-B37D-274F-825F-36C0DE9E5F9C}"/>
              </a:ext>
            </a:extLst>
          </p:cNvPr>
          <p:cNvSpPr/>
          <p:nvPr/>
        </p:nvSpPr>
        <p:spPr>
          <a:xfrm>
            <a:off x="5824780" y="5510496"/>
            <a:ext cx="1676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388D0-6EAE-6A46-888C-A8C2D76727A3}"/>
              </a:ext>
            </a:extLst>
          </p:cNvPr>
          <p:cNvSpPr/>
          <p:nvPr/>
        </p:nvSpPr>
        <p:spPr>
          <a:xfrm>
            <a:off x="6781800" y="4648200"/>
            <a:ext cx="16764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A0E45B1-FF93-F84C-93DE-B77336221CC3}"/>
              </a:ext>
            </a:extLst>
          </p:cNvPr>
          <p:cNvSpPr txBox="1">
            <a:spLocks/>
          </p:cNvSpPr>
          <p:nvPr/>
        </p:nvSpPr>
        <p:spPr>
          <a:xfrm>
            <a:off x="990600" y="5955686"/>
            <a:ext cx="6781800" cy="94882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latency to access a book: &lt;20mins</a:t>
            </a:r>
          </a:p>
          <a:p>
            <a:r>
              <a:rPr lang="en-US" sz="2000" dirty="0"/>
              <a:t>Average throughput (incl. reading time): ~2 books/</a:t>
            </a:r>
            <a:r>
              <a:rPr lang="en-US" sz="2000" dirty="0" err="1"/>
              <a:t>hr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005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3356</TotalTime>
  <Words>1541</Words>
  <Application>Microsoft Macintosh PowerPoint</Application>
  <PresentationFormat>On-screen Show (4:3)</PresentationFormat>
  <Paragraphs>488</Paragraphs>
  <Slides>23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ヒラギノ角ゴ ProN W3</vt:lpstr>
      <vt:lpstr>Arial</vt:lpstr>
      <vt:lpstr>Calibri</vt:lpstr>
      <vt:lpstr>Cambria Math</vt:lpstr>
      <vt:lpstr>Courier</vt:lpstr>
      <vt:lpstr>Courier New</vt:lpstr>
      <vt:lpstr>Gill Sans</vt:lpstr>
      <vt:lpstr>Helvetica</vt:lpstr>
      <vt:lpstr>Monaco</vt:lpstr>
      <vt:lpstr>Wingdings 3</vt:lpstr>
      <vt:lpstr>Clarity</vt:lpstr>
      <vt:lpstr>Lecture 10: Caches</vt:lpstr>
      <vt:lpstr>Life without caches</vt:lpstr>
      <vt:lpstr>Life without caches</vt:lpstr>
      <vt:lpstr>A Computer System</vt:lpstr>
      <vt:lpstr>The CPU-Memory Gap</vt:lpstr>
      <vt:lpstr>Caching—The Very Idea</vt:lpstr>
      <vt:lpstr>Memory Hierarchy</vt:lpstr>
      <vt:lpstr>Latency numbers every programmer should know (2019)</vt:lpstr>
      <vt:lpstr>Life with caching</vt:lpstr>
      <vt:lpstr>Caching—The Vocabulary</vt:lpstr>
      <vt:lpstr>Question: how do we decide which books to put on the bookshelf?</vt:lpstr>
      <vt:lpstr>Example Access Patterns</vt:lpstr>
      <vt:lpstr>Principle of Locality</vt:lpstr>
      <vt:lpstr>Locality Example</vt:lpstr>
      <vt:lpstr>Locality Example</vt:lpstr>
      <vt:lpstr>Another Locality Example</vt:lpstr>
      <vt:lpstr>Cache Organization</vt:lpstr>
      <vt:lpstr>Word-oriented Memory Organization</vt:lpstr>
      <vt:lpstr>Cache Lines</vt:lpstr>
      <vt:lpstr>Direct-mapped Cache</vt:lpstr>
      <vt:lpstr>Example: Direct-mapped Cache</vt:lpstr>
      <vt:lpstr>Exercise: Direct-mapped Cache</vt:lpstr>
      <vt:lpstr>Exercise: Direct-mapped Cache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Caches</dc:title>
  <dc:creator>Eleanor  Birrell</dc:creator>
  <cp:lastModifiedBy>Eleanor Birrell</cp:lastModifiedBy>
  <cp:revision>74</cp:revision>
  <cp:lastPrinted>2019-10-08T23:23:29Z</cp:lastPrinted>
  <dcterms:created xsi:type="dcterms:W3CDTF">2019-03-03T22:05:37Z</dcterms:created>
  <dcterms:modified xsi:type="dcterms:W3CDTF">2019-10-10T20:24:17Z</dcterms:modified>
</cp:coreProperties>
</file>