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401" r:id="rId3"/>
    <p:sldId id="402" r:id="rId4"/>
    <p:sldId id="372" r:id="rId5"/>
    <p:sldId id="407" r:id="rId6"/>
    <p:sldId id="375" r:id="rId7"/>
    <p:sldId id="378" r:id="rId8"/>
    <p:sldId id="408" r:id="rId9"/>
    <p:sldId id="377" r:id="rId10"/>
    <p:sldId id="410" r:id="rId11"/>
    <p:sldId id="374" r:id="rId12"/>
    <p:sldId id="384" r:id="rId13"/>
    <p:sldId id="387" r:id="rId14"/>
    <p:sldId id="406" r:id="rId15"/>
    <p:sldId id="409" r:id="rId16"/>
    <p:sldId id="379" r:id="rId17"/>
    <p:sldId id="383" r:id="rId18"/>
    <p:sldId id="388" r:id="rId19"/>
    <p:sldId id="396" r:id="rId20"/>
    <p:sldId id="397" r:id="rId21"/>
    <p:sldId id="398" r:id="rId22"/>
    <p:sldId id="399" r:id="rId23"/>
    <p:sldId id="400" r:id="rId24"/>
    <p:sldId id="411" r:id="rId25"/>
    <p:sldId id="420" r:id="rId26"/>
    <p:sldId id="41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8" autoAdjust="0"/>
    <p:restoredTop sz="89052" autoAdjust="0"/>
  </p:normalViewPr>
  <p:slideViewPr>
    <p:cSldViewPr>
      <p:cViewPr varScale="1">
        <p:scale>
          <a:sx n="63" d="100"/>
          <a:sy n="63" d="100"/>
        </p:scale>
        <p:origin x="184" y="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6.1138879999999736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30.945739999999748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066-5848-A6F6-2CA4D5E6C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743304"/>
        <c:axId val="-2129734952"/>
      </c:scatterChart>
      <c:valAx>
        <c:axId val="-2129743304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34952"/>
        <c:crosses val="autoZero"/>
        <c:crossBetween val="midCat"/>
      </c:valAx>
      <c:valAx>
        <c:axId val="-2129734952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4330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1"/>
          <c:order val="0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96-6745-B09D-F6421411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723208"/>
        <c:axId val="-2129714824"/>
      </c:scatterChart>
      <c:valAx>
        <c:axId val="-2129723208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14824"/>
        <c:crosses val="autoZero"/>
        <c:crossBetween val="midCat"/>
      </c:valAx>
      <c:valAx>
        <c:axId val="-212971482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2320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Exercise: Figure out what these functions do and whether they do the same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it would be better to store p[i-1]+a[</a:t>
            </a:r>
            <a:r>
              <a:rPr lang="en-US" dirty="0" err="1"/>
              <a:t>i</a:t>
            </a:r>
            <a:r>
              <a:rPr lang="en-US" dirty="0"/>
              <a:t>] in a local variable to reduce memory accesses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1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6FF-2E65-BE4B-A0B3-B1CB8A162916}" type="datetime1">
              <a:rPr lang="en-US" smtClean="0"/>
              <a:t>10/1/19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C8E8-342A-3B49-A270-4102603AC59C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B542-0680-F74A-B664-D485808B16B6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D316-AFAB-0E44-A5C9-84E3AB513354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9422-19CF-B549-B65C-56BC1D844798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F702-1364-BC40-9E29-97C505DCF7E1}" type="datetime1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925D-9ECA-C945-B6DA-0AE6D9FFA2EA}" type="datetime1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8B7-27D5-3041-9498-41F90BB6E083}" type="datetime1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0AA8-0B08-A74D-ADB7-07C128C81BC6}" type="datetime1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E8E0-4F80-6C42-AE3D-04460B0021AB}" type="datetime1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57B524-9795-4749-B078-D1AAFC57CBB9}" type="datetime1">
              <a:rPr lang="en-US" smtClean="0"/>
              <a:t>10/1/19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October 1,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80772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9: Optimization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Must not cause any change in program behavior</a:t>
            </a:r>
          </a:p>
          <a:p>
            <a:pPr lvl="1"/>
            <a:r>
              <a:rPr lang="en-US" dirty="0"/>
              <a:t>Often prevents optimizations that would only affect behavior under pathological conditions.</a:t>
            </a:r>
          </a:p>
          <a:p>
            <a:pPr lvl="2"/>
            <a:r>
              <a:rPr lang="en-US" dirty="0"/>
              <a:t>Data ranges may be more limited than variable type suggests</a:t>
            </a:r>
          </a:p>
          <a:p>
            <a:pPr lvl="2"/>
            <a:r>
              <a:rPr lang="en-US" dirty="0"/>
              <a:t>Compiler cannot know run-time inputs</a:t>
            </a:r>
          </a:p>
          <a:p>
            <a:pPr lvl="1"/>
            <a:r>
              <a:rPr lang="en-US" dirty="0"/>
              <a:t>When in doubt, the compiler must be conservative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3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4114800"/>
            <a:ext cx="8229600" cy="2362200"/>
          </a:xfrm>
        </p:spPr>
        <p:txBody>
          <a:bodyPr/>
          <a:lstStyle/>
          <a:p>
            <a:r>
              <a:rPr lang="en-US" dirty="0"/>
              <a:t>Potential problem: </a:t>
            </a:r>
            <a:r>
              <a:rPr lang="en-US" dirty="0" err="1"/>
              <a:t>xp</a:t>
            </a:r>
            <a:r>
              <a:rPr lang="en-US" dirty="0"/>
              <a:t> and </a:t>
            </a:r>
            <a:r>
              <a:rPr lang="en-US" dirty="0" err="1"/>
              <a:t>yp</a:t>
            </a:r>
            <a:r>
              <a:rPr lang="en-US" dirty="0"/>
              <a:t> might be different aliases for the same value</a:t>
            </a:r>
          </a:p>
          <a:p>
            <a:pPr lvl="1"/>
            <a:r>
              <a:rPr lang="en-US" dirty="0"/>
              <a:t>i.e., </a:t>
            </a:r>
            <a:r>
              <a:rPr lang="en-US" dirty="0" err="1"/>
              <a:t>xp</a:t>
            </a:r>
            <a:r>
              <a:rPr lang="en-US" dirty="0"/>
              <a:t> == </a:t>
            </a:r>
            <a:r>
              <a:rPr lang="en-US" dirty="0" err="1"/>
              <a:t>yp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B2B62C-DFBF-F649-8941-C51498CBE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040" y="1603829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-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–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76442F0A-A6B4-A544-A4E6-8E9BCB721C51}"/>
              </a:ext>
            </a:extLst>
          </p:cNvPr>
          <p:cNvSpPr/>
          <p:nvPr/>
        </p:nvSpPr>
        <p:spPr>
          <a:xfrm>
            <a:off x="4191863" y="2196877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9EF8F-AA41-B449-ABBC-74C34B9246FD}"/>
              </a:ext>
            </a:extLst>
          </p:cNvPr>
          <p:cNvSpPr txBox="1"/>
          <p:nvPr/>
        </p:nvSpPr>
        <p:spPr>
          <a:xfrm>
            <a:off x="4355835" y="1641706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2292FB-53A1-934A-B89E-98308DDFD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764" y="1603829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temp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temp;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776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1: Summing Matrix Rows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1" y="4571412"/>
            <a:ext cx="4038600" cy="18133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# sum_rows1 inner loop</a:t>
            </a:r>
          </a:p>
          <a:p>
            <a:r>
              <a:rPr lang="en-US" sz="1400" b="1" dirty="0">
                <a:latin typeface="Courier New" pitchFamily="49" charset="0"/>
              </a:rPr>
              <a:t>.L4: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movsd</a:t>
            </a:r>
            <a:r>
              <a:rPr lang="en-US" sz="1400" b="1" dirty="0">
                <a:latin typeface="Courier New" pitchFamily="49" charset="0"/>
              </a:rPr>
              <a:t>   (%rsi,%rax,8), %xmm0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addsd</a:t>
            </a:r>
            <a:r>
              <a:rPr lang="en-US" sz="1400" b="1" dirty="0">
                <a:latin typeface="Courier New" pitchFamily="49" charset="0"/>
              </a:rPr>
              <a:t>   (%</a:t>
            </a:r>
            <a:r>
              <a:rPr lang="en-US" sz="1400" b="1" dirty="0" err="1">
                <a:latin typeface="Courier New" pitchFamily="49" charset="0"/>
              </a:rPr>
              <a:t>rdi</a:t>
            </a:r>
            <a:r>
              <a:rPr lang="en-US" sz="1400" b="1" dirty="0">
                <a:latin typeface="Courier New" pitchFamily="49" charset="0"/>
              </a:rPr>
              <a:t>), %xmm0	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movsd</a:t>
            </a:r>
            <a:r>
              <a:rPr lang="en-US" sz="1400" b="1" dirty="0">
                <a:latin typeface="Courier New" pitchFamily="49" charset="0"/>
              </a:rPr>
              <a:t>   %xmm0, (%rsi,%rax,8)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addq</a:t>
            </a:r>
            <a:r>
              <a:rPr lang="en-US" sz="1400" b="1" dirty="0">
                <a:latin typeface="Courier New" pitchFamily="49" charset="0"/>
              </a:rPr>
              <a:t>    $8, %</a:t>
            </a:r>
            <a:r>
              <a:rPr lang="en-US" sz="1400" b="1" dirty="0" err="1">
                <a:latin typeface="Courier New" pitchFamily="49" charset="0"/>
              </a:rPr>
              <a:t>rdi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cmpq</a:t>
            </a:r>
            <a:r>
              <a:rPr lang="en-US" sz="1400" b="1" dirty="0">
                <a:latin typeface="Courier New" pitchFamily="49" charset="0"/>
              </a:rPr>
              <a:t>    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rdi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jne</a:t>
            </a:r>
            <a:r>
              <a:rPr lang="en-US" sz="1400" b="1" dirty="0">
                <a:latin typeface="Courier New" pitchFamily="49" charset="0"/>
              </a:rPr>
              <a:t>     .L4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1633894"/>
            <a:ext cx="4038600" cy="2675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/* Sum rows of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nxn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matrix a, store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in vector b                   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sum_rows1(double *a, double *b,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  long n)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for (long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b[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for (long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b[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+= a[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DDA04E-BE59-1843-AE63-EBF1B4096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7" y="1633894"/>
            <a:ext cx="4038601" cy="2675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/* Sum rows of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nxn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matrix a, store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in vector b                    */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sum_rows2(double *a, double *b,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  long n)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(long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double 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val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 = 0;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for (long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val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+= a[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*n + j];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b[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] = 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val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02BD9C-9C58-5446-81F1-569F7AD1C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7" y="4571412"/>
            <a:ext cx="4038601" cy="18133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latin typeface="Courier New" pitchFamily="49" charset="0"/>
              </a:rPr>
              <a:t># sum_rows2 inner loop</a:t>
            </a:r>
          </a:p>
          <a:p>
            <a:r>
              <a:rPr lang="en-US" sz="1400" b="1" dirty="0">
                <a:latin typeface="Courier New" pitchFamily="49" charset="0"/>
              </a:rPr>
              <a:t>.L10: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addsd</a:t>
            </a:r>
            <a:r>
              <a:rPr lang="en-US" sz="1400" b="1" dirty="0">
                <a:latin typeface="Courier New" pitchFamily="49" charset="0"/>
              </a:rPr>
              <a:t>   (%</a:t>
            </a:r>
            <a:r>
              <a:rPr lang="en-US" sz="1400" b="1" dirty="0" err="1">
                <a:latin typeface="Courier New" pitchFamily="49" charset="0"/>
              </a:rPr>
              <a:t>rdi</a:t>
            </a:r>
            <a:r>
              <a:rPr lang="en-US" sz="1400" b="1" dirty="0">
                <a:latin typeface="Courier New" pitchFamily="49" charset="0"/>
              </a:rPr>
              <a:t>), %xmm0	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addq</a:t>
            </a:r>
            <a:r>
              <a:rPr lang="en-US" sz="1400" b="1" dirty="0">
                <a:latin typeface="Courier New" pitchFamily="49" charset="0"/>
              </a:rPr>
              <a:t>    $8, %</a:t>
            </a:r>
            <a:r>
              <a:rPr lang="en-US" sz="1400" b="1" dirty="0" err="1">
                <a:latin typeface="Courier New" pitchFamily="49" charset="0"/>
              </a:rPr>
              <a:t>rdi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cmpq</a:t>
            </a:r>
            <a:r>
              <a:rPr lang="en-US" sz="1400" b="1" dirty="0">
                <a:latin typeface="Courier New" pitchFamily="49" charset="0"/>
              </a:rPr>
              <a:t>    %</a:t>
            </a:r>
            <a:r>
              <a:rPr lang="en-US" sz="1400" b="1" dirty="0" err="1">
                <a:latin typeface="Courier New" pitchFamily="49" charset="0"/>
              </a:rPr>
              <a:t>rax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rdi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jne</a:t>
            </a:r>
            <a:r>
              <a:rPr lang="en-US" sz="1400" b="1" dirty="0">
                <a:latin typeface="Courier New" pitchFamily="49" charset="0"/>
              </a:rPr>
              <a:t>     .L10</a:t>
            </a:r>
          </a:p>
          <a:p>
            <a:endParaRPr lang="en-US" sz="1400" b="1" dirty="0">
              <a:latin typeface="Courier New" pitchFamily="49" charset="0"/>
            </a:endParaRPr>
          </a:p>
          <a:p>
            <a:endParaRPr lang="en-US" sz="1400" b="1" dirty="0">
              <a:latin typeface="Courier New" pitchFamily="49" charset="0"/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88C11221-56FD-B64A-82E4-E28EBC4F66A2}"/>
              </a:ext>
            </a:extLst>
          </p:cNvPr>
          <p:cNvSpPr/>
          <p:nvPr/>
        </p:nvSpPr>
        <p:spPr>
          <a:xfrm rot="16200000" flipH="1">
            <a:off x="2171451" y="4184152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9E8836D4-211F-EF43-A146-FD43099F83D9}"/>
              </a:ext>
            </a:extLst>
          </p:cNvPr>
          <p:cNvSpPr/>
          <p:nvPr/>
        </p:nvSpPr>
        <p:spPr>
          <a:xfrm rot="16200000" flipH="1">
            <a:off x="6477010" y="4170519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2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Blocker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Aliasing: Two different references to a single location</a:t>
            </a:r>
          </a:p>
          <a:p>
            <a:pPr lvl="1"/>
            <a:r>
              <a:rPr lang="en-US" dirty="0"/>
              <a:t>Easy to happen in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Develop habit of introducing local variables</a:t>
            </a:r>
          </a:p>
          <a:p>
            <a:pPr lvl="1"/>
            <a:r>
              <a:rPr lang="en-US" dirty="0"/>
              <a:t>To accumulate within loops, for example</a:t>
            </a:r>
          </a:p>
          <a:p>
            <a:pPr lvl="1"/>
            <a:r>
              <a:rPr lang="en-US" dirty="0"/>
              <a:t>Your way of telling the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3057538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Must not cause any change in program behavior</a:t>
            </a:r>
          </a:p>
          <a:p>
            <a:pPr lvl="1"/>
            <a:r>
              <a:rPr lang="en-US" dirty="0"/>
              <a:t>Often prevents optimizations that would only affect behavior under pathological conditions.</a:t>
            </a:r>
          </a:p>
          <a:p>
            <a:pPr lvl="2"/>
            <a:r>
              <a:rPr lang="en-US" dirty="0"/>
              <a:t>Data ranges may be more limited than variable type suggests</a:t>
            </a:r>
          </a:p>
          <a:p>
            <a:pPr lvl="2"/>
            <a:r>
              <a:rPr lang="en-US" dirty="0"/>
              <a:t>Compiler cannot know run-time inputs</a:t>
            </a:r>
          </a:p>
          <a:p>
            <a:pPr lvl="1"/>
            <a:r>
              <a:rPr lang="en-US" dirty="0"/>
              <a:t>When in doubt, the compiler must be conservative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Most analysis is performed only within procedures</a:t>
            </a:r>
          </a:p>
          <a:p>
            <a:pPr lvl="1"/>
            <a:r>
              <a:rPr lang="en-US" dirty="0"/>
              <a:t>Whole-program analysis is too expensive in most cases</a:t>
            </a:r>
          </a:p>
          <a:p>
            <a:pPr lvl="1"/>
            <a:r>
              <a:rPr lang="en-US" dirty="0"/>
              <a:t>Newer versions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do </a:t>
            </a:r>
            <a:r>
              <a:rPr lang="en-US" dirty="0" err="1"/>
              <a:t>interprocedural</a:t>
            </a:r>
            <a:r>
              <a:rPr lang="en-US" dirty="0"/>
              <a:t> analysis within files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3264-AF2D-1440-BE28-9EA82794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6960A-79A8-D54A-BC50-C6CBE5317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200399"/>
          </a:xfrm>
        </p:spPr>
        <p:txBody>
          <a:bodyPr/>
          <a:lstStyle/>
          <a:p>
            <a:r>
              <a:rPr lang="en-US" dirty="0"/>
              <a:t>problem: f1 might have side-effects</a:t>
            </a:r>
          </a:p>
          <a:p>
            <a:pPr lvl="1"/>
            <a:r>
              <a:rPr lang="en-US" dirty="0"/>
              <a:t>update global variables</a:t>
            </a:r>
          </a:p>
          <a:p>
            <a:pPr lvl="1"/>
            <a:r>
              <a:rPr lang="en-US" dirty="0"/>
              <a:t>write to file/network</a:t>
            </a:r>
          </a:p>
          <a:p>
            <a:pPr lvl="1"/>
            <a:r>
              <a:rPr lang="en-US" dirty="0"/>
              <a:t>UI feature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D60D25-2303-214C-9CF8-2C960AB38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600200"/>
            <a:ext cx="2774798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f1();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f2(){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return f1() + f1();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FBD2A6-0D24-394E-B702-93AE4586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729" y="1600200"/>
            <a:ext cx="2774798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f1();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f2(){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return 2*f1();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87830E4-93C4-4C41-94CB-6064BC213859}"/>
              </a:ext>
            </a:extLst>
          </p:cNvPr>
          <p:cNvSpPr/>
          <p:nvPr/>
        </p:nvSpPr>
        <p:spPr>
          <a:xfrm>
            <a:off x="4343400" y="21336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9628D-8AB0-EC40-AE22-C14CD9C92E25}"/>
              </a:ext>
            </a:extLst>
          </p:cNvPr>
          <p:cNvSpPr txBox="1"/>
          <p:nvPr/>
        </p:nvSpPr>
        <p:spPr>
          <a:xfrm>
            <a:off x="4507372" y="1578429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508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2: Lowering 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BC60C-B092-CF43-BFA0-6FB9DE7D86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C671B8-8EDB-4F43-BD71-CBE5A44E8D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638716"/>
            <a:ext cx="4038600" cy="20287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lower(char *s){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size_t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strlen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(s);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if (s[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&gt;= 'A' &amp;&amp;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&lt;= 'Z'){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940FF55-8693-B049-AE39-7F158F20C6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789820"/>
              </p:ext>
            </p:extLst>
          </p:nvPr>
        </p:nvGraphicFramePr>
        <p:xfrm>
          <a:off x="457200" y="3831511"/>
          <a:ext cx="4038600" cy="256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346CDD3-1141-B643-9A9D-3E98BEA9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8" y="1628742"/>
            <a:ext cx="4038601" cy="20287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lower(char *s){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size_t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size_t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strlen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if (s[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&gt;= 'A' &amp;&amp;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&lt;= 'Z'){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10E074A-7490-2F42-9FC4-B8664CF762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272262"/>
              </p:ext>
            </p:extLst>
          </p:nvPr>
        </p:nvGraphicFramePr>
        <p:xfrm>
          <a:off x="4648199" y="3831511"/>
          <a:ext cx="4012789" cy="255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ight Arrow 14">
            <a:extLst>
              <a:ext uri="{FF2B5EF4-FFF2-40B4-BE49-F238E27FC236}">
                <a16:creationId xmlns:a16="http://schemas.microsoft.com/office/drawing/2014/main" id="{8127589C-57FB-7F4E-954A-283DC925CCFF}"/>
              </a:ext>
            </a:extLst>
          </p:cNvPr>
          <p:cNvSpPr/>
          <p:nvPr/>
        </p:nvSpPr>
        <p:spPr>
          <a:xfrm rot="16200000" flipH="1">
            <a:off x="2171451" y="3557183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18C3DE2B-0AA2-CE4F-B007-FAD45A5414F9}"/>
              </a:ext>
            </a:extLst>
          </p:cNvPr>
          <p:cNvSpPr/>
          <p:nvPr/>
        </p:nvSpPr>
        <p:spPr>
          <a:xfrm rot="16200000" flipH="1">
            <a:off x="6477010" y="3543550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4" grpId="0">
        <p:bldAsOne/>
      </p:bldGraphic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Blocker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Compiler treats procedure calls as black boxes</a:t>
            </a:r>
          </a:p>
          <a:p>
            <a:pPr lvl="1"/>
            <a:r>
              <a:rPr lang="en-US" dirty="0"/>
              <a:t>Unknown side-effects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dirty="0"/>
              <a:t> may not always return the same value</a:t>
            </a:r>
          </a:p>
          <a:p>
            <a:pPr lvl="1"/>
            <a:endParaRPr lang="en-US" dirty="0"/>
          </a:p>
          <a:p>
            <a:r>
              <a:rPr lang="en-US" dirty="0"/>
              <a:t>Alternatives:</a:t>
            </a:r>
          </a:p>
          <a:p>
            <a:pPr lvl="1"/>
            <a:r>
              <a:rPr lang="en-US" dirty="0"/>
              <a:t>Do your own code motion (necessary here)</a:t>
            </a:r>
          </a:p>
          <a:p>
            <a:pPr lvl="1"/>
            <a:r>
              <a:rPr lang="en-US" dirty="0"/>
              <a:t>Use inline functions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will optimize within a single file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–O1</a:t>
            </a:r>
          </a:p>
        </p:txBody>
      </p:sp>
    </p:spTree>
    <p:extLst>
      <p:ext uri="{BB962C8B-B14F-4D97-AF65-F5344CB8AC3E}">
        <p14:creationId xmlns:p14="http://schemas.microsoft.com/office/powerpoint/2010/main" val="162859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Machine Independent Optimization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Compilers optimize assembly code</a:t>
            </a:r>
          </a:p>
          <a:p>
            <a:pPr lvl="1"/>
            <a:r>
              <a:rPr lang="en-US" dirty="0"/>
              <a:t>Code motion</a:t>
            </a:r>
          </a:p>
          <a:p>
            <a:pPr lvl="1"/>
            <a:r>
              <a:rPr lang="en-US" dirty="0"/>
              <a:t>Strength reduction</a:t>
            </a:r>
          </a:p>
          <a:p>
            <a:pPr lvl="1"/>
            <a:r>
              <a:rPr lang="en-US" dirty="0"/>
              <a:t>Common subexpressions</a:t>
            </a:r>
          </a:p>
          <a:p>
            <a:pPr lvl="1"/>
            <a:r>
              <a:rPr lang="en-US" dirty="0"/>
              <a:t>Dead code elimination</a:t>
            </a:r>
          </a:p>
          <a:p>
            <a:pPr lvl="1"/>
            <a:r>
              <a:rPr lang="en-US" dirty="0"/>
              <a:t>Loop unwinding/elimination</a:t>
            </a:r>
          </a:p>
          <a:p>
            <a:endParaRPr lang="en-US" dirty="0"/>
          </a:p>
          <a:p>
            <a:r>
              <a:rPr lang="en-US" dirty="0"/>
              <a:t>Optimization blockers:</a:t>
            </a:r>
          </a:p>
          <a:p>
            <a:pPr lvl="1"/>
            <a:r>
              <a:rPr lang="en-US" dirty="0"/>
              <a:t>Procedure calls</a:t>
            </a:r>
          </a:p>
          <a:p>
            <a:pPr lvl="2"/>
            <a:r>
              <a:rPr lang="en-US" dirty="0"/>
              <a:t>Move them yourself</a:t>
            </a:r>
          </a:p>
          <a:p>
            <a:pPr lvl="1"/>
            <a:r>
              <a:rPr lang="en-US" dirty="0"/>
              <a:t>Aliasing</a:t>
            </a:r>
          </a:p>
          <a:p>
            <a:pPr lvl="2"/>
            <a:r>
              <a:rPr lang="en-US" dirty="0"/>
              <a:t>Use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847035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 3: Vector Data Type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size_t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14820" y="3352800"/>
            <a:ext cx="6190780" cy="25519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/* retrieve vector element and store at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get_vec_element</a:t>
            </a: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*v,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size_t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idx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if 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idx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&gt;= v-&gt;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v-&gt;data[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idx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3886" y="1536626"/>
            <a:ext cx="29729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data_t</a:t>
            </a:r>
            <a:r>
              <a:rPr lang="en-US" dirty="0"/>
              <a:t> will vary by example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endParaRPr lang="en-US" b="1" dirty="0">
              <a:latin typeface="Courier New"/>
              <a:cs typeface="Courier New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1" dirty="0">
                <a:latin typeface="Courier New"/>
                <a:cs typeface="Courier New"/>
              </a:rPr>
              <a:t>long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>
                <a:latin typeface="Courier New"/>
                <a:cs typeface="Courier New"/>
              </a:rPr>
              <a:t>float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>
                <a:latin typeface="Courier New"/>
                <a:cs typeface="Courier New"/>
              </a:rPr>
              <a:t>double</a:t>
            </a:r>
          </a:p>
        </p:txBody>
      </p:sp>
    </p:spTree>
    <p:extLst>
      <p:ext uri="{BB962C8B-B14F-4D97-AF65-F5344CB8AC3E}">
        <p14:creationId xmlns:p14="http://schemas.microsoft.com/office/powerpoint/2010/main" val="1465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E313-7F22-1845-B933-DA47224B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 the Abstraction Barrier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1FCA331-6288-424E-AE10-BC52F76D5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r="18750"/>
          <a:stretch/>
        </p:blipFill>
        <p:spPr>
          <a:xfrm>
            <a:off x="6046688" y="4419600"/>
            <a:ext cx="2157438" cy="215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13DC3342-E024-C34E-9AD6-78F866912479}"/>
              </a:ext>
            </a:extLst>
          </p:cNvPr>
          <p:cNvSpPr>
            <a:spLocks/>
          </p:cNvSpPr>
          <p:nvPr/>
        </p:nvSpPr>
        <p:spPr bwMode="auto">
          <a:xfrm>
            <a:off x="1097976" y="1523995"/>
            <a:ext cx="2261377" cy="2514605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#include&lt;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stdio.h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000" b="1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main(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argc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char ** 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argv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0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000" b="1" dirty="0" err="1">
                <a:latin typeface="Courier New"/>
                <a:ea typeface="Monaco" charset="0"/>
                <a:cs typeface="Courier New"/>
                <a:sym typeface="Monaco" charset="0"/>
              </a:rPr>
              <a:t>printf</a:t>
            </a:r>
            <a:r>
              <a:rPr lang="en-US" sz="1000" b="1" dirty="0">
                <a:latin typeface="Courier New"/>
                <a:ea typeface="Monaco" charset="0"/>
                <a:cs typeface="Courier New"/>
                <a:sym typeface="Monaco" charset="0"/>
              </a:rPr>
              <a:t>("Hello world!\n");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latin typeface="Courier New"/>
                <a:ea typeface="Monaco" charset="0"/>
                <a:cs typeface="Courier New"/>
                <a:sym typeface="Monaco" charset="0"/>
              </a:rPr>
              <a:t>  return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EA8D8CF-5148-2246-93D7-5D1317B92408}"/>
              </a:ext>
            </a:extLst>
          </p:cNvPr>
          <p:cNvSpPr>
            <a:spLocks/>
          </p:cNvSpPr>
          <p:nvPr/>
        </p:nvSpPr>
        <p:spPr bwMode="auto">
          <a:xfrm>
            <a:off x="3359353" y="1524000"/>
            <a:ext cx="2261378" cy="2514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$32,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L_.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(%rip),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$0, -4(%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-8(%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-16(%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$0, %al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-20(%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$32,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F5C023F-02E6-1E49-87F9-37F6264D5E81}"/>
              </a:ext>
            </a:extLst>
          </p:cNvPr>
          <p:cNvSpPr>
            <a:spLocks/>
          </p:cNvSpPr>
          <p:nvPr/>
        </p:nvSpPr>
        <p:spPr bwMode="auto">
          <a:xfrm>
            <a:off x="5620730" y="1523995"/>
            <a:ext cx="2261377" cy="2514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55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48 89 e5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8d 05 25 00 00 00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c7 45 fc 00 00 00 00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7d f8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75 f0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c7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b0 00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e8 00 00 00 00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 c9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89 45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c8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c4 20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5d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C52CFF5-2B48-E140-850D-D6721CA84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293" y="4419600"/>
            <a:ext cx="2157437" cy="2157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80B740-9C74-C34F-8865-112373068F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8335" y="4419600"/>
            <a:ext cx="2159000" cy="215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464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876800"/>
            <a:ext cx="38236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Sum or product of vector elements</a:t>
            </a:r>
          </a:p>
          <a:p>
            <a:endParaRPr lang="en-US" sz="2000" dirty="0"/>
          </a:p>
          <a:p>
            <a:r>
              <a:rPr lang="en-US" sz="2000" dirty="0"/>
              <a:t>IDENT/OP may be 0/+ or 1/*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876800"/>
            <a:ext cx="3472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Metric: CPE, cycles per element</a:t>
            </a:r>
          </a:p>
          <a:p>
            <a:endParaRPr lang="en-US" sz="2000" dirty="0"/>
          </a:p>
          <a:p>
            <a:r>
              <a:rPr lang="en-US" sz="2000" dirty="0"/>
              <a:t>Time = CPE * n + Overhead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488686-2BE6-6A43-A71C-FD50FB930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5559213" cy="3136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get_vec_element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, &amp;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805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83856"/>
              </p:ext>
            </p:extLst>
          </p:nvPr>
        </p:nvGraphicFramePr>
        <p:xfrm>
          <a:off x="444500" y="4669971"/>
          <a:ext cx="8229600" cy="155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3233C5-0204-D943-A0D5-AAAE80B83CB6}"/>
              </a:ext>
            </a:extLst>
          </p:cNvPr>
          <p:cNvSpPr txBox="1"/>
          <p:nvPr/>
        </p:nvSpPr>
        <p:spPr>
          <a:xfrm>
            <a:off x="594112" y="6287418"/>
            <a:ext cx="793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Exercise: how could you optimize this code to get even better performance?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17D9D2-EA52-EF4F-8F39-A15540020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5559213" cy="3136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get_vec_element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, &amp;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13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Code-Level Optimizations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83165" y="4886235"/>
            <a:ext cx="5962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Accumulate in temporary variable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Move </a:t>
            </a:r>
            <a:r>
              <a:rPr lang="en-US" sz="2400" dirty="0" err="1"/>
              <a:t>vec_length</a:t>
            </a:r>
            <a:r>
              <a:rPr lang="en-US" sz="2400" dirty="0"/>
              <a:t> out of loop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Avoid extra bounds check on each cycle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C510A0-5EA2-6241-BDC3-A4280BBB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5559213" cy="3136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t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long length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*d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get_vec_start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&lt; length;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t = t OP d[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6326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Code-Level Optimizations</a:t>
            </a:r>
          </a:p>
        </p:txBody>
      </p:sp>
      <p:graphicFrame>
        <p:nvGraphicFramePr>
          <p:cNvPr id="6" name="Group 49">
            <a:extLst>
              <a:ext uri="{FF2B5EF4-FFF2-40B4-BE49-F238E27FC236}">
                <a16:creationId xmlns:a16="http://schemas.microsoft.com/office/drawing/2014/main" id="{996A40D8-7BD5-3049-BB79-57B4EA6C3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11721"/>
              </p:ext>
            </p:extLst>
          </p:nvPr>
        </p:nvGraphicFramePr>
        <p:xfrm>
          <a:off x="449943" y="4689475"/>
          <a:ext cx="8229600" cy="1939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C59F4CDE-7EB1-BA4E-ACAE-270E762B4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5559213" cy="3136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t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long length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*d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get_vec_start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&lt; length;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t = t OP d[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1039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235A-0E4D-3746-9F00-269D0E7E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6100783-3987-C04A-A71C-A818D60D3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1567707"/>
            <a:ext cx="4495799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psum1(float a[],float p[],long n){){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p[0] = a[0];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p[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p[i-1] + a[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CB51C0DC-6ACD-9842-A34D-2BF10E4492C3}"/>
              </a:ext>
            </a:extLst>
          </p:cNvPr>
          <p:cNvSpPr/>
          <p:nvPr/>
        </p:nvSpPr>
        <p:spPr>
          <a:xfrm rot="5400000">
            <a:off x="4415345" y="3114064"/>
            <a:ext cx="313306" cy="563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D9BAD45-5AF9-B146-9C76-661E105E2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098" y="3657600"/>
            <a:ext cx="4495799" cy="24596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psum2(float a[],float p[],long n){){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p[0] = a[0];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n-1; 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+=2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  = p[i-1] + a[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p[i+1] = p[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 a[i+1];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n){ //handle even n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p[i-1] + a[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BB4D2E30-E1BC-1E4C-B495-E228D95FDCF2}"/>
              </a:ext>
            </a:extLst>
          </p:cNvPr>
          <p:cNvSpPr/>
          <p:nvPr/>
        </p:nvSpPr>
        <p:spPr>
          <a:xfrm rot="5400000">
            <a:off x="4415343" y="6114683"/>
            <a:ext cx="313306" cy="563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 with Unrolling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1711" y="1509486"/>
            <a:ext cx="5860578" cy="42755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unroll2_combine(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long length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*d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get_vec_start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 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limit;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x = (x OP d[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])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 (;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length;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x = x OP d[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6" name="Group 49">
            <a:extLst>
              <a:ext uri="{FF2B5EF4-FFF2-40B4-BE49-F238E27FC236}">
                <a16:creationId xmlns:a16="http://schemas.microsoft.com/office/drawing/2014/main" id="{D3E124AE-0AC6-9E4A-89E6-BA9D26672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4551"/>
              </p:ext>
            </p:extLst>
          </p:nvPr>
        </p:nvGraphicFramePr>
        <p:xfrm>
          <a:off x="436418" y="4067175"/>
          <a:ext cx="8229600" cy="2714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Latency Bound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75899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58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Machine-Dependent Parallelization</a:t>
            </a:r>
            <a:endParaRPr lang="en-US" dirty="0"/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390299" y="5410200"/>
            <a:ext cx="8307387" cy="12969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Limited only by throughput of functional units</a:t>
            </a:r>
          </a:p>
          <a:p>
            <a:pPr eaLnBrk="1" hangingPunct="1">
              <a:defRPr/>
            </a:pPr>
            <a:r>
              <a:rPr lang="en-US" dirty="0"/>
              <a:t>Up to 42X improvement over original, </a:t>
            </a:r>
            <a:r>
              <a:rPr lang="en-US" dirty="0" err="1"/>
              <a:t>unoptimized</a:t>
            </a:r>
            <a:r>
              <a:rPr lang="en-US" dirty="0"/>
              <a:t> code</a:t>
            </a:r>
          </a:p>
          <a:p>
            <a:pPr lvl="1" eaLnBrk="1" hangingPunct="1">
              <a:defRPr/>
            </a:pPr>
            <a:r>
              <a:rPr lang="en-US" dirty="0"/>
              <a:t>Combines machine-independent and machine-dependent factors</a:t>
            </a:r>
          </a:p>
          <a:p>
            <a:pPr lvl="1" eaLnBrk="1" hangingPunct="1">
              <a:defRPr/>
            </a:pPr>
            <a:endParaRPr lang="en-US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/>
          </p:nvPr>
        </p:nvGraphicFramePr>
        <p:xfrm>
          <a:off x="460248" y="1828800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oup 49">
            <a:extLst>
              <a:ext uri="{FF2B5EF4-FFF2-40B4-BE49-F238E27FC236}">
                <a16:creationId xmlns:a16="http://schemas.microsoft.com/office/drawing/2014/main" id="{C7254D35-7067-E645-9C1C-A00769BB0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151331"/>
              </p:ext>
            </p:extLst>
          </p:nvPr>
        </p:nvGraphicFramePr>
        <p:xfrm>
          <a:off x="457200" y="1692275"/>
          <a:ext cx="8229600" cy="3489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Optimal Unrolling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64391331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2094077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688970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585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DC8AA-C7B6-2D49-881A-F72C699B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Techniques for Improving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6AD1-B817-FD44-BE36-A694CD803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 better algorithms/data structures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Compile to efficient byte code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code that compiles to efficient byte code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Parallelize your execution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2BB99E-A1B6-5940-9CEF-5F4DB99CADF9}"/>
              </a:ext>
            </a:extLst>
          </p:cNvPr>
          <p:cNvCxnSpPr/>
          <p:nvPr/>
        </p:nvCxnSpPr>
        <p:spPr>
          <a:xfrm>
            <a:off x="457200" y="1828800"/>
            <a:ext cx="579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14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Provide efficient mapping of program to machine</a:t>
            </a:r>
          </a:p>
          <a:p>
            <a:pPr lvl="1">
              <a:defRPr/>
            </a:pPr>
            <a:r>
              <a:rPr lang="en-US" dirty="0"/>
              <a:t>register allocation</a:t>
            </a:r>
          </a:p>
          <a:p>
            <a:pPr lvl="1">
              <a:defRPr/>
            </a:pPr>
            <a:r>
              <a:rPr lang="en-US" dirty="0"/>
              <a:t>code selection and ordering (scheduling)</a:t>
            </a:r>
          </a:p>
          <a:p>
            <a:pPr lvl="1">
              <a:defRPr/>
            </a:pPr>
            <a:r>
              <a:rPr lang="en-US" dirty="0"/>
              <a:t>dead code elimination</a:t>
            </a:r>
          </a:p>
          <a:p>
            <a:pPr lvl="1">
              <a:defRPr/>
            </a:pPr>
            <a:r>
              <a:rPr lang="en-US" dirty="0"/>
              <a:t>eliminating minor inefficiencies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Seldom improve asymptotic efficiency</a:t>
            </a:r>
          </a:p>
          <a:p>
            <a:pPr lvl="1">
              <a:defRPr/>
            </a:pPr>
            <a:r>
              <a:rPr lang="en-US" dirty="0"/>
              <a:t>up to programmer to select best overall algorithm</a:t>
            </a:r>
          </a:p>
          <a:p>
            <a:pPr lvl="1">
              <a:defRPr/>
            </a:pPr>
            <a:r>
              <a:rPr lang="en-US" dirty="0"/>
              <a:t>big-O savings are (often) more important than constant factors</a:t>
            </a:r>
          </a:p>
          <a:p>
            <a:pPr lvl="2">
              <a:defRPr/>
            </a:pPr>
            <a:r>
              <a:rPr lang="en-US" dirty="0"/>
              <a:t>but constant factors also matter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8840-97B3-D546-8610-29A5E1B8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Dead Code (-O0)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64335CA-E3CE-C544-8EB4-7CA4AF361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667" y="1701339"/>
            <a:ext cx="2867772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dead_code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input){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if(47 &gt; 0){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input;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else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-1 *input;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73F850-F49A-3E45-BFAF-E2E47598F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637" y="1701339"/>
            <a:ext cx="2867772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dead_code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input){</a:t>
            </a: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input;</a:t>
            </a: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A41A38-7FCC-AF4E-AD0A-7206C003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414" y="4420562"/>
            <a:ext cx="2975172" cy="736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dead_code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E28DB88-512C-AE45-BC7B-8B4DCD778BF8}"/>
              </a:ext>
            </a:extLst>
          </p:cNvPr>
          <p:cNvSpPr/>
          <p:nvPr/>
        </p:nvSpPr>
        <p:spPr>
          <a:xfrm rot="18432325">
            <a:off x="5463014" y="3565794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E8AE47AD-1DED-5141-BA92-24B30E447400}"/>
              </a:ext>
            </a:extLst>
          </p:cNvPr>
          <p:cNvSpPr/>
          <p:nvPr/>
        </p:nvSpPr>
        <p:spPr>
          <a:xfrm rot="13762584" flipH="1">
            <a:off x="2661715" y="3567797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8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Motion (-O1)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Reduce frequency with which computation is performed</a:t>
            </a:r>
          </a:p>
          <a:p>
            <a:r>
              <a:rPr lang="en-US" dirty="0"/>
              <a:t>For example, move code out of a loop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2590800"/>
            <a:ext cx="3512179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set_row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*a,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*b,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,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n) {</a:t>
            </a:r>
          </a:p>
          <a:p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   a[n*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i+j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= b[j];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8B972D-C99F-2749-B370-7A4C103E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108" y="3505200"/>
            <a:ext cx="3941784" cy="33214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set_row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.L3: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(%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%r8d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movslq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%r8d, (%rdi,%rax,4)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$4,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.L1: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rep ret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DB45B499-0D52-4D41-B3DE-C0DFCA7C91C0}"/>
              </a:ext>
            </a:extLst>
          </p:cNvPr>
          <p:cNvSpPr/>
          <p:nvPr/>
        </p:nvSpPr>
        <p:spPr>
          <a:xfrm rot="13762584" flipH="1">
            <a:off x="1857222" y="4018661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29427" y="2590800"/>
            <a:ext cx="3845877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set_row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*a,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*b,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,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400" dirty="0" err="1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400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a[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ni+j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36496B9C-74A0-3442-A051-41B8D9DF13DC}"/>
              </a:ext>
            </a:extLst>
          </p:cNvPr>
          <p:cNvSpPr/>
          <p:nvPr/>
        </p:nvSpPr>
        <p:spPr>
          <a:xfrm rot="18432325">
            <a:off x="5884805" y="4036535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8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 out Subexpressions (-O1)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Share common </a:t>
            </a:r>
            <a:r>
              <a:rPr lang="en-US" dirty="0" err="1"/>
              <a:t>subexpressions</a:t>
            </a:r>
            <a:endParaRPr lang="en-US" dirty="0"/>
          </a:p>
          <a:p>
            <a:pPr lvl="1"/>
            <a:r>
              <a:rPr lang="en-US" dirty="0" err="1"/>
              <a:t>Gcc</a:t>
            </a:r>
            <a:r>
              <a:rPr lang="en-US" dirty="0"/>
              <a:t> will do this with –O1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291" y="2390778"/>
            <a:ext cx="3516313" cy="1403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/* Sum neighbors of </a:t>
            </a:r>
            <a:r>
              <a:rPr lang="en-US" sz="1400" b="1" dirty="0" err="1">
                <a:latin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up =  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down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left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right =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6800" y="2308226"/>
            <a:ext cx="3516313" cy="1403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long 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up =  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down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left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right =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59533" y="3794128"/>
            <a:ext cx="156382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43600" y="3784604"/>
            <a:ext cx="148357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1 multiplication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62200" y="4648200"/>
            <a:ext cx="4419600" cy="11669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imulq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  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</a:t>
            </a: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addq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rdx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  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</a:t>
            </a: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movq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rax</a:t>
            </a:r>
            <a:r>
              <a:rPr lang="en-US" sz="1400" b="1" dirty="0">
                <a:latin typeface="Courier New" pitchFamily="49" charset="0"/>
              </a:rPr>
              <a:t>  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</a:t>
            </a: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subq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rax</a:t>
            </a:r>
            <a:r>
              <a:rPr lang="en-US" sz="1400" b="1" dirty="0">
                <a:latin typeface="Courier New" pitchFamily="49" charset="0"/>
              </a:rPr>
              <a:t>  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n+j-n</a:t>
            </a: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leaq</a:t>
            </a:r>
            <a:r>
              <a:rPr lang="en-US" sz="1400" b="1" dirty="0">
                <a:latin typeface="Courier New" pitchFamily="49" charset="0"/>
              </a:rPr>
              <a:t>	(%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,%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), 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n+j+n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A03BE4FB-755D-714A-8A53-3420784B2F3F}"/>
              </a:ext>
            </a:extLst>
          </p:cNvPr>
          <p:cNvSpPr/>
          <p:nvPr/>
        </p:nvSpPr>
        <p:spPr>
          <a:xfrm rot="13762584" flipH="1">
            <a:off x="3060625" y="3982864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E9DA81E5-885A-9F4B-8E68-3896E4FB334D}"/>
              </a:ext>
            </a:extLst>
          </p:cNvPr>
          <p:cNvSpPr/>
          <p:nvPr/>
        </p:nvSpPr>
        <p:spPr>
          <a:xfrm rot="18432325">
            <a:off x="5082014" y="3904658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C202-5679-F749-A650-3AE1F1E2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Elimination (-O1)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1A812-A613-F348-82C8-BAA83A685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60A809D-D7E8-8D49-8D10-C2CA00140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1524000"/>
            <a:ext cx="3810000" cy="2675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loop_while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16;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0;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while 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64)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result += a;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a -= b;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b;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return result;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CF9E4-D2BC-D34D-9DC8-555578DD8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306" y="4427341"/>
            <a:ext cx="3834382" cy="951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loop_while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-96(,%rdi,4),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EEAB4D5-B3D4-A341-B433-9B48EF308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1" y="2385773"/>
            <a:ext cx="3810000" cy="9515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loop_while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return 4*a-96;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1BD73030-3E6C-5241-8E4F-8E6FFDBA8D73}"/>
              </a:ext>
            </a:extLst>
          </p:cNvPr>
          <p:cNvSpPr/>
          <p:nvPr/>
        </p:nvSpPr>
        <p:spPr>
          <a:xfrm rot="18432325">
            <a:off x="5676227" y="3673829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7C2DBD38-A0AC-384F-BD5E-33002EE1DB62}"/>
              </a:ext>
            </a:extLst>
          </p:cNvPr>
          <p:cNvSpPr/>
          <p:nvPr/>
        </p:nvSpPr>
        <p:spPr>
          <a:xfrm rot="13762584" flipH="1">
            <a:off x="2390214" y="3810262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2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in Strength (-O2)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Replace costly operation with simpler one</a:t>
            </a:r>
          </a:p>
          <a:p>
            <a:r>
              <a:rPr lang="en-US" dirty="0"/>
              <a:t>For example, replace multiplication with shift or addition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7471" y="2496393"/>
            <a:ext cx="4255972" cy="27982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set_matrix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(long *a, long *b,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            long n){</a:t>
            </a:r>
          </a:p>
          <a:p>
            <a:b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for 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n*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for (long j = 0; j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  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j] = b[j];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780282-A75E-5746-AD9B-F6B623CC6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667" y="3324267"/>
            <a:ext cx="3941784" cy="3536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set_matrix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%r8d, %r8d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0(,%rdx,8), %r9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.L6: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.L3: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(%rsi,%rax,8),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(%rdi,%rax,8)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%r8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%r9,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.L1:    rep ret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1B95F99-41E9-E346-9074-9D2AA1098617}"/>
              </a:ext>
            </a:extLst>
          </p:cNvPr>
          <p:cNvSpPr/>
          <p:nvPr/>
        </p:nvSpPr>
        <p:spPr>
          <a:xfrm rot="13762584" flipH="1">
            <a:off x="2021297" y="5306815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2496393"/>
            <a:ext cx="4255972" cy="27982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set_matrix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(long *a, long *b,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            long n){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= 0;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for 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 (long j = 0; j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+= n;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6AD3338-8D9F-2E4D-897D-14839803DB30}"/>
              </a:ext>
            </a:extLst>
          </p:cNvPr>
          <p:cNvSpPr/>
          <p:nvPr/>
        </p:nvSpPr>
        <p:spPr>
          <a:xfrm rot="18432325">
            <a:off x="6261984" y="5142458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8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6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1671</TotalTime>
  <Words>2071</Words>
  <Application>Microsoft Macintosh PowerPoint</Application>
  <PresentationFormat>On-screen Show (4:3)</PresentationFormat>
  <Paragraphs>622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Helvetica</vt:lpstr>
      <vt:lpstr>Monaco</vt:lpstr>
      <vt:lpstr>Wingdings</vt:lpstr>
      <vt:lpstr>Clarity</vt:lpstr>
      <vt:lpstr>Lecture 9: Optimization</vt:lpstr>
      <vt:lpstr>Under the Abstraction Barrier</vt:lpstr>
      <vt:lpstr>Techniques for Improving Performance</vt:lpstr>
      <vt:lpstr>Optimizing Compilers</vt:lpstr>
      <vt:lpstr>Eliminating Dead Code (-O0)</vt:lpstr>
      <vt:lpstr>Code Motion (-O1)</vt:lpstr>
      <vt:lpstr>Factoring out Subexpressions (-O1)</vt:lpstr>
      <vt:lpstr>Loop Elimination (-O1)</vt:lpstr>
      <vt:lpstr>Reduction in Strength (-O2)</vt:lpstr>
      <vt:lpstr>Limitations of Optimizing Compilers</vt:lpstr>
      <vt:lpstr>Limitations of Optimizing Compilers</vt:lpstr>
      <vt:lpstr>Case Study 1: Summing Matrix Rows</vt:lpstr>
      <vt:lpstr>Optimization Blocker 1</vt:lpstr>
      <vt:lpstr>Limitations of Optimizing Compilers</vt:lpstr>
      <vt:lpstr>Example</vt:lpstr>
      <vt:lpstr>Case Study 2: Lowering Case</vt:lpstr>
      <vt:lpstr>Optimization Blocker 2</vt:lpstr>
      <vt:lpstr>Machine Independent Optimization</vt:lpstr>
      <vt:lpstr>Case Study 3: Vector Data Type</vt:lpstr>
      <vt:lpstr>Benchmark Computation</vt:lpstr>
      <vt:lpstr>Benchmark Performance</vt:lpstr>
      <vt:lpstr>Code-Level Optimizations</vt:lpstr>
      <vt:lpstr>Code-Level Optimizations</vt:lpstr>
      <vt:lpstr>Loop Unrolling</vt:lpstr>
      <vt:lpstr>Combine with Unrolling</vt:lpstr>
      <vt:lpstr>Machine-Dependent Parallelization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10: Machine-Independent Optimization</dc:title>
  <dc:creator>Eleanor  Birrell</dc:creator>
  <cp:lastModifiedBy>Eleanor Birrell</cp:lastModifiedBy>
  <cp:revision>63</cp:revision>
  <cp:lastPrinted>2019-10-02T01:16:19Z</cp:lastPrinted>
  <dcterms:created xsi:type="dcterms:W3CDTF">2019-02-24T21:02:26Z</dcterms:created>
  <dcterms:modified xsi:type="dcterms:W3CDTF">2019-10-02T01:18:00Z</dcterms:modified>
</cp:coreProperties>
</file>