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471" r:id="rId3"/>
    <p:sldId id="474" r:id="rId4"/>
    <p:sldId id="486" r:id="rId5"/>
    <p:sldId id="459" r:id="rId6"/>
    <p:sldId id="488" r:id="rId7"/>
    <p:sldId id="489" r:id="rId8"/>
    <p:sldId id="490" r:id="rId9"/>
    <p:sldId id="491" r:id="rId10"/>
    <p:sldId id="493" r:id="rId11"/>
    <p:sldId id="464" r:id="rId12"/>
    <p:sldId id="484" r:id="rId13"/>
    <p:sldId id="466" r:id="rId14"/>
    <p:sldId id="467" r:id="rId15"/>
    <p:sldId id="485" r:id="rId16"/>
    <p:sldId id="468" r:id="rId17"/>
    <p:sldId id="461" r:id="rId18"/>
    <p:sldId id="260" r:id="rId19"/>
    <p:sldId id="259" r:id="rId20"/>
    <p:sldId id="271" r:id="rId21"/>
    <p:sldId id="272" r:id="rId22"/>
    <p:sldId id="273" r:id="rId23"/>
    <p:sldId id="492" r:id="rId24"/>
    <p:sldId id="26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96969"/>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6" autoAdjust="0"/>
    <p:restoredTop sz="87788" autoAdjust="0"/>
  </p:normalViewPr>
  <p:slideViewPr>
    <p:cSldViewPr>
      <p:cViewPr varScale="1">
        <p:scale>
          <a:sx n="91" d="100"/>
          <a:sy n="91" d="100"/>
        </p:scale>
        <p:origin x="560" y="192"/>
      </p:cViewPr>
      <p:guideLst>
        <p:guide orient="horz" pos="2160"/>
        <p:guide pos="2880"/>
      </p:guideLst>
    </p:cSldViewPr>
  </p:slideViewPr>
  <p:outlineViewPr>
    <p:cViewPr>
      <p:scale>
        <a:sx n="33" d="100"/>
        <a:sy n="33" d="100"/>
      </p:scale>
      <p:origin x="36" y="16902"/>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7F19EE-4C14-416B-9A28-3D9B2AE65E04}" type="datetimeFigureOut">
              <a:rPr lang="en-US" smtClean="0"/>
              <a:t>9/26/19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47E2B7-019C-47AA-8287-AB4BD1848ED5}" type="slidenum">
              <a:rPr lang="en-US" smtClean="0"/>
              <a:t>‹#›</a:t>
            </a:fld>
            <a:endParaRPr lang="en-US"/>
          </a:p>
        </p:txBody>
      </p:sp>
    </p:spTree>
    <p:extLst>
      <p:ext uri="{BB962C8B-B14F-4D97-AF65-F5344CB8AC3E}">
        <p14:creationId xmlns:p14="http://schemas.microsoft.com/office/powerpoint/2010/main" val="389516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7EBD1-2546-431F-B565-95BCA5604CC4}" type="datetimeFigureOut">
              <a:rPr lang="en-US" smtClean="0"/>
              <a:t>9/26/19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031AF-CC19-4E5A-831F-2BAAD17F6D1A}" type="slidenum">
              <a:rPr lang="en-US" smtClean="0"/>
              <a:t>‹#›</a:t>
            </a:fld>
            <a:endParaRPr lang="en-US"/>
          </a:p>
        </p:txBody>
      </p:sp>
    </p:spTree>
    <p:extLst>
      <p:ext uri="{BB962C8B-B14F-4D97-AF65-F5344CB8AC3E}">
        <p14:creationId xmlns:p14="http://schemas.microsoft.com/office/powerpoint/2010/main" val="103518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Null_byte"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en.wikipedia.org/wiki/Return-to-libc_attack#cite_note-2" TargetMode="External"/><Relationship Id="rId4" Type="http://schemas.openxmlformats.org/officeDocument/2006/relationships/hyperlink" Target="https://en.wikipedia.org/wiki/MiB"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works on </a:t>
            </a:r>
            <a:r>
              <a:rPr lang="en-US" dirty="0" err="1"/>
              <a:t>linux</a:t>
            </a:r>
            <a:endParaRPr lang="en-US" dirty="0"/>
          </a:p>
          <a:p>
            <a:r>
              <a:rPr lang="en-US" dirty="0"/>
              <a:t>Demo: crash, jump</a:t>
            </a:r>
          </a:p>
        </p:txBody>
      </p:sp>
      <p:sp>
        <p:nvSpPr>
          <p:cNvPr id="4" name="Slide Number Placeholder 3"/>
          <p:cNvSpPr>
            <a:spLocks noGrp="1"/>
          </p:cNvSpPr>
          <p:nvPr>
            <p:ph type="sldNum" sz="quarter" idx="5"/>
          </p:nvPr>
        </p:nvSpPr>
        <p:spPr/>
        <p:txBody>
          <a:bodyPr/>
          <a:lstStyle/>
          <a:p>
            <a:fld id="{BFE031AF-CC19-4E5A-831F-2BAAD17F6D1A}" type="slidenum">
              <a:rPr lang="en-US" smtClean="0"/>
              <a:t>3</a:t>
            </a:fld>
            <a:endParaRPr lang="en-US"/>
          </a:p>
        </p:txBody>
      </p:sp>
    </p:spTree>
    <p:extLst>
      <p:ext uri="{BB962C8B-B14F-4D97-AF65-F5344CB8AC3E}">
        <p14:creationId xmlns:p14="http://schemas.microsoft.com/office/powerpoint/2010/main" val="1526383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905370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With ASCII armoring, all the system libraries (e.g. </a:t>
            </a:r>
            <a:r>
              <a:rPr lang="en-US" sz="1200" b="0" i="0" kern="1200" dirty="0" err="1">
                <a:solidFill>
                  <a:schemeClr val="tx1"/>
                </a:solidFill>
                <a:effectLst/>
                <a:latin typeface="+mn-lt"/>
                <a:ea typeface="+mn-ea"/>
                <a:cs typeface="+mn-cs"/>
              </a:rPr>
              <a:t>libc</a:t>
            </a:r>
            <a:r>
              <a:rPr lang="en-US" sz="1200" b="0" i="0" kern="1200" dirty="0">
                <a:solidFill>
                  <a:schemeClr val="tx1"/>
                </a:solidFill>
                <a:effectLst/>
                <a:latin typeface="+mn-lt"/>
                <a:ea typeface="+mn-ea"/>
                <a:cs typeface="+mn-cs"/>
              </a:rPr>
              <a:t>) addresses contain a </a:t>
            </a:r>
            <a:r>
              <a:rPr lang="en-US" sz="1200" b="0" i="0" u="none" strike="noStrike" kern="1200" dirty="0">
                <a:solidFill>
                  <a:schemeClr val="tx1"/>
                </a:solidFill>
                <a:effectLst/>
                <a:latin typeface="+mn-lt"/>
                <a:ea typeface="+mn-ea"/>
                <a:cs typeface="+mn-cs"/>
                <a:hlinkClick r:id="rId3" tooltip="Null byte"/>
              </a:rPr>
              <a:t>NULL byte</a:t>
            </a:r>
            <a:r>
              <a:rPr lang="en-US" sz="1200" b="0" i="0" kern="1200" dirty="0">
                <a:solidFill>
                  <a:schemeClr val="tx1"/>
                </a:solidFill>
                <a:effectLst/>
                <a:latin typeface="+mn-lt"/>
                <a:ea typeface="+mn-ea"/>
                <a:cs typeface="+mn-cs"/>
              </a:rPr>
              <a:t>(0x00). This is commonly done by placing them in the first 0x01010101 bytes of memory (a few pages more than 16 MB, dubbed the "ASCII armor region"), as every address up to (but not including) this value contains at least one NULL byte. This makes it impossible to emplace code containing those addresses using string manipulation functions such as </a:t>
            </a:r>
            <a:r>
              <a:rPr lang="en-US" dirty="0" err="1"/>
              <a:t>strcpy</a:t>
            </a:r>
            <a:r>
              <a:rPr lang="en-US" dirty="0"/>
              <a:t>()</a:t>
            </a:r>
            <a:r>
              <a:rPr lang="en-US" sz="1200" b="0" i="0" kern="1200" dirty="0">
                <a:solidFill>
                  <a:schemeClr val="tx1"/>
                </a:solidFill>
                <a:effectLst/>
                <a:latin typeface="+mn-lt"/>
                <a:ea typeface="+mn-ea"/>
                <a:cs typeface="+mn-cs"/>
              </a:rPr>
              <a:t>. However, this technique does not work if the attacker has a way to overflow NULL bytes into the stack. If the program is too large to fit in the first 16 </a:t>
            </a:r>
            <a:r>
              <a:rPr lang="en-US" sz="1200" b="0" i="0" u="none" strike="noStrike" kern="1200" dirty="0">
                <a:solidFill>
                  <a:schemeClr val="tx1"/>
                </a:solidFill>
                <a:effectLst/>
                <a:latin typeface="+mn-lt"/>
                <a:ea typeface="+mn-ea"/>
                <a:cs typeface="+mn-cs"/>
                <a:hlinkClick r:id="rId4" tooltip="MiB"/>
              </a:rPr>
              <a:t>MiB</a:t>
            </a:r>
            <a:r>
              <a:rPr lang="en-US" sz="1200" b="0" i="0" kern="1200" dirty="0">
                <a:solidFill>
                  <a:schemeClr val="tx1"/>
                </a:solidFill>
                <a:effectLst/>
                <a:latin typeface="+mn-lt"/>
                <a:ea typeface="+mn-ea"/>
                <a:cs typeface="+mn-cs"/>
              </a:rPr>
              <a:t>, protection may be incomplete.</a:t>
            </a:r>
            <a:r>
              <a:rPr lang="en-US" sz="1200" b="0" i="0" u="none" strike="noStrike" kern="1200" baseline="30000" dirty="0">
                <a:solidFill>
                  <a:schemeClr val="tx1"/>
                </a:solidFill>
                <a:effectLst/>
                <a:latin typeface="+mn-lt"/>
                <a:ea typeface="+mn-ea"/>
                <a:cs typeface="+mn-cs"/>
                <a:hlinkClick r:id="rId5"/>
              </a:rPr>
              <a:t>[</a:t>
            </a:r>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10</a:t>
            </a:fld>
            <a:endParaRPr lang="en-US"/>
          </a:p>
        </p:txBody>
      </p:sp>
    </p:spTree>
    <p:extLst>
      <p:ext uri="{BB962C8B-B14F-4D97-AF65-F5344CB8AC3E}">
        <p14:creationId xmlns:p14="http://schemas.microsoft.com/office/powerpoint/2010/main" val="1953220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defuse.ca</a:t>
            </a:r>
            <a:r>
              <a:rPr lang="en-US" dirty="0"/>
              <a:t>/online-x86-assembler.htm</a:t>
            </a:r>
          </a:p>
        </p:txBody>
      </p:sp>
      <p:sp>
        <p:nvSpPr>
          <p:cNvPr id="4" name="Slide Number Placeholder 3"/>
          <p:cNvSpPr>
            <a:spLocks noGrp="1"/>
          </p:cNvSpPr>
          <p:nvPr>
            <p:ph type="sldNum" sz="quarter" idx="5"/>
          </p:nvPr>
        </p:nvSpPr>
        <p:spPr/>
        <p:txBody>
          <a:bodyPr/>
          <a:lstStyle/>
          <a:p>
            <a:fld id="{BFE031AF-CC19-4E5A-831F-2BAAD17F6D1A}" type="slidenum">
              <a:rPr lang="en-US" smtClean="0"/>
              <a:t>12</a:t>
            </a:fld>
            <a:endParaRPr lang="en-US"/>
          </a:p>
        </p:txBody>
      </p:sp>
    </p:spTree>
    <p:extLst>
      <p:ext uri="{BB962C8B-B14F-4D97-AF65-F5344CB8AC3E}">
        <p14:creationId xmlns:p14="http://schemas.microsoft.com/office/powerpoint/2010/main" val="1450768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2"/>
                </a:solidFill>
              </a:rPr>
              <a:t>Image By:</a:t>
            </a:r>
            <a:r>
              <a:rPr lang="en-US" altLang="en-US" dirty="0">
                <a:solidFill>
                  <a:schemeClr val="accent2"/>
                </a:solidFill>
              </a:rPr>
              <a:t> Dino Dai </a:t>
            </a:r>
            <a:r>
              <a:rPr lang="en-US" altLang="en-US" dirty="0" err="1">
                <a:solidFill>
                  <a:schemeClr val="accent2"/>
                </a:solidFill>
              </a:rPr>
              <a:t>Zovi</a:t>
            </a:r>
            <a:endParaRPr lang="en-US" dirty="0">
              <a:solidFill>
                <a:schemeClr val="accent2"/>
              </a:solidFill>
            </a:endParaRPr>
          </a:p>
          <a:p>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14</a:t>
            </a:fld>
            <a:endParaRPr lang="en-US"/>
          </a:p>
        </p:txBody>
      </p:sp>
    </p:spTree>
    <p:extLst>
      <p:ext uri="{BB962C8B-B14F-4D97-AF65-F5344CB8AC3E}">
        <p14:creationId xmlns:p14="http://schemas.microsoft.com/office/powerpoint/2010/main" val="371507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t>
            </a:r>
            <a:r>
              <a:rPr lang="en-US" dirty="0" err="1"/>
              <a:t>syscall</a:t>
            </a:r>
            <a:r>
              <a:rPr lang="en-US" dirty="0"/>
              <a:t>: number of </a:t>
            </a:r>
            <a:r>
              <a:rPr lang="en-US" dirty="0" err="1"/>
              <a:t>syscall</a:t>
            </a:r>
            <a:r>
              <a:rPr lang="en-US" dirty="0"/>
              <a:t> actually passed in register %</a:t>
            </a:r>
            <a:r>
              <a:rPr lang="en-US" dirty="0" err="1"/>
              <a:t>rax</a:t>
            </a:r>
            <a:r>
              <a:rPr lang="en-US" dirty="0"/>
              <a:t>.</a:t>
            </a:r>
          </a:p>
          <a:p>
            <a:r>
              <a:rPr lang="en-US" dirty="0"/>
              <a:t>System call index: http://</a:t>
            </a:r>
            <a:r>
              <a:rPr lang="en-US" dirty="0" err="1"/>
              <a:t>blog.rchapman.org</a:t>
            </a:r>
            <a:r>
              <a:rPr lang="en-US" dirty="0"/>
              <a:t>/posts/Linux_System_Call_Table_for_x86_64/</a:t>
            </a:r>
          </a:p>
          <a:p>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16</a:t>
            </a:fld>
            <a:endParaRPr lang="en-US"/>
          </a:p>
        </p:txBody>
      </p:sp>
    </p:spTree>
    <p:extLst>
      <p:ext uri="{BB962C8B-B14F-4D97-AF65-F5344CB8AC3E}">
        <p14:creationId xmlns:p14="http://schemas.microsoft.com/office/powerpoint/2010/main" val="35639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leakage attacks</a:t>
            </a:r>
          </a:p>
          <a:p>
            <a:pPr lvl="1"/>
            <a:r>
              <a:rPr lang="en-US" dirty="0"/>
              <a:t>format string vulnerabilities, side-channel attacks</a:t>
            </a:r>
          </a:p>
          <a:p>
            <a:r>
              <a:rPr lang="en-US" dirty="0"/>
              <a:t>Entropy reduction</a:t>
            </a:r>
          </a:p>
          <a:p>
            <a:pPr lvl="1"/>
            <a:r>
              <a:rPr lang="en-US" dirty="0"/>
              <a:t>NOP slides, heap spraying</a:t>
            </a:r>
          </a:p>
          <a:p>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17</a:t>
            </a:fld>
            <a:endParaRPr lang="en-US"/>
          </a:p>
        </p:txBody>
      </p:sp>
    </p:spTree>
    <p:extLst>
      <p:ext uri="{BB962C8B-B14F-4D97-AF65-F5344CB8AC3E}">
        <p14:creationId xmlns:p14="http://schemas.microsoft.com/office/powerpoint/2010/main" val="3177626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compile time</a:t>
            </a:r>
          </a:p>
        </p:txBody>
      </p:sp>
      <p:sp>
        <p:nvSpPr>
          <p:cNvPr id="4" name="Slide Number Placeholder 3"/>
          <p:cNvSpPr>
            <a:spLocks noGrp="1"/>
          </p:cNvSpPr>
          <p:nvPr>
            <p:ph type="sldNum" sz="quarter" idx="5"/>
          </p:nvPr>
        </p:nvSpPr>
        <p:spPr/>
        <p:txBody>
          <a:bodyPr/>
          <a:lstStyle/>
          <a:p>
            <a:fld id="{BFE031AF-CC19-4E5A-831F-2BAAD17F6D1A}" type="slidenum">
              <a:rPr lang="en-US" smtClean="0"/>
              <a:t>18</a:t>
            </a:fld>
            <a:endParaRPr lang="en-US"/>
          </a:p>
        </p:txBody>
      </p:sp>
    </p:spTree>
    <p:extLst>
      <p:ext uri="{BB962C8B-B14F-4D97-AF65-F5344CB8AC3E}">
        <p14:creationId xmlns:p14="http://schemas.microsoft.com/office/powerpoint/2010/main" val="3663955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2" name="Date Placeholder 11"/>
          <p:cNvSpPr>
            <a:spLocks noGrp="1"/>
          </p:cNvSpPr>
          <p:nvPr>
            <p:ph type="dt" sz="half" idx="10"/>
          </p:nvPr>
        </p:nvSpPr>
        <p:spPr/>
        <p:txBody>
          <a:bodyPr/>
          <a:lstStyle/>
          <a:p>
            <a:fld id="{63F7437D-9C28-4485-8136-DE3C7521A7D8}" type="datetimeFigureOut">
              <a:rPr lang="en-US" smtClean="0"/>
              <a:t>9/26/19</a:t>
            </a:fld>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7EA743B4-AD12-49DE-BA27-1A16B7F35F0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9/26/19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F7437D-9C28-4485-8136-DE3C7521A7D8}" type="datetimeFigureOut">
              <a:rPr lang="en-US" smtClean="0"/>
              <a:t>9/26/19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9/26/19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p:spPr>
        <p:txBody>
          <a:bodyPr/>
          <a:lstStyle/>
          <a:p>
            <a:fld id="{7EA743B4-AD12-49DE-BA27-1A16B7F35F0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F7437D-9C28-4485-8136-DE3C7521A7D8}" type="datetimeFigureOut">
              <a:rPr lang="en-US" smtClean="0"/>
              <a:t>9/26/19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F7437D-9C28-4485-8136-DE3C7521A7D8}" type="datetimeFigureOut">
              <a:rPr lang="en-US" smtClean="0"/>
              <a:t>9/26/19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457200" y="18288"/>
            <a:ext cx="7086600" cy="329184"/>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7EA743B4-AD12-49DE-BA27-1A16B7F35F00}"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7437D-9C28-4485-8136-DE3C7521A7D8}" type="datetimeFigureOut">
              <a:rPr lang="en-US" smtClean="0"/>
              <a:t>9/26/19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7437D-9C28-4485-8136-DE3C7521A7D8}" type="datetimeFigureOut">
              <a:rPr lang="en-US" smtClean="0"/>
              <a:t>9/26/19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9/26/19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9/26/19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2250"/>
            <a:ext cx="9144000" cy="311150"/>
          </a:xfrm>
          <a:prstGeom prst="rect">
            <a:avLst/>
          </a:prstGeom>
          <a:gradFill flip="none" rotWithShape="1">
            <a:gsLst>
              <a:gs pos="0">
                <a:schemeClr val="accent1"/>
              </a:gs>
              <a:gs pos="50000">
                <a:schemeClr val="accent1">
                  <a:lumMod val="40000"/>
                  <a:lumOff val="60000"/>
                </a:schemeClr>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419100"/>
          </a:xfrm>
          <a:prstGeom prst="rect">
            <a:avLst/>
          </a:prstGeom>
          <a:gradFill flip="none" rotWithShape="1">
            <a:gsLst>
              <a:gs pos="0">
                <a:schemeClr val="tx2"/>
              </a:gs>
              <a:gs pos="66000">
                <a:schemeClr val="tx1">
                  <a:lumMod val="75000"/>
                  <a:lumOff val="25000"/>
                </a:schemeClr>
              </a:gs>
              <a:gs pos="99000">
                <a:schemeClr val="tx1">
                  <a:lumMod val="65000"/>
                  <a:lumOff val="3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3F7437D-9C28-4485-8136-DE3C7521A7D8}" type="datetimeFigureOut">
              <a:rPr lang="en-US" smtClean="0"/>
              <a:t>9/26/19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EA743B4-AD12-49DE-BA27-1A16B7F35F0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924800" cy="609600"/>
          </a:xfrm>
        </p:spPr>
        <p:txBody>
          <a:bodyPr>
            <a:normAutofit fontScale="92500"/>
          </a:bodyPr>
          <a:lstStyle/>
          <a:p>
            <a:r>
              <a:rPr lang="en-US" dirty="0"/>
              <a:t>CS 105		       		        September 26, 2019</a:t>
            </a:r>
          </a:p>
        </p:txBody>
      </p:sp>
      <p:sp>
        <p:nvSpPr>
          <p:cNvPr id="2" name="Title 1"/>
          <p:cNvSpPr>
            <a:spLocks noGrp="1"/>
          </p:cNvSpPr>
          <p:nvPr>
            <p:ph type="title"/>
          </p:nvPr>
        </p:nvSpPr>
        <p:spPr>
          <a:xfrm>
            <a:off x="685800" y="2667000"/>
            <a:ext cx="8077200" cy="631825"/>
          </a:xfrm>
        </p:spPr>
        <p:txBody>
          <a:bodyPr>
            <a:noAutofit/>
          </a:bodyPr>
          <a:lstStyle/>
          <a:p>
            <a:r>
              <a:rPr lang="en-US" sz="3200" dirty="0"/>
              <a:t>Lecture 9: Use and Abuse of the Stack (cont'd)</a:t>
            </a:r>
          </a:p>
        </p:txBody>
      </p:sp>
      <p:sp>
        <p:nvSpPr>
          <p:cNvPr id="4" name="Title 1"/>
          <p:cNvSpPr txBox="1">
            <a:spLocks/>
          </p:cNvSpPr>
          <p:nvPr/>
        </p:nvSpPr>
        <p:spPr>
          <a:xfrm>
            <a:off x="685800" y="4643181"/>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spTree>
    <p:extLst>
      <p:ext uri="{BB962C8B-B14F-4D97-AF65-F5344CB8AC3E}">
        <p14:creationId xmlns:p14="http://schemas.microsoft.com/office/powerpoint/2010/main" val="179727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70699-701C-1945-BE55-F376B090FD9A}"/>
              </a:ext>
            </a:extLst>
          </p:cNvPr>
          <p:cNvSpPr>
            <a:spLocks noGrp="1"/>
          </p:cNvSpPr>
          <p:nvPr>
            <p:ph type="title"/>
          </p:nvPr>
        </p:nvSpPr>
        <p:spPr/>
        <p:txBody>
          <a:bodyPr/>
          <a:lstStyle/>
          <a:p>
            <a:r>
              <a:rPr lang="en-US" dirty="0"/>
              <a:t>ASCII Armoring</a:t>
            </a:r>
          </a:p>
        </p:txBody>
      </p:sp>
      <p:sp>
        <p:nvSpPr>
          <p:cNvPr id="3" name="Content Placeholder 2">
            <a:extLst>
              <a:ext uri="{FF2B5EF4-FFF2-40B4-BE49-F238E27FC236}">
                <a16:creationId xmlns:a16="http://schemas.microsoft.com/office/drawing/2014/main" id="{AB42F031-6AA1-FC44-8B89-00FD00D475DE}"/>
              </a:ext>
            </a:extLst>
          </p:cNvPr>
          <p:cNvSpPr>
            <a:spLocks noGrp="1"/>
          </p:cNvSpPr>
          <p:nvPr>
            <p:ph idx="1"/>
          </p:nvPr>
        </p:nvSpPr>
        <p:spPr/>
        <p:txBody>
          <a:bodyPr/>
          <a:lstStyle/>
          <a:p>
            <a:r>
              <a:rPr lang="en-US" dirty="0"/>
              <a:t>Make sure all system library addresses contain a null byte (0x00). </a:t>
            </a:r>
          </a:p>
          <a:p>
            <a:r>
              <a:rPr lang="en-US" dirty="0"/>
              <a:t>Can be done by placing this code in the first 0x01010101 bytes of memory</a:t>
            </a:r>
          </a:p>
        </p:txBody>
      </p:sp>
    </p:spTree>
    <p:extLst>
      <p:ext uri="{BB962C8B-B14F-4D97-AF65-F5344CB8AC3E}">
        <p14:creationId xmlns:p14="http://schemas.microsoft.com/office/powerpoint/2010/main" val="219783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Properties of x86 Assembly</a:t>
            </a:r>
          </a:p>
        </p:txBody>
      </p:sp>
      <p:sp>
        <p:nvSpPr>
          <p:cNvPr id="8" name="Content Placeholder 7"/>
          <p:cNvSpPr>
            <a:spLocks noGrp="1"/>
          </p:cNvSpPr>
          <p:nvPr>
            <p:ph idx="1"/>
          </p:nvPr>
        </p:nvSpPr>
        <p:spPr/>
        <p:txBody>
          <a:bodyPr/>
          <a:lstStyle/>
          <a:p>
            <a:r>
              <a:rPr lang="en-US" dirty="0"/>
              <a:t>variable length instructions</a:t>
            </a:r>
          </a:p>
          <a:p>
            <a:r>
              <a:rPr lang="en-US" dirty="0"/>
              <a:t>not word aligned</a:t>
            </a:r>
          </a:p>
          <a:p>
            <a:r>
              <a:rPr lang="en-US" dirty="0"/>
              <a:t>dense instruction set</a:t>
            </a:r>
          </a:p>
          <a:p>
            <a:endParaRPr lang="en-US" dirty="0"/>
          </a:p>
        </p:txBody>
      </p:sp>
    </p:spTree>
    <p:extLst>
      <p:ext uri="{BB962C8B-B14F-4D97-AF65-F5344CB8AC3E}">
        <p14:creationId xmlns:p14="http://schemas.microsoft.com/office/powerpoint/2010/main" val="4247117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Gadgets</a:t>
            </a:r>
          </a:p>
        </p:txBody>
      </p:sp>
      <p:sp>
        <p:nvSpPr>
          <p:cNvPr id="4" name="Rectangle 3"/>
          <p:cNvSpPr>
            <a:spLocks noChangeArrowheads="1"/>
          </p:cNvSpPr>
          <p:nvPr/>
        </p:nvSpPr>
        <p:spPr bwMode="auto">
          <a:xfrm>
            <a:off x="381000" y="1670035"/>
            <a:ext cx="3810000" cy="92076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lIns="90487" tIns="44450" rIns="90487" bIns="44450">
            <a:spAutoFit/>
          </a:bodyPr>
          <a:lstStyle/>
          <a:p>
            <a:r>
              <a:rPr lang="en-US" b="1" dirty="0">
                <a:latin typeface="Courier New"/>
                <a:cs typeface="Courier New"/>
              </a:rPr>
              <a:t>void </a:t>
            </a:r>
            <a:r>
              <a:rPr lang="en-US" b="1" dirty="0" err="1">
                <a:latin typeface="Courier New"/>
                <a:cs typeface="Courier New"/>
              </a:rPr>
              <a:t>setval</a:t>
            </a:r>
            <a:r>
              <a:rPr lang="en-US" b="1" dirty="0">
                <a:latin typeface="Courier New"/>
                <a:cs typeface="Courier New"/>
              </a:rPr>
              <a:t>(unsigned *p) {    </a:t>
            </a:r>
          </a:p>
          <a:p>
            <a:r>
              <a:rPr lang="en-US" b="1" dirty="0">
                <a:latin typeface="Courier New"/>
                <a:cs typeface="Courier New"/>
              </a:rPr>
              <a:t>  *p = 3347663060u; </a:t>
            </a:r>
            <a:endParaRPr lang="en-US" b="1" dirty="0">
              <a:effectLst/>
              <a:latin typeface="Courier New"/>
              <a:cs typeface="Courier New"/>
            </a:endParaRPr>
          </a:p>
          <a:p>
            <a:r>
              <a:rPr lang="en-US" b="1" dirty="0">
                <a:latin typeface="Courier New"/>
                <a:cs typeface="Courier New"/>
              </a:rPr>
              <a:t>} </a:t>
            </a:r>
            <a:endParaRPr lang="en-US" b="1" dirty="0">
              <a:effectLst/>
              <a:latin typeface="Courier New"/>
              <a:cs typeface="Courier New"/>
            </a:endParaRPr>
          </a:p>
        </p:txBody>
      </p:sp>
      <p:sp>
        <p:nvSpPr>
          <p:cNvPr id="5" name="Rectangle 4"/>
          <p:cNvSpPr>
            <a:spLocks noChangeArrowheads="1"/>
          </p:cNvSpPr>
          <p:nvPr/>
        </p:nvSpPr>
        <p:spPr bwMode="auto">
          <a:xfrm>
            <a:off x="381000" y="3200400"/>
            <a:ext cx="8458200" cy="92076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90487" tIns="44450" rIns="90487" bIns="44450">
            <a:spAutoFit/>
          </a:bodyPr>
          <a:lstStyle/>
          <a:p>
            <a:r>
              <a:rPr lang="da-DK" b="1" dirty="0">
                <a:latin typeface="Courier New"/>
                <a:cs typeface="Courier New"/>
              </a:rPr>
              <a:t>&lt;</a:t>
            </a:r>
            <a:r>
              <a:rPr lang="da-DK" b="1" dirty="0" err="1">
                <a:latin typeface="Courier New"/>
                <a:cs typeface="Courier New"/>
              </a:rPr>
              <a:t>setval</a:t>
            </a:r>
            <a:r>
              <a:rPr lang="da-DK" b="1" dirty="0">
                <a:latin typeface="Courier New"/>
                <a:cs typeface="Courier New"/>
              </a:rPr>
              <a:t>&gt;:</a:t>
            </a:r>
            <a:br>
              <a:rPr lang="da-DK" b="1" dirty="0">
                <a:latin typeface="Courier New"/>
                <a:cs typeface="Courier New"/>
              </a:rPr>
            </a:br>
            <a:r>
              <a:rPr lang="da-DK" b="1" dirty="0">
                <a:latin typeface="Courier New"/>
                <a:cs typeface="Courier New"/>
              </a:rPr>
              <a:t>4004d9: c7 07 d4 48 89 c7	</a:t>
            </a:r>
            <a:r>
              <a:rPr lang="da-DK" b="1" dirty="0" err="1">
                <a:latin typeface="Courier New"/>
                <a:cs typeface="Courier New"/>
              </a:rPr>
              <a:t>movl</a:t>
            </a:r>
            <a:r>
              <a:rPr lang="da-DK" b="1" dirty="0">
                <a:latin typeface="Courier New"/>
                <a:cs typeface="Courier New"/>
              </a:rPr>
              <a:t> $0xc78948d4,(%</a:t>
            </a:r>
            <a:r>
              <a:rPr lang="da-DK" b="1" dirty="0" err="1">
                <a:latin typeface="Courier New"/>
                <a:cs typeface="Courier New"/>
              </a:rPr>
              <a:t>rdi</a:t>
            </a:r>
            <a:r>
              <a:rPr lang="da-DK" b="1" dirty="0">
                <a:latin typeface="Courier New"/>
                <a:cs typeface="Courier New"/>
              </a:rPr>
              <a:t>) </a:t>
            </a:r>
          </a:p>
          <a:p>
            <a:r>
              <a:rPr lang="da-DK" b="1" dirty="0">
                <a:latin typeface="Courier New"/>
                <a:cs typeface="Courier New"/>
              </a:rPr>
              <a:t>4004df: c3			ret </a:t>
            </a:r>
            <a:endParaRPr lang="da-DK" b="1" dirty="0">
              <a:effectLst/>
              <a:latin typeface="Courier New"/>
              <a:cs typeface="Courier New"/>
            </a:endParaRPr>
          </a:p>
        </p:txBody>
      </p:sp>
      <p:sp>
        <p:nvSpPr>
          <p:cNvPr id="6" name="Rectangle 5"/>
          <p:cNvSpPr/>
          <p:nvPr/>
        </p:nvSpPr>
        <p:spPr>
          <a:xfrm>
            <a:off x="2743200" y="3533001"/>
            <a:ext cx="1219200" cy="27699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2286000" y="4810875"/>
            <a:ext cx="5486400" cy="1200329"/>
          </a:xfrm>
          <a:prstGeom prst="rect">
            <a:avLst/>
          </a:prstGeom>
          <a:noFill/>
        </p:spPr>
        <p:txBody>
          <a:bodyPr wrap="square" rtlCol="0">
            <a:spAutoFit/>
          </a:bodyPr>
          <a:lstStyle/>
          <a:p>
            <a:r>
              <a:rPr lang="en-US" dirty="0"/>
              <a:t>gadget address: 	</a:t>
            </a:r>
            <a:r>
              <a:rPr lang="en-US" b="1" dirty="0">
                <a:latin typeface="Courier New" panose="02070309020205020404" pitchFamily="49" charset="0"/>
                <a:cs typeface="Courier New" panose="02070309020205020404" pitchFamily="49" charset="0"/>
              </a:rPr>
              <a:t>0x4004dc</a:t>
            </a:r>
          </a:p>
          <a:p>
            <a:r>
              <a:rPr lang="en-US" dirty="0"/>
              <a:t>encodes: 	</a:t>
            </a:r>
            <a:r>
              <a:rPr lang="en-US" b="1" dirty="0" err="1">
                <a:latin typeface="Courier New" panose="02070309020205020404" pitchFamily="49" charset="0"/>
                <a:cs typeface="Courier New" panose="02070309020205020404" pitchFamily="49" charset="0"/>
              </a:rPr>
              <a:t>movq</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rax</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rdi</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dirty="0"/>
              <a:t>  </a:t>
            </a:r>
            <a:r>
              <a:rPr lang="en-US" b="1" dirty="0">
                <a:latin typeface="Courier New" panose="02070309020205020404" pitchFamily="49" charset="0"/>
                <a:cs typeface="Courier New" panose="02070309020205020404" pitchFamily="49" charset="0"/>
              </a:rPr>
              <a:t> </a:t>
            </a:r>
            <a:r>
              <a:rPr lang="en-US" dirty="0"/>
              <a:t> </a:t>
            </a:r>
            <a:r>
              <a:rPr lang="en-US" b="1" dirty="0">
                <a:latin typeface="Courier New" panose="02070309020205020404" pitchFamily="49" charset="0"/>
                <a:cs typeface="Courier New" panose="02070309020205020404" pitchFamily="49" charset="0"/>
              </a:rPr>
              <a:t>          ret</a:t>
            </a:r>
          </a:p>
          <a:p>
            <a:r>
              <a:rPr lang="en-US" dirty="0"/>
              <a:t>executes: 	</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rdi</a:t>
            </a:r>
            <a:r>
              <a:rPr lang="en-US" b="1" dirty="0">
                <a:latin typeface="Courier New" panose="02070309020205020404" pitchFamily="49" charset="0"/>
                <a:cs typeface="Courier New" panose="02070309020205020404" pitchFamily="49" charset="0"/>
              </a:rPr>
              <a:t> &lt;- %</a:t>
            </a:r>
            <a:r>
              <a:rPr lang="en-US" b="1" dirty="0" err="1">
                <a:latin typeface="Courier New" panose="02070309020205020404" pitchFamily="49" charset="0"/>
                <a:cs typeface="Courier New" panose="02070309020205020404" pitchFamily="49" charset="0"/>
              </a:rPr>
              <a:t>rax</a:t>
            </a:r>
            <a:endParaRPr lang="en-US" b="1" dirty="0">
              <a:latin typeface="Courier New" panose="02070309020205020404" pitchFamily="49" charset="0"/>
              <a:cs typeface="Courier New" panose="02070309020205020404" pitchFamily="49" charset="0"/>
            </a:endParaRPr>
          </a:p>
        </p:txBody>
      </p:sp>
      <p:sp>
        <p:nvSpPr>
          <p:cNvPr id="3" name="Slide Number Placeholder 2"/>
          <p:cNvSpPr>
            <a:spLocks noGrp="1"/>
          </p:cNvSpPr>
          <p:nvPr>
            <p:ph type="sldNum" sz="quarter" idx="12"/>
          </p:nvPr>
        </p:nvSpPr>
        <p:spPr/>
        <p:txBody>
          <a:bodyPr/>
          <a:lstStyle/>
          <a:p>
            <a:fld id="{D519158F-3378-D44B-876B-64E70D409B50}" type="slidenum">
              <a:rPr lang="en-US" smtClean="0">
                <a:solidFill>
                  <a:srgbClr val="297FD5"/>
                </a:solidFill>
              </a:rPr>
              <a:pPr/>
              <a:t>12</a:t>
            </a:fld>
            <a:endParaRPr lang="en-US">
              <a:solidFill>
                <a:srgbClr val="297FD5"/>
              </a:solidFill>
            </a:endParaRPr>
          </a:p>
        </p:txBody>
      </p:sp>
    </p:spTree>
    <p:extLst>
      <p:ext uri="{BB962C8B-B14F-4D97-AF65-F5344CB8AC3E}">
        <p14:creationId xmlns:p14="http://schemas.microsoft.com/office/powerpoint/2010/main" val="143877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Gadgets</a:t>
            </a:r>
          </a:p>
        </p:txBody>
      </p:sp>
      <p:sp>
        <p:nvSpPr>
          <p:cNvPr id="20" name="Text Placeholder 19">
            <a:extLst>
              <a:ext uri="{FF2B5EF4-FFF2-40B4-BE49-F238E27FC236}">
                <a16:creationId xmlns:a16="http://schemas.microsoft.com/office/drawing/2014/main" id="{EDE42320-350A-3542-AA01-A47BBA091834}"/>
              </a:ext>
            </a:extLst>
          </p:cNvPr>
          <p:cNvSpPr>
            <a:spLocks noGrp="1"/>
          </p:cNvSpPr>
          <p:nvPr>
            <p:ph type="body" idx="1"/>
          </p:nvPr>
        </p:nvSpPr>
        <p:spPr/>
        <p:txBody>
          <a:bodyPr/>
          <a:lstStyle/>
          <a:p>
            <a:r>
              <a:rPr lang="en-US" dirty="0"/>
              <a:t>Load Constant</a:t>
            </a:r>
          </a:p>
        </p:txBody>
      </p:sp>
      <p:sp>
        <p:nvSpPr>
          <p:cNvPr id="22" name="Text Placeholder 21">
            <a:extLst>
              <a:ext uri="{FF2B5EF4-FFF2-40B4-BE49-F238E27FC236}">
                <a16:creationId xmlns:a16="http://schemas.microsoft.com/office/drawing/2014/main" id="{236A3137-8D11-034C-8C9D-718DA5FCBC2D}"/>
              </a:ext>
            </a:extLst>
          </p:cNvPr>
          <p:cNvSpPr>
            <a:spLocks noGrp="1"/>
          </p:cNvSpPr>
          <p:nvPr>
            <p:ph type="body" sz="quarter" idx="3"/>
          </p:nvPr>
        </p:nvSpPr>
        <p:spPr/>
        <p:txBody>
          <a:bodyPr/>
          <a:lstStyle/>
          <a:p>
            <a:r>
              <a:rPr lang="en-US" dirty="0"/>
              <a:t>Load from memory</a:t>
            </a:r>
          </a:p>
        </p:txBody>
      </p:sp>
      <p:sp>
        <p:nvSpPr>
          <p:cNvPr id="6" name="TextBox 5">
            <a:extLst>
              <a:ext uri="{FF2B5EF4-FFF2-40B4-BE49-F238E27FC236}">
                <a16:creationId xmlns:a16="http://schemas.microsoft.com/office/drawing/2014/main" id="{F00F2833-9BE0-2641-B1B9-531653BA9E40}"/>
              </a:ext>
            </a:extLst>
          </p:cNvPr>
          <p:cNvSpPr txBox="1"/>
          <p:nvPr/>
        </p:nvSpPr>
        <p:spPr>
          <a:xfrm>
            <a:off x="3341947" y="3520753"/>
            <a:ext cx="925253" cy="33855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600" b="1" dirty="0">
                <a:latin typeface="Courier New" panose="02070309020205020404" pitchFamily="49" charset="0"/>
                <a:cs typeface="Courier New" panose="02070309020205020404" pitchFamily="49" charset="0"/>
              </a:rPr>
              <a:t>5a c3 </a:t>
            </a:r>
          </a:p>
        </p:txBody>
      </p:sp>
      <p:sp>
        <p:nvSpPr>
          <p:cNvPr id="7" name="Rectangle 6">
            <a:extLst>
              <a:ext uri="{FF2B5EF4-FFF2-40B4-BE49-F238E27FC236}">
                <a16:creationId xmlns:a16="http://schemas.microsoft.com/office/drawing/2014/main" id="{4A6105E4-2105-7843-8C54-0BD3AAA210AF}"/>
              </a:ext>
            </a:extLst>
          </p:cNvPr>
          <p:cNvSpPr/>
          <p:nvPr/>
        </p:nvSpPr>
        <p:spPr>
          <a:xfrm>
            <a:off x="486335" y="3541096"/>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FB591F-358B-2648-BF0B-EF70E97632A5}"/>
              </a:ext>
            </a:extLst>
          </p:cNvPr>
          <p:cNvSpPr/>
          <p:nvPr/>
        </p:nvSpPr>
        <p:spPr>
          <a:xfrm>
            <a:off x="488576" y="3278333"/>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0xbad00001</a:t>
            </a:r>
          </a:p>
        </p:txBody>
      </p:sp>
      <p:sp>
        <p:nvSpPr>
          <p:cNvPr id="9" name="Rectangle 8">
            <a:extLst>
              <a:ext uri="{FF2B5EF4-FFF2-40B4-BE49-F238E27FC236}">
                <a16:creationId xmlns:a16="http://schemas.microsoft.com/office/drawing/2014/main" id="{13E22E2D-FF49-1144-9B16-B53D83CF088B}"/>
              </a:ext>
            </a:extLst>
          </p:cNvPr>
          <p:cNvSpPr/>
          <p:nvPr/>
        </p:nvSpPr>
        <p:spPr>
          <a:xfrm>
            <a:off x="5012329" y="5562600"/>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0xbad00002</a:t>
            </a:r>
          </a:p>
        </p:txBody>
      </p:sp>
      <p:sp>
        <p:nvSpPr>
          <p:cNvPr id="10" name="Rectangle 9">
            <a:extLst>
              <a:ext uri="{FF2B5EF4-FFF2-40B4-BE49-F238E27FC236}">
                <a16:creationId xmlns:a16="http://schemas.microsoft.com/office/drawing/2014/main" id="{1C46B0EF-426F-2B4F-AD0A-337C6E0F09DD}"/>
              </a:ext>
            </a:extLst>
          </p:cNvPr>
          <p:cNvSpPr/>
          <p:nvPr/>
        </p:nvSpPr>
        <p:spPr>
          <a:xfrm>
            <a:off x="5007141" y="3732103"/>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DBF2174-35F0-FA49-8455-2AF0D1ADA557}"/>
              </a:ext>
            </a:extLst>
          </p:cNvPr>
          <p:cNvSpPr/>
          <p:nvPr/>
        </p:nvSpPr>
        <p:spPr>
          <a:xfrm>
            <a:off x="5002659" y="3429452"/>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A91FA6F-15A7-604A-BD52-748894DD5408}"/>
              </a:ext>
            </a:extLst>
          </p:cNvPr>
          <p:cNvSpPr/>
          <p:nvPr/>
        </p:nvSpPr>
        <p:spPr>
          <a:xfrm>
            <a:off x="5002659" y="3119505"/>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4538CBB-2F24-4E44-A627-412C556C76BA}"/>
              </a:ext>
            </a:extLst>
          </p:cNvPr>
          <p:cNvSpPr/>
          <p:nvPr/>
        </p:nvSpPr>
        <p:spPr>
          <a:xfrm>
            <a:off x="488576" y="2392362"/>
            <a:ext cx="2286000" cy="438943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8FF593F0-46D4-E946-8B25-EFD2F29F2875}"/>
              </a:ext>
            </a:extLst>
          </p:cNvPr>
          <p:cNvSpPr txBox="1"/>
          <p:nvPr/>
        </p:nvSpPr>
        <p:spPr>
          <a:xfrm>
            <a:off x="3246749" y="3873772"/>
            <a:ext cx="928459" cy="461665"/>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pop %</a:t>
            </a:r>
            <a:r>
              <a:rPr lang="en-US" sz="1200" b="1" dirty="0" err="1">
                <a:latin typeface="Courier New" panose="02070309020205020404" pitchFamily="49" charset="0"/>
                <a:cs typeface="Courier New" panose="02070309020205020404" pitchFamily="49" charset="0"/>
              </a:rPr>
              <a:t>rdx</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ret</a:t>
            </a:r>
          </a:p>
        </p:txBody>
      </p:sp>
      <p:cxnSp>
        <p:nvCxnSpPr>
          <p:cNvPr id="16" name="Straight Arrow Connector 15">
            <a:extLst>
              <a:ext uri="{FF2B5EF4-FFF2-40B4-BE49-F238E27FC236}">
                <a16:creationId xmlns:a16="http://schemas.microsoft.com/office/drawing/2014/main" id="{4B2F9F5B-59F1-1C4D-8914-DE67594A303C}"/>
              </a:ext>
            </a:extLst>
          </p:cNvPr>
          <p:cNvCxnSpPr>
            <a:cxnSpLocks/>
            <a:endCxn id="6" idx="1"/>
          </p:cNvCxnSpPr>
          <p:nvPr/>
        </p:nvCxnSpPr>
        <p:spPr>
          <a:xfrm>
            <a:off x="1600200" y="3690030"/>
            <a:ext cx="174174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id="{4D8EB6B8-ACAE-6646-B940-E76453236718}"/>
              </a:ext>
            </a:extLst>
          </p:cNvPr>
          <p:cNvSpPr/>
          <p:nvPr/>
        </p:nvSpPr>
        <p:spPr>
          <a:xfrm>
            <a:off x="5007494" y="2386948"/>
            <a:ext cx="2286000" cy="438943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F8682ED3-BF85-824F-9428-BD57A1B17F0B}"/>
              </a:ext>
            </a:extLst>
          </p:cNvPr>
          <p:cNvSpPr txBox="1"/>
          <p:nvPr/>
        </p:nvSpPr>
        <p:spPr>
          <a:xfrm>
            <a:off x="7389921" y="4040650"/>
            <a:ext cx="925253" cy="33855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600" b="1" dirty="0">
                <a:latin typeface="Courier New" panose="02070309020205020404" pitchFamily="49" charset="0"/>
                <a:cs typeface="Courier New" panose="02070309020205020404" pitchFamily="49" charset="0"/>
              </a:rPr>
              <a:t>58 c3 </a:t>
            </a:r>
          </a:p>
        </p:txBody>
      </p:sp>
      <p:sp>
        <p:nvSpPr>
          <p:cNvPr id="26" name="TextBox 25">
            <a:extLst>
              <a:ext uri="{FF2B5EF4-FFF2-40B4-BE49-F238E27FC236}">
                <a16:creationId xmlns:a16="http://schemas.microsoft.com/office/drawing/2014/main" id="{00501DE3-A761-A74F-B8CB-37B408B4B9BD}"/>
              </a:ext>
            </a:extLst>
          </p:cNvPr>
          <p:cNvSpPr txBox="1"/>
          <p:nvPr/>
        </p:nvSpPr>
        <p:spPr>
          <a:xfrm>
            <a:off x="7298329" y="4417068"/>
            <a:ext cx="928459" cy="461665"/>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pop %</a:t>
            </a:r>
            <a:r>
              <a:rPr lang="en-US" sz="1200" b="1" dirty="0" err="1">
                <a:latin typeface="Courier New" panose="02070309020205020404" pitchFamily="49" charset="0"/>
                <a:cs typeface="Courier New" panose="02070309020205020404" pitchFamily="49" charset="0"/>
              </a:rPr>
              <a:t>rax</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ret</a:t>
            </a:r>
          </a:p>
        </p:txBody>
      </p:sp>
      <p:cxnSp>
        <p:nvCxnSpPr>
          <p:cNvPr id="27" name="Straight Arrow Connector 26">
            <a:extLst>
              <a:ext uri="{FF2B5EF4-FFF2-40B4-BE49-F238E27FC236}">
                <a16:creationId xmlns:a16="http://schemas.microsoft.com/office/drawing/2014/main" id="{41AA4ED9-FAE9-2A4A-80BD-5A99ECB4D790}"/>
              </a:ext>
            </a:extLst>
          </p:cNvPr>
          <p:cNvCxnSpPr>
            <a:cxnSpLocks/>
            <a:endCxn id="25" idx="1"/>
          </p:cNvCxnSpPr>
          <p:nvPr/>
        </p:nvCxnSpPr>
        <p:spPr>
          <a:xfrm>
            <a:off x="6158753" y="3899647"/>
            <a:ext cx="1231168" cy="3102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8" name="TextBox 27">
            <a:extLst>
              <a:ext uri="{FF2B5EF4-FFF2-40B4-BE49-F238E27FC236}">
                <a16:creationId xmlns:a16="http://schemas.microsoft.com/office/drawing/2014/main" id="{CD848163-2DCC-DD49-9EDC-881A0C629CC2}"/>
              </a:ext>
            </a:extLst>
          </p:cNvPr>
          <p:cNvSpPr txBox="1"/>
          <p:nvPr/>
        </p:nvSpPr>
        <p:spPr>
          <a:xfrm>
            <a:off x="7369410" y="2614671"/>
            <a:ext cx="176522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Courier New" panose="02070309020205020404" pitchFamily="49" charset="0"/>
                <a:cs typeface="Courier New" panose="02070309020205020404" pitchFamily="49" charset="0"/>
              </a:rPr>
              <a:t>48 89 C0 C3</a:t>
            </a:r>
            <a:endParaRPr lang="en-US" sz="1600" b="1" dirty="0">
              <a:latin typeface="Courier New" panose="02070309020205020404" pitchFamily="49" charset="0"/>
              <a:cs typeface="Courier New" panose="02070309020205020404" pitchFamily="49" charset="0"/>
            </a:endParaRPr>
          </a:p>
        </p:txBody>
      </p:sp>
      <p:sp>
        <p:nvSpPr>
          <p:cNvPr id="29" name="TextBox 28">
            <a:extLst>
              <a:ext uri="{FF2B5EF4-FFF2-40B4-BE49-F238E27FC236}">
                <a16:creationId xmlns:a16="http://schemas.microsoft.com/office/drawing/2014/main" id="{A6EB9D9E-9F41-0E48-A535-AF6696BAE091}"/>
              </a:ext>
            </a:extLst>
          </p:cNvPr>
          <p:cNvSpPr txBox="1"/>
          <p:nvPr/>
        </p:nvSpPr>
        <p:spPr>
          <a:xfrm>
            <a:off x="7288659" y="3000008"/>
            <a:ext cx="1765227" cy="461665"/>
          </a:xfrm>
          <a:prstGeom prst="rect">
            <a:avLst/>
          </a:prstGeom>
          <a:noFill/>
        </p:spPr>
        <p:txBody>
          <a:bodyPr wrap="none" rtlCol="0">
            <a:spAutoFit/>
          </a:bodyPr>
          <a:lstStyle/>
          <a:p>
            <a:r>
              <a:rPr lang="en-US" sz="1200" b="1" dirty="0" err="1">
                <a:latin typeface="Courier New" panose="02070309020205020404" pitchFamily="49" charset="0"/>
                <a:cs typeface="Courier New" panose="02070309020205020404" pitchFamily="49" charset="0"/>
              </a:rPr>
              <a:t>movq</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rax</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rax</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ret</a:t>
            </a:r>
          </a:p>
        </p:txBody>
      </p:sp>
      <p:cxnSp>
        <p:nvCxnSpPr>
          <p:cNvPr id="30" name="Straight Arrow Connector 29">
            <a:extLst>
              <a:ext uri="{FF2B5EF4-FFF2-40B4-BE49-F238E27FC236}">
                <a16:creationId xmlns:a16="http://schemas.microsoft.com/office/drawing/2014/main" id="{820DFED1-8EC3-5E40-AE93-5E0C586208B5}"/>
              </a:ext>
            </a:extLst>
          </p:cNvPr>
          <p:cNvCxnSpPr>
            <a:cxnSpLocks/>
            <a:endCxn id="28" idx="1"/>
          </p:cNvCxnSpPr>
          <p:nvPr/>
        </p:nvCxnSpPr>
        <p:spPr>
          <a:xfrm flipV="1">
            <a:off x="6158753" y="2799337"/>
            <a:ext cx="1210657" cy="45362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4" name="Elbow Connector 33">
            <a:extLst>
              <a:ext uri="{FF2B5EF4-FFF2-40B4-BE49-F238E27FC236}">
                <a16:creationId xmlns:a16="http://schemas.microsoft.com/office/drawing/2014/main" id="{2D70FB6D-5E4F-434D-9F29-3416F3A2D322}"/>
              </a:ext>
            </a:extLst>
          </p:cNvPr>
          <p:cNvCxnSpPr>
            <a:cxnSpLocks/>
            <a:endCxn id="9" idx="1"/>
          </p:cNvCxnSpPr>
          <p:nvPr/>
        </p:nvCxnSpPr>
        <p:spPr>
          <a:xfrm rot="5400000">
            <a:off x="4517029" y="4074966"/>
            <a:ext cx="2133602" cy="1143001"/>
          </a:xfrm>
          <a:prstGeom prst="bentConnector4">
            <a:avLst>
              <a:gd name="adj1" fmla="val -170"/>
              <a:gd name="adj2" fmla="val 120000"/>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8585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7"/>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2"/>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9" grpId="0" animBg="1"/>
      <p:bldP spid="10" grpId="0" animBg="1"/>
      <p:bldP spid="10" grpId="1" animBg="1"/>
      <p:bldP spid="11" grpId="0" animBg="1"/>
      <p:bldP spid="11" grpId="1" animBg="1"/>
      <p:bldP spid="12" grpId="0" animBg="1"/>
      <p:bldP spid="12" grpId="1" animBg="1"/>
      <p:bldP spid="24" grpId="0" animBg="1"/>
      <p:bldP spid="25" grpId="0" animBg="1"/>
      <p:bldP spid="26" grpId="0"/>
      <p:bldP spid="28" grpId="0" animBg="1"/>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Return-oriented Programming</a:t>
            </a:r>
          </a:p>
        </p:txBody>
      </p:sp>
      <p:pic>
        <p:nvPicPr>
          <p:cNvPr id="4" name="Picture 2"/>
          <p:cNvPicPr>
            <a:picLocks noGrp="1" noChangeAspect="1" noChangeArrowheads="1"/>
          </p:cNvPicPr>
          <p:nvPr>
            <p:ph idx="1"/>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303337" y="1371600"/>
            <a:ext cx="6537325" cy="519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2396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Return-oriented Programming</a:t>
            </a:r>
          </a:p>
        </p:txBody>
      </p:sp>
      <p:sp>
        <p:nvSpPr>
          <p:cNvPr id="26" name="Rectangle 25"/>
          <p:cNvSpPr/>
          <p:nvPr/>
        </p:nvSpPr>
        <p:spPr>
          <a:xfrm>
            <a:off x="1008266" y="5496580"/>
            <a:ext cx="6740948" cy="954107"/>
          </a:xfrm>
          <a:prstGeom prst="rect">
            <a:avLst/>
          </a:prstGeom>
        </p:spPr>
        <p:txBody>
          <a:bodyPr wrap="none">
            <a:spAutoFit/>
          </a:bodyPr>
          <a:lstStyle/>
          <a:p>
            <a:pPr algn="ctr"/>
            <a:r>
              <a:rPr lang="en-US" sz="2800" dirty="0">
                <a:cs typeface="Courier New"/>
              </a:rPr>
              <a:t>Final ret in each gadget sets pc (%rip) to </a:t>
            </a:r>
          </a:p>
          <a:p>
            <a:pPr algn="ctr"/>
            <a:r>
              <a:rPr lang="en-US" sz="2800" dirty="0">
                <a:cs typeface="Courier New"/>
              </a:rPr>
              <a:t>beginning of next gadget code</a:t>
            </a:r>
          </a:p>
        </p:txBody>
      </p:sp>
      <p:sp>
        <p:nvSpPr>
          <p:cNvPr id="3" name="Slide Number Placeholder 2"/>
          <p:cNvSpPr>
            <a:spLocks noGrp="1"/>
          </p:cNvSpPr>
          <p:nvPr>
            <p:ph type="sldNum" sz="quarter" idx="12"/>
          </p:nvPr>
        </p:nvSpPr>
        <p:spPr/>
        <p:txBody>
          <a:bodyPr/>
          <a:lstStyle/>
          <a:p>
            <a:fld id="{D519158F-3378-D44B-876B-64E70D409B50}" type="slidenum">
              <a:rPr lang="en-US" smtClean="0">
                <a:solidFill>
                  <a:srgbClr val="297FD5"/>
                </a:solidFill>
              </a:rPr>
              <a:pPr/>
              <a:t>15</a:t>
            </a:fld>
            <a:endParaRPr lang="en-US">
              <a:solidFill>
                <a:srgbClr val="297FD5"/>
              </a:solidFill>
            </a:endParaRPr>
          </a:p>
        </p:txBody>
      </p:sp>
      <p:sp>
        <p:nvSpPr>
          <p:cNvPr id="18" name="TextBox 17">
            <a:extLst>
              <a:ext uri="{FF2B5EF4-FFF2-40B4-BE49-F238E27FC236}">
                <a16:creationId xmlns:a16="http://schemas.microsoft.com/office/drawing/2014/main" id="{DFC9868C-993E-8F47-AF33-6C5237FD1768}"/>
              </a:ext>
            </a:extLst>
          </p:cNvPr>
          <p:cNvSpPr txBox="1"/>
          <p:nvPr/>
        </p:nvSpPr>
        <p:spPr>
          <a:xfrm>
            <a:off x="4989212" y="1905000"/>
            <a:ext cx="2282997"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err="1">
                <a:latin typeface="Courier New" panose="02070309020205020404" pitchFamily="49" charset="0"/>
                <a:cs typeface="Courier New" panose="02070309020205020404" pitchFamily="49" charset="0"/>
              </a:rPr>
              <a:t>gadget_N_code</a:t>
            </a:r>
            <a:r>
              <a:rPr lang="en-US" sz="1600" b="1" dirty="0">
                <a:latin typeface="Courier New" panose="02070309020205020404" pitchFamily="49" charset="0"/>
                <a:cs typeface="Courier New" panose="02070309020205020404" pitchFamily="49" charset="0"/>
              </a:rPr>
              <a:t> c3 </a:t>
            </a:r>
          </a:p>
        </p:txBody>
      </p:sp>
      <p:sp>
        <p:nvSpPr>
          <p:cNvPr id="20" name="Rectangle 19">
            <a:extLst>
              <a:ext uri="{FF2B5EF4-FFF2-40B4-BE49-F238E27FC236}">
                <a16:creationId xmlns:a16="http://schemas.microsoft.com/office/drawing/2014/main" id="{45529057-0A03-BC48-B974-DE2A803175A1}"/>
              </a:ext>
            </a:extLst>
          </p:cNvPr>
          <p:cNvSpPr/>
          <p:nvPr/>
        </p:nvSpPr>
        <p:spPr>
          <a:xfrm>
            <a:off x="2133600" y="1925343"/>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0817032-B2B2-2C47-AE4A-8A7A8624F73B}"/>
              </a:ext>
            </a:extLst>
          </p:cNvPr>
          <p:cNvSpPr/>
          <p:nvPr/>
        </p:nvSpPr>
        <p:spPr>
          <a:xfrm>
            <a:off x="2135841" y="1925343"/>
            <a:ext cx="2286000" cy="2684285"/>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DDF2C44B-355B-5046-9005-4416BADE22E0}"/>
              </a:ext>
            </a:extLst>
          </p:cNvPr>
          <p:cNvCxnSpPr>
            <a:cxnSpLocks/>
            <a:endCxn id="18" idx="1"/>
          </p:cNvCxnSpPr>
          <p:nvPr/>
        </p:nvCxnSpPr>
        <p:spPr>
          <a:xfrm>
            <a:off x="3247465" y="2074278"/>
            <a:ext cx="174174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id="{6D158713-A3B0-E042-9DD9-936E22017375}"/>
              </a:ext>
            </a:extLst>
          </p:cNvPr>
          <p:cNvSpPr txBox="1"/>
          <p:nvPr/>
        </p:nvSpPr>
        <p:spPr>
          <a:xfrm>
            <a:off x="4989212" y="4274225"/>
            <a:ext cx="2282997"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latin typeface="Courier New" panose="02070309020205020404" pitchFamily="49" charset="0"/>
                <a:cs typeface="Courier New" panose="02070309020205020404" pitchFamily="49" charset="0"/>
              </a:rPr>
              <a:t>gadget_1_code c3 </a:t>
            </a:r>
          </a:p>
        </p:txBody>
      </p:sp>
      <p:sp>
        <p:nvSpPr>
          <p:cNvPr id="28" name="Rectangle 27">
            <a:extLst>
              <a:ext uri="{FF2B5EF4-FFF2-40B4-BE49-F238E27FC236}">
                <a16:creationId xmlns:a16="http://schemas.microsoft.com/office/drawing/2014/main" id="{73F8C58B-882C-A646-A13D-100163894066}"/>
              </a:ext>
            </a:extLst>
          </p:cNvPr>
          <p:cNvSpPr/>
          <p:nvPr/>
        </p:nvSpPr>
        <p:spPr>
          <a:xfrm>
            <a:off x="2133600" y="4135080"/>
            <a:ext cx="2286000" cy="46082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cxnSp>
        <p:nvCxnSpPr>
          <p:cNvPr id="29" name="Straight Arrow Connector 28">
            <a:extLst>
              <a:ext uri="{FF2B5EF4-FFF2-40B4-BE49-F238E27FC236}">
                <a16:creationId xmlns:a16="http://schemas.microsoft.com/office/drawing/2014/main" id="{67906192-6A56-9E42-B7C4-0AF74FCA29D8}"/>
              </a:ext>
            </a:extLst>
          </p:cNvPr>
          <p:cNvCxnSpPr>
            <a:cxnSpLocks/>
            <a:endCxn id="27" idx="1"/>
          </p:cNvCxnSpPr>
          <p:nvPr/>
        </p:nvCxnSpPr>
        <p:spPr>
          <a:xfrm>
            <a:off x="3247465" y="4443503"/>
            <a:ext cx="174174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TextBox 29">
            <a:extLst>
              <a:ext uri="{FF2B5EF4-FFF2-40B4-BE49-F238E27FC236}">
                <a16:creationId xmlns:a16="http://schemas.microsoft.com/office/drawing/2014/main" id="{C1D2AEC4-5FD9-7741-B886-C455BE60B13A}"/>
              </a:ext>
            </a:extLst>
          </p:cNvPr>
          <p:cNvSpPr txBox="1"/>
          <p:nvPr/>
        </p:nvSpPr>
        <p:spPr>
          <a:xfrm>
            <a:off x="4989212" y="3809937"/>
            <a:ext cx="2282997"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latin typeface="Courier New" panose="02070309020205020404" pitchFamily="49" charset="0"/>
                <a:cs typeface="Courier New" panose="02070309020205020404" pitchFamily="49" charset="0"/>
              </a:rPr>
              <a:t>gadget_2_code c3 </a:t>
            </a:r>
          </a:p>
        </p:txBody>
      </p:sp>
      <p:sp>
        <p:nvSpPr>
          <p:cNvPr id="31" name="Rectangle 30">
            <a:extLst>
              <a:ext uri="{FF2B5EF4-FFF2-40B4-BE49-F238E27FC236}">
                <a16:creationId xmlns:a16="http://schemas.microsoft.com/office/drawing/2014/main" id="{E91BE6AC-3046-8D42-96D7-6792DEC72BA6}"/>
              </a:ext>
            </a:extLst>
          </p:cNvPr>
          <p:cNvSpPr/>
          <p:nvPr/>
        </p:nvSpPr>
        <p:spPr>
          <a:xfrm>
            <a:off x="2133600" y="3830280"/>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cxnSp>
        <p:nvCxnSpPr>
          <p:cNvPr id="32" name="Straight Arrow Connector 31">
            <a:extLst>
              <a:ext uri="{FF2B5EF4-FFF2-40B4-BE49-F238E27FC236}">
                <a16:creationId xmlns:a16="http://schemas.microsoft.com/office/drawing/2014/main" id="{CA66F9D8-1515-1645-80E1-74D3A2B8A46D}"/>
              </a:ext>
            </a:extLst>
          </p:cNvPr>
          <p:cNvCxnSpPr>
            <a:cxnSpLocks/>
            <a:endCxn id="30" idx="1"/>
          </p:cNvCxnSpPr>
          <p:nvPr/>
        </p:nvCxnSpPr>
        <p:spPr>
          <a:xfrm>
            <a:off x="3247465" y="3979215"/>
            <a:ext cx="174174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71A2C2FA-2F02-FC44-AE93-91BD0F24BFE2}"/>
              </a:ext>
            </a:extLst>
          </p:cNvPr>
          <p:cNvSpPr txBox="1"/>
          <p:nvPr/>
        </p:nvSpPr>
        <p:spPr>
          <a:xfrm rot="16200000">
            <a:off x="2829011" y="2767739"/>
            <a:ext cx="646331" cy="646331"/>
          </a:xfrm>
          <a:prstGeom prst="rect">
            <a:avLst/>
          </a:prstGeom>
          <a:noFill/>
        </p:spPr>
        <p:txBody>
          <a:bodyPr wrap="none" rtlCol="0">
            <a:spAutoFit/>
          </a:bodyPr>
          <a:lstStyle/>
          <a:p>
            <a:r>
              <a:rPr lang="en-US" sz="3600" dirty="0"/>
              <a:t>…</a:t>
            </a:r>
          </a:p>
        </p:txBody>
      </p:sp>
    </p:spTree>
    <p:extLst>
      <p:ext uri="{BB962C8B-B14F-4D97-AF65-F5344CB8AC3E}">
        <p14:creationId xmlns:p14="http://schemas.microsoft.com/office/powerpoint/2010/main" val="3815225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Return-Oriented Shellcode</a:t>
            </a:r>
          </a:p>
        </p:txBody>
      </p:sp>
      <p:sp>
        <p:nvSpPr>
          <p:cNvPr id="5" name="TextBox 4">
            <a:extLst>
              <a:ext uri="{FF2B5EF4-FFF2-40B4-BE49-F238E27FC236}">
                <a16:creationId xmlns:a16="http://schemas.microsoft.com/office/drawing/2014/main" id="{447C8235-5B19-9646-8631-BEE7C4758855}"/>
              </a:ext>
            </a:extLst>
          </p:cNvPr>
          <p:cNvSpPr txBox="1"/>
          <p:nvPr/>
        </p:nvSpPr>
        <p:spPr>
          <a:xfrm>
            <a:off x="4550294" y="5410008"/>
            <a:ext cx="176345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Courier New" panose="02070309020205020404" pitchFamily="49" charset="0"/>
                <a:cs typeface="Courier New" panose="02070309020205020404" pitchFamily="49" charset="0"/>
              </a:rPr>
              <a:t>48 31 FF C3</a:t>
            </a:r>
            <a:endParaRPr lang="en-US" sz="1600" b="1" dirty="0">
              <a:latin typeface="Courier New" panose="02070309020205020404" pitchFamily="49" charset="0"/>
              <a:cs typeface="Courier New" panose="02070309020205020404" pitchFamily="49" charset="0"/>
            </a:endParaRPr>
          </a:p>
        </p:txBody>
      </p:sp>
      <p:sp>
        <p:nvSpPr>
          <p:cNvPr id="6" name="Rectangle 5">
            <a:extLst>
              <a:ext uri="{FF2B5EF4-FFF2-40B4-BE49-F238E27FC236}">
                <a16:creationId xmlns:a16="http://schemas.microsoft.com/office/drawing/2014/main" id="{17CD00D6-527F-5543-AD64-9F1E0A7F46B4}"/>
              </a:ext>
            </a:extLst>
          </p:cNvPr>
          <p:cNvSpPr/>
          <p:nvPr/>
        </p:nvSpPr>
        <p:spPr>
          <a:xfrm>
            <a:off x="1692441" y="5468921"/>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 name="Rectangle 6">
            <a:extLst>
              <a:ext uri="{FF2B5EF4-FFF2-40B4-BE49-F238E27FC236}">
                <a16:creationId xmlns:a16="http://schemas.microsoft.com/office/drawing/2014/main" id="{D55206C6-F0D1-6A47-AFB7-C1A62358306A}"/>
              </a:ext>
            </a:extLst>
          </p:cNvPr>
          <p:cNvSpPr/>
          <p:nvPr/>
        </p:nvSpPr>
        <p:spPr>
          <a:xfrm>
            <a:off x="1696923" y="5167588"/>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96451695-73E1-7440-9397-25835F37046C}"/>
              </a:ext>
            </a:extLst>
          </p:cNvPr>
          <p:cNvSpPr txBox="1"/>
          <p:nvPr/>
        </p:nvSpPr>
        <p:spPr>
          <a:xfrm>
            <a:off x="4455096" y="5763027"/>
            <a:ext cx="1486304" cy="461665"/>
          </a:xfrm>
          <a:prstGeom prst="rect">
            <a:avLst/>
          </a:prstGeom>
          <a:noFill/>
        </p:spPr>
        <p:txBody>
          <a:bodyPr wrap="none" rtlCol="0">
            <a:spAutoFit/>
          </a:bodyPr>
          <a:lstStyle/>
          <a:p>
            <a:r>
              <a:rPr lang="en-US" sz="1200" b="1" dirty="0" err="1">
                <a:latin typeface="Courier New" panose="02070309020205020404" pitchFamily="49" charset="0"/>
                <a:cs typeface="Courier New" panose="02070309020205020404" pitchFamily="49" charset="0"/>
              </a:rPr>
              <a:t>xor</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rdi</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rdi</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ret</a:t>
            </a:r>
          </a:p>
        </p:txBody>
      </p:sp>
      <p:cxnSp>
        <p:nvCxnSpPr>
          <p:cNvPr id="10" name="Straight Arrow Connector 9">
            <a:extLst>
              <a:ext uri="{FF2B5EF4-FFF2-40B4-BE49-F238E27FC236}">
                <a16:creationId xmlns:a16="http://schemas.microsoft.com/office/drawing/2014/main" id="{60B1B805-0AB7-8D4C-9FF3-7BD7E1908613}"/>
              </a:ext>
            </a:extLst>
          </p:cNvPr>
          <p:cNvCxnSpPr>
            <a:cxnSpLocks/>
            <a:endCxn id="5" idx="1"/>
          </p:cNvCxnSpPr>
          <p:nvPr/>
        </p:nvCxnSpPr>
        <p:spPr>
          <a:xfrm>
            <a:off x="2808547" y="5579285"/>
            <a:ext cx="1741747" cy="1538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42119F31-07BC-5646-8AAF-4A0F00A5BFE1}"/>
              </a:ext>
            </a:extLst>
          </p:cNvPr>
          <p:cNvSpPr txBox="1"/>
          <p:nvPr/>
        </p:nvSpPr>
        <p:spPr>
          <a:xfrm>
            <a:off x="7228147" y="5086843"/>
            <a:ext cx="176345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Courier New" panose="02070309020205020404" pitchFamily="49" charset="0"/>
                <a:cs typeface="Courier New" panose="02070309020205020404" pitchFamily="49" charset="0"/>
              </a:rPr>
              <a:t>59 5A C3</a:t>
            </a:r>
            <a:endParaRPr lang="en-US" sz="1600" b="1" dirty="0">
              <a:latin typeface="Courier New" panose="02070309020205020404" pitchFamily="49" charset="0"/>
              <a:cs typeface="Courier New" panose="02070309020205020404" pitchFamily="49" charset="0"/>
            </a:endParaRPr>
          </a:p>
        </p:txBody>
      </p:sp>
      <p:sp>
        <p:nvSpPr>
          <p:cNvPr id="13" name="TextBox 12">
            <a:extLst>
              <a:ext uri="{FF2B5EF4-FFF2-40B4-BE49-F238E27FC236}">
                <a16:creationId xmlns:a16="http://schemas.microsoft.com/office/drawing/2014/main" id="{30563404-94BC-E64C-844D-06469F4E4067}"/>
              </a:ext>
            </a:extLst>
          </p:cNvPr>
          <p:cNvSpPr txBox="1"/>
          <p:nvPr/>
        </p:nvSpPr>
        <p:spPr>
          <a:xfrm>
            <a:off x="7132949" y="5439862"/>
            <a:ext cx="928459" cy="646331"/>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pop %</a:t>
            </a:r>
            <a:r>
              <a:rPr lang="en-US" sz="1200" b="1" dirty="0" err="1">
                <a:latin typeface="Courier New" panose="02070309020205020404" pitchFamily="49" charset="0"/>
                <a:cs typeface="Courier New" panose="02070309020205020404" pitchFamily="49" charset="0"/>
              </a:rPr>
              <a:t>rcx</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pop %</a:t>
            </a:r>
            <a:r>
              <a:rPr lang="en-US" sz="1200" b="1" dirty="0" err="1">
                <a:latin typeface="Courier New" panose="02070309020205020404" pitchFamily="49" charset="0"/>
                <a:cs typeface="Courier New" panose="02070309020205020404" pitchFamily="49" charset="0"/>
              </a:rPr>
              <a:t>rdx</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ret</a:t>
            </a:r>
          </a:p>
        </p:txBody>
      </p:sp>
      <p:cxnSp>
        <p:nvCxnSpPr>
          <p:cNvPr id="14" name="Straight Arrow Connector 13">
            <a:extLst>
              <a:ext uri="{FF2B5EF4-FFF2-40B4-BE49-F238E27FC236}">
                <a16:creationId xmlns:a16="http://schemas.microsoft.com/office/drawing/2014/main" id="{31D6BB60-9C8E-1149-83F4-FB3236E33B30}"/>
              </a:ext>
            </a:extLst>
          </p:cNvPr>
          <p:cNvCxnSpPr>
            <a:cxnSpLocks/>
            <a:endCxn id="12" idx="1"/>
          </p:cNvCxnSpPr>
          <p:nvPr/>
        </p:nvCxnSpPr>
        <p:spPr>
          <a:xfrm flipV="1">
            <a:off x="2825942" y="5271509"/>
            <a:ext cx="4402205" cy="4900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Rectangle 18">
            <a:extLst>
              <a:ext uri="{FF2B5EF4-FFF2-40B4-BE49-F238E27FC236}">
                <a16:creationId xmlns:a16="http://schemas.microsoft.com/office/drawing/2014/main" id="{D9B21291-CD17-0046-AA4B-062D67D8C29B}"/>
              </a:ext>
            </a:extLst>
          </p:cNvPr>
          <p:cNvSpPr/>
          <p:nvPr/>
        </p:nvSpPr>
        <p:spPr>
          <a:xfrm>
            <a:off x="1692441" y="4879911"/>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latin typeface="Courier New" panose="02070309020205020404" pitchFamily="49" charset="0"/>
                <a:cs typeface="Courier New" panose="02070309020205020404" pitchFamily="49" charset="0"/>
              </a:rPr>
              <a:t>0x3B3B3B3B</a:t>
            </a:r>
          </a:p>
        </p:txBody>
      </p:sp>
      <p:sp>
        <p:nvSpPr>
          <p:cNvPr id="20" name="Rectangle 19">
            <a:extLst>
              <a:ext uri="{FF2B5EF4-FFF2-40B4-BE49-F238E27FC236}">
                <a16:creationId xmlns:a16="http://schemas.microsoft.com/office/drawing/2014/main" id="{C2D2E85B-F294-D34B-A625-49077273CA0B}"/>
              </a:ext>
            </a:extLst>
          </p:cNvPr>
          <p:cNvSpPr/>
          <p:nvPr/>
        </p:nvSpPr>
        <p:spPr>
          <a:xfrm>
            <a:off x="1691644" y="4572395"/>
            <a:ext cx="2286000" cy="31220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A523754-923C-2E44-BFA8-22BCDBD85E09}"/>
              </a:ext>
            </a:extLst>
          </p:cNvPr>
          <p:cNvSpPr/>
          <p:nvPr/>
        </p:nvSpPr>
        <p:spPr>
          <a:xfrm>
            <a:off x="1687426" y="4268884"/>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DFBA2AA-5A50-324B-9539-A0E817CA5414}"/>
              </a:ext>
            </a:extLst>
          </p:cNvPr>
          <p:cNvSpPr/>
          <p:nvPr/>
        </p:nvSpPr>
        <p:spPr>
          <a:xfrm>
            <a:off x="1696924" y="3967551"/>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7A38EFA-0A35-C141-B8E5-7F8B9872FBFF}"/>
              </a:ext>
            </a:extLst>
          </p:cNvPr>
          <p:cNvSpPr/>
          <p:nvPr/>
        </p:nvSpPr>
        <p:spPr>
          <a:xfrm>
            <a:off x="1692440" y="3644355"/>
            <a:ext cx="2286000" cy="320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D406A41-9DC0-FA49-B55D-CA2843751477}"/>
              </a:ext>
            </a:extLst>
          </p:cNvPr>
          <p:cNvSpPr/>
          <p:nvPr/>
        </p:nvSpPr>
        <p:spPr>
          <a:xfrm>
            <a:off x="1696922" y="3343022"/>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6BE8EB89-BDEA-2D4F-9B3F-1D060BCA6058}"/>
              </a:ext>
            </a:extLst>
          </p:cNvPr>
          <p:cNvSpPr/>
          <p:nvPr/>
        </p:nvSpPr>
        <p:spPr>
          <a:xfrm>
            <a:off x="1692440" y="3055345"/>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8" name="TextBox 27">
            <a:extLst>
              <a:ext uri="{FF2B5EF4-FFF2-40B4-BE49-F238E27FC236}">
                <a16:creationId xmlns:a16="http://schemas.microsoft.com/office/drawing/2014/main" id="{23AE1172-EDEE-A04C-A031-3247795C7306}"/>
              </a:ext>
            </a:extLst>
          </p:cNvPr>
          <p:cNvSpPr txBox="1"/>
          <p:nvPr/>
        </p:nvSpPr>
        <p:spPr>
          <a:xfrm>
            <a:off x="4569243" y="4259497"/>
            <a:ext cx="176345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Courier New" panose="02070309020205020404" pitchFamily="49" charset="0"/>
                <a:cs typeface="Courier New" panose="02070309020205020404" pitchFamily="49" charset="0"/>
              </a:rPr>
              <a:t>48 89 D7 C3</a:t>
            </a:r>
            <a:endParaRPr lang="en-US" sz="1600" b="1" dirty="0">
              <a:latin typeface="Courier New" panose="02070309020205020404" pitchFamily="49" charset="0"/>
              <a:cs typeface="Courier New" panose="02070309020205020404" pitchFamily="49" charset="0"/>
            </a:endParaRPr>
          </a:p>
        </p:txBody>
      </p:sp>
      <p:sp>
        <p:nvSpPr>
          <p:cNvPr id="29" name="TextBox 28">
            <a:extLst>
              <a:ext uri="{FF2B5EF4-FFF2-40B4-BE49-F238E27FC236}">
                <a16:creationId xmlns:a16="http://schemas.microsoft.com/office/drawing/2014/main" id="{719953D1-A4B1-6746-BA49-C0DF59C3A658}"/>
              </a:ext>
            </a:extLst>
          </p:cNvPr>
          <p:cNvSpPr txBox="1"/>
          <p:nvPr/>
        </p:nvSpPr>
        <p:spPr>
          <a:xfrm>
            <a:off x="4474045" y="4612516"/>
            <a:ext cx="1672253" cy="461665"/>
          </a:xfrm>
          <a:prstGeom prst="rect">
            <a:avLst/>
          </a:prstGeom>
          <a:noFill/>
        </p:spPr>
        <p:txBody>
          <a:bodyPr wrap="none" rtlCol="0">
            <a:spAutoFit/>
          </a:bodyPr>
          <a:lstStyle/>
          <a:p>
            <a:r>
              <a:rPr lang="en-US" sz="1200" b="1" dirty="0" err="1">
                <a:latin typeface="Courier New" panose="02070309020205020404" pitchFamily="49" charset="0"/>
                <a:cs typeface="Courier New" panose="02070309020205020404" pitchFamily="49" charset="0"/>
              </a:rPr>
              <a:t>mov</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rdi</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rdx</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ret</a:t>
            </a:r>
          </a:p>
        </p:txBody>
      </p:sp>
      <p:cxnSp>
        <p:nvCxnSpPr>
          <p:cNvPr id="30" name="Straight Arrow Connector 29">
            <a:extLst>
              <a:ext uri="{FF2B5EF4-FFF2-40B4-BE49-F238E27FC236}">
                <a16:creationId xmlns:a16="http://schemas.microsoft.com/office/drawing/2014/main" id="{2E8E6C35-495F-1149-B2B8-9F46D2763C88}"/>
              </a:ext>
            </a:extLst>
          </p:cNvPr>
          <p:cNvCxnSpPr>
            <a:cxnSpLocks/>
            <a:endCxn id="28" idx="1"/>
          </p:cNvCxnSpPr>
          <p:nvPr/>
        </p:nvCxnSpPr>
        <p:spPr>
          <a:xfrm flipV="1">
            <a:off x="2808547" y="4444163"/>
            <a:ext cx="1760696" cy="1122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1" name="TextBox 30">
            <a:extLst>
              <a:ext uri="{FF2B5EF4-FFF2-40B4-BE49-F238E27FC236}">
                <a16:creationId xmlns:a16="http://schemas.microsoft.com/office/drawing/2014/main" id="{6E9DC64D-9297-B149-AB86-99C27B17FB5C}"/>
              </a:ext>
            </a:extLst>
          </p:cNvPr>
          <p:cNvSpPr txBox="1"/>
          <p:nvPr/>
        </p:nvSpPr>
        <p:spPr>
          <a:xfrm>
            <a:off x="7228147" y="3928495"/>
            <a:ext cx="176345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Courier New" panose="02070309020205020404" pitchFamily="49" charset="0"/>
                <a:cs typeface="Courier New" panose="02070309020205020404" pitchFamily="49" charset="0"/>
              </a:rPr>
              <a:t>40 00 F9 C3</a:t>
            </a:r>
            <a:r>
              <a:rPr lang="en-US" dirty="0"/>
              <a:t> </a:t>
            </a:r>
            <a:endParaRPr lang="en-US" sz="1600" b="1" dirty="0">
              <a:latin typeface="Courier New" panose="02070309020205020404" pitchFamily="49" charset="0"/>
              <a:cs typeface="Courier New" panose="02070309020205020404" pitchFamily="49" charset="0"/>
            </a:endParaRPr>
          </a:p>
        </p:txBody>
      </p:sp>
      <p:sp>
        <p:nvSpPr>
          <p:cNvPr id="32" name="TextBox 31">
            <a:extLst>
              <a:ext uri="{FF2B5EF4-FFF2-40B4-BE49-F238E27FC236}">
                <a16:creationId xmlns:a16="http://schemas.microsoft.com/office/drawing/2014/main" id="{8BB7DBD7-6C7E-B94B-92F9-8EFA24C5FC36}"/>
              </a:ext>
            </a:extLst>
          </p:cNvPr>
          <p:cNvSpPr txBox="1"/>
          <p:nvPr/>
        </p:nvSpPr>
        <p:spPr>
          <a:xfrm>
            <a:off x="7132949" y="4297138"/>
            <a:ext cx="1672253" cy="461665"/>
          </a:xfrm>
          <a:prstGeom prst="rect">
            <a:avLst/>
          </a:prstGeom>
          <a:noFill/>
        </p:spPr>
        <p:txBody>
          <a:bodyPr wrap="square" rtlCol="0">
            <a:spAutoFit/>
          </a:bodyPr>
          <a:lstStyle/>
          <a:p>
            <a:r>
              <a:rPr lang="en-US" sz="1200" b="1" dirty="0">
                <a:latin typeface="Courier New" panose="02070309020205020404" pitchFamily="49" charset="0"/>
                <a:cs typeface="Courier New" panose="02070309020205020404" pitchFamily="49" charset="0"/>
              </a:rPr>
              <a:t>add %cl, %</a:t>
            </a:r>
            <a:r>
              <a:rPr lang="en-US" sz="1200" b="1" dirty="0" err="1">
                <a:latin typeface="Courier New" panose="02070309020205020404" pitchFamily="49" charset="0"/>
                <a:cs typeface="Courier New" panose="02070309020205020404" pitchFamily="49" charset="0"/>
              </a:rPr>
              <a:t>dil</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ret</a:t>
            </a:r>
          </a:p>
        </p:txBody>
      </p:sp>
      <p:cxnSp>
        <p:nvCxnSpPr>
          <p:cNvPr id="33" name="Straight Arrow Connector 32">
            <a:extLst>
              <a:ext uri="{FF2B5EF4-FFF2-40B4-BE49-F238E27FC236}">
                <a16:creationId xmlns:a16="http://schemas.microsoft.com/office/drawing/2014/main" id="{1BA07F38-43F9-D740-8577-AA009B3098D8}"/>
              </a:ext>
            </a:extLst>
          </p:cNvPr>
          <p:cNvCxnSpPr>
            <a:cxnSpLocks/>
            <a:endCxn id="31" idx="1"/>
          </p:cNvCxnSpPr>
          <p:nvPr/>
        </p:nvCxnSpPr>
        <p:spPr>
          <a:xfrm flipV="1">
            <a:off x="2808547" y="4113161"/>
            <a:ext cx="4419600" cy="2130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5" name="TextBox 34">
            <a:extLst>
              <a:ext uri="{FF2B5EF4-FFF2-40B4-BE49-F238E27FC236}">
                <a16:creationId xmlns:a16="http://schemas.microsoft.com/office/drawing/2014/main" id="{3CE17259-5847-4C4E-BDCF-5D9A6E52E159}"/>
              </a:ext>
            </a:extLst>
          </p:cNvPr>
          <p:cNvSpPr txBox="1"/>
          <p:nvPr/>
        </p:nvSpPr>
        <p:spPr>
          <a:xfrm>
            <a:off x="4550294" y="3190877"/>
            <a:ext cx="176345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Courier New" panose="02070309020205020404" pitchFamily="49" charset="0"/>
                <a:cs typeface="Courier New" panose="02070309020205020404" pitchFamily="49" charset="0"/>
              </a:rPr>
              <a:t>5E 5A C3</a:t>
            </a:r>
            <a:r>
              <a:rPr lang="en-US" dirty="0"/>
              <a:t> </a:t>
            </a:r>
            <a:endParaRPr lang="en-US" sz="1600" b="1" dirty="0">
              <a:latin typeface="Courier New" panose="02070309020205020404" pitchFamily="49" charset="0"/>
              <a:cs typeface="Courier New" panose="02070309020205020404" pitchFamily="49" charset="0"/>
            </a:endParaRPr>
          </a:p>
        </p:txBody>
      </p:sp>
      <p:sp>
        <p:nvSpPr>
          <p:cNvPr id="36" name="TextBox 35">
            <a:extLst>
              <a:ext uri="{FF2B5EF4-FFF2-40B4-BE49-F238E27FC236}">
                <a16:creationId xmlns:a16="http://schemas.microsoft.com/office/drawing/2014/main" id="{835A76D8-8E2D-464E-A320-F4AC6DE8E912}"/>
              </a:ext>
            </a:extLst>
          </p:cNvPr>
          <p:cNvSpPr txBox="1"/>
          <p:nvPr/>
        </p:nvSpPr>
        <p:spPr>
          <a:xfrm>
            <a:off x="4455096" y="3543896"/>
            <a:ext cx="1672253" cy="646331"/>
          </a:xfrm>
          <a:prstGeom prst="rect">
            <a:avLst/>
          </a:prstGeom>
          <a:noFill/>
        </p:spPr>
        <p:txBody>
          <a:bodyPr wrap="square" rtlCol="0">
            <a:spAutoFit/>
          </a:bodyPr>
          <a:lstStyle/>
          <a:p>
            <a:r>
              <a:rPr lang="en-US" sz="1200" b="1" dirty="0">
                <a:latin typeface="Courier New" panose="02070309020205020404" pitchFamily="49" charset="0"/>
                <a:cs typeface="Courier New" panose="02070309020205020404" pitchFamily="49" charset="0"/>
              </a:rPr>
              <a:t>pop %</a:t>
            </a:r>
            <a:r>
              <a:rPr lang="en-US" sz="1200" b="1" dirty="0" err="1">
                <a:latin typeface="Courier New" panose="02070309020205020404" pitchFamily="49" charset="0"/>
                <a:cs typeface="Courier New" panose="02070309020205020404" pitchFamily="49" charset="0"/>
              </a:rPr>
              <a:t>rsi</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pop %</a:t>
            </a:r>
            <a:r>
              <a:rPr lang="en-US" sz="1200" b="1" dirty="0" err="1">
                <a:latin typeface="Courier New" panose="02070309020205020404" pitchFamily="49" charset="0"/>
                <a:cs typeface="Courier New" panose="02070309020205020404" pitchFamily="49" charset="0"/>
              </a:rPr>
              <a:t>rdx</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ret</a:t>
            </a:r>
          </a:p>
        </p:txBody>
      </p:sp>
      <p:cxnSp>
        <p:nvCxnSpPr>
          <p:cNvPr id="37" name="Straight Arrow Connector 36">
            <a:extLst>
              <a:ext uri="{FF2B5EF4-FFF2-40B4-BE49-F238E27FC236}">
                <a16:creationId xmlns:a16="http://schemas.microsoft.com/office/drawing/2014/main" id="{A687D95D-1D69-904E-927C-AD361C343ABB}"/>
              </a:ext>
            </a:extLst>
          </p:cNvPr>
          <p:cNvCxnSpPr>
            <a:cxnSpLocks/>
            <a:endCxn id="35" idx="1"/>
          </p:cNvCxnSpPr>
          <p:nvPr/>
        </p:nvCxnSpPr>
        <p:spPr>
          <a:xfrm flipV="1">
            <a:off x="2808547" y="3375543"/>
            <a:ext cx="1741747" cy="43716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9" name="Rectangle 38">
            <a:extLst>
              <a:ext uri="{FF2B5EF4-FFF2-40B4-BE49-F238E27FC236}">
                <a16:creationId xmlns:a16="http://schemas.microsoft.com/office/drawing/2014/main" id="{DE28A458-2205-594D-B05B-55FB15762645}"/>
              </a:ext>
            </a:extLst>
          </p:cNvPr>
          <p:cNvSpPr/>
          <p:nvPr/>
        </p:nvSpPr>
        <p:spPr>
          <a:xfrm>
            <a:off x="1691908" y="2751834"/>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65A0E843-B3EE-8040-9553-CC9C0FC3F8EC}"/>
              </a:ext>
            </a:extLst>
          </p:cNvPr>
          <p:cNvSpPr/>
          <p:nvPr/>
        </p:nvSpPr>
        <p:spPr>
          <a:xfrm>
            <a:off x="1687426" y="2464157"/>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940B9E88-78E1-FE47-82BC-092949C8510B}"/>
              </a:ext>
            </a:extLst>
          </p:cNvPr>
          <p:cNvSpPr/>
          <p:nvPr/>
        </p:nvSpPr>
        <p:spPr>
          <a:xfrm>
            <a:off x="1696922" y="2169260"/>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2" name="TextBox 41">
            <a:extLst>
              <a:ext uri="{FF2B5EF4-FFF2-40B4-BE49-F238E27FC236}">
                <a16:creationId xmlns:a16="http://schemas.microsoft.com/office/drawing/2014/main" id="{536BE615-F339-F24A-A290-231755C3CB3B}"/>
              </a:ext>
            </a:extLst>
          </p:cNvPr>
          <p:cNvSpPr txBox="1"/>
          <p:nvPr/>
        </p:nvSpPr>
        <p:spPr>
          <a:xfrm>
            <a:off x="7228147" y="2717571"/>
            <a:ext cx="176345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Courier New" panose="02070309020205020404" pitchFamily="49" charset="0"/>
                <a:cs typeface="Courier New" panose="02070309020205020404" pitchFamily="49" charset="0"/>
              </a:rPr>
              <a:t>0F 05 C3</a:t>
            </a:r>
            <a:endParaRPr lang="en-US" sz="1600" b="1" dirty="0">
              <a:latin typeface="Courier New" panose="02070309020205020404" pitchFamily="49" charset="0"/>
              <a:cs typeface="Courier New" panose="02070309020205020404" pitchFamily="49" charset="0"/>
            </a:endParaRPr>
          </a:p>
        </p:txBody>
      </p:sp>
      <p:sp>
        <p:nvSpPr>
          <p:cNvPr id="43" name="TextBox 42">
            <a:extLst>
              <a:ext uri="{FF2B5EF4-FFF2-40B4-BE49-F238E27FC236}">
                <a16:creationId xmlns:a16="http://schemas.microsoft.com/office/drawing/2014/main" id="{3154E94B-2158-774D-ABD4-ABD1A016BCF5}"/>
              </a:ext>
            </a:extLst>
          </p:cNvPr>
          <p:cNvSpPr txBox="1"/>
          <p:nvPr/>
        </p:nvSpPr>
        <p:spPr>
          <a:xfrm>
            <a:off x="7132949" y="3070590"/>
            <a:ext cx="1672253" cy="461665"/>
          </a:xfrm>
          <a:prstGeom prst="rect">
            <a:avLst/>
          </a:prstGeom>
          <a:noFill/>
        </p:spPr>
        <p:txBody>
          <a:bodyPr wrap="square" rtlCol="0">
            <a:spAutoFit/>
          </a:bodyPr>
          <a:lstStyle/>
          <a:p>
            <a:r>
              <a:rPr lang="en-US" sz="1200" b="1" dirty="0" err="1">
                <a:latin typeface="Courier New" panose="02070309020205020404" pitchFamily="49" charset="0"/>
                <a:cs typeface="Courier New" panose="02070309020205020404" pitchFamily="49" charset="0"/>
              </a:rPr>
              <a:t>syscall</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ret</a:t>
            </a:r>
          </a:p>
        </p:txBody>
      </p:sp>
      <p:cxnSp>
        <p:nvCxnSpPr>
          <p:cNvPr id="44" name="Straight Arrow Connector 43">
            <a:extLst>
              <a:ext uri="{FF2B5EF4-FFF2-40B4-BE49-F238E27FC236}">
                <a16:creationId xmlns:a16="http://schemas.microsoft.com/office/drawing/2014/main" id="{9A463797-8BDB-B74E-926C-D63141B2636F}"/>
              </a:ext>
            </a:extLst>
          </p:cNvPr>
          <p:cNvCxnSpPr>
            <a:cxnSpLocks/>
            <a:endCxn id="42" idx="1"/>
          </p:cNvCxnSpPr>
          <p:nvPr/>
        </p:nvCxnSpPr>
        <p:spPr>
          <a:xfrm flipV="1">
            <a:off x="2825942" y="2902237"/>
            <a:ext cx="4402205" cy="199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6" name="Rectangle 45">
            <a:extLst>
              <a:ext uri="{FF2B5EF4-FFF2-40B4-BE49-F238E27FC236}">
                <a16:creationId xmlns:a16="http://schemas.microsoft.com/office/drawing/2014/main" id="{D55C534F-5DAC-F240-9057-B4A537CFFA88}"/>
              </a:ext>
            </a:extLst>
          </p:cNvPr>
          <p:cNvSpPr/>
          <p:nvPr/>
        </p:nvSpPr>
        <p:spPr>
          <a:xfrm>
            <a:off x="1691908" y="1867927"/>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"\bin\</a:t>
            </a:r>
            <a:r>
              <a:rPr lang="en-US" dirty="0" err="1"/>
              <a:t>sh</a:t>
            </a:r>
            <a:r>
              <a:rPr lang="en-US" dirty="0"/>
              <a:t>\0"</a:t>
            </a:r>
          </a:p>
        </p:txBody>
      </p:sp>
      <p:cxnSp>
        <p:nvCxnSpPr>
          <p:cNvPr id="59" name="Elbow Connector 58">
            <a:extLst>
              <a:ext uri="{FF2B5EF4-FFF2-40B4-BE49-F238E27FC236}">
                <a16:creationId xmlns:a16="http://schemas.microsoft.com/office/drawing/2014/main" id="{BCBA81D8-E1AA-BE4E-AE5E-D309D9FDFE74}"/>
              </a:ext>
            </a:extLst>
          </p:cNvPr>
          <p:cNvCxnSpPr>
            <a:cxnSpLocks/>
            <a:endCxn id="41" idx="1"/>
          </p:cNvCxnSpPr>
          <p:nvPr/>
        </p:nvCxnSpPr>
        <p:spPr>
          <a:xfrm rot="16200000" flipV="1">
            <a:off x="1064004" y="2952845"/>
            <a:ext cx="2408570" cy="1142733"/>
          </a:xfrm>
          <a:prstGeom prst="bentConnector4">
            <a:avLst>
              <a:gd name="adj1" fmla="val -25"/>
              <a:gd name="adj2" fmla="val 120005"/>
            </a:avLst>
          </a:prstGeom>
          <a:ln>
            <a:tailEnd type="triangle"/>
          </a:ln>
        </p:spPr>
        <p:style>
          <a:lnRef idx="2">
            <a:schemeClr val="dk1"/>
          </a:lnRef>
          <a:fillRef idx="0">
            <a:schemeClr val="dk1"/>
          </a:fillRef>
          <a:effectRef idx="1">
            <a:schemeClr val="dk1"/>
          </a:effectRef>
          <a:fontRef idx="minor">
            <a:schemeClr val="tx1"/>
          </a:fontRef>
        </p:style>
      </p:cxnSp>
      <p:cxnSp>
        <p:nvCxnSpPr>
          <p:cNvPr id="81" name="Elbow Connector 80">
            <a:extLst>
              <a:ext uri="{FF2B5EF4-FFF2-40B4-BE49-F238E27FC236}">
                <a16:creationId xmlns:a16="http://schemas.microsoft.com/office/drawing/2014/main" id="{3FB19289-A3DC-6845-956D-69ACB80D5859}"/>
              </a:ext>
            </a:extLst>
          </p:cNvPr>
          <p:cNvCxnSpPr>
            <a:cxnSpLocks/>
            <a:endCxn id="41" idx="3"/>
          </p:cNvCxnSpPr>
          <p:nvPr/>
        </p:nvCxnSpPr>
        <p:spPr>
          <a:xfrm flipV="1">
            <a:off x="2860416" y="2319927"/>
            <a:ext cx="1122506" cy="921922"/>
          </a:xfrm>
          <a:prstGeom prst="bentConnector3">
            <a:avLst>
              <a:gd name="adj1" fmla="val 120365"/>
            </a:avLst>
          </a:prstGeom>
          <a:ln>
            <a:tailEnd type="triangle"/>
          </a:ln>
        </p:spPr>
        <p:style>
          <a:lnRef idx="2">
            <a:schemeClr val="dk1"/>
          </a:lnRef>
          <a:fillRef idx="0">
            <a:schemeClr val="dk1"/>
          </a:fillRef>
          <a:effectRef idx="1">
            <a:schemeClr val="dk1"/>
          </a:effectRef>
          <a:fontRef idx="minor">
            <a:schemeClr val="tx1"/>
          </a:fontRef>
        </p:style>
      </p:cxnSp>
      <p:cxnSp>
        <p:nvCxnSpPr>
          <p:cNvPr id="96" name="Elbow Connector 95">
            <a:extLst>
              <a:ext uri="{FF2B5EF4-FFF2-40B4-BE49-F238E27FC236}">
                <a16:creationId xmlns:a16="http://schemas.microsoft.com/office/drawing/2014/main" id="{900BC036-C663-3943-88BD-E1CEA9E2F7FB}"/>
              </a:ext>
            </a:extLst>
          </p:cNvPr>
          <p:cNvCxnSpPr>
            <a:cxnSpLocks/>
          </p:cNvCxnSpPr>
          <p:nvPr/>
        </p:nvCxnSpPr>
        <p:spPr>
          <a:xfrm flipV="1">
            <a:off x="2860416" y="2631966"/>
            <a:ext cx="1126987" cy="894314"/>
          </a:xfrm>
          <a:prstGeom prst="bentConnector3">
            <a:avLst>
              <a:gd name="adj1" fmla="val 133523"/>
            </a:avLst>
          </a:prstGeom>
          <a:ln>
            <a:tailEnd type="triangle"/>
          </a:ln>
        </p:spPr>
        <p:style>
          <a:lnRef idx="2">
            <a:schemeClr val="dk1"/>
          </a:lnRef>
          <a:fillRef idx="0">
            <a:schemeClr val="dk1"/>
          </a:fillRef>
          <a:effectRef idx="1">
            <a:schemeClr val="dk1"/>
          </a:effectRef>
          <a:fontRef idx="minor">
            <a:schemeClr val="tx1"/>
          </a:fontRef>
        </p:style>
      </p:cxnSp>
      <p:cxnSp>
        <p:nvCxnSpPr>
          <p:cNvPr id="98" name="Elbow Connector 97">
            <a:extLst>
              <a:ext uri="{FF2B5EF4-FFF2-40B4-BE49-F238E27FC236}">
                <a16:creationId xmlns:a16="http://schemas.microsoft.com/office/drawing/2014/main" id="{F11F223B-F528-344F-8662-A1EB90E6260C}"/>
              </a:ext>
            </a:extLst>
          </p:cNvPr>
          <p:cNvCxnSpPr>
            <a:cxnSpLocks/>
            <a:endCxn id="46" idx="1"/>
          </p:cNvCxnSpPr>
          <p:nvPr/>
        </p:nvCxnSpPr>
        <p:spPr>
          <a:xfrm rot="10800000">
            <a:off x="1691909" y="2018594"/>
            <a:ext cx="1116639" cy="632218"/>
          </a:xfrm>
          <a:prstGeom prst="bentConnector3">
            <a:avLst>
              <a:gd name="adj1" fmla="val 132514"/>
            </a:avLst>
          </a:prstGeom>
          <a:ln>
            <a:tailEnd type="triangle"/>
          </a:ln>
        </p:spPr>
        <p:style>
          <a:lnRef idx="2">
            <a:schemeClr val="dk1"/>
          </a:lnRef>
          <a:fillRef idx="0">
            <a:schemeClr val="dk1"/>
          </a:fillRef>
          <a:effectRef idx="1">
            <a:schemeClr val="dk1"/>
          </a:effectRef>
          <a:fontRef idx="minor">
            <a:schemeClr val="tx1"/>
          </a:fontRef>
        </p:style>
      </p:cxnSp>
      <p:sp>
        <p:nvSpPr>
          <p:cNvPr id="8" name="Rectangle 7">
            <a:extLst>
              <a:ext uri="{FF2B5EF4-FFF2-40B4-BE49-F238E27FC236}">
                <a16:creationId xmlns:a16="http://schemas.microsoft.com/office/drawing/2014/main" id="{5AE90F48-15E8-6F48-B69E-1949EED7CE02}"/>
              </a:ext>
            </a:extLst>
          </p:cNvPr>
          <p:cNvSpPr/>
          <p:nvPr/>
        </p:nvSpPr>
        <p:spPr>
          <a:xfrm>
            <a:off x="1696655" y="1858962"/>
            <a:ext cx="2286000" cy="438943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73B8CCE7-6568-0C4D-8B4D-3F1FBBD94F86}"/>
              </a:ext>
            </a:extLst>
          </p:cNvPr>
          <p:cNvSpPr txBox="1"/>
          <p:nvPr/>
        </p:nvSpPr>
        <p:spPr>
          <a:xfrm>
            <a:off x="0" y="1867927"/>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7fffffffea80</a:t>
            </a:r>
          </a:p>
        </p:txBody>
      </p:sp>
      <p:sp>
        <p:nvSpPr>
          <p:cNvPr id="45" name="TextBox 44">
            <a:extLst>
              <a:ext uri="{FF2B5EF4-FFF2-40B4-BE49-F238E27FC236}">
                <a16:creationId xmlns:a16="http://schemas.microsoft.com/office/drawing/2014/main" id="{C64D1B21-64F8-784B-8FF1-84D72F0771C4}"/>
              </a:ext>
            </a:extLst>
          </p:cNvPr>
          <p:cNvSpPr txBox="1"/>
          <p:nvPr/>
        </p:nvSpPr>
        <p:spPr>
          <a:xfrm>
            <a:off x="-269" y="2150839"/>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7fffffffea78</a:t>
            </a:r>
          </a:p>
        </p:txBody>
      </p:sp>
      <p:sp>
        <p:nvSpPr>
          <p:cNvPr id="47" name="TextBox 46">
            <a:extLst>
              <a:ext uri="{FF2B5EF4-FFF2-40B4-BE49-F238E27FC236}">
                <a16:creationId xmlns:a16="http://schemas.microsoft.com/office/drawing/2014/main" id="{D066C79C-7425-224C-9268-EC95DDF2C29E}"/>
              </a:ext>
            </a:extLst>
          </p:cNvPr>
          <p:cNvSpPr txBox="1"/>
          <p:nvPr/>
        </p:nvSpPr>
        <p:spPr>
          <a:xfrm>
            <a:off x="10246" y="2434659"/>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7fffffffea70</a:t>
            </a:r>
          </a:p>
        </p:txBody>
      </p:sp>
      <p:sp>
        <p:nvSpPr>
          <p:cNvPr id="48" name="TextBox 47">
            <a:extLst>
              <a:ext uri="{FF2B5EF4-FFF2-40B4-BE49-F238E27FC236}">
                <a16:creationId xmlns:a16="http://schemas.microsoft.com/office/drawing/2014/main" id="{33A118F1-6F62-1443-92B5-38809A14AA4C}"/>
              </a:ext>
            </a:extLst>
          </p:cNvPr>
          <p:cNvSpPr txBox="1"/>
          <p:nvPr/>
        </p:nvSpPr>
        <p:spPr>
          <a:xfrm>
            <a:off x="9977" y="2740223"/>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7fffffffea68</a:t>
            </a:r>
          </a:p>
        </p:txBody>
      </p:sp>
      <p:sp>
        <p:nvSpPr>
          <p:cNvPr id="49" name="TextBox 48">
            <a:extLst>
              <a:ext uri="{FF2B5EF4-FFF2-40B4-BE49-F238E27FC236}">
                <a16:creationId xmlns:a16="http://schemas.microsoft.com/office/drawing/2014/main" id="{E475A211-707D-3D41-ABB4-E199FD24BDA9}"/>
              </a:ext>
            </a:extLst>
          </p:cNvPr>
          <p:cNvSpPr txBox="1"/>
          <p:nvPr/>
        </p:nvSpPr>
        <p:spPr>
          <a:xfrm>
            <a:off x="1066" y="3061051"/>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7fffffffea60</a:t>
            </a:r>
          </a:p>
        </p:txBody>
      </p:sp>
      <p:sp>
        <p:nvSpPr>
          <p:cNvPr id="50" name="TextBox 49">
            <a:extLst>
              <a:ext uri="{FF2B5EF4-FFF2-40B4-BE49-F238E27FC236}">
                <a16:creationId xmlns:a16="http://schemas.microsoft.com/office/drawing/2014/main" id="{B26E55CD-4F91-CC47-8DA5-A070BA38F690}"/>
              </a:ext>
            </a:extLst>
          </p:cNvPr>
          <p:cNvSpPr txBox="1"/>
          <p:nvPr/>
        </p:nvSpPr>
        <p:spPr>
          <a:xfrm>
            <a:off x="797" y="3343963"/>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7fffffffea58</a:t>
            </a:r>
          </a:p>
        </p:txBody>
      </p:sp>
      <p:sp>
        <p:nvSpPr>
          <p:cNvPr id="51" name="TextBox 50">
            <a:extLst>
              <a:ext uri="{FF2B5EF4-FFF2-40B4-BE49-F238E27FC236}">
                <a16:creationId xmlns:a16="http://schemas.microsoft.com/office/drawing/2014/main" id="{7DF28720-2984-2640-9F4D-7D3C9785FD94}"/>
              </a:ext>
            </a:extLst>
          </p:cNvPr>
          <p:cNvSpPr txBox="1"/>
          <p:nvPr/>
        </p:nvSpPr>
        <p:spPr>
          <a:xfrm>
            <a:off x="11312" y="3627783"/>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7fffffffea50</a:t>
            </a:r>
          </a:p>
        </p:txBody>
      </p:sp>
      <p:sp>
        <p:nvSpPr>
          <p:cNvPr id="52" name="TextBox 51">
            <a:extLst>
              <a:ext uri="{FF2B5EF4-FFF2-40B4-BE49-F238E27FC236}">
                <a16:creationId xmlns:a16="http://schemas.microsoft.com/office/drawing/2014/main" id="{92C16303-D326-7C46-AABC-F6CE11BDC801}"/>
              </a:ext>
            </a:extLst>
          </p:cNvPr>
          <p:cNvSpPr txBox="1"/>
          <p:nvPr/>
        </p:nvSpPr>
        <p:spPr>
          <a:xfrm>
            <a:off x="11043" y="3959423"/>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7fffffffea48</a:t>
            </a:r>
          </a:p>
        </p:txBody>
      </p:sp>
      <p:sp>
        <p:nvSpPr>
          <p:cNvPr id="53" name="TextBox 52">
            <a:extLst>
              <a:ext uri="{FF2B5EF4-FFF2-40B4-BE49-F238E27FC236}">
                <a16:creationId xmlns:a16="http://schemas.microsoft.com/office/drawing/2014/main" id="{9C7E1C85-9CB3-BC47-A187-7398B868F514}"/>
              </a:ext>
            </a:extLst>
          </p:cNvPr>
          <p:cNvSpPr txBox="1"/>
          <p:nvPr/>
        </p:nvSpPr>
        <p:spPr>
          <a:xfrm>
            <a:off x="-1335" y="4269353"/>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7fffffffea40</a:t>
            </a:r>
          </a:p>
        </p:txBody>
      </p:sp>
      <p:sp>
        <p:nvSpPr>
          <p:cNvPr id="54" name="TextBox 53">
            <a:extLst>
              <a:ext uri="{FF2B5EF4-FFF2-40B4-BE49-F238E27FC236}">
                <a16:creationId xmlns:a16="http://schemas.microsoft.com/office/drawing/2014/main" id="{E8C95808-F5A7-3645-A7F7-5F145BA58A02}"/>
              </a:ext>
            </a:extLst>
          </p:cNvPr>
          <p:cNvSpPr txBox="1"/>
          <p:nvPr/>
        </p:nvSpPr>
        <p:spPr>
          <a:xfrm>
            <a:off x="-1604" y="4552265"/>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7fffffffea38</a:t>
            </a:r>
          </a:p>
        </p:txBody>
      </p:sp>
      <p:sp>
        <p:nvSpPr>
          <p:cNvPr id="55" name="TextBox 54">
            <a:extLst>
              <a:ext uri="{FF2B5EF4-FFF2-40B4-BE49-F238E27FC236}">
                <a16:creationId xmlns:a16="http://schemas.microsoft.com/office/drawing/2014/main" id="{5C574D11-1998-0C46-B4CD-9928B3251206}"/>
              </a:ext>
            </a:extLst>
          </p:cNvPr>
          <p:cNvSpPr txBox="1"/>
          <p:nvPr/>
        </p:nvSpPr>
        <p:spPr>
          <a:xfrm>
            <a:off x="8911" y="4836085"/>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7fffffffea30</a:t>
            </a:r>
          </a:p>
        </p:txBody>
      </p:sp>
      <p:sp>
        <p:nvSpPr>
          <p:cNvPr id="56" name="TextBox 55">
            <a:extLst>
              <a:ext uri="{FF2B5EF4-FFF2-40B4-BE49-F238E27FC236}">
                <a16:creationId xmlns:a16="http://schemas.microsoft.com/office/drawing/2014/main" id="{8E75651D-B11B-5A49-8364-CF5C602C6540}"/>
              </a:ext>
            </a:extLst>
          </p:cNvPr>
          <p:cNvSpPr txBox="1"/>
          <p:nvPr/>
        </p:nvSpPr>
        <p:spPr>
          <a:xfrm>
            <a:off x="8642" y="5118997"/>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7fffffffea28</a:t>
            </a:r>
          </a:p>
        </p:txBody>
      </p:sp>
      <p:sp>
        <p:nvSpPr>
          <p:cNvPr id="57" name="TextBox 56">
            <a:extLst>
              <a:ext uri="{FF2B5EF4-FFF2-40B4-BE49-F238E27FC236}">
                <a16:creationId xmlns:a16="http://schemas.microsoft.com/office/drawing/2014/main" id="{4717C960-8D89-C940-89DA-BB56332F535B}"/>
              </a:ext>
            </a:extLst>
          </p:cNvPr>
          <p:cNvSpPr txBox="1"/>
          <p:nvPr/>
        </p:nvSpPr>
        <p:spPr>
          <a:xfrm>
            <a:off x="-269" y="5462477"/>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7fffffffea20</a:t>
            </a:r>
          </a:p>
        </p:txBody>
      </p:sp>
      <p:sp>
        <p:nvSpPr>
          <p:cNvPr id="58" name="Rectangle 57">
            <a:extLst>
              <a:ext uri="{FF2B5EF4-FFF2-40B4-BE49-F238E27FC236}">
                <a16:creationId xmlns:a16="http://schemas.microsoft.com/office/drawing/2014/main" id="{FEFDE377-C9FE-7D49-B543-E8F73420B595}"/>
              </a:ext>
            </a:extLst>
          </p:cNvPr>
          <p:cNvSpPr/>
          <p:nvPr/>
        </p:nvSpPr>
        <p:spPr>
          <a:xfrm>
            <a:off x="1687426" y="2165084"/>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0</a:t>
            </a:r>
          </a:p>
        </p:txBody>
      </p:sp>
    </p:spTree>
    <p:extLst>
      <p:ext uri="{BB962C8B-B14F-4D97-AF65-F5344CB8AC3E}">
        <p14:creationId xmlns:p14="http://schemas.microsoft.com/office/powerpoint/2010/main" val="402651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5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0"/>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3"/>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3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9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25"/>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81"/>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39"/>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44"/>
                                        </p:tgtEl>
                                        <p:attrNameLst>
                                          <p:attrName>style.visibility</p:attrName>
                                        </p:attrNameLst>
                                      </p:cBhvr>
                                      <p:to>
                                        <p:strVal val="hidden"/>
                                      </p:to>
                                    </p:set>
                                  </p:childTnLst>
                                </p:cTn>
                              </p:par>
                              <p:par>
                                <p:cTn id="81" presetID="1" presetClass="exit" presetSubtype="0" fill="hold" grpId="0" nodeType="withEffect">
                                  <p:stCondLst>
                                    <p:cond delay="0"/>
                                  </p:stCondLst>
                                  <p:childTnLst>
                                    <p:set>
                                      <p:cBhvr>
                                        <p:cTn id="82" dur="1" fill="hold">
                                          <p:stCondLst>
                                            <p:cond delay="0"/>
                                          </p:stCondLst>
                                        </p:cTn>
                                        <p:tgtEl>
                                          <p:spTgt spid="35"/>
                                        </p:tgtEl>
                                        <p:attrNameLst>
                                          <p:attrName>style.visibility</p:attrName>
                                        </p:attrNameLst>
                                      </p:cBhvr>
                                      <p:to>
                                        <p:strVal val="hidden"/>
                                      </p:to>
                                    </p:set>
                                  </p:childTnLst>
                                </p:cTn>
                              </p:par>
                              <p:par>
                                <p:cTn id="83" presetID="1" presetClass="exit" presetSubtype="0" fill="hold" grpId="0" nodeType="withEffect">
                                  <p:stCondLst>
                                    <p:cond delay="0"/>
                                  </p:stCondLst>
                                  <p:childTnLst>
                                    <p:set>
                                      <p:cBhvr>
                                        <p:cTn id="84"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2" grpId="0" animBg="1"/>
      <p:bldP spid="13" grpId="0"/>
      <p:bldP spid="19" grpId="0" animBg="1"/>
      <p:bldP spid="20" grpId="0" animBg="1"/>
      <p:bldP spid="21" grpId="0" animBg="1"/>
      <p:bldP spid="22" grpId="0" animBg="1"/>
      <p:bldP spid="23" grpId="0" animBg="1"/>
      <p:bldP spid="24" grpId="0" animBg="1"/>
      <p:bldP spid="25" grpId="0" animBg="1"/>
      <p:bldP spid="28" grpId="0" animBg="1"/>
      <p:bldP spid="29" grpId="0"/>
      <p:bldP spid="31" grpId="0" animBg="1"/>
      <p:bldP spid="32" grpId="0"/>
      <p:bldP spid="35" grpId="0" animBg="1"/>
      <p:bldP spid="36" grpId="0"/>
      <p:bldP spid="39" grpId="0" animBg="1"/>
      <p:bldP spid="5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Address Space </a:t>
            </a:r>
            <a:r>
              <a:rPr lang="en-US"/>
              <a:t>Layout Randomization</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1276350" y="1981200"/>
            <a:ext cx="6591300" cy="4114800"/>
          </a:xfrm>
        </p:spPr>
      </p:pic>
    </p:spTree>
    <p:extLst>
      <p:ext uri="{BB962C8B-B14F-4D97-AF65-F5344CB8AC3E}">
        <p14:creationId xmlns:p14="http://schemas.microsoft.com/office/powerpoint/2010/main" val="3479243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278"/>
          <a:stretch/>
        </p:blipFill>
        <p:spPr>
          <a:xfrm>
            <a:off x="2743200" y="2438400"/>
            <a:ext cx="3484572" cy="3428999"/>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1396537"/>
            <a:ext cx="5257800" cy="5257800"/>
          </a:xfrm>
          <a:prstGeom prst="rect">
            <a:avLst/>
          </a:prstGeom>
        </p:spPr>
      </p:pic>
      <p:sp>
        <p:nvSpPr>
          <p:cNvPr id="2" name="Title 1"/>
          <p:cNvSpPr>
            <a:spLocks noGrp="1"/>
          </p:cNvSpPr>
          <p:nvPr>
            <p:ph type="title"/>
          </p:nvPr>
        </p:nvSpPr>
        <p:spPr/>
        <p:txBody>
          <a:bodyPr/>
          <a:lstStyle/>
          <a:p>
            <a:r>
              <a:rPr lang="en-US" dirty="0"/>
              <a:t>Gadget Elimination</a:t>
            </a:r>
          </a:p>
        </p:txBody>
      </p:sp>
    </p:spTree>
    <p:extLst>
      <p:ext uri="{BB962C8B-B14F-4D97-AF65-F5344CB8AC3E}">
        <p14:creationId xmlns:p14="http://schemas.microsoft.com/office/powerpoint/2010/main" val="2657911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Flow Integrity</a:t>
            </a:r>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l="900" t="852" b="58097"/>
          <a:stretch/>
        </p:blipFill>
        <p:spPr>
          <a:xfrm>
            <a:off x="1159625" y="2612967"/>
            <a:ext cx="3200993" cy="2001983"/>
          </a:xfrm>
        </p:spPr>
      </p:pic>
      <p:pic>
        <p:nvPicPr>
          <p:cNvPr id="10" name="Content Placeholder 6"/>
          <p:cNvPicPr>
            <a:picLocks noChangeAspect="1"/>
          </p:cNvPicPr>
          <p:nvPr/>
        </p:nvPicPr>
        <p:blipFill rotWithShape="1">
          <a:blip r:embed="rId2">
            <a:extLst>
              <a:ext uri="{28A0092B-C50C-407E-A947-70E740481C1C}">
                <a14:useLocalDpi xmlns:a14="http://schemas.microsoft.com/office/drawing/2010/main" val="0"/>
              </a:ext>
            </a:extLst>
          </a:blip>
          <a:srcRect l="1434" t="42216"/>
          <a:stretch/>
        </p:blipFill>
        <p:spPr>
          <a:xfrm>
            <a:off x="5122025" y="2515985"/>
            <a:ext cx="3183775" cy="2818015"/>
          </a:xfrm>
          <a:prstGeom prst="rect">
            <a:avLst/>
          </a:prstGeom>
        </p:spPr>
      </p:pic>
    </p:spTree>
    <p:extLst>
      <p:ext uri="{BB962C8B-B14F-4D97-AF65-F5344CB8AC3E}">
        <p14:creationId xmlns:p14="http://schemas.microsoft.com/office/powerpoint/2010/main" val="1321028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746A0-2E65-564E-8FE9-74676CFB4102}"/>
              </a:ext>
            </a:extLst>
          </p:cNvPr>
          <p:cNvSpPr>
            <a:spLocks noGrp="1"/>
          </p:cNvSpPr>
          <p:nvPr>
            <p:ph type="title"/>
          </p:nvPr>
        </p:nvSpPr>
        <p:spPr/>
        <p:txBody>
          <a:bodyPr/>
          <a:lstStyle/>
          <a:p>
            <a:r>
              <a:rPr lang="en-US" dirty="0"/>
              <a:t>Review: Stack Frames</a:t>
            </a:r>
          </a:p>
        </p:txBody>
      </p:sp>
      <p:sp>
        <p:nvSpPr>
          <p:cNvPr id="3" name="Content Placeholder 2">
            <a:extLst>
              <a:ext uri="{FF2B5EF4-FFF2-40B4-BE49-F238E27FC236}">
                <a16:creationId xmlns:a16="http://schemas.microsoft.com/office/drawing/2014/main" id="{4D1623DB-C60C-B740-BC5E-2DD88C0CC072}"/>
              </a:ext>
            </a:extLst>
          </p:cNvPr>
          <p:cNvSpPr>
            <a:spLocks noGrp="1"/>
          </p:cNvSpPr>
          <p:nvPr>
            <p:ph sz="half" idx="1"/>
          </p:nvPr>
        </p:nvSpPr>
        <p:spPr>
          <a:xfrm>
            <a:off x="457200" y="1673351"/>
            <a:ext cx="4038600" cy="5492289"/>
          </a:xfrm>
        </p:spPr>
        <p:txBody>
          <a:bodyPr>
            <a:normAutofit fontScale="77500" lnSpcReduction="20000"/>
          </a:bodyPr>
          <a:lstStyle/>
          <a:p>
            <a:r>
              <a:rPr lang="en-US" dirty="0"/>
              <a:t>Each function called gets a stack frame</a:t>
            </a:r>
          </a:p>
          <a:p>
            <a:r>
              <a:rPr lang="en-US" dirty="0"/>
              <a:t>Passing data: </a:t>
            </a:r>
          </a:p>
          <a:p>
            <a:pPr lvl="1"/>
            <a:r>
              <a:rPr lang="en-US" dirty="0"/>
              <a:t>calling procedure P uses registers (and stack) to provide parameters to Q.</a:t>
            </a:r>
          </a:p>
          <a:p>
            <a:pPr lvl="1"/>
            <a:r>
              <a:rPr lang="en-US" dirty="0"/>
              <a:t>Q uses register %</a:t>
            </a:r>
            <a:r>
              <a:rPr lang="en-US" dirty="0" err="1"/>
              <a:t>rax</a:t>
            </a:r>
            <a:r>
              <a:rPr lang="en-US" dirty="0"/>
              <a:t> for return value</a:t>
            </a:r>
          </a:p>
          <a:p>
            <a:r>
              <a:rPr lang="en-US" dirty="0"/>
              <a:t>Passing control:</a:t>
            </a:r>
          </a:p>
          <a:p>
            <a:pPr lvl="1"/>
            <a:r>
              <a:rPr lang="en-US" b="1" dirty="0">
                <a:latin typeface="Courier New" panose="02070309020205020404" pitchFamily="49" charset="0"/>
                <a:cs typeface="Courier New" panose="02070309020205020404" pitchFamily="49" charset="0"/>
              </a:rPr>
              <a:t>call &lt;proc&gt;</a:t>
            </a:r>
          </a:p>
          <a:p>
            <a:pPr lvl="2"/>
            <a:r>
              <a:rPr lang="en-US" sz="1600" dirty="0"/>
              <a:t>Pushes return address (current </a:t>
            </a:r>
            <a:r>
              <a:rPr lang="en-US" sz="1600" b="1" dirty="0">
                <a:latin typeface="Courier New" panose="02070309020205020404" pitchFamily="49" charset="0"/>
                <a:cs typeface="Courier New" panose="02070309020205020404" pitchFamily="49" charset="0"/>
              </a:rPr>
              <a:t>%rip</a:t>
            </a:r>
            <a:r>
              <a:rPr lang="en-US" sz="1600" dirty="0"/>
              <a:t>) onto stack</a:t>
            </a:r>
          </a:p>
          <a:p>
            <a:pPr lvl="2"/>
            <a:r>
              <a:rPr lang="en-US" sz="1600" dirty="0"/>
              <a:t>Sets </a:t>
            </a:r>
            <a:r>
              <a:rPr lang="en-US" sz="1600" b="1" dirty="0">
                <a:latin typeface="Courier New" panose="02070309020205020404" pitchFamily="49" charset="0"/>
                <a:cs typeface="Courier New" panose="02070309020205020404" pitchFamily="49" charset="0"/>
              </a:rPr>
              <a:t>%rip</a:t>
            </a:r>
            <a:r>
              <a:rPr lang="en-US" sz="1600" dirty="0"/>
              <a:t> to first instruction of proc</a:t>
            </a:r>
          </a:p>
          <a:p>
            <a:pPr lvl="1"/>
            <a:r>
              <a:rPr lang="en-US" b="1" dirty="0">
                <a:latin typeface="Courier New" panose="02070309020205020404" pitchFamily="49" charset="0"/>
                <a:cs typeface="Courier New" panose="02070309020205020404" pitchFamily="49" charset="0"/>
              </a:rPr>
              <a:t>ret</a:t>
            </a:r>
          </a:p>
          <a:p>
            <a:pPr lvl="2"/>
            <a:r>
              <a:rPr lang="en-US" sz="1600" dirty="0"/>
              <a:t>Pops return address from stack and places it in </a:t>
            </a:r>
            <a:r>
              <a:rPr lang="en-US" sz="1600" b="1" dirty="0">
                <a:latin typeface="Courier New" panose="02070309020205020404" pitchFamily="49" charset="0"/>
                <a:cs typeface="Courier New" panose="02070309020205020404" pitchFamily="49" charset="0"/>
              </a:rPr>
              <a:t>%rip</a:t>
            </a:r>
          </a:p>
          <a:p>
            <a:r>
              <a:rPr lang="en-US" dirty="0">
                <a:cs typeface="Courier New" panose="02070309020205020404" pitchFamily="49" charset="0"/>
              </a:rPr>
              <a:t>Local storage:</a:t>
            </a:r>
          </a:p>
          <a:p>
            <a:pPr lvl="1"/>
            <a:r>
              <a:rPr lang="en-US" dirty="0">
                <a:cs typeface="Courier New" panose="02070309020205020404" pitchFamily="49" charset="0"/>
              </a:rPr>
              <a:t>allocate space on the stack by decrementing stack pointer, deallocate by incrementing</a:t>
            </a:r>
          </a:p>
          <a:p>
            <a:pPr lvl="1"/>
            <a:endParaRPr lang="en-US" dirty="0"/>
          </a:p>
        </p:txBody>
      </p:sp>
      <p:sp>
        <p:nvSpPr>
          <p:cNvPr id="10" name="TextBox 9">
            <a:extLst>
              <a:ext uri="{FF2B5EF4-FFF2-40B4-BE49-F238E27FC236}">
                <a16:creationId xmlns:a16="http://schemas.microsoft.com/office/drawing/2014/main" id="{8534F4FC-BBFA-5D4E-B446-7229EB22E4DC}"/>
              </a:ext>
            </a:extLst>
          </p:cNvPr>
          <p:cNvSpPr txBox="1"/>
          <p:nvPr/>
        </p:nvSpPr>
        <p:spPr>
          <a:xfrm>
            <a:off x="4717956" y="1230868"/>
            <a:ext cx="1544012" cy="369332"/>
          </a:xfrm>
          <a:prstGeom prst="rect">
            <a:avLst/>
          </a:prstGeom>
          <a:noFill/>
        </p:spPr>
        <p:txBody>
          <a:bodyPr wrap="none" rtlCol="0">
            <a:spAutoFit/>
          </a:bodyPr>
          <a:lstStyle/>
          <a:p>
            <a:r>
              <a:rPr lang="en-US" dirty="0"/>
              <a:t>0x7FFFFFFF</a:t>
            </a:r>
          </a:p>
        </p:txBody>
      </p:sp>
      <p:sp>
        <p:nvSpPr>
          <p:cNvPr id="17" name="TextBox 16">
            <a:extLst>
              <a:ext uri="{FF2B5EF4-FFF2-40B4-BE49-F238E27FC236}">
                <a16:creationId xmlns:a16="http://schemas.microsoft.com/office/drawing/2014/main" id="{1FFC03FB-482D-7A41-B411-C1A4CD86461B}"/>
              </a:ext>
            </a:extLst>
          </p:cNvPr>
          <p:cNvSpPr txBox="1"/>
          <p:nvPr/>
        </p:nvSpPr>
        <p:spPr>
          <a:xfrm>
            <a:off x="4751696" y="6564868"/>
            <a:ext cx="1454244" cy="369332"/>
          </a:xfrm>
          <a:prstGeom prst="rect">
            <a:avLst/>
          </a:prstGeom>
          <a:noFill/>
        </p:spPr>
        <p:txBody>
          <a:bodyPr wrap="none" rtlCol="0">
            <a:spAutoFit/>
          </a:bodyPr>
          <a:lstStyle/>
          <a:p>
            <a:r>
              <a:rPr lang="en-US" dirty="0"/>
              <a:t>0x00000000</a:t>
            </a:r>
          </a:p>
        </p:txBody>
      </p:sp>
      <p:sp>
        <p:nvSpPr>
          <p:cNvPr id="18" name="Down Arrow 17">
            <a:extLst>
              <a:ext uri="{FF2B5EF4-FFF2-40B4-BE49-F238E27FC236}">
                <a16:creationId xmlns:a16="http://schemas.microsoft.com/office/drawing/2014/main" id="{6CE7F0BF-7E65-764D-8F36-6D157AF81011}"/>
              </a:ext>
            </a:extLst>
          </p:cNvPr>
          <p:cNvSpPr/>
          <p:nvPr/>
        </p:nvSpPr>
        <p:spPr>
          <a:xfrm>
            <a:off x="8540844" y="1416811"/>
            <a:ext cx="609600" cy="1265259"/>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Stack</a:t>
            </a:r>
          </a:p>
        </p:txBody>
      </p:sp>
      <p:grpSp>
        <p:nvGrpSpPr>
          <p:cNvPr id="26" name="Group 25">
            <a:extLst>
              <a:ext uri="{FF2B5EF4-FFF2-40B4-BE49-F238E27FC236}">
                <a16:creationId xmlns:a16="http://schemas.microsoft.com/office/drawing/2014/main" id="{50965437-E0D1-BB46-9C3B-7E2EFF863E61}"/>
              </a:ext>
            </a:extLst>
          </p:cNvPr>
          <p:cNvGrpSpPr/>
          <p:nvPr/>
        </p:nvGrpSpPr>
        <p:grpSpPr>
          <a:xfrm>
            <a:off x="4869078" y="5311901"/>
            <a:ext cx="1147558" cy="369332"/>
            <a:chOff x="5405642" y="2781372"/>
            <a:chExt cx="1147558" cy="369332"/>
          </a:xfrm>
        </p:grpSpPr>
        <p:cxnSp>
          <p:nvCxnSpPr>
            <p:cNvPr id="29" name="Straight Arrow Connector 28">
              <a:extLst>
                <a:ext uri="{FF2B5EF4-FFF2-40B4-BE49-F238E27FC236}">
                  <a16:creationId xmlns:a16="http://schemas.microsoft.com/office/drawing/2014/main" id="{9DC4F37F-5846-8B46-A6DE-A5C13FDB6A7F}"/>
                </a:ext>
              </a:extLst>
            </p:cNvPr>
            <p:cNvCxnSpPr/>
            <p:nvPr/>
          </p:nvCxnSpPr>
          <p:spPr>
            <a:xfrm>
              <a:off x="6096000" y="2973147"/>
              <a:ext cx="4572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0" name="TextBox 29">
              <a:extLst>
                <a:ext uri="{FF2B5EF4-FFF2-40B4-BE49-F238E27FC236}">
                  <a16:creationId xmlns:a16="http://schemas.microsoft.com/office/drawing/2014/main" id="{0D39C4CE-383D-7146-B656-79AC027055DF}"/>
                </a:ext>
              </a:extLst>
            </p:cNvPr>
            <p:cNvSpPr txBox="1"/>
            <p:nvPr/>
          </p:nvSpPr>
          <p:spPr>
            <a:xfrm>
              <a:off x="5405642" y="2781372"/>
              <a:ext cx="710451" cy="369332"/>
            </a:xfrm>
            <a:prstGeom prst="rect">
              <a:avLst/>
            </a:prstGeom>
            <a:noFill/>
          </p:spPr>
          <p:txBody>
            <a:bodyPr wrap="none" rtlCol="0">
              <a:spAutoFit/>
            </a:bodyPr>
            <a:lstStyle/>
            <a:p>
              <a:r>
                <a:rPr lang="en-US" dirty="0"/>
                <a:t>%</a:t>
              </a:r>
              <a:r>
                <a:rPr lang="en-US" dirty="0" err="1"/>
                <a:t>rsp</a:t>
              </a:r>
              <a:endParaRPr lang="en-US" dirty="0"/>
            </a:p>
          </p:txBody>
        </p:sp>
      </p:grpSp>
      <p:sp>
        <p:nvSpPr>
          <p:cNvPr id="31" name="Rectangle 30">
            <a:extLst>
              <a:ext uri="{FF2B5EF4-FFF2-40B4-BE49-F238E27FC236}">
                <a16:creationId xmlns:a16="http://schemas.microsoft.com/office/drawing/2014/main" id="{22BBFB65-8D5C-8942-B9BD-E36196DB3307}"/>
              </a:ext>
            </a:extLst>
          </p:cNvPr>
          <p:cNvSpPr/>
          <p:nvPr/>
        </p:nvSpPr>
        <p:spPr>
          <a:xfrm>
            <a:off x="6170844" y="6104532"/>
            <a:ext cx="2286000" cy="26363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Text</a:t>
            </a:r>
          </a:p>
        </p:txBody>
      </p:sp>
      <p:sp>
        <p:nvSpPr>
          <p:cNvPr id="32" name="Rectangle 31">
            <a:extLst>
              <a:ext uri="{FF2B5EF4-FFF2-40B4-BE49-F238E27FC236}">
                <a16:creationId xmlns:a16="http://schemas.microsoft.com/office/drawing/2014/main" id="{B950DF5E-5CDD-0C49-BB79-668702AB9357}"/>
              </a:ext>
            </a:extLst>
          </p:cNvPr>
          <p:cNvSpPr/>
          <p:nvPr/>
        </p:nvSpPr>
        <p:spPr>
          <a:xfrm>
            <a:off x="6178644" y="6372214"/>
            <a:ext cx="2286000" cy="26408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Code</a:t>
            </a:r>
          </a:p>
        </p:txBody>
      </p:sp>
      <p:sp>
        <p:nvSpPr>
          <p:cNvPr id="33" name="Rectangle 32">
            <a:extLst>
              <a:ext uri="{FF2B5EF4-FFF2-40B4-BE49-F238E27FC236}">
                <a16:creationId xmlns:a16="http://schemas.microsoft.com/office/drawing/2014/main" id="{717B0F30-836B-1A4B-956E-1F8DA958E021}"/>
              </a:ext>
            </a:extLst>
          </p:cNvPr>
          <p:cNvSpPr/>
          <p:nvPr/>
        </p:nvSpPr>
        <p:spPr>
          <a:xfrm>
            <a:off x="6170844" y="5847891"/>
            <a:ext cx="2286000" cy="26363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Heap</a:t>
            </a:r>
          </a:p>
        </p:txBody>
      </p:sp>
      <p:grpSp>
        <p:nvGrpSpPr>
          <p:cNvPr id="4" name="Group 3">
            <a:extLst>
              <a:ext uri="{FF2B5EF4-FFF2-40B4-BE49-F238E27FC236}">
                <a16:creationId xmlns:a16="http://schemas.microsoft.com/office/drawing/2014/main" id="{70A1C37D-E0C1-5F42-A5AC-B05002CEDCAA}"/>
              </a:ext>
            </a:extLst>
          </p:cNvPr>
          <p:cNvGrpSpPr/>
          <p:nvPr/>
        </p:nvGrpSpPr>
        <p:grpSpPr>
          <a:xfrm>
            <a:off x="4874521" y="6324600"/>
            <a:ext cx="1147558" cy="369332"/>
            <a:chOff x="4954886" y="5879068"/>
            <a:chExt cx="1147558" cy="369332"/>
          </a:xfrm>
        </p:grpSpPr>
        <p:cxnSp>
          <p:nvCxnSpPr>
            <p:cNvPr id="34" name="Straight Arrow Connector 33">
              <a:extLst>
                <a:ext uri="{FF2B5EF4-FFF2-40B4-BE49-F238E27FC236}">
                  <a16:creationId xmlns:a16="http://schemas.microsoft.com/office/drawing/2014/main" id="{D549EDE8-4C03-674B-86C1-BB8F98230391}"/>
                </a:ext>
              </a:extLst>
            </p:cNvPr>
            <p:cNvCxnSpPr/>
            <p:nvPr/>
          </p:nvCxnSpPr>
          <p:spPr>
            <a:xfrm>
              <a:off x="5645244" y="6070843"/>
              <a:ext cx="4572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5" name="TextBox 34">
              <a:extLst>
                <a:ext uri="{FF2B5EF4-FFF2-40B4-BE49-F238E27FC236}">
                  <a16:creationId xmlns:a16="http://schemas.microsoft.com/office/drawing/2014/main" id="{FE250255-3555-9345-8071-8BB4839D5F66}"/>
                </a:ext>
              </a:extLst>
            </p:cNvPr>
            <p:cNvSpPr txBox="1"/>
            <p:nvPr/>
          </p:nvSpPr>
          <p:spPr>
            <a:xfrm>
              <a:off x="4954886" y="5879068"/>
              <a:ext cx="646331" cy="369332"/>
            </a:xfrm>
            <a:prstGeom prst="rect">
              <a:avLst/>
            </a:prstGeom>
            <a:noFill/>
          </p:spPr>
          <p:txBody>
            <a:bodyPr wrap="none" rtlCol="0">
              <a:spAutoFit/>
            </a:bodyPr>
            <a:lstStyle/>
            <a:p>
              <a:r>
                <a:rPr lang="en-US" dirty="0"/>
                <a:t>%rip</a:t>
              </a:r>
            </a:p>
          </p:txBody>
        </p:sp>
      </p:grpSp>
      <p:sp>
        <p:nvSpPr>
          <p:cNvPr id="37" name="Rectangle 36">
            <a:extLst>
              <a:ext uri="{FF2B5EF4-FFF2-40B4-BE49-F238E27FC236}">
                <a16:creationId xmlns:a16="http://schemas.microsoft.com/office/drawing/2014/main" id="{59BC561D-75CA-E045-AEE6-F869B898E01D}"/>
              </a:ext>
            </a:extLst>
          </p:cNvPr>
          <p:cNvSpPr/>
          <p:nvPr/>
        </p:nvSpPr>
        <p:spPr>
          <a:xfrm>
            <a:off x="6178644" y="2771241"/>
            <a:ext cx="22860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Arguments 7..n</a:t>
            </a:r>
          </a:p>
        </p:txBody>
      </p:sp>
      <p:sp>
        <p:nvSpPr>
          <p:cNvPr id="38" name="Rectangle 37">
            <a:extLst>
              <a:ext uri="{FF2B5EF4-FFF2-40B4-BE49-F238E27FC236}">
                <a16:creationId xmlns:a16="http://schemas.microsoft.com/office/drawing/2014/main" id="{1672F12B-644B-DC4A-A2FD-66ECEFEEB0AD}"/>
              </a:ext>
            </a:extLst>
          </p:cNvPr>
          <p:cNvSpPr/>
          <p:nvPr/>
        </p:nvSpPr>
        <p:spPr>
          <a:xfrm>
            <a:off x="6178644" y="3228441"/>
            <a:ext cx="22860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return address</a:t>
            </a:r>
          </a:p>
        </p:txBody>
      </p:sp>
      <p:sp>
        <p:nvSpPr>
          <p:cNvPr id="39" name="Rectangle 38">
            <a:extLst>
              <a:ext uri="{FF2B5EF4-FFF2-40B4-BE49-F238E27FC236}">
                <a16:creationId xmlns:a16="http://schemas.microsoft.com/office/drawing/2014/main" id="{70520ADF-9F49-1E40-9AC7-B2CFF40FEC77}"/>
              </a:ext>
            </a:extLst>
          </p:cNvPr>
          <p:cNvSpPr/>
          <p:nvPr/>
        </p:nvSpPr>
        <p:spPr>
          <a:xfrm>
            <a:off x="6178644" y="1399641"/>
            <a:ext cx="22860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40" name="Group 39">
            <a:extLst>
              <a:ext uri="{FF2B5EF4-FFF2-40B4-BE49-F238E27FC236}">
                <a16:creationId xmlns:a16="http://schemas.microsoft.com/office/drawing/2014/main" id="{7AB020C7-525B-C845-83E8-6D4D2A5C1E3D}"/>
              </a:ext>
            </a:extLst>
          </p:cNvPr>
          <p:cNvGrpSpPr/>
          <p:nvPr/>
        </p:nvGrpSpPr>
        <p:grpSpPr>
          <a:xfrm>
            <a:off x="6178644" y="1856841"/>
            <a:ext cx="2286000" cy="914400"/>
            <a:chOff x="2667000" y="2057400"/>
            <a:chExt cx="2286000" cy="914400"/>
          </a:xfrm>
        </p:grpSpPr>
        <p:sp>
          <p:nvSpPr>
            <p:cNvPr id="41" name="Rectangle 40">
              <a:extLst>
                <a:ext uri="{FF2B5EF4-FFF2-40B4-BE49-F238E27FC236}">
                  <a16:creationId xmlns:a16="http://schemas.microsoft.com/office/drawing/2014/main" id="{FDE535AD-B4C2-2240-992C-ECDAEA7C8DA0}"/>
                </a:ext>
              </a:extLst>
            </p:cNvPr>
            <p:cNvSpPr/>
            <p:nvPr/>
          </p:nvSpPr>
          <p:spPr>
            <a:xfrm>
              <a:off x="2667000" y="2057400"/>
              <a:ext cx="22860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saved registers</a:t>
              </a:r>
            </a:p>
          </p:txBody>
        </p:sp>
        <p:sp>
          <p:nvSpPr>
            <p:cNvPr id="42" name="Rectangle 41">
              <a:extLst>
                <a:ext uri="{FF2B5EF4-FFF2-40B4-BE49-F238E27FC236}">
                  <a16:creationId xmlns:a16="http://schemas.microsoft.com/office/drawing/2014/main" id="{3449B775-0A4B-1047-B249-5C44DE880F20}"/>
                </a:ext>
              </a:extLst>
            </p:cNvPr>
            <p:cNvSpPr/>
            <p:nvPr/>
          </p:nvSpPr>
          <p:spPr>
            <a:xfrm>
              <a:off x="2667000" y="2514600"/>
              <a:ext cx="22860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local variables</a:t>
              </a:r>
            </a:p>
          </p:txBody>
        </p:sp>
      </p:grpSp>
      <p:grpSp>
        <p:nvGrpSpPr>
          <p:cNvPr id="43" name="Group 42">
            <a:extLst>
              <a:ext uri="{FF2B5EF4-FFF2-40B4-BE49-F238E27FC236}">
                <a16:creationId xmlns:a16="http://schemas.microsoft.com/office/drawing/2014/main" id="{4E301999-8E94-7949-8AB7-52661760ACE6}"/>
              </a:ext>
            </a:extLst>
          </p:cNvPr>
          <p:cNvGrpSpPr/>
          <p:nvPr/>
        </p:nvGrpSpPr>
        <p:grpSpPr>
          <a:xfrm>
            <a:off x="6173201" y="4598060"/>
            <a:ext cx="2286000" cy="914400"/>
            <a:chOff x="2667000" y="2057400"/>
            <a:chExt cx="2286000" cy="914400"/>
          </a:xfrm>
        </p:grpSpPr>
        <p:sp>
          <p:nvSpPr>
            <p:cNvPr id="44" name="Rectangle 43">
              <a:extLst>
                <a:ext uri="{FF2B5EF4-FFF2-40B4-BE49-F238E27FC236}">
                  <a16:creationId xmlns:a16="http://schemas.microsoft.com/office/drawing/2014/main" id="{77E7ACF3-0BF7-4C40-AD6C-F208664F33DF}"/>
                </a:ext>
              </a:extLst>
            </p:cNvPr>
            <p:cNvSpPr/>
            <p:nvPr/>
          </p:nvSpPr>
          <p:spPr>
            <a:xfrm>
              <a:off x="2667000" y="2057400"/>
              <a:ext cx="22860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Arguments 7..n</a:t>
              </a:r>
            </a:p>
          </p:txBody>
        </p:sp>
        <p:sp>
          <p:nvSpPr>
            <p:cNvPr id="45" name="Rectangle 44">
              <a:extLst>
                <a:ext uri="{FF2B5EF4-FFF2-40B4-BE49-F238E27FC236}">
                  <a16:creationId xmlns:a16="http://schemas.microsoft.com/office/drawing/2014/main" id="{A7DDA2E7-06A1-D74A-9DC5-36EDADB39CD9}"/>
                </a:ext>
              </a:extLst>
            </p:cNvPr>
            <p:cNvSpPr/>
            <p:nvPr/>
          </p:nvSpPr>
          <p:spPr>
            <a:xfrm>
              <a:off x="2667000" y="2514600"/>
              <a:ext cx="22860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return address</a:t>
              </a:r>
            </a:p>
          </p:txBody>
        </p:sp>
      </p:grpSp>
      <p:sp>
        <p:nvSpPr>
          <p:cNvPr id="46" name="Rectangle 45">
            <a:extLst>
              <a:ext uri="{FF2B5EF4-FFF2-40B4-BE49-F238E27FC236}">
                <a16:creationId xmlns:a16="http://schemas.microsoft.com/office/drawing/2014/main" id="{3F8859C1-5771-5044-B8AD-FA44B7A5FF4B}"/>
              </a:ext>
            </a:extLst>
          </p:cNvPr>
          <p:cNvSpPr/>
          <p:nvPr/>
        </p:nvSpPr>
        <p:spPr>
          <a:xfrm>
            <a:off x="6173201" y="3683660"/>
            <a:ext cx="22860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saved registers</a:t>
            </a:r>
          </a:p>
        </p:txBody>
      </p:sp>
      <p:sp>
        <p:nvSpPr>
          <p:cNvPr id="47" name="Rectangle 46">
            <a:extLst>
              <a:ext uri="{FF2B5EF4-FFF2-40B4-BE49-F238E27FC236}">
                <a16:creationId xmlns:a16="http://schemas.microsoft.com/office/drawing/2014/main" id="{3CC3ABBE-F30A-204B-8676-A3DB1CA0541D}"/>
              </a:ext>
            </a:extLst>
          </p:cNvPr>
          <p:cNvSpPr/>
          <p:nvPr/>
        </p:nvSpPr>
        <p:spPr>
          <a:xfrm>
            <a:off x="6173201" y="4140860"/>
            <a:ext cx="22860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local variables</a:t>
            </a:r>
          </a:p>
        </p:txBody>
      </p:sp>
      <p:sp>
        <p:nvSpPr>
          <p:cNvPr id="48" name="Rectangle 47">
            <a:extLst>
              <a:ext uri="{FF2B5EF4-FFF2-40B4-BE49-F238E27FC236}">
                <a16:creationId xmlns:a16="http://schemas.microsoft.com/office/drawing/2014/main" id="{B9B0DBCF-7B0D-A342-B5F4-FA2D83CC9B5A}"/>
              </a:ext>
            </a:extLst>
          </p:cNvPr>
          <p:cNvSpPr/>
          <p:nvPr/>
        </p:nvSpPr>
        <p:spPr>
          <a:xfrm>
            <a:off x="6178644" y="1414399"/>
            <a:ext cx="2286000" cy="522188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Left Brace 4">
            <a:extLst>
              <a:ext uri="{FF2B5EF4-FFF2-40B4-BE49-F238E27FC236}">
                <a16:creationId xmlns:a16="http://schemas.microsoft.com/office/drawing/2014/main" id="{85763685-0A42-AF49-B8FD-7E50357A80D4}"/>
              </a:ext>
            </a:extLst>
          </p:cNvPr>
          <p:cNvSpPr/>
          <p:nvPr/>
        </p:nvSpPr>
        <p:spPr>
          <a:xfrm>
            <a:off x="5867400" y="1856840"/>
            <a:ext cx="228600" cy="182681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89763F8B-07C4-4C42-9007-6531E177FCB0}"/>
              </a:ext>
            </a:extLst>
          </p:cNvPr>
          <p:cNvSpPr txBox="1"/>
          <p:nvPr/>
        </p:nvSpPr>
        <p:spPr>
          <a:xfrm rot="16200000">
            <a:off x="4706701" y="2611558"/>
            <a:ext cx="1869423" cy="369332"/>
          </a:xfrm>
          <a:prstGeom prst="rect">
            <a:avLst/>
          </a:prstGeom>
          <a:noFill/>
        </p:spPr>
        <p:txBody>
          <a:bodyPr wrap="none" rtlCol="0">
            <a:spAutoFit/>
          </a:bodyPr>
          <a:lstStyle/>
          <a:p>
            <a:r>
              <a:rPr lang="en-US" dirty="0">
                <a:solidFill>
                  <a:schemeClr val="accent1"/>
                </a:solidFill>
              </a:rPr>
              <a:t>P's Stack Frame</a:t>
            </a:r>
          </a:p>
        </p:txBody>
      </p:sp>
      <p:sp>
        <p:nvSpPr>
          <p:cNvPr id="49" name="Left Brace 48">
            <a:extLst>
              <a:ext uri="{FF2B5EF4-FFF2-40B4-BE49-F238E27FC236}">
                <a16:creationId xmlns:a16="http://schemas.microsoft.com/office/drawing/2014/main" id="{25083070-4EBE-6A45-A7ED-14BED2EDAF69}"/>
              </a:ext>
            </a:extLst>
          </p:cNvPr>
          <p:cNvSpPr/>
          <p:nvPr/>
        </p:nvSpPr>
        <p:spPr>
          <a:xfrm>
            <a:off x="5867401" y="3665752"/>
            <a:ext cx="228600" cy="1826811"/>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50" name="TextBox 49">
            <a:extLst>
              <a:ext uri="{FF2B5EF4-FFF2-40B4-BE49-F238E27FC236}">
                <a16:creationId xmlns:a16="http://schemas.microsoft.com/office/drawing/2014/main" id="{8E15D1EE-27E4-D240-9158-4ADFEB287140}"/>
              </a:ext>
            </a:extLst>
          </p:cNvPr>
          <p:cNvSpPr txBox="1"/>
          <p:nvPr/>
        </p:nvSpPr>
        <p:spPr>
          <a:xfrm rot="16200000">
            <a:off x="4693878" y="4420470"/>
            <a:ext cx="1895071" cy="369332"/>
          </a:xfrm>
          <a:prstGeom prst="rect">
            <a:avLst/>
          </a:prstGeom>
          <a:noFill/>
        </p:spPr>
        <p:txBody>
          <a:bodyPr wrap="none" rtlCol="0">
            <a:spAutoFit/>
          </a:bodyPr>
          <a:lstStyle/>
          <a:p>
            <a:r>
              <a:rPr lang="en-US" dirty="0">
                <a:solidFill>
                  <a:schemeClr val="accent2"/>
                </a:solidFill>
              </a:rPr>
              <a:t>Q's Stack Frame</a:t>
            </a:r>
          </a:p>
        </p:txBody>
      </p:sp>
    </p:spTree>
    <p:extLst>
      <p:ext uri="{BB962C8B-B14F-4D97-AF65-F5344CB8AC3E}">
        <p14:creationId xmlns:p14="http://schemas.microsoft.com/office/powerpoint/2010/main" val="446613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3523" y="2912250"/>
            <a:ext cx="2007418" cy="2598731"/>
          </a:xfrm>
          <a:prstGeom prst="rect">
            <a:avLst/>
          </a:prstGeom>
        </p:spPr>
      </p:pic>
      <p:sp>
        <p:nvSpPr>
          <p:cNvPr id="2" name="Title 1"/>
          <p:cNvSpPr>
            <a:spLocks noGrp="1"/>
          </p:cNvSpPr>
          <p:nvPr>
            <p:ph type="title"/>
          </p:nvPr>
        </p:nvSpPr>
        <p:spPr/>
        <p:txBody>
          <a:bodyPr/>
          <a:lstStyle/>
          <a:p>
            <a:r>
              <a:rPr lang="en-US"/>
              <a:t>CFI = Insert Monitors</a:t>
            </a:r>
          </a:p>
        </p:txBody>
      </p:sp>
      <p:sp>
        <p:nvSpPr>
          <p:cNvPr id="4" name="Rectangle 3"/>
          <p:cNvSpPr/>
          <p:nvPr/>
        </p:nvSpPr>
        <p:spPr>
          <a:xfrm>
            <a:off x="2971800" y="1752600"/>
            <a:ext cx="3429000" cy="115965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Code</a:t>
            </a:r>
          </a:p>
        </p:txBody>
      </p:sp>
      <p:sp>
        <p:nvSpPr>
          <p:cNvPr id="7" name="Rectangle 6"/>
          <p:cNvSpPr/>
          <p:nvPr/>
        </p:nvSpPr>
        <p:spPr>
          <a:xfrm>
            <a:off x="2971800" y="5410634"/>
            <a:ext cx="3429000" cy="12949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Code</a:t>
            </a:r>
          </a:p>
        </p:txBody>
      </p:sp>
      <p:pic>
        <p:nvPicPr>
          <p:cNvPr id="8" name="Content Placeholder 6"/>
          <p:cNvPicPr>
            <a:picLocks noChangeAspect="1"/>
          </p:cNvPicPr>
          <p:nvPr/>
        </p:nvPicPr>
        <p:blipFill rotWithShape="1">
          <a:blip r:embed="rId3">
            <a:extLst>
              <a:ext uri="{28A0092B-C50C-407E-A947-70E740481C1C}">
                <a14:useLocalDpi xmlns:a14="http://schemas.microsoft.com/office/drawing/2010/main" val="0"/>
              </a:ext>
            </a:extLst>
          </a:blip>
          <a:srcRect l="1433" t="42216" r="63873"/>
          <a:stretch/>
        </p:blipFill>
        <p:spPr>
          <a:xfrm>
            <a:off x="7848600" y="2617200"/>
            <a:ext cx="1120639" cy="2818015"/>
          </a:xfrm>
          <a:prstGeom prst="rect">
            <a:avLst/>
          </a:prstGeom>
        </p:spPr>
      </p:pic>
      <p:cxnSp>
        <p:nvCxnSpPr>
          <p:cNvPr id="10" name="Straight Arrow Connector 9"/>
          <p:cNvCxnSpPr/>
          <p:nvPr/>
        </p:nvCxnSpPr>
        <p:spPr>
          <a:xfrm>
            <a:off x="5334000" y="3969877"/>
            <a:ext cx="23622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a:off x="5334000" y="4343400"/>
            <a:ext cx="2362200" cy="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4890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CFI Overhead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362200"/>
            <a:ext cx="8229600" cy="2698954"/>
          </a:xfrm>
        </p:spPr>
      </p:pic>
    </p:spTree>
    <p:extLst>
      <p:ext uri="{BB962C8B-B14F-4D97-AF65-F5344CB8AC3E}">
        <p14:creationId xmlns:p14="http://schemas.microsoft.com/office/powerpoint/2010/main" val="1241127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Flow Guard</a:t>
            </a:r>
          </a:p>
        </p:txBody>
      </p:sp>
      <p:sp>
        <p:nvSpPr>
          <p:cNvPr id="3" name="Content Placeholder 2"/>
          <p:cNvSpPr>
            <a:spLocks noGrp="1"/>
          </p:cNvSpPr>
          <p:nvPr>
            <p:ph sz="half" idx="1"/>
          </p:nvPr>
        </p:nvSpPr>
        <p:spPr/>
        <p:txBody>
          <a:bodyPr/>
          <a:lstStyle/>
          <a:p>
            <a:r>
              <a:rPr lang="en-US" dirty="0"/>
              <a:t>Approximate CFI implementation in Windows 8.1, 10</a:t>
            </a:r>
          </a:p>
          <a:p>
            <a:r>
              <a:rPr lang="en-US" dirty="0"/>
              <a:t>Jump is valid if it beginning of function</a:t>
            </a:r>
          </a:p>
          <a:p>
            <a:pPr lvl="1"/>
            <a:r>
              <a:rPr lang="en-US" dirty="0"/>
              <a:t>Granularity: 8 bytes</a:t>
            </a:r>
          </a:p>
          <a:p>
            <a:r>
              <a:rPr lang="en-US" dirty="0"/>
              <a:t>Check implemented as bitmap</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1323" y="2836050"/>
            <a:ext cx="2007418" cy="2598731"/>
          </a:xfrm>
          <a:prstGeom prst="rect">
            <a:avLst/>
          </a:prstGeom>
        </p:spPr>
      </p:pic>
      <p:sp>
        <p:nvSpPr>
          <p:cNvPr id="11" name="Rectangle 10"/>
          <p:cNvSpPr/>
          <p:nvPr/>
        </p:nvSpPr>
        <p:spPr>
          <a:xfrm>
            <a:off x="4419600" y="1676400"/>
            <a:ext cx="3429000" cy="115965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t>Code</a:t>
            </a:r>
          </a:p>
        </p:txBody>
      </p:sp>
      <p:sp>
        <p:nvSpPr>
          <p:cNvPr id="12" name="Rectangle 11"/>
          <p:cNvSpPr/>
          <p:nvPr/>
        </p:nvSpPr>
        <p:spPr>
          <a:xfrm>
            <a:off x="4419600" y="5334434"/>
            <a:ext cx="3429000" cy="1294966"/>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t>Code</a:t>
            </a:r>
          </a:p>
        </p:txBody>
      </p:sp>
      <p:cxnSp>
        <p:nvCxnSpPr>
          <p:cNvPr id="13" name="Straight Arrow Connector 12"/>
          <p:cNvCxnSpPr/>
          <p:nvPr/>
        </p:nvCxnSpPr>
        <p:spPr>
          <a:xfrm flipV="1">
            <a:off x="6705600" y="3886200"/>
            <a:ext cx="685800" cy="747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a:off x="6705600" y="4267200"/>
            <a:ext cx="685800" cy="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graphicFrame>
        <p:nvGraphicFramePr>
          <p:cNvPr id="19" name="Table 18"/>
          <p:cNvGraphicFramePr>
            <a:graphicFrameLocks noGrp="1"/>
          </p:cNvGraphicFramePr>
          <p:nvPr>
            <p:extLst/>
          </p:nvPr>
        </p:nvGraphicFramePr>
        <p:xfrm>
          <a:off x="7467600" y="3473744"/>
          <a:ext cx="1524000" cy="109728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tblGrid>
              <a:tr h="1693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933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933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80344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A893D-00C8-2842-B417-78E9BAB6C3CC}"/>
              </a:ext>
            </a:extLst>
          </p:cNvPr>
          <p:cNvSpPr>
            <a:spLocks noGrp="1"/>
          </p:cNvSpPr>
          <p:nvPr>
            <p:ph type="title"/>
          </p:nvPr>
        </p:nvSpPr>
        <p:spPr/>
        <p:txBody>
          <a:bodyPr/>
          <a:lstStyle/>
          <a:p>
            <a:r>
              <a:rPr lang="en-US" dirty="0"/>
              <a:t>The state of the world</a:t>
            </a:r>
          </a:p>
        </p:txBody>
      </p:sp>
      <p:pic>
        <p:nvPicPr>
          <p:cNvPr id="11" name="Picture 10">
            <a:extLst>
              <a:ext uri="{FF2B5EF4-FFF2-40B4-BE49-F238E27FC236}">
                <a16:creationId xmlns:a16="http://schemas.microsoft.com/office/drawing/2014/main" id="{DED476F4-3835-344B-8AAE-8CA1293EA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3114" y="3276600"/>
            <a:ext cx="4599286" cy="3454400"/>
          </a:xfrm>
          <a:prstGeom prst="rect">
            <a:avLst/>
          </a:prstGeom>
        </p:spPr>
      </p:pic>
      <p:sp>
        <p:nvSpPr>
          <p:cNvPr id="7" name="Content Placeholder 6">
            <a:extLst>
              <a:ext uri="{FF2B5EF4-FFF2-40B4-BE49-F238E27FC236}">
                <a16:creationId xmlns:a16="http://schemas.microsoft.com/office/drawing/2014/main" id="{6B103065-C680-4C43-9E47-29FA3EDC446E}"/>
              </a:ext>
            </a:extLst>
          </p:cNvPr>
          <p:cNvSpPr>
            <a:spLocks noGrp="1"/>
          </p:cNvSpPr>
          <p:nvPr>
            <p:ph idx="1"/>
          </p:nvPr>
        </p:nvSpPr>
        <p:spPr>
          <a:xfrm>
            <a:off x="457200" y="1600200"/>
            <a:ext cx="5257800" cy="4876800"/>
          </a:xfrm>
        </p:spPr>
        <p:txBody>
          <a:bodyPr/>
          <a:lstStyle/>
          <a:p>
            <a:pPr marL="0" indent="0">
              <a:buNone/>
            </a:pPr>
            <a:r>
              <a:rPr lang="en-US" dirty="0"/>
              <a:t>Defenses:</a:t>
            </a:r>
          </a:p>
          <a:p>
            <a:pPr lvl="1"/>
            <a:r>
              <a:rPr lang="en-US" dirty="0"/>
              <a:t>high-level languages</a:t>
            </a:r>
          </a:p>
          <a:p>
            <a:pPr lvl="1"/>
            <a:r>
              <a:rPr lang="en-US" dirty="0"/>
              <a:t>Stack Canaries</a:t>
            </a:r>
          </a:p>
          <a:p>
            <a:pPr lvl="1"/>
            <a:r>
              <a:rPr lang="en-US" dirty="0"/>
              <a:t>Memory tagging</a:t>
            </a:r>
          </a:p>
          <a:p>
            <a:pPr lvl="1"/>
            <a:r>
              <a:rPr lang="en-US" dirty="0"/>
              <a:t>ASLR</a:t>
            </a:r>
          </a:p>
          <a:p>
            <a:pPr lvl="1"/>
            <a:r>
              <a:rPr lang="en-US" dirty="0"/>
              <a:t>continuing research and development…</a:t>
            </a:r>
          </a:p>
          <a:p>
            <a:pPr lvl="1"/>
            <a:endParaRPr lang="en-US" dirty="0"/>
          </a:p>
          <a:p>
            <a:pPr marL="0" indent="0">
              <a:buNone/>
            </a:pPr>
            <a:r>
              <a:rPr lang="en-US" dirty="0"/>
              <a:t>But all they aren't perfect!</a:t>
            </a:r>
          </a:p>
        </p:txBody>
      </p:sp>
    </p:spTree>
    <p:extLst>
      <p:ext uri="{BB962C8B-B14F-4D97-AF65-F5344CB8AC3E}">
        <p14:creationId xmlns:p14="http://schemas.microsoft.com/office/powerpoint/2010/main" val="3372350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state of the world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1295400"/>
            <a:ext cx="4171950" cy="5562600"/>
          </a:xfrm>
        </p:spPr>
      </p:pic>
    </p:spTree>
    <p:extLst>
      <p:ext uri="{BB962C8B-B14F-4D97-AF65-F5344CB8AC3E}">
        <p14:creationId xmlns:p14="http://schemas.microsoft.com/office/powerpoint/2010/main" val="1830144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1F913F-B732-CD40-BD96-75B4B95E5DF7}"/>
              </a:ext>
            </a:extLst>
          </p:cNvPr>
          <p:cNvSpPr>
            <a:spLocks noGrp="1"/>
          </p:cNvSpPr>
          <p:nvPr>
            <p:ph type="title"/>
          </p:nvPr>
        </p:nvSpPr>
        <p:spPr/>
        <p:txBody>
          <a:bodyPr>
            <a:normAutofit/>
          </a:bodyPr>
          <a:lstStyle/>
          <a:p>
            <a:r>
              <a:rPr lang="en-US" dirty="0"/>
              <a:t>Review: Buffer Overflow</a:t>
            </a:r>
          </a:p>
        </p:txBody>
      </p:sp>
      <p:sp>
        <p:nvSpPr>
          <p:cNvPr id="2" name="Content Placeholder 1">
            <a:extLst>
              <a:ext uri="{FF2B5EF4-FFF2-40B4-BE49-F238E27FC236}">
                <a16:creationId xmlns:a16="http://schemas.microsoft.com/office/drawing/2014/main" id="{AB122479-2F5C-A84E-BBB7-2BD00F2A31EF}"/>
              </a:ext>
            </a:extLst>
          </p:cNvPr>
          <p:cNvSpPr>
            <a:spLocks noGrp="1"/>
          </p:cNvSpPr>
          <p:nvPr>
            <p:ph idx="1"/>
          </p:nvPr>
        </p:nvSpPr>
        <p:spPr>
          <a:xfrm>
            <a:off x="457200" y="1473488"/>
            <a:ext cx="8229600" cy="5003512"/>
          </a:xfrm>
        </p:spPr>
        <p:txBody>
          <a:bodyPr/>
          <a:lstStyle/>
          <a:p>
            <a:r>
              <a:rPr lang="en-US" dirty="0"/>
              <a:t>Most common form of memory reference bug</a:t>
            </a:r>
          </a:p>
          <a:p>
            <a:pPr lvl="1"/>
            <a:r>
              <a:rPr lang="en-US" dirty="0"/>
              <a:t>Unchecked lengths on string inputs</a:t>
            </a:r>
          </a:p>
          <a:p>
            <a:pPr lvl="1"/>
            <a:r>
              <a:rPr lang="en-US" dirty="0"/>
              <a:t>Particularly for bounded character arrays on the stack</a:t>
            </a:r>
          </a:p>
          <a:p>
            <a:pPr lvl="2"/>
            <a:r>
              <a:rPr lang="en-US" dirty="0"/>
              <a:t>sometimes referred to as stack smashing</a:t>
            </a:r>
          </a:p>
          <a:p>
            <a:pPr lvl="2"/>
            <a:endParaRPr lang="en-US" dirty="0"/>
          </a:p>
          <a:p>
            <a:pPr lvl="2"/>
            <a:endParaRPr lang="en-US" dirty="0"/>
          </a:p>
          <a:p>
            <a:endParaRPr lang="en-US" dirty="0"/>
          </a:p>
        </p:txBody>
      </p:sp>
      <p:sp>
        <p:nvSpPr>
          <p:cNvPr id="5" name="Slide Number Placeholder 4">
            <a:extLst>
              <a:ext uri="{FF2B5EF4-FFF2-40B4-BE49-F238E27FC236}">
                <a16:creationId xmlns:a16="http://schemas.microsoft.com/office/drawing/2014/main" id="{CAE47347-8A2B-F24B-931E-6429214D1BA0}"/>
              </a:ext>
            </a:extLst>
          </p:cNvPr>
          <p:cNvSpPr>
            <a:spLocks noGrp="1"/>
          </p:cNvSpPr>
          <p:nvPr>
            <p:ph type="sldNum" sz="quarter" idx="12"/>
          </p:nvPr>
        </p:nvSpPr>
        <p:spPr/>
        <p:txBody>
          <a:bodyPr/>
          <a:lstStyle/>
          <a:p>
            <a:fld id="{D519158F-3378-D44B-876B-64E70D409B50}" type="slidenum">
              <a:rPr lang="en-US" smtClean="0">
                <a:solidFill>
                  <a:srgbClr val="297FD5"/>
                </a:solidFill>
              </a:rPr>
              <a:pPr/>
              <a:t>3</a:t>
            </a:fld>
            <a:endParaRPr lang="en-US" dirty="0">
              <a:solidFill>
                <a:srgbClr val="297FD5"/>
              </a:solidFill>
            </a:endParaRPr>
          </a:p>
        </p:txBody>
      </p:sp>
      <p:sp>
        <p:nvSpPr>
          <p:cNvPr id="9" name="Rectangle 3">
            <a:extLst>
              <a:ext uri="{FF2B5EF4-FFF2-40B4-BE49-F238E27FC236}">
                <a16:creationId xmlns:a16="http://schemas.microsoft.com/office/drawing/2014/main" id="{2FBB91D9-D4B3-F342-8484-0AD9868AB39C}"/>
              </a:ext>
            </a:extLst>
          </p:cNvPr>
          <p:cNvSpPr>
            <a:spLocks noChangeArrowheads="1"/>
          </p:cNvSpPr>
          <p:nvPr/>
        </p:nvSpPr>
        <p:spPr bwMode="auto">
          <a:xfrm>
            <a:off x="5093761" y="4953000"/>
            <a:ext cx="3364437" cy="181331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90487" tIns="44450" rIns="90487" bIns="44450">
            <a:spAutoFit/>
          </a:bodyPr>
          <a:lstStyle/>
          <a:p>
            <a:pPr eaLnBrk="0" hangingPunct="0">
              <a:tabLst>
                <a:tab pos="457200" algn="l"/>
                <a:tab pos="3146425" algn="l"/>
              </a:tabLst>
              <a:defRPr/>
            </a:pPr>
            <a:r>
              <a:rPr lang="en-US" sz="1600" b="1" dirty="0">
                <a:latin typeface="Courier New" pitchFamily="49" charset="0"/>
                <a:ea typeface="MS Mincho" pitchFamily="49" charset="-128"/>
                <a:cs typeface="+mn-cs"/>
              </a:rPr>
              <a:t>echo:</a:t>
            </a:r>
          </a:p>
          <a:p>
            <a:pPr eaLnBrk="0" hangingPunct="0">
              <a:tabLst>
                <a:tab pos="457200" algn="l"/>
                <a:tab pos="3146425" algn="l"/>
              </a:tabLst>
              <a:defRPr/>
            </a:pPr>
            <a:r>
              <a:rPr lang="en-US" sz="1600" b="1" dirty="0">
                <a:latin typeface="Courier New" pitchFamily="49" charset="0"/>
                <a:ea typeface="MS Mincho" pitchFamily="49" charset="-128"/>
                <a:cs typeface="+mn-cs"/>
              </a:rPr>
              <a:t>  </a:t>
            </a:r>
            <a:r>
              <a:rPr lang="en-US" sz="1600" b="1" dirty="0" err="1">
                <a:latin typeface="Courier New" pitchFamily="49" charset="0"/>
                <a:ea typeface="MS Mincho" pitchFamily="49" charset="-128"/>
                <a:cs typeface="+mn-cs"/>
              </a:rPr>
              <a:t>subq</a:t>
            </a:r>
            <a:r>
              <a:rPr lang="en-US" sz="1600" b="1" dirty="0">
                <a:latin typeface="Courier New" pitchFamily="49" charset="0"/>
                <a:ea typeface="MS Mincho" pitchFamily="49" charset="-128"/>
                <a:cs typeface="+mn-cs"/>
              </a:rPr>
              <a:t>  $</a:t>
            </a:r>
            <a:r>
              <a:rPr lang="en-US" sz="1600" b="1" dirty="0">
                <a:latin typeface="Courier New" pitchFamily="49" charset="0"/>
                <a:ea typeface="MS Mincho" pitchFamily="49" charset="-128"/>
              </a:rPr>
              <a:t>18</a:t>
            </a:r>
            <a:r>
              <a:rPr lang="en-US" sz="1600" b="1" dirty="0">
                <a:latin typeface="Courier New" pitchFamily="49" charset="0"/>
                <a:ea typeface="MS Mincho" pitchFamily="49" charset="-128"/>
                <a:cs typeface="+mn-cs"/>
              </a:rPr>
              <a:t>, %</a:t>
            </a:r>
            <a:r>
              <a:rPr lang="en-US" sz="1600" b="1" dirty="0" err="1">
                <a:latin typeface="Courier New" pitchFamily="49" charset="0"/>
                <a:ea typeface="MS Mincho" pitchFamily="49" charset="-128"/>
                <a:cs typeface="+mn-cs"/>
              </a:rPr>
              <a:t>rsp</a:t>
            </a:r>
            <a:endParaRPr lang="en-US" sz="1600" b="1" dirty="0">
              <a:latin typeface="Courier New" pitchFamily="49" charset="0"/>
              <a:ea typeface="MS Mincho" pitchFamily="49" charset="-128"/>
              <a:cs typeface="+mn-cs"/>
            </a:endParaRPr>
          </a:p>
          <a:p>
            <a:pPr eaLnBrk="0" hangingPunct="0">
              <a:tabLst>
                <a:tab pos="457200" algn="l"/>
                <a:tab pos="3146425" algn="l"/>
              </a:tabLst>
              <a:defRPr/>
            </a:pPr>
            <a:r>
              <a:rPr lang="en-US" sz="1600" b="1" dirty="0">
                <a:latin typeface="Courier New" pitchFamily="49" charset="0"/>
                <a:ea typeface="MS Mincho" pitchFamily="49" charset="-128"/>
                <a:cs typeface="+mn-cs"/>
              </a:rPr>
              <a:t>  </a:t>
            </a:r>
            <a:r>
              <a:rPr lang="en-US" sz="1600" b="1" dirty="0" err="1">
                <a:latin typeface="Courier New" pitchFamily="49" charset="0"/>
                <a:ea typeface="MS Mincho" pitchFamily="49" charset="-128"/>
                <a:cs typeface="+mn-cs"/>
              </a:rPr>
              <a:t>movq</a:t>
            </a:r>
            <a:r>
              <a:rPr lang="en-US" sz="1600" b="1" dirty="0">
                <a:latin typeface="Courier New" pitchFamily="49" charset="0"/>
                <a:ea typeface="MS Mincho" pitchFamily="49" charset="-128"/>
                <a:cs typeface="+mn-cs"/>
              </a:rPr>
              <a:t>  %</a:t>
            </a:r>
            <a:r>
              <a:rPr lang="en-US" sz="1600" b="1" dirty="0" err="1">
                <a:latin typeface="Courier New" pitchFamily="49" charset="0"/>
                <a:ea typeface="MS Mincho" pitchFamily="49" charset="-128"/>
                <a:cs typeface="+mn-cs"/>
              </a:rPr>
              <a:t>rsp</a:t>
            </a:r>
            <a:r>
              <a:rPr lang="en-US" sz="1600" b="1" dirty="0">
                <a:latin typeface="Courier New" pitchFamily="49" charset="0"/>
                <a:ea typeface="MS Mincho" pitchFamily="49" charset="-128"/>
                <a:cs typeface="+mn-cs"/>
              </a:rPr>
              <a:t>, %</a:t>
            </a:r>
            <a:r>
              <a:rPr lang="en-US" sz="1600" b="1" dirty="0" err="1">
                <a:latin typeface="Courier New" pitchFamily="49" charset="0"/>
                <a:ea typeface="MS Mincho" pitchFamily="49" charset="-128"/>
                <a:cs typeface="+mn-cs"/>
              </a:rPr>
              <a:t>rdi</a:t>
            </a:r>
            <a:endParaRPr lang="en-US" sz="1600" b="1" dirty="0">
              <a:latin typeface="Courier New" pitchFamily="49" charset="0"/>
              <a:ea typeface="MS Mincho" pitchFamily="49" charset="-128"/>
              <a:cs typeface="+mn-cs"/>
            </a:endParaRPr>
          </a:p>
          <a:p>
            <a:pPr eaLnBrk="0" hangingPunct="0">
              <a:tabLst>
                <a:tab pos="457200" algn="l"/>
                <a:tab pos="3146425" algn="l"/>
              </a:tabLst>
              <a:defRPr/>
            </a:pPr>
            <a:r>
              <a:rPr lang="en-US" sz="1600" b="1" dirty="0">
                <a:latin typeface="Courier New" pitchFamily="49" charset="0"/>
                <a:ea typeface="MS Mincho" pitchFamily="49" charset="-128"/>
                <a:cs typeface="+mn-cs"/>
              </a:rPr>
              <a:t>  call  gets</a:t>
            </a:r>
          </a:p>
          <a:p>
            <a:pPr eaLnBrk="0" hangingPunct="0">
              <a:tabLst>
                <a:tab pos="457200" algn="l"/>
                <a:tab pos="3146425" algn="l"/>
              </a:tabLst>
              <a:defRPr/>
            </a:pPr>
            <a:r>
              <a:rPr lang="en-US" sz="1600" b="1" dirty="0">
                <a:latin typeface="Courier New" pitchFamily="49" charset="0"/>
                <a:ea typeface="MS Mincho" pitchFamily="49" charset="-128"/>
                <a:cs typeface="+mn-cs"/>
              </a:rPr>
              <a:t>  </a:t>
            </a:r>
            <a:r>
              <a:rPr lang="en-US" sz="1600" b="1" dirty="0">
                <a:latin typeface="Courier New" pitchFamily="49" charset="0"/>
                <a:ea typeface="MS Mincho" pitchFamily="49" charset="-128"/>
              </a:rPr>
              <a:t>call puts</a:t>
            </a:r>
          </a:p>
          <a:p>
            <a:pPr eaLnBrk="0" hangingPunct="0">
              <a:tabLst>
                <a:tab pos="457200" algn="l"/>
                <a:tab pos="3146425" algn="l"/>
              </a:tabLst>
              <a:defRPr/>
            </a:pPr>
            <a:r>
              <a:rPr lang="en-US" sz="1600" b="1" dirty="0">
                <a:latin typeface="Courier New" pitchFamily="49" charset="0"/>
                <a:ea typeface="MS Mincho" pitchFamily="49" charset="-128"/>
                <a:cs typeface="+mn-cs"/>
              </a:rPr>
              <a:t>  </a:t>
            </a:r>
            <a:r>
              <a:rPr lang="en-US" sz="1600" b="1" dirty="0" err="1">
                <a:latin typeface="Courier New" pitchFamily="49" charset="0"/>
                <a:ea typeface="MS Mincho" pitchFamily="49" charset="-128"/>
                <a:cs typeface="+mn-cs"/>
              </a:rPr>
              <a:t>addq</a:t>
            </a:r>
            <a:r>
              <a:rPr lang="en-US" sz="1600" b="1" dirty="0">
                <a:latin typeface="Courier New" pitchFamily="49" charset="0"/>
                <a:ea typeface="MS Mincho" pitchFamily="49" charset="-128"/>
                <a:cs typeface="+mn-cs"/>
              </a:rPr>
              <a:t>  $18, %</a:t>
            </a:r>
            <a:r>
              <a:rPr lang="en-US" sz="1600" b="1" dirty="0" err="1">
                <a:latin typeface="Courier New" pitchFamily="49" charset="0"/>
                <a:ea typeface="MS Mincho" pitchFamily="49" charset="-128"/>
                <a:cs typeface="+mn-cs"/>
              </a:rPr>
              <a:t>rsp</a:t>
            </a:r>
            <a:endParaRPr lang="en-US" sz="1600" b="1" dirty="0">
              <a:latin typeface="Courier New" pitchFamily="49" charset="0"/>
              <a:ea typeface="MS Mincho" pitchFamily="49" charset="-128"/>
              <a:cs typeface="+mn-cs"/>
            </a:endParaRPr>
          </a:p>
          <a:p>
            <a:pPr eaLnBrk="0" hangingPunct="0">
              <a:tabLst>
                <a:tab pos="457200" algn="l"/>
                <a:tab pos="3146425" algn="l"/>
              </a:tabLst>
              <a:defRPr/>
            </a:pPr>
            <a:r>
              <a:rPr lang="en-US" sz="1600" b="1" dirty="0">
                <a:latin typeface="Courier New" pitchFamily="49" charset="0"/>
                <a:ea typeface="MS Mincho" pitchFamily="49" charset="-128"/>
              </a:rPr>
              <a:t>  ret</a:t>
            </a:r>
          </a:p>
        </p:txBody>
      </p:sp>
      <p:sp>
        <p:nvSpPr>
          <p:cNvPr id="10" name="Rectangle 22">
            <a:extLst>
              <a:ext uri="{FF2B5EF4-FFF2-40B4-BE49-F238E27FC236}">
                <a16:creationId xmlns:a16="http://schemas.microsoft.com/office/drawing/2014/main" id="{E5BAA189-2275-CC4C-BC9B-B96664516BC3}"/>
              </a:ext>
            </a:extLst>
          </p:cNvPr>
          <p:cNvSpPr>
            <a:spLocks noChangeArrowheads="1"/>
          </p:cNvSpPr>
          <p:nvPr/>
        </p:nvSpPr>
        <p:spPr bwMode="auto">
          <a:xfrm>
            <a:off x="818624" y="4194174"/>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sp>
        <p:nvSpPr>
          <p:cNvPr id="11" name="Line 29">
            <a:extLst>
              <a:ext uri="{FF2B5EF4-FFF2-40B4-BE49-F238E27FC236}">
                <a16:creationId xmlns:a16="http://schemas.microsoft.com/office/drawing/2014/main" id="{754A1057-4380-314C-9C92-BF2568809AEE}"/>
              </a:ext>
            </a:extLst>
          </p:cNvPr>
          <p:cNvSpPr>
            <a:spLocks noChangeShapeType="1"/>
          </p:cNvSpPr>
          <p:nvPr/>
        </p:nvSpPr>
        <p:spPr bwMode="auto">
          <a:xfrm flipH="1">
            <a:off x="3359150" y="6505504"/>
            <a:ext cx="450850" cy="0"/>
          </a:xfrm>
          <a:prstGeom prst="line">
            <a:avLst/>
          </a:prstGeom>
          <a:noFill/>
          <a:ln w="28575">
            <a:solidFill>
              <a:schemeClr val="tx1"/>
            </a:solidFill>
            <a:round/>
            <a:headEnd/>
            <a:tailEnd type="triangle" w="med" len="med"/>
          </a:ln>
        </p:spPr>
        <p:txBody>
          <a:bodyPr/>
          <a:lstStyle/>
          <a:p>
            <a:endParaRPr lang="en-US"/>
          </a:p>
        </p:txBody>
      </p:sp>
      <p:sp>
        <p:nvSpPr>
          <p:cNvPr id="12" name="Rectangle 30">
            <a:extLst>
              <a:ext uri="{FF2B5EF4-FFF2-40B4-BE49-F238E27FC236}">
                <a16:creationId xmlns:a16="http://schemas.microsoft.com/office/drawing/2014/main" id="{8C6472EE-6D11-9C4A-BF78-EC5B27636C15}"/>
              </a:ext>
            </a:extLst>
          </p:cNvPr>
          <p:cNvSpPr>
            <a:spLocks noChangeArrowheads="1"/>
          </p:cNvSpPr>
          <p:nvPr/>
        </p:nvSpPr>
        <p:spPr bwMode="auto">
          <a:xfrm>
            <a:off x="3823301" y="6316954"/>
            <a:ext cx="738754" cy="369332"/>
          </a:xfrm>
          <a:prstGeom prst="rect">
            <a:avLst/>
          </a:prstGeom>
          <a:noFill/>
          <a:ln w="9525">
            <a:noFill/>
            <a:miter lim="800000"/>
            <a:headEnd/>
            <a:tailEnd/>
          </a:ln>
        </p:spPr>
        <p:txBody>
          <a:bodyPr wrap="none">
            <a:spAutoFit/>
          </a:bodyPr>
          <a:lstStyle/>
          <a:p>
            <a:r>
              <a:rPr lang="en-US" sz="1800" dirty="0">
                <a:latin typeface="Courier New" pitchFamily="49" charset="0"/>
              </a:rPr>
              <a:t>%</a:t>
            </a:r>
            <a:r>
              <a:rPr lang="en-US" sz="1800" dirty="0" err="1">
                <a:latin typeface="Courier New" pitchFamily="49" charset="0"/>
              </a:rPr>
              <a:t>rsp</a:t>
            </a:r>
            <a:endParaRPr lang="en-US" sz="1800" dirty="0">
              <a:latin typeface="Courier New" pitchFamily="49" charset="0"/>
            </a:endParaRPr>
          </a:p>
        </p:txBody>
      </p:sp>
      <p:sp>
        <p:nvSpPr>
          <p:cNvPr id="13" name="Rectangle 31">
            <a:extLst>
              <a:ext uri="{FF2B5EF4-FFF2-40B4-BE49-F238E27FC236}">
                <a16:creationId xmlns:a16="http://schemas.microsoft.com/office/drawing/2014/main" id="{40F11CC8-0938-2A46-867C-0043F901C168}"/>
              </a:ext>
            </a:extLst>
          </p:cNvPr>
          <p:cNvSpPr>
            <a:spLocks noChangeArrowheads="1"/>
          </p:cNvSpPr>
          <p:nvPr/>
        </p:nvSpPr>
        <p:spPr bwMode="auto">
          <a:xfrm>
            <a:off x="818624" y="3051175"/>
            <a:ext cx="1797050" cy="1143000"/>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800" b="0" dirty="0">
                <a:latin typeface="Calibri" pitchFamily="34" charset="0"/>
                <a:cs typeface="+mn-cs"/>
              </a:rPr>
              <a:t>Stack Frame</a:t>
            </a:r>
          </a:p>
          <a:p>
            <a:pPr algn="ctr">
              <a:defRPr/>
            </a:pPr>
            <a:r>
              <a:rPr lang="en-US" sz="1800" b="0" dirty="0">
                <a:latin typeface="Calibri" pitchFamily="34" charset="0"/>
                <a:cs typeface="+mn-cs"/>
              </a:rPr>
              <a:t>for </a:t>
            </a:r>
            <a:r>
              <a:rPr lang="en-US" sz="1800" dirty="0" err="1">
                <a:latin typeface="Courier New" pitchFamily="49" charset="0"/>
                <a:cs typeface="+mn-cs"/>
              </a:rPr>
              <a:t>call_echo</a:t>
            </a:r>
            <a:endParaRPr lang="en-US" sz="1800" dirty="0">
              <a:latin typeface="Courier New" pitchFamily="49" charset="0"/>
              <a:cs typeface="+mn-cs"/>
            </a:endParaRPr>
          </a:p>
        </p:txBody>
      </p:sp>
      <p:sp>
        <p:nvSpPr>
          <p:cNvPr id="14" name="Rectangle 24">
            <a:extLst>
              <a:ext uri="{FF2B5EF4-FFF2-40B4-BE49-F238E27FC236}">
                <a16:creationId xmlns:a16="http://schemas.microsoft.com/office/drawing/2014/main" id="{B1BBCC14-9AAD-5248-B089-9FDF2E24AC01}"/>
              </a:ext>
            </a:extLst>
          </p:cNvPr>
          <p:cNvSpPr>
            <a:spLocks noChangeArrowheads="1"/>
          </p:cNvSpPr>
          <p:nvPr/>
        </p:nvSpPr>
        <p:spPr bwMode="auto">
          <a:xfrm>
            <a:off x="818624" y="6338888"/>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a:t>
            </a:r>
          </a:p>
        </p:txBody>
      </p:sp>
      <p:sp>
        <p:nvSpPr>
          <p:cNvPr id="15" name="Rectangle 25">
            <a:extLst>
              <a:ext uri="{FF2B5EF4-FFF2-40B4-BE49-F238E27FC236}">
                <a16:creationId xmlns:a16="http://schemas.microsoft.com/office/drawing/2014/main" id="{400F0C79-DFC0-2541-B518-25469CDAED8A}"/>
              </a:ext>
            </a:extLst>
          </p:cNvPr>
          <p:cNvSpPr>
            <a:spLocks noChangeArrowheads="1"/>
          </p:cNvSpPr>
          <p:nvPr/>
        </p:nvSpPr>
        <p:spPr bwMode="auto">
          <a:xfrm>
            <a:off x="1267887" y="6338888"/>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[2]</a:t>
            </a:r>
          </a:p>
        </p:txBody>
      </p:sp>
      <p:sp>
        <p:nvSpPr>
          <p:cNvPr id="16" name="Rectangle 26">
            <a:extLst>
              <a:ext uri="{FF2B5EF4-FFF2-40B4-BE49-F238E27FC236}">
                <a16:creationId xmlns:a16="http://schemas.microsoft.com/office/drawing/2014/main" id="{3A949A09-D922-754D-AD74-4062E1B53BF2}"/>
              </a:ext>
            </a:extLst>
          </p:cNvPr>
          <p:cNvSpPr>
            <a:spLocks noChangeArrowheads="1"/>
          </p:cNvSpPr>
          <p:nvPr/>
        </p:nvSpPr>
        <p:spPr bwMode="auto">
          <a:xfrm>
            <a:off x="1717149" y="6338888"/>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[1]</a:t>
            </a:r>
          </a:p>
        </p:txBody>
      </p:sp>
      <p:sp>
        <p:nvSpPr>
          <p:cNvPr id="17" name="Rectangle 27">
            <a:extLst>
              <a:ext uri="{FF2B5EF4-FFF2-40B4-BE49-F238E27FC236}">
                <a16:creationId xmlns:a16="http://schemas.microsoft.com/office/drawing/2014/main" id="{D2624451-BAC4-E747-8FA1-6F2FCBEA9EEA}"/>
              </a:ext>
            </a:extLst>
          </p:cNvPr>
          <p:cNvSpPr>
            <a:spLocks noChangeArrowheads="1"/>
          </p:cNvSpPr>
          <p:nvPr/>
        </p:nvSpPr>
        <p:spPr bwMode="auto">
          <a:xfrm>
            <a:off x="2166412" y="6338888"/>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[0]</a:t>
            </a:r>
          </a:p>
        </p:txBody>
      </p:sp>
      <p:sp>
        <p:nvSpPr>
          <p:cNvPr id="18" name="Rectangle 28">
            <a:extLst>
              <a:ext uri="{FF2B5EF4-FFF2-40B4-BE49-F238E27FC236}">
                <a16:creationId xmlns:a16="http://schemas.microsoft.com/office/drawing/2014/main" id="{CA783F10-198A-9548-8A4E-8FA2F8421415}"/>
              </a:ext>
            </a:extLst>
          </p:cNvPr>
          <p:cNvSpPr>
            <a:spLocks noChangeArrowheads="1"/>
          </p:cNvSpPr>
          <p:nvPr/>
        </p:nvSpPr>
        <p:spPr bwMode="auto">
          <a:xfrm>
            <a:off x="2835275" y="6338888"/>
            <a:ext cx="593725" cy="366712"/>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latin typeface="Courier New" pitchFamily="49" charset="0"/>
            </a:endParaRPr>
          </a:p>
        </p:txBody>
      </p:sp>
      <p:sp>
        <p:nvSpPr>
          <p:cNvPr id="19" name="Rectangle 23">
            <a:extLst>
              <a:ext uri="{FF2B5EF4-FFF2-40B4-BE49-F238E27FC236}">
                <a16:creationId xmlns:a16="http://schemas.microsoft.com/office/drawing/2014/main" id="{B292AF58-5564-384F-9150-A3400D24243C}"/>
              </a:ext>
            </a:extLst>
          </p:cNvPr>
          <p:cNvSpPr>
            <a:spLocks noChangeArrowheads="1"/>
          </p:cNvSpPr>
          <p:nvPr/>
        </p:nvSpPr>
        <p:spPr bwMode="auto">
          <a:xfrm>
            <a:off x="818624" y="4803775"/>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dirty="0">
                <a:latin typeface="Calibri" pitchFamily="34" charset="0"/>
              </a:rPr>
              <a:t>Stack </a:t>
            </a:r>
            <a:r>
              <a:rPr lang="en-US" dirty="0">
                <a:latin typeface="Calibri" pitchFamily="34" charset="0"/>
              </a:rPr>
              <a:t>Frame </a:t>
            </a:r>
          </a:p>
          <a:p>
            <a:pPr algn="ctr">
              <a:defRPr/>
            </a:pPr>
            <a:r>
              <a:rPr lang="en-US" dirty="0">
                <a:latin typeface="Calibri" pitchFamily="34" charset="0"/>
              </a:rPr>
              <a:t>for</a:t>
            </a:r>
            <a:r>
              <a:rPr lang="en-US" dirty="0">
                <a:latin typeface="Courier New" pitchFamily="49" charset="0"/>
              </a:rPr>
              <a:t> echo</a:t>
            </a:r>
            <a:r>
              <a:rPr lang="en-US" dirty="0">
                <a:latin typeface="Calibri" pitchFamily="34" charset="0"/>
              </a:rPr>
              <a:t> </a:t>
            </a:r>
            <a:endParaRPr lang="en-US" sz="1800" dirty="0">
              <a:latin typeface="Courier New" pitchFamily="49" charset="0"/>
            </a:endParaRPr>
          </a:p>
        </p:txBody>
      </p:sp>
      <p:sp>
        <p:nvSpPr>
          <p:cNvPr id="20" name="Rectangle 22">
            <a:extLst>
              <a:ext uri="{FF2B5EF4-FFF2-40B4-BE49-F238E27FC236}">
                <a16:creationId xmlns:a16="http://schemas.microsoft.com/office/drawing/2014/main" id="{ECAC7693-FDC7-9145-8F9D-191390655386}"/>
              </a:ext>
            </a:extLst>
          </p:cNvPr>
          <p:cNvSpPr>
            <a:spLocks noChangeArrowheads="1"/>
          </p:cNvSpPr>
          <p:nvPr/>
        </p:nvSpPr>
        <p:spPr bwMode="auto">
          <a:xfrm>
            <a:off x="818624" y="4187997"/>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grpSp>
        <p:nvGrpSpPr>
          <p:cNvPr id="21" name="Group 20">
            <a:extLst>
              <a:ext uri="{FF2B5EF4-FFF2-40B4-BE49-F238E27FC236}">
                <a16:creationId xmlns:a16="http://schemas.microsoft.com/office/drawing/2014/main" id="{487FD334-86B2-E440-A3E5-EA12E37581B2}"/>
              </a:ext>
            </a:extLst>
          </p:cNvPr>
          <p:cNvGrpSpPr/>
          <p:nvPr/>
        </p:nvGrpSpPr>
        <p:grpSpPr>
          <a:xfrm>
            <a:off x="818624" y="4467225"/>
            <a:ext cx="1797050" cy="304800"/>
            <a:chOff x="2377022" y="2811289"/>
            <a:chExt cx="1797050" cy="304800"/>
          </a:xfrm>
        </p:grpSpPr>
        <p:sp>
          <p:nvSpPr>
            <p:cNvPr id="22" name="Rectangle 24">
              <a:extLst>
                <a:ext uri="{FF2B5EF4-FFF2-40B4-BE49-F238E27FC236}">
                  <a16:creationId xmlns:a16="http://schemas.microsoft.com/office/drawing/2014/main" id="{24111610-9DDD-D04E-B78A-EA71B0401E50}"/>
                </a:ext>
              </a:extLst>
            </p:cNvPr>
            <p:cNvSpPr>
              <a:spLocks noChangeArrowheads="1"/>
            </p:cNvSpPr>
            <p:nvPr/>
          </p:nvSpPr>
          <p:spPr bwMode="auto">
            <a:xfrm>
              <a:off x="2377022" y="2811289"/>
              <a:ext cx="449263"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sp>
          <p:nvSpPr>
            <p:cNvPr id="23" name="Rectangle 25">
              <a:extLst>
                <a:ext uri="{FF2B5EF4-FFF2-40B4-BE49-F238E27FC236}">
                  <a16:creationId xmlns:a16="http://schemas.microsoft.com/office/drawing/2014/main" id="{59321D3E-A77F-2243-88BF-1C33A6F13A50}"/>
                </a:ext>
              </a:extLst>
            </p:cNvPr>
            <p:cNvSpPr>
              <a:spLocks noChangeArrowheads="1"/>
            </p:cNvSpPr>
            <p:nvPr/>
          </p:nvSpPr>
          <p:spPr bwMode="auto">
            <a:xfrm>
              <a:off x="2826285" y="2811289"/>
              <a:ext cx="449262"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40</a:t>
              </a:r>
            </a:p>
          </p:txBody>
        </p:sp>
        <p:sp>
          <p:nvSpPr>
            <p:cNvPr id="24" name="Rectangle 26">
              <a:extLst>
                <a:ext uri="{FF2B5EF4-FFF2-40B4-BE49-F238E27FC236}">
                  <a16:creationId xmlns:a16="http://schemas.microsoft.com/office/drawing/2014/main" id="{21E43268-6B24-7342-83BA-F255F17EC6C7}"/>
                </a:ext>
              </a:extLst>
            </p:cNvPr>
            <p:cNvSpPr>
              <a:spLocks noChangeArrowheads="1"/>
            </p:cNvSpPr>
            <p:nvPr/>
          </p:nvSpPr>
          <p:spPr bwMode="auto">
            <a:xfrm>
              <a:off x="3275547" y="2811289"/>
              <a:ext cx="449263"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06</a:t>
              </a:r>
            </a:p>
          </p:txBody>
        </p:sp>
        <p:sp>
          <p:nvSpPr>
            <p:cNvPr id="25" name="Rectangle 27">
              <a:extLst>
                <a:ext uri="{FF2B5EF4-FFF2-40B4-BE49-F238E27FC236}">
                  <a16:creationId xmlns:a16="http://schemas.microsoft.com/office/drawing/2014/main" id="{1BA73359-15E6-4447-9B10-2B6F0DF5B2FF}"/>
                </a:ext>
              </a:extLst>
            </p:cNvPr>
            <p:cNvSpPr>
              <a:spLocks noChangeArrowheads="1"/>
            </p:cNvSpPr>
            <p:nvPr/>
          </p:nvSpPr>
          <p:spPr bwMode="auto">
            <a:xfrm>
              <a:off x="3724810" y="2811289"/>
              <a:ext cx="449262"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f6</a:t>
              </a:r>
            </a:p>
          </p:txBody>
        </p:sp>
      </p:grpSp>
      <p:grpSp>
        <p:nvGrpSpPr>
          <p:cNvPr id="26" name="Group 25">
            <a:extLst>
              <a:ext uri="{FF2B5EF4-FFF2-40B4-BE49-F238E27FC236}">
                <a16:creationId xmlns:a16="http://schemas.microsoft.com/office/drawing/2014/main" id="{5B05F977-E6D4-574D-AF4D-B99AFD427981}"/>
              </a:ext>
            </a:extLst>
          </p:cNvPr>
          <p:cNvGrpSpPr/>
          <p:nvPr/>
        </p:nvGrpSpPr>
        <p:grpSpPr>
          <a:xfrm>
            <a:off x="813816" y="4166006"/>
            <a:ext cx="1797050" cy="321921"/>
            <a:chOff x="2367406" y="2811288"/>
            <a:chExt cx="1797050" cy="321921"/>
          </a:xfrm>
        </p:grpSpPr>
        <p:sp>
          <p:nvSpPr>
            <p:cNvPr id="27" name="Rectangle 26">
              <a:extLst>
                <a:ext uri="{FF2B5EF4-FFF2-40B4-BE49-F238E27FC236}">
                  <a16:creationId xmlns:a16="http://schemas.microsoft.com/office/drawing/2014/main" id="{A98FA985-9C11-7949-BD1D-1D3B9802AAB5}"/>
                </a:ext>
              </a:extLst>
            </p:cNvPr>
            <p:cNvSpPr>
              <a:spLocks noChangeArrowheads="1"/>
            </p:cNvSpPr>
            <p:nvPr/>
          </p:nvSpPr>
          <p:spPr bwMode="auto">
            <a:xfrm>
              <a:off x="2367406" y="2811288"/>
              <a:ext cx="458879" cy="308707"/>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sp>
          <p:nvSpPr>
            <p:cNvPr id="28" name="Rectangle 27">
              <a:extLst>
                <a:ext uri="{FF2B5EF4-FFF2-40B4-BE49-F238E27FC236}">
                  <a16:creationId xmlns:a16="http://schemas.microsoft.com/office/drawing/2014/main" id="{9C317105-869C-8B49-9234-5F44E02FB080}"/>
                </a:ext>
              </a:extLst>
            </p:cNvPr>
            <p:cNvSpPr>
              <a:spLocks noChangeArrowheads="1"/>
            </p:cNvSpPr>
            <p:nvPr/>
          </p:nvSpPr>
          <p:spPr bwMode="auto">
            <a:xfrm>
              <a:off x="2831093" y="2811288"/>
              <a:ext cx="444454" cy="307632"/>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sp>
          <p:nvSpPr>
            <p:cNvPr id="29" name="Rectangle 28">
              <a:extLst>
                <a:ext uri="{FF2B5EF4-FFF2-40B4-BE49-F238E27FC236}">
                  <a16:creationId xmlns:a16="http://schemas.microsoft.com/office/drawing/2014/main" id="{6F7A630C-B2F4-174B-AB6E-88ACAD4ECA05}"/>
                </a:ext>
              </a:extLst>
            </p:cNvPr>
            <p:cNvSpPr>
              <a:spLocks noChangeArrowheads="1"/>
            </p:cNvSpPr>
            <p:nvPr/>
          </p:nvSpPr>
          <p:spPr bwMode="auto">
            <a:xfrm>
              <a:off x="3280355" y="2811289"/>
              <a:ext cx="444455" cy="307632"/>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sp>
          <p:nvSpPr>
            <p:cNvPr id="30" name="Rectangle 29">
              <a:extLst>
                <a:ext uri="{FF2B5EF4-FFF2-40B4-BE49-F238E27FC236}">
                  <a16:creationId xmlns:a16="http://schemas.microsoft.com/office/drawing/2014/main" id="{007BF0B1-1282-3143-8270-F03C1ABDFBBE}"/>
                </a:ext>
              </a:extLst>
            </p:cNvPr>
            <p:cNvSpPr>
              <a:spLocks noChangeArrowheads="1"/>
            </p:cNvSpPr>
            <p:nvPr/>
          </p:nvSpPr>
          <p:spPr bwMode="auto">
            <a:xfrm>
              <a:off x="3715193" y="2811288"/>
              <a:ext cx="449263" cy="321921"/>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grpSp>
      <p:sp>
        <p:nvSpPr>
          <p:cNvPr id="31" name="Rectangle 30">
            <a:extLst>
              <a:ext uri="{FF2B5EF4-FFF2-40B4-BE49-F238E27FC236}">
                <a16:creationId xmlns:a16="http://schemas.microsoft.com/office/drawing/2014/main" id="{74E148AD-DD19-3040-91EA-9CC4E50FA5E3}"/>
              </a:ext>
            </a:extLst>
          </p:cNvPr>
          <p:cNvSpPr>
            <a:spLocks noChangeArrowheads="1"/>
          </p:cNvSpPr>
          <p:nvPr/>
        </p:nvSpPr>
        <p:spPr bwMode="auto">
          <a:xfrm>
            <a:off x="2798185" y="4193401"/>
            <a:ext cx="1011815" cy="646331"/>
          </a:xfrm>
          <a:prstGeom prst="rect">
            <a:avLst/>
          </a:prstGeom>
          <a:noFill/>
          <a:ln w="9525">
            <a:noFill/>
            <a:miter lim="800000"/>
            <a:headEnd/>
            <a:tailEnd/>
          </a:ln>
        </p:spPr>
        <p:txBody>
          <a:bodyPr wrap="none">
            <a:spAutoFit/>
          </a:bodyPr>
          <a:lstStyle/>
          <a:p>
            <a:r>
              <a:rPr lang="en-US" sz="1800" dirty="0">
                <a:latin typeface="Courier New" pitchFamily="49" charset="0"/>
              </a:rPr>
              <a:t>saved </a:t>
            </a:r>
          </a:p>
          <a:p>
            <a:r>
              <a:rPr lang="en-US" sz="1800" dirty="0">
                <a:latin typeface="Courier New" pitchFamily="49" charset="0"/>
              </a:rPr>
              <a:t>%rip</a:t>
            </a:r>
          </a:p>
        </p:txBody>
      </p:sp>
      <p:grpSp>
        <p:nvGrpSpPr>
          <p:cNvPr id="32" name="Group 31">
            <a:extLst>
              <a:ext uri="{FF2B5EF4-FFF2-40B4-BE49-F238E27FC236}">
                <a16:creationId xmlns:a16="http://schemas.microsoft.com/office/drawing/2014/main" id="{87B1A507-2724-7C4C-A65B-F458E19AAAC3}"/>
              </a:ext>
            </a:extLst>
          </p:cNvPr>
          <p:cNvGrpSpPr/>
          <p:nvPr/>
        </p:nvGrpSpPr>
        <p:grpSpPr>
          <a:xfrm>
            <a:off x="818624" y="4478514"/>
            <a:ext cx="1797050" cy="2150886"/>
            <a:chOff x="533400" y="3335514"/>
            <a:chExt cx="1797050" cy="2150886"/>
          </a:xfrm>
        </p:grpSpPr>
        <p:grpSp>
          <p:nvGrpSpPr>
            <p:cNvPr id="33" name="Group 32">
              <a:extLst>
                <a:ext uri="{FF2B5EF4-FFF2-40B4-BE49-F238E27FC236}">
                  <a16:creationId xmlns:a16="http://schemas.microsoft.com/office/drawing/2014/main" id="{E6B0FD4F-3989-B94B-BF57-7C34A1208AE3}"/>
                </a:ext>
              </a:extLst>
            </p:cNvPr>
            <p:cNvGrpSpPr/>
            <p:nvPr/>
          </p:nvGrpSpPr>
          <p:grpSpPr>
            <a:xfrm>
              <a:off x="533400" y="3625490"/>
              <a:ext cx="1797050" cy="1860910"/>
              <a:chOff x="533400" y="3625490"/>
              <a:chExt cx="1797050" cy="1860910"/>
            </a:xfrm>
          </p:grpSpPr>
          <p:grpSp>
            <p:nvGrpSpPr>
              <p:cNvPr id="35" name="Group 34">
                <a:extLst>
                  <a:ext uri="{FF2B5EF4-FFF2-40B4-BE49-F238E27FC236}">
                    <a16:creationId xmlns:a16="http://schemas.microsoft.com/office/drawing/2014/main" id="{65F511E2-A55E-5A4C-8013-8DFADC0579AC}"/>
                  </a:ext>
                </a:extLst>
              </p:cNvPr>
              <p:cNvGrpSpPr/>
              <p:nvPr/>
            </p:nvGrpSpPr>
            <p:grpSpPr>
              <a:xfrm>
                <a:off x="533400" y="5181600"/>
                <a:ext cx="1797050" cy="304800"/>
                <a:chOff x="533400" y="4648200"/>
                <a:chExt cx="1797050" cy="304800"/>
              </a:xfrm>
            </p:grpSpPr>
            <p:sp>
              <p:nvSpPr>
                <p:cNvPr id="62" name="Rectangle 24">
                  <a:extLst>
                    <a:ext uri="{FF2B5EF4-FFF2-40B4-BE49-F238E27FC236}">
                      <a16:creationId xmlns:a16="http://schemas.microsoft.com/office/drawing/2014/main" id="{4A8A49D9-49C4-3F49-BBDD-DC4D4BBB21FE}"/>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63" name="Rectangle 25">
                  <a:extLst>
                    <a:ext uri="{FF2B5EF4-FFF2-40B4-BE49-F238E27FC236}">
                      <a16:creationId xmlns:a16="http://schemas.microsoft.com/office/drawing/2014/main" id="{D85CFE76-8C42-FC4F-8452-1AA21D7DD6EE}"/>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64" name="Rectangle 26">
                  <a:extLst>
                    <a:ext uri="{FF2B5EF4-FFF2-40B4-BE49-F238E27FC236}">
                      <a16:creationId xmlns:a16="http://schemas.microsoft.com/office/drawing/2014/main" id="{6C804C47-D896-144E-AC1E-AE883A40A046}"/>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65" name="Rectangle 27">
                  <a:extLst>
                    <a:ext uri="{FF2B5EF4-FFF2-40B4-BE49-F238E27FC236}">
                      <a16:creationId xmlns:a16="http://schemas.microsoft.com/office/drawing/2014/main" id="{142C0225-88BB-874F-8934-101226C11038}"/>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36" name="Rectangle 23">
                <a:extLst>
                  <a:ext uri="{FF2B5EF4-FFF2-40B4-BE49-F238E27FC236}">
                    <a16:creationId xmlns:a16="http://schemas.microsoft.com/office/drawing/2014/main" id="{6A3736D0-8037-4A47-A07E-1CE144AA1216}"/>
                  </a:ext>
                </a:extLst>
              </p:cNvPr>
              <p:cNvSpPr>
                <a:spLocks noChangeArrowheads="1"/>
              </p:cNvSpPr>
              <p:nvPr/>
            </p:nvSpPr>
            <p:spPr bwMode="auto">
              <a:xfrm>
                <a:off x="533400" y="3646487"/>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grpSp>
            <p:nvGrpSpPr>
              <p:cNvPr id="37" name="Group 36">
                <a:extLst>
                  <a:ext uri="{FF2B5EF4-FFF2-40B4-BE49-F238E27FC236}">
                    <a16:creationId xmlns:a16="http://schemas.microsoft.com/office/drawing/2014/main" id="{8C19F7C2-0DCD-B744-B2A5-C356D7BC8264}"/>
                  </a:ext>
                </a:extLst>
              </p:cNvPr>
              <p:cNvGrpSpPr/>
              <p:nvPr/>
            </p:nvGrpSpPr>
            <p:grpSpPr>
              <a:xfrm>
                <a:off x="533400" y="4870378"/>
                <a:ext cx="1797050" cy="304800"/>
                <a:chOff x="533400" y="4648200"/>
                <a:chExt cx="1797050" cy="304800"/>
              </a:xfrm>
            </p:grpSpPr>
            <p:sp>
              <p:nvSpPr>
                <p:cNvPr id="58" name="Rectangle 24">
                  <a:extLst>
                    <a:ext uri="{FF2B5EF4-FFF2-40B4-BE49-F238E27FC236}">
                      <a16:creationId xmlns:a16="http://schemas.microsoft.com/office/drawing/2014/main" id="{A1DBE394-4659-5240-9885-3DA90798D31C}"/>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59" name="Rectangle 25">
                  <a:extLst>
                    <a:ext uri="{FF2B5EF4-FFF2-40B4-BE49-F238E27FC236}">
                      <a16:creationId xmlns:a16="http://schemas.microsoft.com/office/drawing/2014/main" id="{410F747E-90D8-6F45-A92A-898428AA57B5}"/>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sp>
              <p:nvSpPr>
                <p:cNvPr id="60" name="Rectangle 26">
                  <a:extLst>
                    <a:ext uri="{FF2B5EF4-FFF2-40B4-BE49-F238E27FC236}">
                      <a16:creationId xmlns:a16="http://schemas.microsoft.com/office/drawing/2014/main" id="{68AD04D9-0D7F-9847-93F5-AE4C891D0C2D}"/>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61" name="Rectangle 27">
                  <a:extLst>
                    <a:ext uri="{FF2B5EF4-FFF2-40B4-BE49-F238E27FC236}">
                      <a16:creationId xmlns:a16="http://schemas.microsoft.com/office/drawing/2014/main" id="{E695ECC6-D497-1942-B95D-89AD129B8E69}"/>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grpSp>
          <p:grpSp>
            <p:nvGrpSpPr>
              <p:cNvPr id="38" name="Group 37">
                <a:extLst>
                  <a:ext uri="{FF2B5EF4-FFF2-40B4-BE49-F238E27FC236}">
                    <a16:creationId xmlns:a16="http://schemas.microsoft.com/office/drawing/2014/main" id="{46843EFA-0DFF-064A-982E-7D05AEC0E1F9}"/>
                  </a:ext>
                </a:extLst>
              </p:cNvPr>
              <p:cNvGrpSpPr/>
              <p:nvPr/>
            </p:nvGrpSpPr>
            <p:grpSpPr>
              <a:xfrm>
                <a:off x="533400" y="4559156"/>
                <a:ext cx="1797050" cy="304800"/>
                <a:chOff x="533400" y="4648200"/>
                <a:chExt cx="1797050" cy="304800"/>
              </a:xfrm>
            </p:grpSpPr>
            <p:sp>
              <p:nvSpPr>
                <p:cNvPr id="54" name="Rectangle 24">
                  <a:extLst>
                    <a:ext uri="{FF2B5EF4-FFF2-40B4-BE49-F238E27FC236}">
                      <a16:creationId xmlns:a16="http://schemas.microsoft.com/office/drawing/2014/main" id="{48EA6EB6-220B-6A49-B801-397BAD70C54B}"/>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55" name="Rectangle 25">
                  <a:extLst>
                    <a:ext uri="{FF2B5EF4-FFF2-40B4-BE49-F238E27FC236}">
                      <a16:creationId xmlns:a16="http://schemas.microsoft.com/office/drawing/2014/main" id="{3F96F1A5-A168-604F-9BB1-09DC56AD27F5}"/>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sp>
              <p:nvSpPr>
                <p:cNvPr id="56" name="Rectangle 26">
                  <a:extLst>
                    <a:ext uri="{FF2B5EF4-FFF2-40B4-BE49-F238E27FC236}">
                      <a16:creationId xmlns:a16="http://schemas.microsoft.com/office/drawing/2014/main" id="{2465F675-10F9-AF41-98FE-7AA60F191D48}"/>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57" name="Rectangle 27">
                  <a:extLst>
                    <a:ext uri="{FF2B5EF4-FFF2-40B4-BE49-F238E27FC236}">
                      <a16:creationId xmlns:a16="http://schemas.microsoft.com/office/drawing/2014/main" id="{CA1C001E-A0E9-5449-A899-4331C2695062}"/>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grpSp>
          <p:grpSp>
            <p:nvGrpSpPr>
              <p:cNvPr id="39" name="Group 38">
                <a:extLst>
                  <a:ext uri="{FF2B5EF4-FFF2-40B4-BE49-F238E27FC236}">
                    <a16:creationId xmlns:a16="http://schemas.microsoft.com/office/drawing/2014/main" id="{1E66C32A-9F03-1E4E-B0F7-0BBA04E4D800}"/>
                  </a:ext>
                </a:extLst>
              </p:cNvPr>
              <p:cNvGrpSpPr/>
              <p:nvPr/>
            </p:nvGrpSpPr>
            <p:grpSpPr>
              <a:xfrm>
                <a:off x="533400" y="4247934"/>
                <a:ext cx="1797050" cy="304800"/>
                <a:chOff x="533400" y="4648200"/>
                <a:chExt cx="1797050" cy="304800"/>
              </a:xfrm>
            </p:grpSpPr>
            <p:sp>
              <p:nvSpPr>
                <p:cNvPr id="50" name="Rectangle 24">
                  <a:extLst>
                    <a:ext uri="{FF2B5EF4-FFF2-40B4-BE49-F238E27FC236}">
                      <a16:creationId xmlns:a16="http://schemas.microsoft.com/office/drawing/2014/main" id="{6F367491-3674-444B-BB41-2E1AC5DB5FF5}"/>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51" name="Rectangle 25">
                  <a:extLst>
                    <a:ext uri="{FF2B5EF4-FFF2-40B4-BE49-F238E27FC236}">
                      <a16:creationId xmlns:a16="http://schemas.microsoft.com/office/drawing/2014/main" id="{33CF27C5-C05F-A149-8050-901D64866F56}"/>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sp>
              <p:nvSpPr>
                <p:cNvPr id="52" name="Rectangle 26">
                  <a:extLst>
                    <a:ext uri="{FF2B5EF4-FFF2-40B4-BE49-F238E27FC236}">
                      <a16:creationId xmlns:a16="http://schemas.microsoft.com/office/drawing/2014/main" id="{0177743C-A0B9-904C-B153-36D6CE6508BB}"/>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53" name="Rectangle 27">
                  <a:extLst>
                    <a:ext uri="{FF2B5EF4-FFF2-40B4-BE49-F238E27FC236}">
                      <a16:creationId xmlns:a16="http://schemas.microsoft.com/office/drawing/2014/main" id="{41B01C81-2137-2E40-A1DC-C68AFC24F7EB}"/>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grpSp>
          <p:grpSp>
            <p:nvGrpSpPr>
              <p:cNvPr id="40" name="Group 39">
                <a:extLst>
                  <a:ext uri="{FF2B5EF4-FFF2-40B4-BE49-F238E27FC236}">
                    <a16:creationId xmlns:a16="http://schemas.microsoft.com/office/drawing/2014/main" id="{5012AEEF-D45E-A84A-B539-E936EA069556}"/>
                  </a:ext>
                </a:extLst>
              </p:cNvPr>
              <p:cNvGrpSpPr/>
              <p:nvPr/>
            </p:nvGrpSpPr>
            <p:grpSpPr>
              <a:xfrm>
                <a:off x="533400" y="3936712"/>
                <a:ext cx="1797050" cy="304800"/>
                <a:chOff x="533400" y="4648200"/>
                <a:chExt cx="1797050" cy="304800"/>
              </a:xfrm>
            </p:grpSpPr>
            <p:sp>
              <p:nvSpPr>
                <p:cNvPr id="46" name="Rectangle 24">
                  <a:extLst>
                    <a:ext uri="{FF2B5EF4-FFF2-40B4-BE49-F238E27FC236}">
                      <a16:creationId xmlns:a16="http://schemas.microsoft.com/office/drawing/2014/main" id="{8BC09FA4-CDCC-1A48-9131-E4323A6331A6}"/>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47" name="Rectangle 25">
                  <a:extLst>
                    <a:ext uri="{FF2B5EF4-FFF2-40B4-BE49-F238E27FC236}">
                      <a16:creationId xmlns:a16="http://schemas.microsoft.com/office/drawing/2014/main" id="{33150721-0E84-6B49-A43D-D2C2EAA07968}"/>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sp>
              <p:nvSpPr>
                <p:cNvPr id="48" name="Rectangle 26">
                  <a:extLst>
                    <a:ext uri="{FF2B5EF4-FFF2-40B4-BE49-F238E27FC236}">
                      <a16:creationId xmlns:a16="http://schemas.microsoft.com/office/drawing/2014/main" id="{19539616-FA50-9C4B-B478-35091E66267E}"/>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49" name="Rectangle 27">
                  <a:extLst>
                    <a:ext uri="{FF2B5EF4-FFF2-40B4-BE49-F238E27FC236}">
                      <a16:creationId xmlns:a16="http://schemas.microsoft.com/office/drawing/2014/main" id="{65999422-1CC2-8542-AF10-A10AC65DCB8E}"/>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grpSp>
          <p:grpSp>
            <p:nvGrpSpPr>
              <p:cNvPr id="41" name="Group 40">
                <a:extLst>
                  <a:ext uri="{FF2B5EF4-FFF2-40B4-BE49-F238E27FC236}">
                    <a16:creationId xmlns:a16="http://schemas.microsoft.com/office/drawing/2014/main" id="{55148083-1F22-0441-B678-228A50DBF9F7}"/>
                  </a:ext>
                </a:extLst>
              </p:cNvPr>
              <p:cNvGrpSpPr/>
              <p:nvPr/>
            </p:nvGrpSpPr>
            <p:grpSpPr>
              <a:xfrm>
                <a:off x="533400" y="3625490"/>
                <a:ext cx="1797050" cy="304800"/>
                <a:chOff x="533400" y="4648200"/>
                <a:chExt cx="1797050" cy="304800"/>
              </a:xfrm>
            </p:grpSpPr>
            <p:sp>
              <p:nvSpPr>
                <p:cNvPr id="42" name="Rectangle 24">
                  <a:extLst>
                    <a:ext uri="{FF2B5EF4-FFF2-40B4-BE49-F238E27FC236}">
                      <a16:creationId xmlns:a16="http://schemas.microsoft.com/office/drawing/2014/main" id="{15BC7F16-FE4B-6342-B3CA-D0F0CB053A8A}"/>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solidFill>
                        <a:srgbClr val="FF0000"/>
                      </a:solidFill>
                      <a:latin typeface="Courier New" pitchFamily="49" charset="0"/>
                      <a:cs typeface="+mn-cs"/>
                    </a:rPr>
                    <a:t>00</a:t>
                  </a:r>
                </a:p>
              </p:txBody>
            </p:sp>
            <p:sp>
              <p:nvSpPr>
                <p:cNvPr id="43" name="Rectangle 25">
                  <a:extLst>
                    <a:ext uri="{FF2B5EF4-FFF2-40B4-BE49-F238E27FC236}">
                      <a16:creationId xmlns:a16="http://schemas.microsoft.com/office/drawing/2014/main" id="{7376F4E7-8B1D-8F43-A855-540C30FE35D6}"/>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44" name="Rectangle 26">
                  <a:extLst>
                    <a:ext uri="{FF2B5EF4-FFF2-40B4-BE49-F238E27FC236}">
                      <a16:creationId xmlns:a16="http://schemas.microsoft.com/office/drawing/2014/main" id="{D67062A9-D4DA-A84A-9CC2-45DC2833E8EE}"/>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45" name="Rectangle 27">
                  <a:extLst>
                    <a:ext uri="{FF2B5EF4-FFF2-40B4-BE49-F238E27FC236}">
                      <a16:creationId xmlns:a16="http://schemas.microsoft.com/office/drawing/2014/main" id="{F319AC80-D706-794E-9C86-CCC3DBF02233}"/>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grpSp>
        <p:sp>
          <p:nvSpPr>
            <p:cNvPr id="34" name="Rectangle 27">
              <a:extLst>
                <a:ext uri="{FF2B5EF4-FFF2-40B4-BE49-F238E27FC236}">
                  <a16:creationId xmlns:a16="http://schemas.microsoft.com/office/drawing/2014/main" id="{1768C05D-DF1D-9049-BDEF-45D4ED9B2C93}"/>
                </a:ext>
              </a:extLst>
            </p:cNvPr>
            <p:cNvSpPr>
              <a:spLocks noChangeArrowheads="1"/>
            </p:cNvSpPr>
            <p:nvPr/>
          </p:nvSpPr>
          <p:spPr bwMode="auto">
            <a:xfrm>
              <a:off x="1874357" y="3335514"/>
              <a:ext cx="451285" cy="289976"/>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grpSp>
      <p:sp>
        <p:nvSpPr>
          <p:cNvPr id="66" name="Rectangle 4">
            <a:extLst>
              <a:ext uri="{FF2B5EF4-FFF2-40B4-BE49-F238E27FC236}">
                <a16:creationId xmlns:a16="http://schemas.microsoft.com/office/drawing/2014/main" id="{099ED2D0-C077-7146-93EB-0B9E709C55CA}"/>
              </a:ext>
            </a:extLst>
          </p:cNvPr>
          <p:cNvSpPr>
            <a:spLocks noChangeArrowheads="1"/>
          </p:cNvSpPr>
          <p:nvPr/>
        </p:nvSpPr>
        <p:spPr bwMode="auto">
          <a:xfrm>
            <a:off x="5093762" y="3079358"/>
            <a:ext cx="3364438" cy="18129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lIns="90487" tIns="44450" rIns="90487" bIns="44450">
            <a:spAutoFit/>
          </a:bodyPr>
          <a:lstStyle/>
          <a:p>
            <a:pPr eaLnBrk="0" hangingPunct="0">
              <a:tabLst>
                <a:tab pos="457200" algn="l"/>
                <a:tab pos="1485900" algn="l"/>
              </a:tabLst>
            </a:pPr>
            <a:r>
              <a:rPr lang="en-US" sz="1600" b="1" dirty="0">
                <a:latin typeface="Courier New" pitchFamily="49" charset="0"/>
                <a:ea typeface="MS Mincho" pitchFamily="49" charset="-128"/>
              </a:rPr>
              <a:t>/* Echo Line */</a:t>
            </a:r>
            <a:br>
              <a:rPr lang="en-US" sz="1600" b="1" dirty="0">
                <a:latin typeface="Courier New" pitchFamily="49" charset="0"/>
                <a:ea typeface="MS Mincho" pitchFamily="49" charset="-128"/>
              </a:rPr>
            </a:br>
            <a:r>
              <a:rPr lang="en-US" sz="1600" b="1" dirty="0">
                <a:latin typeface="Courier New" pitchFamily="49" charset="0"/>
                <a:ea typeface="MS Mincho" pitchFamily="49" charset="-128"/>
              </a:rPr>
              <a:t>void echo()</a:t>
            </a:r>
            <a:br>
              <a:rPr lang="en-US" sz="1600" b="1" dirty="0">
                <a:latin typeface="Courier New" pitchFamily="49" charset="0"/>
                <a:ea typeface="MS Mincho" pitchFamily="49" charset="-128"/>
              </a:rPr>
            </a:br>
            <a:r>
              <a:rPr lang="en-US" sz="1600" b="1" dirty="0">
                <a:latin typeface="Courier New" pitchFamily="49" charset="0"/>
                <a:ea typeface="MS Mincho" pitchFamily="49" charset="-128"/>
              </a:rPr>
              <a:t>{</a:t>
            </a:r>
            <a:br>
              <a:rPr lang="en-US" sz="1600" b="1" dirty="0">
                <a:latin typeface="Courier New" pitchFamily="49" charset="0"/>
                <a:ea typeface="MS Mincho" pitchFamily="49" charset="-128"/>
              </a:rPr>
            </a:br>
            <a:r>
              <a:rPr lang="en-US" sz="1600" b="1" dirty="0">
                <a:latin typeface="Courier New" pitchFamily="49" charset="0"/>
                <a:ea typeface="MS Mincho" pitchFamily="49" charset="-128"/>
              </a:rPr>
              <a:t>    char </a:t>
            </a:r>
            <a:r>
              <a:rPr lang="en-US" sz="1600" b="1" dirty="0" err="1">
                <a:latin typeface="Courier New" pitchFamily="49" charset="0"/>
                <a:ea typeface="MS Mincho" pitchFamily="49" charset="-128"/>
              </a:rPr>
              <a:t>buf</a:t>
            </a:r>
            <a:r>
              <a:rPr lang="en-US" sz="1600" b="1" dirty="0">
                <a:latin typeface="Courier New" pitchFamily="49" charset="0"/>
                <a:ea typeface="MS Mincho" pitchFamily="49" charset="-128"/>
              </a:rPr>
              <a:t>[4];  </a:t>
            </a:r>
            <a:br>
              <a:rPr lang="en-US" sz="1600" b="1" dirty="0">
                <a:latin typeface="Courier New" pitchFamily="49" charset="0"/>
                <a:ea typeface="MS Mincho" pitchFamily="49" charset="-128"/>
              </a:rPr>
            </a:br>
            <a:r>
              <a:rPr lang="en-US" sz="1600" b="1" dirty="0">
                <a:latin typeface="Courier New" pitchFamily="49" charset="0"/>
                <a:ea typeface="MS Mincho" pitchFamily="49" charset="-128"/>
              </a:rPr>
              <a:t>    gets(</a:t>
            </a:r>
            <a:r>
              <a:rPr lang="en-US" sz="1600" b="1" dirty="0" err="1">
                <a:latin typeface="Courier New" pitchFamily="49" charset="0"/>
                <a:ea typeface="MS Mincho" pitchFamily="49" charset="-128"/>
              </a:rPr>
              <a:t>buf</a:t>
            </a:r>
            <a:r>
              <a:rPr lang="en-US" sz="1600" b="1" dirty="0">
                <a:latin typeface="Courier New" pitchFamily="49" charset="0"/>
                <a:ea typeface="MS Mincho" pitchFamily="49" charset="-128"/>
              </a:rPr>
              <a:t>);</a:t>
            </a:r>
            <a:br>
              <a:rPr lang="en-US" sz="1600" b="1" dirty="0">
                <a:latin typeface="Courier New" pitchFamily="49" charset="0"/>
                <a:ea typeface="MS Mincho" pitchFamily="49" charset="-128"/>
              </a:rPr>
            </a:br>
            <a:r>
              <a:rPr lang="en-US" sz="1600" b="1" dirty="0">
                <a:latin typeface="Courier New" pitchFamily="49" charset="0"/>
                <a:ea typeface="MS Mincho" pitchFamily="49" charset="-128"/>
              </a:rPr>
              <a:t>    puts(</a:t>
            </a:r>
            <a:r>
              <a:rPr lang="en-US" sz="1600" b="1" dirty="0" err="1">
                <a:latin typeface="Courier New" pitchFamily="49" charset="0"/>
                <a:ea typeface="MS Mincho" pitchFamily="49" charset="-128"/>
              </a:rPr>
              <a:t>buf</a:t>
            </a:r>
            <a:r>
              <a:rPr lang="en-US" sz="1600" b="1" dirty="0">
                <a:latin typeface="Courier New" pitchFamily="49" charset="0"/>
                <a:ea typeface="MS Mincho" pitchFamily="49" charset="-128"/>
              </a:rPr>
              <a:t>);</a:t>
            </a:r>
            <a:br>
              <a:rPr lang="en-US" sz="1600" b="1" dirty="0">
                <a:latin typeface="Courier New" pitchFamily="49" charset="0"/>
                <a:ea typeface="MS Mincho" pitchFamily="49" charset="-128"/>
              </a:rPr>
            </a:br>
            <a:r>
              <a:rPr lang="en-US" sz="1600" b="1" dirty="0">
                <a:latin typeface="Courier New" pitchFamily="49" charset="0"/>
                <a:ea typeface="MS Mincho" pitchFamily="49" charset="-128"/>
              </a:rPr>
              <a:t>}</a:t>
            </a:r>
          </a:p>
        </p:txBody>
      </p:sp>
      <p:grpSp>
        <p:nvGrpSpPr>
          <p:cNvPr id="3" name="Group 2">
            <a:extLst>
              <a:ext uri="{FF2B5EF4-FFF2-40B4-BE49-F238E27FC236}">
                <a16:creationId xmlns:a16="http://schemas.microsoft.com/office/drawing/2014/main" id="{679AF920-9B90-854E-8CB3-64BD66ED2E40}"/>
              </a:ext>
            </a:extLst>
          </p:cNvPr>
          <p:cNvGrpSpPr/>
          <p:nvPr/>
        </p:nvGrpSpPr>
        <p:grpSpPr>
          <a:xfrm>
            <a:off x="828240" y="4161376"/>
            <a:ext cx="1797050" cy="616022"/>
            <a:chOff x="971024" y="4920890"/>
            <a:chExt cx="1797050" cy="616022"/>
          </a:xfrm>
        </p:grpSpPr>
        <p:sp>
          <p:nvSpPr>
            <p:cNvPr id="75" name="Rectangle 24">
              <a:extLst>
                <a:ext uri="{FF2B5EF4-FFF2-40B4-BE49-F238E27FC236}">
                  <a16:creationId xmlns:a16="http://schemas.microsoft.com/office/drawing/2014/main" id="{28C5016F-0CF9-4947-B0F5-45A8E0AF7551}"/>
                </a:ext>
              </a:extLst>
            </p:cNvPr>
            <p:cNvSpPr>
              <a:spLocks noChangeArrowheads="1"/>
            </p:cNvSpPr>
            <p:nvPr/>
          </p:nvSpPr>
          <p:spPr bwMode="auto">
            <a:xfrm>
              <a:off x="971024" y="5232112"/>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60</a:t>
              </a:r>
            </a:p>
          </p:txBody>
        </p:sp>
        <p:sp>
          <p:nvSpPr>
            <p:cNvPr id="76" name="Rectangle 25">
              <a:extLst>
                <a:ext uri="{FF2B5EF4-FFF2-40B4-BE49-F238E27FC236}">
                  <a16:creationId xmlns:a16="http://schemas.microsoft.com/office/drawing/2014/main" id="{50700145-FB8B-9240-BE59-B53A15A52A19}"/>
                </a:ext>
              </a:extLst>
            </p:cNvPr>
            <p:cNvSpPr>
              <a:spLocks noChangeArrowheads="1"/>
            </p:cNvSpPr>
            <p:nvPr/>
          </p:nvSpPr>
          <p:spPr bwMode="auto">
            <a:xfrm>
              <a:off x="1420287" y="5232112"/>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sp>
          <p:nvSpPr>
            <p:cNvPr id="77" name="Rectangle 26">
              <a:extLst>
                <a:ext uri="{FF2B5EF4-FFF2-40B4-BE49-F238E27FC236}">
                  <a16:creationId xmlns:a16="http://schemas.microsoft.com/office/drawing/2014/main" id="{98D65F98-CD8E-3A48-AF46-9758E4CA7BFD}"/>
                </a:ext>
              </a:extLst>
            </p:cNvPr>
            <p:cNvSpPr>
              <a:spLocks noChangeArrowheads="1"/>
            </p:cNvSpPr>
            <p:nvPr/>
          </p:nvSpPr>
          <p:spPr bwMode="auto">
            <a:xfrm>
              <a:off x="1869549" y="5232112"/>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err="1">
                  <a:latin typeface="Courier New" pitchFamily="49" charset="0"/>
                  <a:cs typeface="+mn-cs"/>
                </a:rPr>
                <a:t>ea</a:t>
              </a:r>
              <a:endParaRPr lang="en-US" sz="1800" dirty="0">
                <a:latin typeface="Courier New" pitchFamily="49" charset="0"/>
                <a:cs typeface="+mn-cs"/>
              </a:endParaRPr>
            </a:p>
          </p:txBody>
        </p:sp>
        <p:sp>
          <p:nvSpPr>
            <p:cNvPr id="78" name="Rectangle 27">
              <a:extLst>
                <a:ext uri="{FF2B5EF4-FFF2-40B4-BE49-F238E27FC236}">
                  <a16:creationId xmlns:a16="http://schemas.microsoft.com/office/drawing/2014/main" id="{767348DA-5FA9-1E4A-BD1A-23B2AB6CD29B}"/>
                </a:ext>
              </a:extLst>
            </p:cNvPr>
            <p:cNvSpPr>
              <a:spLocks noChangeArrowheads="1"/>
            </p:cNvSpPr>
            <p:nvPr/>
          </p:nvSpPr>
          <p:spPr bwMode="auto">
            <a:xfrm>
              <a:off x="2318812" y="5232112"/>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40</a:t>
              </a:r>
            </a:p>
          </p:txBody>
        </p:sp>
        <p:sp>
          <p:nvSpPr>
            <p:cNvPr id="79" name="Rectangle 24">
              <a:extLst>
                <a:ext uri="{FF2B5EF4-FFF2-40B4-BE49-F238E27FC236}">
                  <a16:creationId xmlns:a16="http://schemas.microsoft.com/office/drawing/2014/main" id="{31D453D5-6F20-8044-B2F3-CC593D12BB81}"/>
                </a:ext>
              </a:extLst>
            </p:cNvPr>
            <p:cNvSpPr>
              <a:spLocks noChangeArrowheads="1"/>
            </p:cNvSpPr>
            <p:nvPr/>
          </p:nvSpPr>
          <p:spPr bwMode="auto">
            <a:xfrm>
              <a:off x="971024" y="492089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solidFill>
                    <a:srgbClr val="FF0000"/>
                  </a:solidFill>
                  <a:latin typeface="Courier New" pitchFamily="49" charset="0"/>
                  <a:cs typeface="+mn-cs"/>
                </a:rPr>
                <a:t>7f</a:t>
              </a:r>
            </a:p>
          </p:txBody>
        </p:sp>
        <p:sp>
          <p:nvSpPr>
            <p:cNvPr id="80" name="Rectangle 25">
              <a:extLst>
                <a:ext uri="{FF2B5EF4-FFF2-40B4-BE49-F238E27FC236}">
                  <a16:creationId xmlns:a16="http://schemas.microsoft.com/office/drawing/2014/main" id="{6444198F-153E-5A4F-850F-643763CF25C7}"/>
                </a:ext>
              </a:extLst>
            </p:cNvPr>
            <p:cNvSpPr>
              <a:spLocks noChangeArrowheads="1"/>
            </p:cNvSpPr>
            <p:nvPr/>
          </p:nvSpPr>
          <p:spPr bwMode="auto">
            <a:xfrm>
              <a:off x="1420287" y="492089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dirty="0" err="1">
                  <a:latin typeface="Courier New" pitchFamily="49" charset="0"/>
                </a:rPr>
                <a:t>ff</a:t>
              </a:r>
              <a:endParaRPr lang="en-US" sz="1800" dirty="0">
                <a:latin typeface="Courier New" pitchFamily="49" charset="0"/>
                <a:cs typeface="+mn-cs"/>
              </a:endParaRPr>
            </a:p>
          </p:txBody>
        </p:sp>
        <p:sp>
          <p:nvSpPr>
            <p:cNvPr id="81" name="Rectangle 26">
              <a:extLst>
                <a:ext uri="{FF2B5EF4-FFF2-40B4-BE49-F238E27FC236}">
                  <a16:creationId xmlns:a16="http://schemas.microsoft.com/office/drawing/2014/main" id="{B04CD333-FBF6-BB48-8ADD-81DEF9D9CE6B}"/>
                </a:ext>
              </a:extLst>
            </p:cNvPr>
            <p:cNvSpPr>
              <a:spLocks noChangeArrowheads="1"/>
            </p:cNvSpPr>
            <p:nvPr/>
          </p:nvSpPr>
          <p:spPr bwMode="auto">
            <a:xfrm>
              <a:off x="1869549" y="492089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err="1">
                  <a:latin typeface="Courier New" pitchFamily="49" charset="0"/>
                  <a:cs typeface="+mn-cs"/>
                </a:rPr>
                <a:t>ff</a:t>
              </a:r>
              <a:endParaRPr lang="en-US" sz="1800" dirty="0">
                <a:latin typeface="Courier New" pitchFamily="49" charset="0"/>
                <a:cs typeface="+mn-cs"/>
              </a:endParaRPr>
            </a:p>
          </p:txBody>
        </p:sp>
        <p:sp>
          <p:nvSpPr>
            <p:cNvPr id="82" name="Rectangle 27">
              <a:extLst>
                <a:ext uri="{FF2B5EF4-FFF2-40B4-BE49-F238E27FC236}">
                  <a16:creationId xmlns:a16="http://schemas.microsoft.com/office/drawing/2014/main" id="{9DD3C56B-237F-444A-AC63-D5ECAB9C4AEA}"/>
                </a:ext>
              </a:extLst>
            </p:cNvPr>
            <p:cNvSpPr>
              <a:spLocks noChangeArrowheads="1"/>
            </p:cNvSpPr>
            <p:nvPr/>
          </p:nvSpPr>
          <p:spPr bwMode="auto">
            <a:xfrm>
              <a:off x="2318812" y="492089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err="1">
                  <a:latin typeface="Courier New" pitchFamily="49" charset="0"/>
                  <a:cs typeface="+mn-cs"/>
                </a:rPr>
                <a:t>ff</a:t>
              </a:r>
              <a:endParaRPr lang="en-US" sz="1800" dirty="0">
                <a:latin typeface="Courier New" pitchFamily="49" charset="0"/>
                <a:cs typeface="+mn-cs"/>
              </a:endParaRPr>
            </a:p>
          </p:txBody>
        </p:sp>
      </p:grpSp>
      <p:cxnSp>
        <p:nvCxnSpPr>
          <p:cNvPr id="7" name="Elbow Connector 6">
            <a:extLst>
              <a:ext uri="{FF2B5EF4-FFF2-40B4-BE49-F238E27FC236}">
                <a16:creationId xmlns:a16="http://schemas.microsoft.com/office/drawing/2014/main" id="{83946B47-0FF7-BA4B-B4B1-5E88F6E59B44}"/>
              </a:ext>
            </a:extLst>
          </p:cNvPr>
          <p:cNvCxnSpPr>
            <a:cxnSpLocks/>
            <a:stCxn id="78" idx="3"/>
            <a:endCxn id="65" idx="3"/>
          </p:cNvCxnSpPr>
          <p:nvPr/>
        </p:nvCxnSpPr>
        <p:spPr>
          <a:xfrm flipH="1">
            <a:off x="2615674" y="4624998"/>
            <a:ext cx="9616" cy="1852002"/>
          </a:xfrm>
          <a:prstGeom prst="bentConnector3">
            <a:avLst>
              <a:gd name="adj1" fmla="val -2377288"/>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099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eaLnBrk="1" hangingPunct="1"/>
            <a:r>
              <a:rPr lang="en-US" dirty="0"/>
              <a:t>Review: Stack Canaries</a:t>
            </a:r>
          </a:p>
        </p:txBody>
      </p:sp>
      <p:sp>
        <p:nvSpPr>
          <p:cNvPr id="360451" name="Rectangle 3"/>
          <p:cNvSpPr>
            <a:spLocks noChangeArrowheads="1"/>
          </p:cNvSpPr>
          <p:nvPr/>
        </p:nvSpPr>
        <p:spPr bwMode="auto">
          <a:xfrm>
            <a:off x="4808538" y="3584977"/>
            <a:ext cx="3364439" cy="304442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90487" tIns="44450" rIns="90487" bIns="44450">
            <a:spAutoFit/>
          </a:bodyPr>
          <a:lstStyle/>
          <a:p>
            <a:pPr eaLnBrk="0" hangingPunct="0">
              <a:tabLst>
                <a:tab pos="457200" algn="l"/>
                <a:tab pos="3146425" algn="l"/>
              </a:tabLst>
              <a:defRPr/>
            </a:pPr>
            <a:r>
              <a:rPr lang="en-US" sz="1600" b="1" dirty="0">
                <a:latin typeface="Courier New" pitchFamily="49" charset="0"/>
                <a:ea typeface="MS Mincho" pitchFamily="49" charset="-128"/>
                <a:cs typeface="+mn-cs"/>
              </a:rPr>
              <a:t>echo:</a:t>
            </a:r>
          </a:p>
          <a:p>
            <a:pPr eaLnBrk="0" hangingPunct="0">
              <a:tabLst>
                <a:tab pos="457200" algn="l"/>
                <a:tab pos="3146425" algn="l"/>
              </a:tabLst>
              <a:defRPr/>
            </a:pPr>
            <a:r>
              <a:rPr lang="en-US" sz="1600" b="1" dirty="0">
                <a:latin typeface="Courier New" pitchFamily="49" charset="0"/>
                <a:ea typeface="MS Mincho" pitchFamily="49" charset="-128"/>
                <a:cs typeface="+mn-cs"/>
              </a:rPr>
              <a:t>  </a:t>
            </a:r>
            <a:r>
              <a:rPr lang="en-US" sz="1600" b="1" dirty="0" err="1">
                <a:latin typeface="Courier New" pitchFamily="49" charset="0"/>
                <a:ea typeface="MS Mincho" pitchFamily="49" charset="-128"/>
                <a:cs typeface="+mn-cs"/>
              </a:rPr>
              <a:t>subq</a:t>
            </a:r>
            <a:r>
              <a:rPr lang="en-US" sz="1600" b="1" dirty="0">
                <a:latin typeface="Courier New" pitchFamily="49" charset="0"/>
                <a:ea typeface="MS Mincho" pitchFamily="49" charset="-128"/>
                <a:cs typeface="+mn-cs"/>
              </a:rPr>
              <a:t>  $24, %</a:t>
            </a:r>
            <a:r>
              <a:rPr lang="en-US" sz="1600" b="1" dirty="0" err="1">
                <a:latin typeface="Courier New" pitchFamily="49" charset="0"/>
                <a:ea typeface="MS Mincho" pitchFamily="49" charset="-128"/>
                <a:cs typeface="+mn-cs"/>
              </a:rPr>
              <a:t>rsp</a:t>
            </a:r>
            <a:endParaRPr lang="en-US" sz="1600" b="1" dirty="0">
              <a:latin typeface="Courier New" pitchFamily="49" charset="0"/>
              <a:ea typeface="MS Mincho" pitchFamily="49" charset="-128"/>
              <a:cs typeface="+mn-cs"/>
            </a:endParaRPr>
          </a:p>
          <a:p>
            <a:pPr eaLnBrk="0" hangingPunct="0">
              <a:tabLst>
                <a:tab pos="457200" algn="l"/>
                <a:tab pos="3146425" algn="l"/>
              </a:tabLst>
              <a:defRPr/>
            </a:pPr>
            <a:r>
              <a:rPr lang="en-US" sz="1600" b="1" dirty="0">
                <a:latin typeface="Courier New" pitchFamily="49" charset="0"/>
                <a:ea typeface="MS Mincho" pitchFamily="49" charset="-128"/>
                <a:cs typeface="+mn-cs"/>
              </a:rPr>
              <a:t>  </a:t>
            </a:r>
            <a:r>
              <a:rPr lang="en-US" sz="1600" b="1" dirty="0" err="1">
                <a:latin typeface="Courier New" pitchFamily="49" charset="0"/>
                <a:ea typeface="MS Mincho" pitchFamily="49" charset="-128"/>
                <a:cs typeface="+mn-cs"/>
              </a:rPr>
              <a:t>movq</a:t>
            </a:r>
            <a:r>
              <a:rPr lang="en-US" sz="1600" b="1" dirty="0">
                <a:latin typeface="Courier New" pitchFamily="49" charset="0"/>
                <a:ea typeface="MS Mincho" pitchFamily="49" charset="-128"/>
                <a:cs typeface="+mn-cs"/>
              </a:rPr>
              <a:t>  %</a:t>
            </a:r>
            <a:r>
              <a:rPr lang="en-US" sz="1600" b="1" dirty="0" err="1">
                <a:latin typeface="Courier New" pitchFamily="49" charset="0"/>
                <a:ea typeface="MS Mincho" pitchFamily="49" charset="-128"/>
                <a:cs typeface="+mn-cs"/>
              </a:rPr>
              <a:t>rsp</a:t>
            </a:r>
            <a:r>
              <a:rPr lang="en-US" sz="1600" b="1" dirty="0">
                <a:latin typeface="Courier New" pitchFamily="49" charset="0"/>
                <a:ea typeface="MS Mincho" pitchFamily="49" charset="-128"/>
                <a:cs typeface="+mn-cs"/>
              </a:rPr>
              <a:t>, %</a:t>
            </a:r>
            <a:r>
              <a:rPr lang="en-US" sz="1600" b="1" dirty="0" err="1">
                <a:latin typeface="Courier New" pitchFamily="49" charset="0"/>
                <a:ea typeface="MS Mincho" pitchFamily="49" charset="-128"/>
                <a:cs typeface="+mn-cs"/>
              </a:rPr>
              <a:t>rdi</a:t>
            </a:r>
            <a:endParaRPr lang="en-US" sz="1600" b="1" dirty="0">
              <a:latin typeface="Courier New" pitchFamily="49" charset="0"/>
              <a:ea typeface="MS Mincho" pitchFamily="49" charset="-128"/>
              <a:cs typeface="+mn-cs"/>
            </a:endParaRPr>
          </a:p>
          <a:p>
            <a:pPr eaLnBrk="0" hangingPunct="0">
              <a:tabLst>
                <a:tab pos="457200" algn="l"/>
                <a:tab pos="3146425" algn="l"/>
              </a:tabLst>
              <a:defRPr/>
            </a:pPr>
            <a:r>
              <a:rPr lang="en-US" sz="1600" b="1" dirty="0">
                <a:latin typeface="Courier New" pitchFamily="49" charset="0"/>
                <a:ea typeface="MS Mincho" pitchFamily="49" charset="-128"/>
                <a:cs typeface="+mn-cs"/>
              </a:rPr>
              <a:t>  call  gets</a:t>
            </a:r>
          </a:p>
          <a:p>
            <a:pPr eaLnBrk="0" hangingPunct="0">
              <a:tabLst>
                <a:tab pos="457200" algn="l"/>
                <a:tab pos="3146425" algn="l"/>
              </a:tabLst>
              <a:defRPr/>
            </a:pPr>
            <a:r>
              <a:rPr lang="en-US" sz="1600" b="1" dirty="0">
                <a:latin typeface="Courier New" pitchFamily="49" charset="0"/>
                <a:ea typeface="MS Mincho" pitchFamily="49" charset="-128"/>
                <a:cs typeface="+mn-cs"/>
              </a:rPr>
              <a:t>  </a:t>
            </a:r>
            <a:r>
              <a:rPr lang="en-US" sz="1600" b="1" dirty="0">
                <a:latin typeface="Courier New" pitchFamily="49" charset="0"/>
                <a:ea typeface="MS Mincho" pitchFamily="49" charset="-128"/>
              </a:rPr>
              <a:t>call puts</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movq</a:t>
            </a:r>
            <a:r>
              <a:rPr lang="en-US" sz="1600" b="1" dirty="0">
                <a:latin typeface="Courier New" panose="02070309020205020404" pitchFamily="49" charset="0"/>
                <a:cs typeface="Courier New" panose="02070309020205020404" pitchFamily="49" charset="0"/>
              </a:rPr>
              <a:t>    24(%</a:t>
            </a:r>
            <a:r>
              <a:rPr lang="en-US" sz="1600" b="1" dirty="0" err="1">
                <a:latin typeface="Courier New" panose="02070309020205020404" pitchFamily="49" charset="0"/>
                <a:cs typeface="Courier New" panose="02070309020205020404" pitchFamily="49" charset="0"/>
              </a:rPr>
              <a:t>rsp</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rdx</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xorq</a:t>
            </a:r>
            <a:r>
              <a:rPr lang="en-US" sz="1600" b="1" dirty="0">
                <a:latin typeface="Courier New" panose="02070309020205020404" pitchFamily="49" charset="0"/>
                <a:cs typeface="Courier New" panose="02070309020205020404" pitchFamily="49" charset="0"/>
              </a:rPr>
              <a:t>    %fs:40, %</a:t>
            </a:r>
            <a:r>
              <a:rPr lang="en-US" sz="1600" b="1" dirty="0" err="1">
                <a:latin typeface="Courier New" panose="02070309020205020404" pitchFamily="49" charset="0"/>
                <a:cs typeface="Courier New" panose="02070309020205020404" pitchFamily="49" charset="0"/>
              </a:rPr>
              <a:t>rdx</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je</a:t>
            </a:r>
            <a:r>
              <a:rPr lang="en-US" sz="1600" b="1" dirty="0">
                <a:latin typeface="Courier New" panose="02070309020205020404" pitchFamily="49" charset="0"/>
                <a:cs typeface="Courier New" panose="02070309020205020404" pitchFamily="49" charset="0"/>
              </a:rPr>
              <a:t>      .L3</a:t>
            </a:r>
          </a:p>
          <a:p>
            <a:r>
              <a:rPr lang="en-US" sz="1600" b="1" dirty="0">
                <a:latin typeface="Courier New" panose="02070309020205020404" pitchFamily="49" charset="0"/>
                <a:cs typeface="Courier New" panose="02070309020205020404" pitchFamily="49" charset="0"/>
              </a:rPr>
              <a:t>  call    __</a:t>
            </a:r>
            <a:r>
              <a:rPr lang="en-US" sz="1600" b="1" dirty="0" err="1">
                <a:latin typeface="Courier New" panose="02070309020205020404" pitchFamily="49" charset="0"/>
                <a:cs typeface="Courier New" panose="02070309020205020404" pitchFamily="49" charset="0"/>
              </a:rPr>
              <a:t>stack_chk_fail</a:t>
            </a:r>
            <a:endParaRPr lang="en-US" sz="1600" b="1" dirty="0">
              <a:latin typeface="Courier New" panose="02070309020205020404" pitchFamily="49" charset="0"/>
              <a:cs typeface="Courier New" panose="02070309020205020404" pitchFamily="49" charset="0"/>
            </a:endParaRPr>
          </a:p>
          <a:p>
            <a:pPr eaLnBrk="0" hangingPunct="0">
              <a:tabLst>
                <a:tab pos="457200" algn="l"/>
                <a:tab pos="3146425" algn="l"/>
              </a:tabLst>
              <a:defRPr/>
            </a:pPr>
            <a:r>
              <a:rPr lang="en-US" sz="1600" b="1" dirty="0">
                <a:latin typeface="Courier New" pitchFamily="49" charset="0"/>
                <a:ea typeface="MS Mincho" pitchFamily="49" charset="-128"/>
              </a:rPr>
              <a:t>.L3</a:t>
            </a:r>
          </a:p>
          <a:p>
            <a:pPr eaLnBrk="0" hangingPunct="0">
              <a:tabLst>
                <a:tab pos="457200" algn="l"/>
                <a:tab pos="3146425" algn="l"/>
              </a:tabLst>
              <a:defRPr/>
            </a:pPr>
            <a:r>
              <a:rPr lang="en-US" sz="1600" b="1" dirty="0">
                <a:latin typeface="Courier New" pitchFamily="49" charset="0"/>
                <a:ea typeface="MS Mincho" pitchFamily="49" charset="-128"/>
                <a:cs typeface="+mn-cs"/>
              </a:rPr>
              <a:t>  </a:t>
            </a:r>
            <a:r>
              <a:rPr lang="en-US" sz="1600" b="1" dirty="0" err="1">
                <a:latin typeface="Courier New" pitchFamily="49" charset="0"/>
                <a:ea typeface="MS Mincho" pitchFamily="49" charset="-128"/>
                <a:cs typeface="+mn-cs"/>
              </a:rPr>
              <a:t>addq</a:t>
            </a:r>
            <a:r>
              <a:rPr lang="en-US" sz="1600" b="1" dirty="0">
                <a:latin typeface="Courier New" pitchFamily="49" charset="0"/>
                <a:ea typeface="MS Mincho" pitchFamily="49" charset="-128"/>
                <a:cs typeface="+mn-cs"/>
              </a:rPr>
              <a:t>  $24, %</a:t>
            </a:r>
            <a:r>
              <a:rPr lang="en-US" sz="1600" b="1" dirty="0" err="1">
                <a:latin typeface="Courier New" pitchFamily="49" charset="0"/>
                <a:ea typeface="MS Mincho" pitchFamily="49" charset="-128"/>
                <a:cs typeface="+mn-cs"/>
              </a:rPr>
              <a:t>rsp</a:t>
            </a:r>
            <a:endParaRPr lang="en-US" sz="1600" b="1" dirty="0">
              <a:latin typeface="Courier New" pitchFamily="49" charset="0"/>
              <a:ea typeface="MS Mincho" pitchFamily="49" charset="-128"/>
              <a:cs typeface="+mn-cs"/>
            </a:endParaRPr>
          </a:p>
          <a:p>
            <a:pPr eaLnBrk="0" hangingPunct="0">
              <a:tabLst>
                <a:tab pos="457200" algn="l"/>
                <a:tab pos="3146425" algn="l"/>
              </a:tabLst>
              <a:defRPr/>
            </a:pPr>
            <a:r>
              <a:rPr lang="en-US" sz="1600" b="1" dirty="0">
                <a:latin typeface="Courier New" pitchFamily="49" charset="0"/>
                <a:ea typeface="MS Mincho" pitchFamily="49" charset="-128"/>
              </a:rPr>
              <a:t>  ret</a:t>
            </a:r>
          </a:p>
        </p:txBody>
      </p:sp>
      <p:sp>
        <p:nvSpPr>
          <p:cNvPr id="360470" name="Rectangle 22"/>
          <p:cNvSpPr>
            <a:spLocks noChangeArrowheads="1"/>
          </p:cNvSpPr>
          <p:nvPr/>
        </p:nvSpPr>
        <p:spPr bwMode="auto">
          <a:xfrm>
            <a:off x="533400" y="3051174"/>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sp>
        <p:nvSpPr>
          <p:cNvPr id="360477" name="Line 29"/>
          <p:cNvSpPr>
            <a:spLocks noChangeShapeType="1"/>
          </p:cNvSpPr>
          <p:nvPr/>
        </p:nvSpPr>
        <p:spPr bwMode="auto">
          <a:xfrm flipH="1">
            <a:off x="2950076" y="5960140"/>
            <a:ext cx="450850" cy="0"/>
          </a:xfrm>
          <a:prstGeom prst="line">
            <a:avLst/>
          </a:prstGeom>
          <a:noFill/>
          <a:ln w="28575">
            <a:solidFill>
              <a:schemeClr val="tx1"/>
            </a:solidFill>
            <a:round/>
            <a:headEnd/>
            <a:tailEnd type="triangle" w="med" len="med"/>
          </a:ln>
        </p:spPr>
        <p:txBody>
          <a:bodyPr/>
          <a:lstStyle/>
          <a:p>
            <a:endParaRPr lang="en-US"/>
          </a:p>
        </p:txBody>
      </p:sp>
      <p:sp>
        <p:nvSpPr>
          <p:cNvPr id="360478" name="Rectangle 30"/>
          <p:cNvSpPr>
            <a:spLocks noChangeArrowheads="1"/>
          </p:cNvSpPr>
          <p:nvPr/>
        </p:nvSpPr>
        <p:spPr bwMode="auto">
          <a:xfrm>
            <a:off x="3362826" y="5787102"/>
            <a:ext cx="738754" cy="369332"/>
          </a:xfrm>
          <a:prstGeom prst="rect">
            <a:avLst/>
          </a:prstGeom>
          <a:noFill/>
          <a:ln w="9525">
            <a:noFill/>
            <a:miter lim="800000"/>
            <a:headEnd/>
            <a:tailEnd/>
          </a:ln>
        </p:spPr>
        <p:txBody>
          <a:bodyPr wrap="none">
            <a:spAutoFit/>
          </a:bodyPr>
          <a:lstStyle/>
          <a:p>
            <a:r>
              <a:rPr lang="en-US" sz="1800" dirty="0">
                <a:latin typeface="Courier New" pitchFamily="49" charset="0"/>
              </a:rPr>
              <a:t>%</a:t>
            </a:r>
            <a:r>
              <a:rPr lang="en-US" sz="1800" dirty="0" err="1">
                <a:latin typeface="Courier New" pitchFamily="49" charset="0"/>
              </a:rPr>
              <a:t>rsp</a:t>
            </a:r>
            <a:endParaRPr lang="en-US" sz="1800" dirty="0">
              <a:latin typeface="Courier New" pitchFamily="49" charset="0"/>
            </a:endParaRPr>
          </a:p>
        </p:txBody>
      </p:sp>
      <p:sp>
        <p:nvSpPr>
          <p:cNvPr id="360479" name="Rectangle 31"/>
          <p:cNvSpPr>
            <a:spLocks noChangeArrowheads="1"/>
          </p:cNvSpPr>
          <p:nvPr/>
        </p:nvSpPr>
        <p:spPr bwMode="auto">
          <a:xfrm>
            <a:off x="533400" y="1908175"/>
            <a:ext cx="1797050" cy="1143000"/>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800" b="0" dirty="0">
                <a:latin typeface="Calibri" pitchFamily="34" charset="0"/>
                <a:cs typeface="+mn-cs"/>
              </a:rPr>
              <a:t>Stack Frame</a:t>
            </a:r>
          </a:p>
          <a:p>
            <a:pPr algn="ctr">
              <a:defRPr/>
            </a:pPr>
            <a:r>
              <a:rPr lang="en-US" sz="1800" b="0" dirty="0">
                <a:latin typeface="Calibri" pitchFamily="34" charset="0"/>
                <a:cs typeface="+mn-cs"/>
              </a:rPr>
              <a:t>for </a:t>
            </a:r>
            <a:r>
              <a:rPr lang="en-US" sz="1800" dirty="0" err="1">
                <a:latin typeface="Courier New" pitchFamily="49" charset="0"/>
                <a:cs typeface="+mn-cs"/>
              </a:rPr>
              <a:t>call_echo</a:t>
            </a:r>
            <a:endParaRPr lang="en-US" sz="1800" dirty="0">
              <a:latin typeface="Courier New" pitchFamily="49" charset="0"/>
              <a:cs typeface="+mn-cs"/>
            </a:endParaRPr>
          </a:p>
        </p:txBody>
      </p:sp>
      <p:sp>
        <p:nvSpPr>
          <p:cNvPr id="360472" name="Rectangle 24"/>
          <p:cNvSpPr>
            <a:spLocks noChangeArrowheads="1"/>
          </p:cNvSpPr>
          <p:nvPr/>
        </p:nvSpPr>
        <p:spPr bwMode="auto">
          <a:xfrm>
            <a:off x="521761" y="5801112"/>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a:t>
            </a:r>
          </a:p>
        </p:txBody>
      </p:sp>
      <p:sp>
        <p:nvSpPr>
          <p:cNvPr id="360473" name="Rectangle 25"/>
          <p:cNvSpPr>
            <a:spLocks noChangeArrowheads="1"/>
          </p:cNvSpPr>
          <p:nvPr/>
        </p:nvSpPr>
        <p:spPr bwMode="auto">
          <a:xfrm>
            <a:off x="971024" y="5801112"/>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[2]</a:t>
            </a:r>
          </a:p>
        </p:txBody>
      </p:sp>
      <p:sp>
        <p:nvSpPr>
          <p:cNvPr id="360474" name="Rectangle 26"/>
          <p:cNvSpPr>
            <a:spLocks noChangeArrowheads="1"/>
          </p:cNvSpPr>
          <p:nvPr/>
        </p:nvSpPr>
        <p:spPr bwMode="auto">
          <a:xfrm>
            <a:off x="1420286" y="5801112"/>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[1]</a:t>
            </a:r>
          </a:p>
        </p:txBody>
      </p:sp>
      <p:sp>
        <p:nvSpPr>
          <p:cNvPr id="360475" name="Rectangle 27"/>
          <p:cNvSpPr>
            <a:spLocks noChangeArrowheads="1"/>
          </p:cNvSpPr>
          <p:nvPr/>
        </p:nvSpPr>
        <p:spPr bwMode="auto">
          <a:xfrm>
            <a:off x="1869549" y="5801112"/>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[0]</a:t>
            </a:r>
          </a:p>
        </p:txBody>
      </p:sp>
      <p:sp>
        <p:nvSpPr>
          <p:cNvPr id="360476" name="Rectangle 28"/>
          <p:cNvSpPr>
            <a:spLocks noChangeArrowheads="1"/>
          </p:cNvSpPr>
          <p:nvPr/>
        </p:nvSpPr>
        <p:spPr bwMode="auto">
          <a:xfrm>
            <a:off x="2327776" y="5793524"/>
            <a:ext cx="593725" cy="366712"/>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latin typeface="Courier New" pitchFamily="49" charset="0"/>
            </a:endParaRPr>
          </a:p>
        </p:txBody>
      </p:sp>
      <p:sp>
        <p:nvSpPr>
          <p:cNvPr id="18" name="Rectangle 23"/>
          <p:cNvSpPr>
            <a:spLocks noChangeArrowheads="1"/>
          </p:cNvSpPr>
          <p:nvPr/>
        </p:nvSpPr>
        <p:spPr bwMode="auto">
          <a:xfrm>
            <a:off x="521761" y="4265999"/>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dirty="0">
                <a:latin typeface="Calibri" pitchFamily="34" charset="0"/>
              </a:rPr>
              <a:t>Stack </a:t>
            </a:r>
            <a:r>
              <a:rPr lang="en-US" dirty="0">
                <a:latin typeface="Calibri" pitchFamily="34" charset="0"/>
              </a:rPr>
              <a:t>Frame </a:t>
            </a:r>
          </a:p>
          <a:p>
            <a:pPr algn="ctr">
              <a:defRPr/>
            </a:pPr>
            <a:r>
              <a:rPr lang="en-US" dirty="0">
                <a:latin typeface="Calibri" pitchFamily="34" charset="0"/>
              </a:rPr>
              <a:t>for</a:t>
            </a:r>
            <a:r>
              <a:rPr lang="en-US" dirty="0">
                <a:latin typeface="Courier New" pitchFamily="49" charset="0"/>
              </a:rPr>
              <a:t> echo</a:t>
            </a:r>
            <a:r>
              <a:rPr lang="en-US" dirty="0">
                <a:latin typeface="Calibri" pitchFamily="34" charset="0"/>
              </a:rPr>
              <a:t> </a:t>
            </a:r>
            <a:endParaRPr lang="en-US" sz="1800" dirty="0">
              <a:latin typeface="Courier New" pitchFamily="49" charset="0"/>
            </a:endParaRPr>
          </a:p>
        </p:txBody>
      </p:sp>
      <p:sp>
        <p:nvSpPr>
          <p:cNvPr id="2" name="Slide Number Placeholder 1"/>
          <p:cNvSpPr>
            <a:spLocks noGrp="1"/>
          </p:cNvSpPr>
          <p:nvPr>
            <p:ph type="sldNum" sz="quarter" idx="12"/>
          </p:nvPr>
        </p:nvSpPr>
        <p:spPr/>
        <p:txBody>
          <a:bodyPr/>
          <a:lstStyle/>
          <a:p>
            <a:fld id="{D519158F-3378-D44B-876B-64E70D409B50}" type="slidenum">
              <a:rPr lang="en-US" smtClean="0">
                <a:solidFill>
                  <a:srgbClr val="297FD5"/>
                </a:solidFill>
              </a:rPr>
              <a:pPr/>
              <a:t>4</a:t>
            </a:fld>
            <a:endParaRPr lang="en-US">
              <a:solidFill>
                <a:srgbClr val="297FD5"/>
              </a:solidFill>
            </a:endParaRPr>
          </a:p>
        </p:txBody>
      </p:sp>
      <p:sp>
        <p:nvSpPr>
          <p:cNvPr id="17" name="Rectangle 22">
            <a:extLst>
              <a:ext uri="{FF2B5EF4-FFF2-40B4-BE49-F238E27FC236}">
                <a16:creationId xmlns:a16="http://schemas.microsoft.com/office/drawing/2014/main" id="{8209727F-EF25-7B49-9774-2CA69B683162}"/>
              </a:ext>
            </a:extLst>
          </p:cNvPr>
          <p:cNvSpPr>
            <a:spLocks noChangeArrowheads="1"/>
          </p:cNvSpPr>
          <p:nvPr/>
        </p:nvSpPr>
        <p:spPr bwMode="auto">
          <a:xfrm>
            <a:off x="533400" y="3044997"/>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grpSp>
        <p:nvGrpSpPr>
          <p:cNvPr id="19" name="Group 18">
            <a:extLst>
              <a:ext uri="{FF2B5EF4-FFF2-40B4-BE49-F238E27FC236}">
                <a16:creationId xmlns:a16="http://schemas.microsoft.com/office/drawing/2014/main" id="{13E7CCBF-9CB5-AB41-A6C3-76A4AEA3BDFA}"/>
              </a:ext>
            </a:extLst>
          </p:cNvPr>
          <p:cNvGrpSpPr/>
          <p:nvPr/>
        </p:nvGrpSpPr>
        <p:grpSpPr>
          <a:xfrm>
            <a:off x="533400" y="3324225"/>
            <a:ext cx="1797050" cy="304800"/>
            <a:chOff x="2377022" y="2811289"/>
            <a:chExt cx="1797050" cy="304800"/>
          </a:xfrm>
        </p:grpSpPr>
        <p:sp>
          <p:nvSpPr>
            <p:cNvPr id="20" name="Rectangle 24">
              <a:extLst>
                <a:ext uri="{FF2B5EF4-FFF2-40B4-BE49-F238E27FC236}">
                  <a16:creationId xmlns:a16="http://schemas.microsoft.com/office/drawing/2014/main" id="{F14B1498-DEB5-474E-B1F0-27A5F627D757}"/>
                </a:ext>
              </a:extLst>
            </p:cNvPr>
            <p:cNvSpPr>
              <a:spLocks noChangeArrowheads="1"/>
            </p:cNvSpPr>
            <p:nvPr/>
          </p:nvSpPr>
          <p:spPr bwMode="auto">
            <a:xfrm>
              <a:off x="2377022" y="2811289"/>
              <a:ext cx="449263"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sp>
          <p:nvSpPr>
            <p:cNvPr id="21" name="Rectangle 25">
              <a:extLst>
                <a:ext uri="{FF2B5EF4-FFF2-40B4-BE49-F238E27FC236}">
                  <a16:creationId xmlns:a16="http://schemas.microsoft.com/office/drawing/2014/main" id="{899B1B8A-3701-1D48-9944-E16693F70EE8}"/>
                </a:ext>
              </a:extLst>
            </p:cNvPr>
            <p:cNvSpPr>
              <a:spLocks noChangeArrowheads="1"/>
            </p:cNvSpPr>
            <p:nvPr/>
          </p:nvSpPr>
          <p:spPr bwMode="auto">
            <a:xfrm>
              <a:off x="2826285" y="2811289"/>
              <a:ext cx="449262"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40</a:t>
              </a:r>
            </a:p>
          </p:txBody>
        </p:sp>
        <p:sp>
          <p:nvSpPr>
            <p:cNvPr id="22" name="Rectangle 26">
              <a:extLst>
                <a:ext uri="{FF2B5EF4-FFF2-40B4-BE49-F238E27FC236}">
                  <a16:creationId xmlns:a16="http://schemas.microsoft.com/office/drawing/2014/main" id="{67167737-740B-0042-93AF-231B40B184F1}"/>
                </a:ext>
              </a:extLst>
            </p:cNvPr>
            <p:cNvSpPr>
              <a:spLocks noChangeArrowheads="1"/>
            </p:cNvSpPr>
            <p:nvPr/>
          </p:nvSpPr>
          <p:spPr bwMode="auto">
            <a:xfrm>
              <a:off x="3275547" y="2811289"/>
              <a:ext cx="449263"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06</a:t>
              </a:r>
            </a:p>
          </p:txBody>
        </p:sp>
        <p:sp>
          <p:nvSpPr>
            <p:cNvPr id="23" name="Rectangle 27">
              <a:extLst>
                <a:ext uri="{FF2B5EF4-FFF2-40B4-BE49-F238E27FC236}">
                  <a16:creationId xmlns:a16="http://schemas.microsoft.com/office/drawing/2014/main" id="{289545ED-D57D-3641-8723-DD0374818325}"/>
                </a:ext>
              </a:extLst>
            </p:cNvPr>
            <p:cNvSpPr>
              <a:spLocks noChangeArrowheads="1"/>
            </p:cNvSpPr>
            <p:nvPr/>
          </p:nvSpPr>
          <p:spPr bwMode="auto">
            <a:xfrm>
              <a:off x="3724810" y="2811289"/>
              <a:ext cx="449262"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f6</a:t>
              </a:r>
            </a:p>
          </p:txBody>
        </p:sp>
      </p:grpSp>
      <p:grpSp>
        <p:nvGrpSpPr>
          <p:cNvPr id="24" name="Group 23">
            <a:extLst>
              <a:ext uri="{FF2B5EF4-FFF2-40B4-BE49-F238E27FC236}">
                <a16:creationId xmlns:a16="http://schemas.microsoft.com/office/drawing/2014/main" id="{098120A8-8B9B-3B4D-8639-40A9C5ED36FA}"/>
              </a:ext>
            </a:extLst>
          </p:cNvPr>
          <p:cNvGrpSpPr/>
          <p:nvPr/>
        </p:nvGrpSpPr>
        <p:grpSpPr>
          <a:xfrm>
            <a:off x="528592" y="3023006"/>
            <a:ext cx="1806666" cy="308707"/>
            <a:chOff x="2367406" y="2811288"/>
            <a:chExt cx="1806666" cy="308707"/>
          </a:xfrm>
        </p:grpSpPr>
        <p:sp>
          <p:nvSpPr>
            <p:cNvPr id="25" name="Rectangle 24">
              <a:extLst>
                <a:ext uri="{FF2B5EF4-FFF2-40B4-BE49-F238E27FC236}">
                  <a16:creationId xmlns:a16="http://schemas.microsoft.com/office/drawing/2014/main" id="{C8E2A9F4-C8DA-BA45-BB87-94567431992B}"/>
                </a:ext>
              </a:extLst>
            </p:cNvPr>
            <p:cNvSpPr>
              <a:spLocks noChangeArrowheads="1"/>
            </p:cNvSpPr>
            <p:nvPr/>
          </p:nvSpPr>
          <p:spPr bwMode="auto">
            <a:xfrm>
              <a:off x="2367406" y="2811288"/>
              <a:ext cx="458879" cy="308707"/>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sp>
          <p:nvSpPr>
            <p:cNvPr id="26" name="Rectangle 25">
              <a:extLst>
                <a:ext uri="{FF2B5EF4-FFF2-40B4-BE49-F238E27FC236}">
                  <a16:creationId xmlns:a16="http://schemas.microsoft.com/office/drawing/2014/main" id="{3826DF3F-CB11-3C4E-AD0D-97E3538B9CB3}"/>
                </a:ext>
              </a:extLst>
            </p:cNvPr>
            <p:cNvSpPr>
              <a:spLocks noChangeArrowheads="1"/>
            </p:cNvSpPr>
            <p:nvPr/>
          </p:nvSpPr>
          <p:spPr bwMode="auto">
            <a:xfrm>
              <a:off x="2826285" y="2811289"/>
              <a:ext cx="449262"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sp>
          <p:nvSpPr>
            <p:cNvPr id="27" name="Rectangle 26">
              <a:extLst>
                <a:ext uri="{FF2B5EF4-FFF2-40B4-BE49-F238E27FC236}">
                  <a16:creationId xmlns:a16="http://schemas.microsoft.com/office/drawing/2014/main" id="{62723D47-196C-6A4F-B32E-6CF1282550C7}"/>
                </a:ext>
              </a:extLst>
            </p:cNvPr>
            <p:cNvSpPr>
              <a:spLocks noChangeArrowheads="1"/>
            </p:cNvSpPr>
            <p:nvPr/>
          </p:nvSpPr>
          <p:spPr bwMode="auto">
            <a:xfrm>
              <a:off x="3275547" y="2811289"/>
              <a:ext cx="449263"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sp>
          <p:nvSpPr>
            <p:cNvPr id="28" name="Rectangle 27">
              <a:extLst>
                <a:ext uri="{FF2B5EF4-FFF2-40B4-BE49-F238E27FC236}">
                  <a16:creationId xmlns:a16="http://schemas.microsoft.com/office/drawing/2014/main" id="{5AE6AB9B-A4C7-F64C-AFDC-FEFE1863D176}"/>
                </a:ext>
              </a:extLst>
            </p:cNvPr>
            <p:cNvSpPr>
              <a:spLocks noChangeArrowheads="1"/>
            </p:cNvSpPr>
            <p:nvPr/>
          </p:nvSpPr>
          <p:spPr bwMode="auto">
            <a:xfrm>
              <a:off x="3724810" y="2811289"/>
              <a:ext cx="449262"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grpSp>
      <p:sp>
        <p:nvSpPr>
          <p:cNvPr id="29" name="Rectangle 28">
            <a:extLst>
              <a:ext uri="{FF2B5EF4-FFF2-40B4-BE49-F238E27FC236}">
                <a16:creationId xmlns:a16="http://schemas.microsoft.com/office/drawing/2014/main" id="{BE5CAFA5-993D-6D4C-A2EE-17BAAECFA0CF}"/>
              </a:ext>
            </a:extLst>
          </p:cNvPr>
          <p:cNvSpPr>
            <a:spLocks noChangeArrowheads="1"/>
          </p:cNvSpPr>
          <p:nvPr/>
        </p:nvSpPr>
        <p:spPr bwMode="auto">
          <a:xfrm>
            <a:off x="2390821" y="3050401"/>
            <a:ext cx="1011815" cy="646331"/>
          </a:xfrm>
          <a:prstGeom prst="rect">
            <a:avLst/>
          </a:prstGeom>
          <a:noFill/>
          <a:ln w="9525">
            <a:noFill/>
            <a:miter lim="800000"/>
            <a:headEnd/>
            <a:tailEnd/>
          </a:ln>
        </p:spPr>
        <p:txBody>
          <a:bodyPr wrap="none">
            <a:spAutoFit/>
          </a:bodyPr>
          <a:lstStyle/>
          <a:p>
            <a:r>
              <a:rPr lang="en-US" sz="1800" dirty="0">
                <a:latin typeface="Courier New" pitchFamily="49" charset="0"/>
              </a:rPr>
              <a:t>saved </a:t>
            </a:r>
          </a:p>
          <a:p>
            <a:r>
              <a:rPr lang="en-US" sz="1800" dirty="0">
                <a:latin typeface="Courier New" pitchFamily="49" charset="0"/>
              </a:rPr>
              <a:t>%rip</a:t>
            </a:r>
          </a:p>
        </p:txBody>
      </p:sp>
      <p:sp>
        <p:nvSpPr>
          <p:cNvPr id="63" name="Rectangle 23">
            <a:extLst>
              <a:ext uri="{FF2B5EF4-FFF2-40B4-BE49-F238E27FC236}">
                <a16:creationId xmlns:a16="http://schemas.microsoft.com/office/drawing/2014/main" id="{B74E3410-A8CE-7945-A982-B4FAA619DD09}"/>
              </a:ext>
            </a:extLst>
          </p:cNvPr>
          <p:cNvSpPr>
            <a:spLocks noChangeArrowheads="1"/>
          </p:cNvSpPr>
          <p:nvPr/>
        </p:nvSpPr>
        <p:spPr bwMode="auto">
          <a:xfrm>
            <a:off x="528592" y="3642086"/>
            <a:ext cx="1797050" cy="60758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1800" dirty="0">
                <a:solidFill>
                  <a:schemeClr val="bg1"/>
                </a:solidFill>
                <a:latin typeface="Calibri" pitchFamily="34" charset="0"/>
              </a:rPr>
              <a:t>Stack </a:t>
            </a:r>
            <a:r>
              <a:rPr lang="en-US" dirty="0">
                <a:solidFill>
                  <a:schemeClr val="bg1"/>
                </a:solidFill>
                <a:latin typeface="Calibri" pitchFamily="34" charset="0"/>
              </a:rPr>
              <a:t>Frame </a:t>
            </a:r>
          </a:p>
          <a:p>
            <a:pPr algn="ctr">
              <a:defRPr/>
            </a:pPr>
            <a:r>
              <a:rPr lang="en-US" dirty="0">
                <a:solidFill>
                  <a:schemeClr val="bg1"/>
                </a:solidFill>
                <a:latin typeface="Calibri" pitchFamily="34" charset="0"/>
              </a:rPr>
              <a:t>for</a:t>
            </a:r>
            <a:r>
              <a:rPr lang="en-US" dirty="0">
                <a:solidFill>
                  <a:schemeClr val="bg1"/>
                </a:solidFill>
                <a:latin typeface="Courier New" pitchFamily="49" charset="0"/>
              </a:rPr>
              <a:t> echo</a:t>
            </a:r>
            <a:r>
              <a:rPr lang="en-US" dirty="0">
                <a:solidFill>
                  <a:schemeClr val="bg1"/>
                </a:solidFill>
                <a:latin typeface="Calibri" pitchFamily="34" charset="0"/>
              </a:rPr>
              <a:t> </a:t>
            </a:r>
            <a:endParaRPr lang="en-US" sz="1800" dirty="0">
              <a:solidFill>
                <a:schemeClr val="bg1"/>
              </a:solidFill>
              <a:latin typeface="Courier New" pitchFamily="49" charset="0"/>
            </a:endParaRPr>
          </a:p>
        </p:txBody>
      </p:sp>
      <p:grpSp>
        <p:nvGrpSpPr>
          <p:cNvPr id="4" name="Group 3">
            <a:extLst>
              <a:ext uri="{FF2B5EF4-FFF2-40B4-BE49-F238E27FC236}">
                <a16:creationId xmlns:a16="http://schemas.microsoft.com/office/drawing/2014/main" id="{DC7ABB1C-49E1-9641-808A-A0F6E85E8AB0}"/>
              </a:ext>
            </a:extLst>
          </p:cNvPr>
          <p:cNvGrpSpPr/>
          <p:nvPr/>
        </p:nvGrpSpPr>
        <p:grpSpPr>
          <a:xfrm>
            <a:off x="532617" y="3926346"/>
            <a:ext cx="1797050" cy="2179360"/>
            <a:chOff x="533400" y="3307040"/>
            <a:chExt cx="1797050" cy="2179360"/>
          </a:xfrm>
        </p:grpSpPr>
        <p:grpSp>
          <p:nvGrpSpPr>
            <p:cNvPr id="3" name="Group 2">
              <a:extLst>
                <a:ext uri="{FF2B5EF4-FFF2-40B4-BE49-F238E27FC236}">
                  <a16:creationId xmlns:a16="http://schemas.microsoft.com/office/drawing/2014/main" id="{C4B2DC33-118E-7241-9A6E-B1663669D500}"/>
                </a:ext>
              </a:extLst>
            </p:cNvPr>
            <p:cNvGrpSpPr/>
            <p:nvPr/>
          </p:nvGrpSpPr>
          <p:grpSpPr>
            <a:xfrm>
              <a:off x="533400" y="3625490"/>
              <a:ext cx="1797050" cy="1860910"/>
              <a:chOff x="533400" y="3625490"/>
              <a:chExt cx="1797050" cy="1860910"/>
            </a:xfrm>
          </p:grpSpPr>
          <p:grpSp>
            <p:nvGrpSpPr>
              <p:cNvPr id="30" name="Group 29">
                <a:extLst>
                  <a:ext uri="{FF2B5EF4-FFF2-40B4-BE49-F238E27FC236}">
                    <a16:creationId xmlns:a16="http://schemas.microsoft.com/office/drawing/2014/main" id="{B15C32C3-2B48-9943-80FC-DEA83C4875A7}"/>
                  </a:ext>
                </a:extLst>
              </p:cNvPr>
              <p:cNvGrpSpPr/>
              <p:nvPr/>
            </p:nvGrpSpPr>
            <p:grpSpPr>
              <a:xfrm>
                <a:off x="533400" y="5181600"/>
                <a:ext cx="1797050" cy="304800"/>
                <a:chOff x="533400" y="4648200"/>
                <a:chExt cx="1797050" cy="304800"/>
              </a:xfrm>
            </p:grpSpPr>
            <p:sp>
              <p:nvSpPr>
                <p:cNvPr id="31" name="Rectangle 24">
                  <a:extLst>
                    <a:ext uri="{FF2B5EF4-FFF2-40B4-BE49-F238E27FC236}">
                      <a16:creationId xmlns:a16="http://schemas.microsoft.com/office/drawing/2014/main" id="{533F647F-7C12-1249-B1ED-CDC929B281F6}"/>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32" name="Rectangle 25">
                  <a:extLst>
                    <a:ext uri="{FF2B5EF4-FFF2-40B4-BE49-F238E27FC236}">
                      <a16:creationId xmlns:a16="http://schemas.microsoft.com/office/drawing/2014/main" id="{1A4A9203-2D31-0149-8B28-7C4DC11C45D9}"/>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33" name="Rectangle 26">
                  <a:extLst>
                    <a:ext uri="{FF2B5EF4-FFF2-40B4-BE49-F238E27FC236}">
                      <a16:creationId xmlns:a16="http://schemas.microsoft.com/office/drawing/2014/main" id="{F9B760A0-414C-1F42-BDCC-497DE56458A2}"/>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34" name="Rectangle 27">
                  <a:extLst>
                    <a:ext uri="{FF2B5EF4-FFF2-40B4-BE49-F238E27FC236}">
                      <a16:creationId xmlns:a16="http://schemas.microsoft.com/office/drawing/2014/main" id="{05CE09CD-FE42-714A-822E-B6B20B6B6D33}"/>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35" name="Rectangle 23">
                <a:extLst>
                  <a:ext uri="{FF2B5EF4-FFF2-40B4-BE49-F238E27FC236}">
                    <a16:creationId xmlns:a16="http://schemas.microsoft.com/office/drawing/2014/main" id="{76107AC8-49A2-7F46-843A-34B014DABEC0}"/>
                  </a:ext>
                </a:extLst>
              </p:cNvPr>
              <p:cNvSpPr>
                <a:spLocks noChangeArrowheads="1"/>
              </p:cNvSpPr>
              <p:nvPr/>
            </p:nvSpPr>
            <p:spPr bwMode="auto">
              <a:xfrm>
                <a:off x="533400" y="3646487"/>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grpSp>
            <p:nvGrpSpPr>
              <p:cNvPr id="36" name="Group 35">
                <a:extLst>
                  <a:ext uri="{FF2B5EF4-FFF2-40B4-BE49-F238E27FC236}">
                    <a16:creationId xmlns:a16="http://schemas.microsoft.com/office/drawing/2014/main" id="{0BE3A353-5B33-2C42-868C-64D6BEF9E664}"/>
                  </a:ext>
                </a:extLst>
              </p:cNvPr>
              <p:cNvGrpSpPr/>
              <p:nvPr/>
            </p:nvGrpSpPr>
            <p:grpSpPr>
              <a:xfrm>
                <a:off x="533400" y="4870378"/>
                <a:ext cx="1797050" cy="304800"/>
                <a:chOff x="533400" y="4648200"/>
                <a:chExt cx="1797050" cy="304800"/>
              </a:xfrm>
            </p:grpSpPr>
            <p:sp>
              <p:nvSpPr>
                <p:cNvPr id="37" name="Rectangle 24">
                  <a:extLst>
                    <a:ext uri="{FF2B5EF4-FFF2-40B4-BE49-F238E27FC236}">
                      <a16:creationId xmlns:a16="http://schemas.microsoft.com/office/drawing/2014/main" id="{5269B753-91C5-744D-AAB5-D9825A885966}"/>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38" name="Rectangle 25">
                  <a:extLst>
                    <a:ext uri="{FF2B5EF4-FFF2-40B4-BE49-F238E27FC236}">
                      <a16:creationId xmlns:a16="http://schemas.microsoft.com/office/drawing/2014/main" id="{AAB14025-32EB-394E-8C84-B7C8E41AF58D}"/>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sp>
              <p:nvSpPr>
                <p:cNvPr id="39" name="Rectangle 26">
                  <a:extLst>
                    <a:ext uri="{FF2B5EF4-FFF2-40B4-BE49-F238E27FC236}">
                      <a16:creationId xmlns:a16="http://schemas.microsoft.com/office/drawing/2014/main" id="{77630F1F-D95F-6D42-BFE2-1E9E1C1AAD31}"/>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40" name="Rectangle 27">
                  <a:extLst>
                    <a:ext uri="{FF2B5EF4-FFF2-40B4-BE49-F238E27FC236}">
                      <a16:creationId xmlns:a16="http://schemas.microsoft.com/office/drawing/2014/main" id="{F2D67A5D-2DE4-964E-85DB-93B9FB0713AA}"/>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grpSp>
          <p:grpSp>
            <p:nvGrpSpPr>
              <p:cNvPr id="41" name="Group 40">
                <a:extLst>
                  <a:ext uri="{FF2B5EF4-FFF2-40B4-BE49-F238E27FC236}">
                    <a16:creationId xmlns:a16="http://schemas.microsoft.com/office/drawing/2014/main" id="{ED8073DD-D5A2-2F4F-B077-C4BB09345484}"/>
                  </a:ext>
                </a:extLst>
              </p:cNvPr>
              <p:cNvGrpSpPr/>
              <p:nvPr/>
            </p:nvGrpSpPr>
            <p:grpSpPr>
              <a:xfrm>
                <a:off x="533400" y="4559156"/>
                <a:ext cx="1797050" cy="304800"/>
                <a:chOff x="533400" y="4648200"/>
                <a:chExt cx="1797050" cy="304800"/>
              </a:xfrm>
            </p:grpSpPr>
            <p:sp>
              <p:nvSpPr>
                <p:cNvPr id="42" name="Rectangle 24">
                  <a:extLst>
                    <a:ext uri="{FF2B5EF4-FFF2-40B4-BE49-F238E27FC236}">
                      <a16:creationId xmlns:a16="http://schemas.microsoft.com/office/drawing/2014/main" id="{BA948BC3-A415-534C-BBFA-7232849572F4}"/>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43" name="Rectangle 25">
                  <a:extLst>
                    <a:ext uri="{FF2B5EF4-FFF2-40B4-BE49-F238E27FC236}">
                      <a16:creationId xmlns:a16="http://schemas.microsoft.com/office/drawing/2014/main" id="{0A472FED-1BE6-3E4D-9FD3-78B1B670CEC6}"/>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sp>
              <p:nvSpPr>
                <p:cNvPr id="44" name="Rectangle 26">
                  <a:extLst>
                    <a:ext uri="{FF2B5EF4-FFF2-40B4-BE49-F238E27FC236}">
                      <a16:creationId xmlns:a16="http://schemas.microsoft.com/office/drawing/2014/main" id="{C3A1E3D7-2BD7-B944-98DC-0665B5FB9820}"/>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45" name="Rectangle 27">
                  <a:extLst>
                    <a:ext uri="{FF2B5EF4-FFF2-40B4-BE49-F238E27FC236}">
                      <a16:creationId xmlns:a16="http://schemas.microsoft.com/office/drawing/2014/main" id="{BC42131F-BF34-BD4D-9350-DE887C6BBDC3}"/>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grpSp>
          <p:grpSp>
            <p:nvGrpSpPr>
              <p:cNvPr id="46" name="Group 45">
                <a:extLst>
                  <a:ext uri="{FF2B5EF4-FFF2-40B4-BE49-F238E27FC236}">
                    <a16:creationId xmlns:a16="http://schemas.microsoft.com/office/drawing/2014/main" id="{9D058BD6-40A4-7741-A493-D67F036F8BA9}"/>
                  </a:ext>
                </a:extLst>
              </p:cNvPr>
              <p:cNvGrpSpPr/>
              <p:nvPr/>
            </p:nvGrpSpPr>
            <p:grpSpPr>
              <a:xfrm>
                <a:off x="533400" y="4247934"/>
                <a:ext cx="1797050" cy="304800"/>
                <a:chOff x="533400" y="4648200"/>
                <a:chExt cx="1797050" cy="304800"/>
              </a:xfrm>
            </p:grpSpPr>
            <p:sp>
              <p:nvSpPr>
                <p:cNvPr id="47" name="Rectangle 24">
                  <a:extLst>
                    <a:ext uri="{FF2B5EF4-FFF2-40B4-BE49-F238E27FC236}">
                      <a16:creationId xmlns:a16="http://schemas.microsoft.com/office/drawing/2014/main" id="{86D953BE-9246-B145-99C5-F238DACE9CF3}"/>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48" name="Rectangle 25">
                  <a:extLst>
                    <a:ext uri="{FF2B5EF4-FFF2-40B4-BE49-F238E27FC236}">
                      <a16:creationId xmlns:a16="http://schemas.microsoft.com/office/drawing/2014/main" id="{FAE644C0-3569-6A4F-A0E1-EE6524141560}"/>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sp>
              <p:nvSpPr>
                <p:cNvPr id="49" name="Rectangle 26">
                  <a:extLst>
                    <a:ext uri="{FF2B5EF4-FFF2-40B4-BE49-F238E27FC236}">
                      <a16:creationId xmlns:a16="http://schemas.microsoft.com/office/drawing/2014/main" id="{99E64384-0C23-6841-B18B-E052E2DF844F}"/>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50" name="Rectangle 27">
                  <a:extLst>
                    <a:ext uri="{FF2B5EF4-FFF2-40B4-BE49-F238E27FC236}">
                      <a16:creationId xmlns:a16="http://schemas.microsoft.com/office/drawing/2014/main" id="{75983E2E-B3F3-204D-B00C-C80B7A57A808}"/>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grpSp>
          <p:grpSp>
            <p:nvGrpSpPr>
              <p:cNvPr id="51" name="Group 50">
                <a:extLst>
                  <a:ext uri="{FF2B5EF4-FFF2-40B4-BE49-F238E27FC236}">
                    <a16:creationId xmlns:a16="http://schemas.microsoft.com/office/drawing/2014/main" id="{106C1156-CD75-1E4D-8FCA-746BAE3F905A}"/>
                  </a:ext>
                </a:extLst>
              </p:cNvPr>
              <p:cNvGrpSpPr/>
              <p:nvPr/>
            </p:nvGrpSpPr>
            <p:grpSpPr>
              <a:xfrm>
                <a:off x="533400" y="3936712"/>
                <a:ext cx="1797050" cy="304800"/>
                <a:chOff x="533400" y="4648200"/>
                <a:chExt cx="1797050" cy="304800"/>
              </a:xfrm>
            </p:grpSpPr>
            <p:sp>
              <p:nvSpPr>
                <p:cNvPr id="52" name="Rectangle 24">
                  <a:extLst>
                    <a:ext uri="{FF2B5EF4-FFF2-40B4-BE49-F238E27FC236}">
                      <a16:creationId xmlns:a16="http://schemas.microsoft.com/office/drawing/2014/main" id="{D2BF1EAD-C061-8543-8743-30E3625B75DA}"/>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53" name="Rectangle 25">
                  <a:extLst>
                    <a:ext uri="{FF2B5EF4-FFF2-40B4-BE49-F238E27FC236}">
                      <a16:creationId xmlns:a16="http://schemas.microsoft.com/office/drawing/2014/main" id="{69871AE3-A5B7-6243-B404-25051CCA61DC}"/>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sp>
              <p:nvSpPr>
                <p:cNvPr id="54" name="Rectangle 26">
                  <a:extLst>
                    <a:ext uri="{FF2B5EF4-FFF2-40B4-BE49-F238E27FC236}">
                      <a16:creationId xmlns:a16="http://schemas.microsoft.com/office/drawing/2014/main" id="{DE53B324-210D-EE4B-A982-15A544BDE1ED}"/>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55" name="Rectangle 27">
                  <a:extLst>
                    <a:ext uri="{FF2B5EF4-FFF2-40B4-BE49-F238E27FC236}">
                      <a16:creationId xmlns:a16="http://schemas.microsoft.com/office/drawing/2014/main" id="{33778603-E70B-F549-9BC0-6A7C224C807A}"/>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grpSp>
          <p:grpSp>
            <p:nvGrpSpPr>
              <p:cNvPr id="56" name="Group 55">
                <a:extLst>
                  <a:ext uri="{FF2B5EF4-FFF2-40B4-BE49-F238E27FC236}">
                    <a16:creationId xmlns:a16="http://schemas.microsoft.com/office/drawing/2014/main" id="{1115C136-EEF9-5149-B1B1-4EFB02E9B12B}"/>
                  </a:ext>
                </a:extLst>
              </p:cNvPr>
              <p:cNvGrpSpPr/>
              <p:nvPr/>
            </p:nvGrpSpPr>
            <p:grpSpPr>
              <a:xfrm>
                <a:off x="533400" y="3625490"/>
                <a:ext cx="1797050" cy="304800"/>
                <a:chOff x="533400" y="4648200"/>
                <a:chExt cx="1797050" cy="304800"/>
              </a:xfrm>
            </p:grpSpPr>
            <p:sp>
              <p:nvSpPr>
                <p:cNvPr id="57" name="Rectangle 24">
                  <a:extLst>
                    <a:ext uri="{FF2B5EF4-FFF2-40B4-BE49-F238E27FC236}">
                      <a16:creationId xmlns:a16="http://schemas.microsoft.com/office/drawing/2014/main" id="{B185DF00-7772-5443-8EC0-7229F99608D9}"/>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solidFill>
                        <a:srgbClr val="FF0000"/>
                      </a:solidFill>
                      <a:latin typeface="Courier New" pitchFamily="49" charset="0"/>
                      <a:cs typeface="+mn-cs"/>
                    </a:rPr>
                    <a:t>00</a:t>
                  </a:r>
                </a:p>
              </p:txBody>
            </p:sp>
            <p:sp>
              <p:nvSpPr>
                <p:cNvPr id="58" name="Rectangle 25">
                  <a:extLst>
                    <a:ext uri="{FF2B5EF4-FFF2-40B4-BE49-F238E27FC236}">
                      <a16:creationId xmlns:a16="http://schemas.microsoft.com/office/drawing/2014/main" id="{B54A26EE-CB4E-0D4E-806D-9C14B8BA15F5}"/>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59" name="Rectangle 26">
                  <a:extLst>
                    <a:ext uri="{FF2B5EF4-FFF2-40B4-BE49-F238E27FC236}">
                      <a16:creationId xmlns:a16="http://schemas.microsoft.com/office/drawing/2014/main" id="{5C82788C-B8A9-5148-B902-96EEDF1D9FF7}"/>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60" name="Rectangle 27">
                  <a:extLst>
                    <a:ext uri="{FF2B5EF4-FFF2-40B4-BE49-F238E27FC236}">
                      <a16:creationId xmlns:a16="http://schemas.microsoft.com/office/drawing/2014/main" id="{2BE5A378-B30A-3A41-86A4-E19141811111}"/>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grpSp>
        <p:sp>
          <p:nvSpPr>
            <p:cNvPr id="62" name="Rectangle 27">
              <a:extLst>
                <a:ext uri="{FF2B5EF4-FFF2-40B4-BE49-F238E27FC236}">
                  <a16:creationId xmlns:a16="http://schemas.microsoft.com/office/drawing/2014/main" id="{F020E2EE-5C16-424C-B894-9B28D7B77928}"/>
                </a:ext>
              </a:extLst>
            </p:cNvPr>
            <p:cNvSpPr>
              <a:spLocks noChangeArrowheads="1"/>
            </p:cNvSpPr>
            <p:nvPr/>
          </p:nvSpPr>
          <p:spPr bwMode="auto">
            <a:xfrm>
              <a:off x="1885996" y="3307040"/>
              <a:ext cx="439646" cy="310971"/>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grpSp>
      <p:pic>
        <p:nvPicPr>
          <p:cNvPr id="64" name="Picture 63">
            <a:extLst>
              <a:ext uri="{FF2B5EF4-FFF2-40B4-BE49-F238E27FC236}">
                <a16:creationId xmlns:a16="http://schemas.microsoft.com/office/drawing/2014/main" id="{3C83979F-2086-C04F-B754-7120B1A24BFF}"/>
              </a:ext>
            </a:extLst>
          </p:cNvPr>
          <p:cNvPicPr>
            <a:picLocks noChangeAspect="1"/>
          </p:cNvPicPr>
          <p:nvPr/>
        </p:nvPicPr>
        <p:blipFill rotWithShape="1">
          <a:blip r:embed="rId3">
            <a:extLst>
              <a:ext uri="{28A0092B-C50C-407E-A947-70E740481C1C}">
                <a14:useLocalDpi xmlns:a14="http://schemas.microsoft.com/office/drawing/2010/main" val="0"/>
              </a:ext>
            </a:extLst>
          </a:blip>
          <a:srcRect l="5113" t="11676" r="4778" b="6440"/>
          <a:stretch/>
        </p:blipFill>
        <p:spPr>
          <a:xfrm>
            <a:off x="1142205" y="3669839"/>
            <a:ext cx="514351" cy="537209"/>
          </a:xfrm>
          <a:prstGeom prst="rect">
            <a:avLst/>
          </a:prstGeom>
        </p:spPr>
      </p:pic>
      <p:sp>
        <p:nvSpPr>
          <p:cNvPr id="65" name="Rectangle 64">
            <a:extLst>
              <a:ext uri="{FF2B5EF4-FFF2-40B4-BE49-F238E27FC236}">
                <a16:creationId xmlns:a16="http://schemas.microsoft.com/office/drawing/2014/main" id="{D552BDD8-95A2-7F4F-82E7-72DEEC6068AF}"/>
              </a:ext>
            </a:extLst>
          </p:cNvPr>
          <p:cNvSpPr>
            <a:spLocks noChangeArrowheads="1"/>
          </p:cNvSpPr>
          <p:nvPr/>
        </p:nvSpPr>
        <p:spPr bwMode="auto">
          <a:xfrm>
            <a:off x="2385248" y="3747778"/>
            <a:ext cx="1011815" cy="369332"/>
          </a:xfrm>
          <a:prstGeom prst="rect">
            <a:avLst/>
          </a:prstGeom>
          <a:noFill/>
          <a:ln w="9525">
            <a:noFill/>
            <a:miter lim="800000"/>
            <a:headEnd/>
            <a:tailEnd/>
          </a:ln>
        </p:spPr>
        <p:txBody>
          <a:bodyPr wrap="none">
            <a:spAutoFit/>
          </a:bodyPr>
          <a:lstStyle/>
          <a:p>
            <a:r>
              <a:rPr lang="en-US" sz="1800" dirty="0">
                <a:latin typeface="Courier New" pitchFamily="49" charset="0"/>
              </a:rPr>
              <a:t>canary</a:t>
            </a:r>
          </a:p>
        </p:txBody>
      </p:sp>
      <p:sp>
        <p:nvSpPr>
          <p:cNvPr id="66" name="Rectangle 4">
            <a:extLst>
              <a:ext uri="{FF2B5EF4-FFF2-40B4-BE49-F238E27FC236}">
                <a16:creationId xmlns:a16="http://schemas.microsoft.com/office/drawing/2014/main" id="{B024E89E-FA46-A645-BAEF-70B43E867F50}"/>
              </a:ext>
            </a:extLst>
          </p:cNvPr>
          <p:cNvSpPr>
            <a:spLocks noChangeArrowheads="1"/>
          </p:cNvSpPr>
          <p:nvPr/>
        </p:nvSpPr>
        <p:spPr bwMode="auto">
          <a:xfrm>
            <a:off x="4788962" y="1690260"/>
            <a:ext cx="3364438" cy="18129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lIns="90487" tIns="44450" rIns="90487" bIns="44450">
            <a:spAutoFit/>
          </a:bodyPr>
          <a:lstStyle/>
          <a:p>
            <a:pPr eaLnBrk="0" hangingPunct="0">
              <a:tabLst>
                <a:tab pos="457200" algn="l"/>
                <a:tab pos="1485900" algn="l"/>
              </a:tabLst>
            </a:pPr>
            <a:r>
              <a:rPr lang="en-US" sz="1600" b="1" dirty="0">
                <a:latin typeface="Courier New" pitchFamily="49" charset="0"/>
                <a:ea typeface="MS Mincho" pitchFamily="49" charset="-128"/>
              </a:rPr>
              <a:t>/* Echo Line */</a:t>
            </a:r>
            <a:br>
              <a:rPr lang="en-US" sz="1600" b="1" dirty="0">
                <a:latin typeface="Courier New" pitchFamily="49" charset="0"/>
                <a:ea typeface="MS Mincho" pitchFamily="49" charset="-128"/>
              </a:rPr>
            </a:br>
            <a:r>
              <a:rPr lang="en-US" sz="1600" b="1" dirty="0">
                <a:latin typeface="Courier New" pitchFamily="49" charset="0"/>
                <a:ea typeface="MS Mincho" pitchFamily="49" charset="-128"/>
              </a:rPr>
              <a:t>void echo()</a:t>
            </a:r>
            <a:br>
              <a:rPr lang="en-US" sz="1600" b="1" dirty="0">
                <a:latin typeface="Courier New" pitchFamily="49" charset="0"/>
                <a:ea typeface="MS Mincho" pitchFamily="49" charset="-128"/>
              </a:rPr>
            </a:br>
            <a:r>
              <a:rPr lang="en-US" sz="1600" b="1" dirty="0">
                <a:latin typeface="Courier New" pitchFamily="49" charset="0"/>
                <a:ea typeface="MS Mincho" pitchFamily="49" charset="-128"/>
              </a:rPr>
              <a:t>{</a:t>
            </a:r>
            <a:br>
              <a:rPr lang="en-US" sz="1600" b="1" dirty="0">
                <a:latin typeface="Courier New" pitchFamily="49" charset="0"/>
                <a:ea typeface="MS Mincho" pitchFamily="49" charset="-128"/>
              </a:rPr>
            </a:br>
            <a:r>
              <a:rPr lang="en-US" sz="1600" b="1" dirty="0">
                <a:latin typeface="Courier New" pitchFamily="49" charset="0"/>
                <a:ea typeface="MS Mincho" pitchFamily="49" charset="-128"/>
              </a:rPr>
              <a:t>    char </a:t>
            </a:r>
            <a:r>
              <a:rPr lang="en-US" sz="1600" b="1" dirty="0" err="1">
                <a:latin typeface="Courier New" pitchFamily="49" charset="0"/>
                <a:ea typeface="MS Mincho" pitchFamily="49" charset="-128"/>
              </a:rPr>
              <a:t>buf</a:t>
            </a:r>
            <a:r>
              <a:rPr lang="en-US" sz="1600" b="1" dirty="0">
                <a:latin typeface="Courier New" pitchFamily="49" charset="0"/>
                <a:ea typeface="MS Mincho" pitchFamily="49" charset="-128"/>
              </a:rPr>
              <a:t>[4];  </a:t>
            </a:r>
            <a:br>
              <a:rPr lang="en-US" sz="1600" b="1" dirty="0">
                <a:latin typeface="Courier New" pitchFamily="49" charset="0"/>
                <a:ea typeface="MS Mincho" pitchFamily="49" charset="-128"/>
              </a:rPr>
            </a:br>
            <a:r>
              <a:rPr lang="en-US" sz="1600" b="1" dirty="0">
                <a:latin typeface="Courier New" pitchFamily="49" charset="0"/>
                <a:ea typeface="MS Mincho" pitchFamily="49" charset="-128"/>
              </a:rPr>
              <a:t>    gets(</a:t>
            </a:r>
            <a:r>
              <a:rPr lang="en-US" sz="1600" b="1" dirty="0" err="1">
                <a:latin typeface="Courier New" pitchFamily="49" charset="0"/>
                <a:ea typeface="MS Mincho" pitchFamily="49" charset="-128"/>
              </a:rPr>
              <a:t>buf</a:t>
            </a:r>
            <a:r>
              <a:rPr lang="en-US" sz="1600" b="1" dirty="0">
                <a:latin typeface="Courier New" pitchFamily="49" charset="0"/>
                <a:ea typeface="MS Mincho" pitchFamily="49" charset="-128"/>
              </a:rPr>
              <a:t>);</a:t>
            </a:r>
            <a:br>
              <a:rPr lang="en-US" sz="1600" b="1" dirty="0">
                <a:latin typeface="Courier New" pitchFamily="49" charset="0"/>
                <a:ea typeface="MS Mincho" pitchFamily="49" charset="-128"/>
              </a:rPr>
            </a:br>
            <a:r>
              <a:rPr lang="en-US" sz="1600" b="1" dirty="0">
                <a:latin typeface="Courier New" pitchFamily="49" charset="0"/>
                <a:ea typeface="MS Mincho" pitchFamily="49" charset="-128"/>
              </a:rPr>
              <a:t>    puts(</a:t>
            </a:r>
            <a:r>
              <a:rPr lang="en-US" sz="1600" b="1" dirty="0" err="1">
                <a:latin typeface="Courier New" pitchFamily="49" charset="0"/>
                <a:ea typeface="MS Mincho" pitchFamily="49" charset="-128"/>
              </a:rPr>
              <a:t>buf</a:t>
            </a:r>
            <a:r>
              <a:rPr lang="en-US" sz="1600" b="1" dirty="0">
                <a:latin typeface="Courier New" pitchFamily="49" charset="0"/>
                <a:ea typeface="MS Mincho" pitchFamily="49" charset="-128"/>
              </a:rPr>
              <a:t>);</a:t>
            </a:r>
            <a:br>
              <a:rPr lang="en-US" sz="1600" b="1" dirty="0">
                <a:latin typeface="Courier New" pitchFamily="49" charset="0"/>
                <a:ea typeface="MS Mincho" pitchFamily="49" charset="-128"/>
              </a:rPr>
            </a:br>
            <a:r>
              <a:rPr lang="en-US" sz="1600" b="1" dirty="0">
                <a:latin typeface="Courier New" pitchFamily="49" charset="0"/>
                <a:ea typeface="MS Mincho" pitchFamily="49" charset="-128"/>
              </a:rPr>
              <a:t>}</a:t>
            </a:r>
          </a:p>
        </p:txBody>
      </p:sp>
    </p:spTree>
    <p:extLst>
      <p:ext uri="{BB962C8B-B14F-4D97-AF65-F5344CB8AC3E}">
        <p14:creationId xmlns:p14="http://schemas.microsoft.com/office/powerpoint/2010/main" val="33532339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Memory Tagging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9581" y="1558636"/>
            <a:ext cx="6804837" cy="4876800"/>
          </a:xfrm>
        </p:spPr>
      </p:pic>
      <mc:AlternateContent xmlns:mc="http://schemas.openxmlformats.org/markup-compatibility/2006" xmlns:a14="http://schemas.microsoft.com/office/drawing/2010/main">
        <mc:Choice Requires="a14">
          <p:sp>
            <p:nvSpPr>
              <p:cNvPr id="5" name="TextBox 4"/>
              <p:cNvSpPr txBox="1"/>
              <p:nvPr/>
            </p:nvSpPr>
            <p:spPr>
              <a:xfrm rot="20986558">
                <a:off x="2859717" y="3233470"/>
                <a:ext cx="2878993" cy="1107996"/>
              </a:xfrm>
              <a:prstGeom prst="rect">
                <a:avLst/>
              </a:prstGeom>
              <a:noFill/>
            </p:spPr>
            <p:txBody>
              <a:bodyPr wrap="none" lIns="0" tIns="0" rIns="0" bIns="0" rtlCol="0">
                <a:spAutoFit/>
              </a:bodyPr>
              <a:lstStyle/>
              <a:p>
                <a:r>
                  <a:rPr lang="en-US" sz="7200" b="0" dirty="0">
                    <a:latin typeface="HanziPen SC" charset="-122"/>
                    <a:ea typeface="HanziPen SC" charset="-122"/>
                    <a:cs typeface="HanziPen SC" charset="-122"/>
                  </a:rPr>
                  <a:t>W </a:t>
                </a:r>
                <a14:m>
                  <m:oMath xmlns:m="http://schemas.openxmlformats.org/officeDocument/2006/math">
                    <m:r>
                      <a:rPr lang="en-US" sz="7200" b="0" i="1" smtClean="0">
                        <a:latin typeface="Cambria Math" charset="0"/>
                        <a:ea typeface="HanziPen SC" charset="-122"/>
                        <a:cs typeface="HanziPen SC" charset="-122"/>
                      </a:rPr>
                      <m:t>⊕</m:t>
                    </m:r>
                  </m:oMath>
                </a14:m>
                <a:r>
                  <a:rPr lang="en-US" sz="7200" dirty="0">
                    <a:latin typeface="HanziPen SC" charset="-122"/>
                    <a:ea typeface="HanziPen SC" charset="-122"/>
                    <a:cs typeface="HanziPen SC" charset="-122"/>
                  </a:rPr>
                  <a:t> X</a:t>
                </a:r>
              </a:p>
            </p:txBody>
          </p:sp>
        </mc:Choice>
        <mc:Fallback xmlns="">
          <p:sp>
            <p:nvSpPr>
              <p:cNvPr id="5" name="TextBox 4"/>
              <p:cNvSpPr txBox="1">
                <a:spLocks noRot="1" noChangeAspect="1" noMove="1" noResize="1" noEditPoints="1" noAdjustHandles="1" noChangeArrowheads="1" noChangeShapeType="1" noTextEdit="1"/>
              </p:cNvSpPr>
              <p:nvPr/>
            </p:nvSpPr>
            <p:spPr>
              <a:xfrm rot="20986558">
                <a:off x="2859717" y="3233470"/>
                <a:ext cx="2878993" cy="1107996"/>
              </a:xfrm>
              <a:prstGeom prst="rect">
                <a:avLst/>
              </a:prstGeom>
              <a:blipFill rotWithShape="0">
                <a:blip r:embed="rId3"/>
                <a:stretch>
                  <a:fillRect l="-19277" t="-21591" r="-20281" b="-39773"/>
                </a:stretch>
              </a:blipFill>
            </p:spPr>
            <p:txBody>
              <a:bodyPr/>
              <a:lstStyle/>
              <a:p>
                <a:r>
                  <a:rPr lang="en-US">
                    <a:noFill/>
                  </a:rPr>
                  <a:t> </a:t>
                </a:r>
              </a:p>
            </p:txBody>
          </p:sp>
        </mc:Fallback>
      </mc:AlternateContent>
    </p:spTree>
    <p:extLst>
      <p:ext uri="{BB962C8B-B14F-4D97-AF65-F5344CB8AC3E}">
        <p14:creationId xmlns:p14="http://schemas.microsoft.com/office/powerpoint/2010/main" val="564896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EFDF-302C-F44E-BF2C-A10E6C07FF9D}"/>
              </a:ext>
            </a:extLst>
          </p:cNvPr>
          <p:cNvSpPr>
            <a:spLocks noGrp="1"/>
          </p:cNvSpPr>
          <p:nvPr>
            <p:ph type="title"/>
          </p:nvPr>
        </p:nvSpPr>
        <p:spPr/>
        <p:txBody>
          <a:bodyPr/>
          <a:lstStyle/>
          <a:p>
            <a:r>
              <a:rPr lang="en-US" dirty="0"/>
              <a:t>Code Reuse Attacks</a:t>
            </a:r>
          </a:p>
        </p:txBody>
      </p:sp>
      <p:sp>
        <p:nvSpPr>
          <p:cNvPr id="3" name="Content Placeholder 2">
            <a:extLst>
              <a:ext uri="{FF2B5EF4-FFF2-40B4-BE49-F238E27FC236}">
                <a16:creationId xmlns:a16="http://schemas.microsoft.com/office/drawing/2014/main" id="{52A202C3-AD64-F64E-B989-D5D3048C223A}"/>
              </a:ext>
            </a:extLst>
          </p:cNvPr>
          <p:cNvSpPr>
            <a:spLocks noGrp="1"/>
          </p:cNvSpPr>
          <p:nvPr>
            <p:ph idx="1"/>
          </p:nvPr>
        </p:nvSpPr>
        <p:spPr/>
        <p:txBody>
          <a:bodyPr/>
          <a:lstStyle/>
          <a:p>
            <a:r>
              <a:rPr lang="en-US" dirty="0"/>
              <a:t>Key idea: execute instructions that already exist</a:t>
            </a:r>
          </a:p>
          <a:p>
            <a:endParaRPr lang="en-US" dirty="0"/>
          </a:p>
          <a:p>
            <a:r>
              <a:rPr lang="en-US" dirty="0"/>
              <a:t>Defeats memory tagging defenses</a:t>
            </a:r>
          </a:p>
          <a:p>
            <a:endParaRPr lang="en-US" dirty="0"/>
          </a:p>
          <a:p>
            <a:r>
              <a:rPr lang="en-US" dirty="0"/>
              <a:t>Examples:</a:t>
            </a:r>
          </a:p>
          <a:p>
            <a:pPr marL="731520" lvl="1" indent="-457200">
              <a:buFont typeface="+mj-lt"/>
              <a:buAutoNum type="arabicPeriod"/>
            </a:pPr>
            <a:r>
              <a:rPr lang="en-US" dirty="0"/>
              <a:t>return to a function in the current program</a:t>
            </a:r>
          </a:p>
          <a:p>
            <a:pPr marL="731520" lvl="1" indent="-457200">
              <a:buFont typeface="+mj-lt"/>
              <a:buAutoNum type="arabicPeriod"/>
            </a:pPr>
            <a:r>
              <a:rPr lang="en-US" dirty="0"/>
              <a:t>return to a library function (e.g., return-into-</a:t>
            </a:r>
            <a:r>
              <a:rPr lang="en-US" dirty="0" err="1">
                <a:latin typeface="American Typewriter" charset="0"/>
                <a:ea typeface="American Typewriter" charset="0"/>
                <a:cs typeface="American Typewriter" charset="0"/>
              </a:rPr>
              <a:t>libc</a:t>
            </a:r>
            <a:r>
              <a:rPr lang="en-US" dirty="0"/>
              <a:t>)</a:t>
            </a:r>
          </a:p>
          <a:p>
            <a:pPr marL="731520" lvl="1" indent="-457200">
              <a:buFont typeface="+mj-lt"/>
              <a:buAutoNum type="arabicPeriod"/>
            </a:pPr>
            <a:r>
              <a:rPr lang="en-US" dirty="0"/>
              <a:t>return to some other instruction (return-oriented programming)</a:t>
            </a:r>
          </a:p>
        </p:txBody>
      </p:sp>
    </p:spTree>
    <p:extLst>
      <p:ext uri="{BB962C8B-B14F-4D97-AF65-F5344CB8AC3E}">
        <p14:creationId xmlns:p14="http://schemas.microsoft.com/office/powerpoint/2010/main" val="865356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E9A3-DF54-1242-8BF9-8EDB87B4E2F8}"/>
              </a:ext>
            </a:extLst>
          </p:cNvPr>
          <p:cNvSpPr>
            <a:spLocks noGrp="1"/>
          </p:cNvSpPr>
          <p:nvPr>
            <p:ph type="title"/>
          </p:nvPr>
        </p:nvSpPr>
        <p:spPr/>
        <p:txBody>
          <a:bodyPr/>
          <a:lstStyle/>
          <a:p>
            <a:r>
              <a:rPr lang="en-US" dirty="0"/>
              <a:t>Returning to a function</a:t>
            </a:r>
          </a:p>
        </p:txBody>
      </p:sp>
      <p:sp>
        <p:nvSpPr>
          <p:cNvPr id="3" name="Content Placeholder 2">
            <a:extLst>
              <a:ext uri="{FF2B5EF4-FFF2-40B4-BE49-F238E27FC236}">
                <a16:creationId xmlns:a16="http://schemas.microsoft.com/office/drawing/2014/main" id="{AC74789F-29D2-924F-8254-136F74BA4841}"/>
              </a:ext>
            </a:extLst>
          </p:cNvPr>
          <p:cNvSpPr>
            <a:spLocks noGrp="1"/>
          </p:cNvSpPr>
          <p:nvPr>
            <p:ph idx="1"/>
          </p:nvPr>
        </p:nvSpPr>
        <p:spPr>
          <a:xfrm>
            <a:off x="457200" y="1600200"/>
            <a:ext cx="3886200" cy="4876800"/>
          </a:xfrm>
        </p:spPr>
        <p:txBody>
          <a:bodyPr/>
          <a:lstStyle/>
          <a:p>
            <a:r>
              <a:rPr lang="en-US" dirty="0"/>
              <a:t>Overwrite the saved return address with the location of a function in the current program</a:t>
            </a:r>
          </a:p>
        </p:txBody>
      </p:sp>
      <p:sp>
        <p:nvSpPr>
          <p:cNvPr id="5" name="Rectangle 4">
            <a:extLst>
              <a:ext uri="{FF2B5EF4-FFF2-40B4-BE49-F238E27FC236}">
                <a16:creationId xmlns:a16="http://schemas.microsoft.com/office/drawing/2014/main" id="{DAF911AF-14EA-7942-91C7-DD14249B6B2F}"/>
              </a:ext>
            </a:extLst>
          </p:cNvPr>
          <p:cNvSpPr/>
          <p:nvPr/>
        </p:nvSpPr>
        <p:spPr>
          <a:xfrm>
            <a:off x="6178644" y="3167989"/>
            <a:ext cx="22860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return address</a:t>
            </a:r>
          </a:p>
        </p:txBody>
      </p:sp>
      <p:sp>
        <p:nvSpPr>
          <p:cNvPr id="6" name="TextBox 5">
            <a:extLst>
              <a:ext uri="{FF2B5EF4-FFF2-40B4-BE49-F238E27FC236}">
                <a16:creationId xmlns:a16="http://schemas.microsoft.com/office/drawing/2014/main" id="{7F4405BE-6895-1042-91CF-6D445E8F41CF}"/>
              </a:ext>
            </a:extLst>
          </p:cNvPr>
          <p:cNvSpPr txBox="1"/>
          <p:nvPr/>
        </p:nvSpPr>
        <p:spPr>
          <a:xfrm>
            <a:off x="4704388" y="1154668"/>
            <a:ext cx="1544012" cy="369332"/>
          </a:xfrm>
          <a:prstGeom prst="rect">
            <a:avLst/>
          </a:prstGeom>
          <a:noFill/>
        </p:spPr>
        <p:txBody>
          <a:bodyPr wrap="none" rtlCol="0">
            <a:spAutoFit/>
          </a:bodyPr>
          <a:lstStyle/>
          <a:p>
            <a:r>
              <a:rPr lang="en-US" dirty="0"/>
              <a:t>0x7FFFFFFF</a:t>
            </a:r>
          </a:p>
        </p:txBody>
      </p:sp>
      <p:sp>
        <p:nvSpPr>
          <p:cNvPr id="7" name="Rectangle 6">
            <a:extLst>
              <a:ext uri="{FF2B5EF4-FFF2-40B4-BE49-F238E27FC236}">
                <a16:creationId xmlns:a16="http://schemas.microsoft.com/office/drawing/2014/main" id="{A90F5E5C-E925-AA46-9634-D8EBD369468E}"/>
              </a:ext>
            </a:extLst>
          </p:cNvPr>
          <p:cNvSpPr/>
          <p:nvPr/>
        </p:nvSpPr>
        <p:spPr>
          <a:xfrm>
            <a:off x="6178644" y="1339189"/>
            <a:ext cx="22860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DAA84069-0ED4-894E-A821-961990C719F6}"/>
              </a:ext>
            </a:extLst>
          </p:cNvPr>
          <p:cNvSpPr txBox="1"/>
          <p:nvPr/>
        </p:nvSpPr>
        <p:spPr>
          <a:xfrm>
            <a:off x="4751696" y="6564868"/>
            <a:ext cx="1454244" cy="369332"/>
          </a:xfrm>
          <a:prstGeom prst="rect">
            <a:avLst/>
          </a:prstGeom>
          <a:noFill/>
        </p:spPr>
        <p:txBody>
          <a:bodyPr wrap="none" rtlCol="0">
            <a:spAutoFit/>
          </a:bodyPr>
          <a:lstStyle/>
          <a:p>
            <a:r>
              <a:rPr lang="en-US" dirty="0"/>
              <a:t>0x00000000</a:t>
            </a:r>
          </a:p>
        </p:txBody>
      </p:sp>
      <p:sp>
        <p:nvSpPr>
          <p:cNvPr id="9" name="Down Arrow 8">
            <a:extLst>
              <a:ext uri="{FF2B5EF4-FFF2-40B4-BE49-F238E27FC236}">
                <a16:creationId xmlns:a16="http://schemas.microsoft.com/office/drawing/2014/main" id="{8C68FAF1-5808-E847-B135-04F66A49E51D}"/>
              </a:ext>
            </a:extLst>
          </p:cNvPr>
          <p:cNvSpPr/>
          <p:nvPr/>
        </p:nvSpPr>
        <p:spPr>
          <a:xfrm>
            <a:off x="8540844" y="1331301"/>
            <a:ext cx="609600" cy="1265259"/>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Stack</a:t>
            </a:r>
          </a:p>
        </p:txBody>
      </p:sp>
      <p:sp>
        <p:nvSpPr>
          <p:cNvPr id="11" name="Rectangle 10">
            <a:extLst>
              <a:ext uri="{FF2B5EF4-FFF2-40B4-BE49-F238E27FC236}">
                <a16:creationId xmlns:a16="http://schemas.microsoft.com/office/drawing/2014/main" id="{C844CE7D-1028-4B47-BEA5-4DC2EB64F3DD}"/>
              </a:ext>
            </a:extLst>
          </p:cNvPr>
          <p:cNvSpPr/>
          <p:nvPr/>
        </p:nvSpPr>
        <p:spPr>
          <a:xfrm>
            <a:off x="6178644" y="1796388"/>
            <a:ext cx="2286000" cy="13696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caller stack frame</a:t>
            </a:r>
          </a:p>
        </p:txBody>
      </p:sp>
      <p:sp>
        <p:nvSpPr>
          <p:cNvPr id="14" name="Rectangle 13">
            <a:extLst>
              <a:ext uri="{FF2B5EF4-FFF2-40B4-BE49-F238E27FC236}">
                <a16:creationId xmlns:a16="http://schemas.microsoft.com/office/drawing/2014/main" id="{085BDBE7-BF33-2641-A2C7-EECA24FB9372}"/>
              </a:ext>
            </a:extLst>
          </p:cNvPr>
          <p:cNvSpPr/>
          <p:nvPr/>
        </p:nvSpPr>
        <p:spPr>
          <a:xfrm>
            <a:off x="6173201" y="4537608"/>
            <a:ext cx="22860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buffer</a:t>
            </a:r>
          </a:p>
        </p:txBody>
      </p:sp>
      <p:sp>
        <p:nvSpPr>
          <p:cNvPr id="16" name="Rectangle 15">
            <a:extLst>
              <a:ext uri="{FF2B5EF4-FFF2-40B4-BE49-F238E27FC236}">
                <a16:creationId xmlns:a16="http://schemas.microsoft.com/office/drawing/2014/main" id="{7ADD0ACB-1114-C24A-8020-4BA43D021111}"/>
              </a:ext>
            </a:extLst>
          </p:cNvPr>
          <p:cNvSpPr/>
          <p:nvPr/>
        </p:nvSpPr>
        <p:spPr>
          <a:xfrm>
            <a:off x="6173201" y="3623208"/>
            <a:ext cx="22860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a:t>callee</a:t>
            </a:r>
            <a:r>
              <a:rPr lang="en-US" dirty="0"/>
              <a:t> stack frame</a:t>
            </a:r>
          </a:p>
        </p:txBody>
      </p:sp>
      <p:sp>
        <p:nvSpPr>
          <p:cNvPr id="19" name="Rectangle 18">
            <a:extLst>
              <a:ext uri="{FF2B5EF4-FFF2-40B4-BE49-F238E27FC236}">
                <a16:creationId xmlns:a16="http://schemas.microsoft.com/office/drawing/2014/main" id="{0F6240C2-3220-204F-B8E8-984C2FD5F2BF}"/>
              </a:ext>
            </a:extLst>
          </p:cNvPr>
          <p:cNvSpPr/>
          <p:nvPr/>
        </p:nvSpPr>
        <p:spPr>
          <a:xfrm>
            <a:off x="6177683" y="6513309"/>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code</a:t>
            </a:r>
          </a:p>
        </p:txBody>
      </p:sp>
      <p:sp>
        <p:nvSpPr>
          <p:cNvPr id="20" name="Rectangle 19">
            <a:extLst>
              <a:ext uri="{FF2B5EF4-FFF2-40B4-BE49-F238E27FC236}">
                <a16:creationId xmlns:a16="http://schemas.microsoft.com/office/drawing/2014/main" id="{C604BC82-BD42-0C48-A6EC-BFD567693BDD}"/>
              </a:ext>
            </a:extLst>
          </p:cNvPr>
          <p:cNvSpPr/>
          <p:nvPr/>
        </p:nvSpPr>
        <p:spPr>
          <a:xfrm>
            <a:off x="6173201" y="6210658"/>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data</a:t>
            </a:r>
          </a:p>
        </p:txBody>
      </p:sp>
      <p:sp>
        <p:nvSpPr>
          <p:cNvPr id="21" name="Rectangle 20">
            <a:extLst>
              <a:ext uri="{FF2B5EF4-FFF2-40B4-BE49-F238E27FC236}">
                <a16:creationId xmlns:a16="http://schemas.microsoft.com/office/drawing/2014/main" id="{812CC251-CE7E-D043-A807-84046BA4F400}"/>
              </a:ext>
            </a:extLst>
          </p:cNvPr>
          <p:cNvSpPr/>
          <p:nvPr/>
        </p:nvSpPr>
        <p:spPr>
          <a:xfrm>
            <a:off x="6173201" y="5900711"/>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heap</a:t>
            </a:r>
          </a:p>
        </p:txBody>
      </p:sp>
      <p:sp>
        <p:nvSpPr>
          <p:cNvPr id="18" name="Rectangle 17">
            <a:extLst>
              <a:ext uri="{FF2B5EF4-FFF2-40B4-BE49-F238E27FC236}">
                <a16:creationId xmlns:a16="http://schemas.microsoft.com/office/drawing/2014/main" id="{B3ECB7DC-318E-594C-A800-BD4C296714CC}"/>
              </a:ext>
            </a:extLst>
          </p:cNvPr>
          <p:cNvSpPr/>
          <p:nvPr/>
        </p:nvSpPr>
        <p:spPr>
          <a:xfrm>
            <a:off x="6178644" y="1339189"/>
            <a:ext cx="2286000" cy="549228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76102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A2999549-8E87-B345-8401-B4A1FE45735F}"/>
              </a:ext>
            </a:extLst>
          </p:cNvPr>
          <p:cNvSpPr/>
          <p:nvPr/>
        </p:nvSpPr>
        <p:spPr>
          <a:xfrm>
            <a:off x="6186961" y="6324600"/>
            <a:ext cx="2286000" cy="5286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a:p>
            <a:pPr algn="ctr"/>
            <a:r>
              <a:rPr lang="en-US" dirty="0"/>
              <a:t>code</a:t>
            </a:r>
          </a:p>
        </p:txBody>
      </p:sp>
      <p:sp>
        <p:nvSpPr>
          <p:cNvPr id="48" name="Rectangle 47">
            <a:extLst>
              <a:ext uri="{FF2B5EF4-FFF2-40B4-BE49-F238E27FC236}">
                <a16:creationId xmlns:a16="http://schemas.microsoft.com/office/drawing/2014/main" id="{796D79FD-D55F-6743-8A01-7FBF9D285A8D}"/>
              </a:ext>
            </a:extLst>
          </p:cNvPr>
          <p:cNvSpPr/>
          <p:nvPr/>
        </p:nvSpPr>
        <p:spPr>
          <a:xfrm>
            <a:off x="6182950" y="5932451"/>
            <a:ext cx="22860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data</a:t>
            </a:r>
          </a:p>
        </p:txBody>
      </p:sp>
      <p:sp>
        <p:nvSpPr>
          <p:cNvPr id="49" name="Rectangle 48">
            <a:extLst>
              <a:ext uri="{FF2B5EF4-FFF2-40B4-BE49-F238E27FC236}">
                <a16:creationId xmlns:a16="http://schemas.microsoft.com/office/drawing/2014/main" id="{1F327DD2-5F63-4B47-98FD-83D84D3FF70B}"/>
              </a:ext>
            </a:extLst>
          </p:cNvPr>
          <p:cNvSpPr/>
          <p:nvPr/>
        </p:nvSpPr>
        <p:spPr>
          <a:xfrm>
            <a:off x="6182950" y="5481401"/>
            <a:ext cx="22860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heap</a:t>
            </a:r>
          </a:p>
        </p:txBody>
      </p:sp>
      <p:sp>
        <p:nvSpPr>
          <p:cNvPr id="2" name="Title 1">
            <a:extLst>
              <a:ext uri="{FF2B5EF4-FFF2-40B4-BE49-F238E27FC236}">
                <a16:creationId xmlns:a16="http://schemas.microsoft.com/office/drawing/2014/main" id="{A4822465-022D-E940-9C6D-F9E49D840897}"/>
              </a:ext>
            </a:extLst>
          </p:cNvPr>
          <p:cNvSpPr>
            <a:spLocks noGrp="1"/>
          </p:cNvSpPr>
          <p:nvPr>
            <p:ph type="title"/>
          </p:nvPr>
        </p:nvSpPr>
        <p:spPr/>
        <p:txBody>
          <a:bodyPr/>
          <a:lstStyle/>
          <a:p>
            <a:r>
              <a:rPr lang="en-US" dirty="0"/>
              <a:t>Handling Arguments</a:t>
            </a:r>
          </a:p>
        </p:txBody>
      </p:sp>
      <p:sp>
        <p:nvSpPr>
          <p:cNvPr id="4" name="Text Placeholder 3">
            <a:extLst>
              <a:ext uri="{FF2B5EF4-FFF2-40B4-BE49-F238E27FC236}">
                <a16:creationId xmlns:a16="http://schemas.microsoft.com/office/drawing/2014/main" id="{71D7E90E-1F4C-7647-AA37-6003D787A69C}"/>
              </a:ext>
            </a:extLst>
          </p:cNvPr>
          <p:cNvSpPr>
            <a:spLocks noGrp="1"/>
          </p:cNvSpPr>
          <p:nvPr>
            <p:ph type="body" idx="1"/>
          </p:nvPr>
        </p:nvSpPr>
        <p:spPr/>
        <p:txBody>
          <a:bodyPr>
            <a:normAutofit fontScale="92500" lnSpcReduction="20000"/>
          </a:bodyPr>
          <a:lstStyle/>
          <a:p>
            <a:r>
              <a:rPr lang="en-US" dirty="0"/>
              <a:t>what function expects </a:t>
            </a:r>
          </a:p>
          <a:p>
            <a:r>
              <a:rPr lang="en-US" dirty="0"/>
              <a:t>when it is called…</a:t>
            </a:r>
          </a:p>
        </p:txBody>
      </p:sp>
      <p:sp>
        <p:nvSpPr>
          <p:cNvPr id="6" name="Text Placeholder 5">
            <a:extLst>
              <a:ext uri="{FF2B5EF4-FFF2-40B4-BE49-F238E27FC236}">
                <a16:creationId xmlns:a16="http://schemas.microsoft.com/office/drawing/2014/main" id="{FDD4DC1C-8AD2-F64F-8D7C-DB3CC45E809F}"/>
              </a:ext>
            </a:extLst>
          </p:cNvPr>
          <p:cNvSpPr>
            <a:spLocks noGrp="1"/>
          </p:cNvSpPr>
          <p:nvPr>
            <p:ph type="body" sz="quarter" idx="3"/>
          </p:nvPr>
        </p:nvSpPr>
        <p:spPr/>
        <p:txBody>
          <a:bodyPr>
            <a:normAutofit fontScale="92500" lnSpcReduction="20000"/>
          </a:bodyPr>
          <a:lstStyle/>
          <a:p>
            <a:r>
              <a:rPr lang="en-US" dirty="0"/>
              <a:t>overflow with argument</a:t>
            </a:r>
          </a:p>
        </p:txBody>
      </p:sp>
      <p:sp>
        <p:nvSpPr>
          <p:cNvPr id="8" name="Rectangle 7">
            <a:extLst>
              <a:ext uri="{FF2B5EF4-FFF2-40B4-BE49-F238E27FC236}">
                <a16:creationId xmlns:a16="http://schemas.microsoft.com/office/drawing/2014/main" id="{6956768C-813B-2F47-BC49-37B6C06FCCB1}"/>
              </a:ext>
            </a:extLst>
          </p:cNvPr>
          <p:cNvSpPr/>
          <p:nvPr/>
        </p:nvSpPr>
        <p:spPr>
          <a:xfrm>
            <a:off x="1524000" y="4297362"/>
            <a:ext cx="22860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return address</a:t>
            </a:r>
          </a:p>
        </p:txBody>
      </p:sp>
      <p:sp>
        <p:nvSpPr>
          <p:cNvPr id="9" name="TextBox 8">
            <a:extLst>
              <a:ext uri="{FF2B5EF4-FFF2-40B4-BE49-F238E27FC236}">
                <a16:creationId xmlns:a16="http://schemas.microsoft.com/office/drawing/2014/main" id="{3B57195A-1DB1-0A42-8ADD-24D1707ACAEB}"/>
              </a:ext>
            </a:extLst>
          </p:cNvPr>
          <p:cNvSpPr txBox="1"/>
          <p:nvPr/>
        </p:nvSpPr>
        <p:spPr>
          <a:xfrm>
            <a:off x="49744" y="2284041"/>
            <a:ext cx="1544012" cy="369332"/>
          </a:xfrm>
          <a:prstGeom prst="rect">
            <a:avLst/>
          </a:prstGeom>
          <a:noFill/>
        </p:spPr>
        <p:txBody>
          <a:bodyPr wrap="none" rtlCol="0">
            <a:spAutoFit/>
          </a:bodyPr>
          <a:lstStyle/>
          <a:p>
            <a:r>
              <a:rPr lang="en-US" dirty="0"/>
              <a:t>0x7FFFFFFF</a:t>
            </a:r>
          </a:p>
        </p:txBody>
      </p:sp>
      <p:sp>
        <p:nvSpPr>
          <p:cNvPr id="10" name="Rectangle 9">
            <a:extLst>
              <a:ext uri="{FF2B5EF4-FFF2-40B4-BE49-F238E27FC236}">
                <a16:creationId xmlns:a16="http://schemas.microsoft.com/office/drawing/2014/main" id="{C5527350-A240-EA44-8475-0EF6CFCE04C0}"/>
              </a:ext>
            </a:extLst>
          </p:cNvPr>
          <p:cNvSpPr/>
          <p:nvPr/>
        </p:nvSpPr>
        <p:spPr>
          <a:xfrm>
            <a:off x="1524000" y="2468562"/>
            <a:ext cx="22860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Down Arrow 10">
            <a:extLst>
              <a:ext uri="{FF2B5EF4-FFF2-40B4-BE49-F238E27FC236}">
                <a16:creationId xmlns:a16="http://schemas.microsoft.com/office/drawing/2014/main" id="{F61F4E4F-D8E6-F448-839F-344337921101}"/>
              </a:ext>
            </a:extLst>
          </p:cNvPr>
          <p:cNvSpPr/>
          <p:nvPr/>
        </p:nvSpPr>
        <p:spPr>
          <a:xfrm>
            <a:off x="3886200" y="2460674"/>
            <a:ext cx="609600" cy="1265259"/>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Stack</a:t>
            </a:r>
          </a:p>
        </p:txBody>
      </p:sp>
      <p:sp>
        <p:nvSpPr>
          <p:cNvPr id="12" name="Rectangle 11">
            <a:extLst>
              <a:ext uri="{FF2B5EF4-FFF2-40B4-BE49-F238E27FC236}">
                <a16:creationId xmlns:a16="http://schemas.microsoft.com/office/drawing/2014/main" id="{8FE75472-EA73-1744-8155-DEF5DDDFAFDD}"/>
              </a:ext>
            </a:extLst>
          </p:cNvPr>
          <p:cNvSpPr/>
          <p:nvPr/>
        </p:nvSpPr>
        <p:spPr>
          <a:xfrm>
            <a:off x="1524000" y="2925761"/>
            <a:ext cx="2286000" cy="13696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caller </a:t>
            </a:r>
          </a:p>
          <a:p>
            <a:pPr algn="ctr"/>
            <a:r>
              <a:rPr lang="en-US" dirty="0"/>
              <a:t>stack frame</a:t>
            </a:r>
          </a:p>
        </p:txBody>
      </p:sp>
      <p:sp>
        <p:nvSpPr>
          <p:cNvPr id="15" name="Rectangle 14">
            <a:extLst>
              <a:ext uri="{FF2B5EF4-FFF2-40B4-BE49-F238E27FC236}">
                <a16:creationId xmlns:a16="http://schemas.microsoft.com/office/drawing/2014/main" id="{4D56DF37-0C53-F24D-9485-C4F7B25BA82B}"/>
              </a:ext>
            </a:extLst>
          </p:cNvPr>
          <p:cNvSpPr/>
          <p:nvPr/>
        </p:nvSpPr>
        <p:spPr>
          <a:xfrm>
            <a:off x="1513115" y="6396318"/>
            <a:ext cx="22860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code</a:t>
            </a:r>
          </a:p>
        </p:txBody>
      </p:sp>
      <p:sp>
        <p:nvSpPr>
          <p:cNvPr id="16" name="Rectangle 15">
            <a:extLst>
              <a:ext uri="{FF2B5EF4-FFF2-40B4-BE49-F238E27FC236}">
                <a16:creationId xmlns:a16="http://schemas.microsoft.com/office/drawing/2014/main" id="{56FA8F7D-8F0A-3F49-AFAA-F07803385A64}"/>
              </a:ext>
            </a:extLst>
          </p:cNvPr>
          <p:cNvSpPr/>
          <p:nvPr/>
        </p:nvSpPr>
        <p:spPr>
          <a:xfrm>
            <a:off x="1521278" y="5930986"/>
            <a:ext cx="22860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data</a:t>
            </a:r>
          </a:p>
        </p:txBody>
      </p:sp>
      <p:sp>
        <p:nvSpPr>
          <p:cNvPr id="17" name="Rectangle 16">
            <a:extLst>
              <a:ext uri="{FF2B5EF4-FFF2-40B4-BE49-F238E27FC236}">
                <a16:creationId xmlns:a16="http://schemas.microsoft.com/office/drawing/2014/main" id="{401208E9-67ED-9640-9A08-1ADF11405D54}"/>
              </a:ext>
            </a:extLst>
          </p:cNvPr>
          <p:cNvSpPr/>
          <p:nvPr/>
        </p:nvSpPr>
        <p:spPr>
          <a:xfrm>
            <a:off x="1521278" y="5479936"/>
            <a:ext cx="22860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heap</a:t>
            </a:r>
          </a:p>
        </p:txBody>
      </p:sp>
      <p:sp>
        <p:nvSpPr>
          <p:cNvPr id="18" name="Rectangle 17">
            <a:extLst>
              <a:ext uri="{FF2B5EF4-FFF2-40B4-BE49-F238E27FC236}">
                <a16:creationId xmlns:a16="http://schemas.microsoft.com/office/drawing/2014/main" id="{3C3B3993-0AD2-B546-9C5D-266617E19C14}"/>
              </a:ext>
            </a:extLst>
          </p:cNvPr>
          <p:cNvSpPr/>
          <p:nvPr/>
        </p:nvSpPr>
        <p:spPr>
          <a:xfrm>
            <a:off x="1524000" y="2468563"/>
            <a:ext cx="2286000" cy="438943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ECA68F8F-1539-3C4F-8B58-1B9E843A1A25}"/>
              </a:ext>
            </a:extLst>
          </p:cNvPr>
          <p:cNvSpPr/>
          <p:nvPr/>
        </p:nvSpPr>
        <p:spPr>
          <a:xfrm>
            <a:off x="6193277" y="4297362"/>
            <a:ext cx="22860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return address</a:t>
            </a:r>
          </a:p>
        </p:txBody>
      </p:sp>
      <p:sp>
        <p:nvSpPr>
          <p:cNvPr id="20" name="TextBox 19">
            <a:extLst>
              <a:ext uri="{FF2B5EF4-FFF2-40B4-BE49-F238E27FC236}">
                <a16:creationId xmlns:a16="http://schemas.microsoft.com/office/drawing/2014/main" id="{C9D5C1A4-92E3-4849-A1C7-B8804B3FC547}"/>
              </a:ext>
            </a:extLst>
          </p:cNvPr>
          <p:cNvSpPr txBox="1"/>
          <p:nvPr/>
        </p:nvSpPr>
        <p:spPr>
          <a:xfrm>
            <a:off x="4719021" y="2284041"/>
            <a:ext cx="1544012" cy="369332"/>
          </a:xfrm>
          <a:prstGeom prst="rect">
            <a:avLst/>
          </a:prstGeom>
          <a:noFill/>
        </p:spPr>
        <p:txBody>
          <a:bodyPr wrap="none" rtlCol="0">
            <a:spAutoFit/>
          </a:bodyPr>
          <a:lstStyle/>
          <a:p>
            <a:r>
              <a:rPr lang="en-US" dirty="0"/>
              <a:t>0x7FFFFFFF</a:t>
            </a:r>
          </a:p>
        </p:txBody>
      </p:sp>
      <p:sp>
        <p:nvSpPr>
          <p:cNvPr id="21" name="Rectangle 20">
            <a:extLst>
              <a:ext uri="{FF2B5EF4-FFF2-40B4-BE49-F238E27FC236}">
                <a16:creationId xmlns:a16="http://schemas.microsoft.com/office/drawing/2014/main" id="{0E3DDE5E-5EA0-5D4E-B8F6-EE6DFA0EA741}"/>
              </a:ext>
            </a:extLst>
          </p:cNvPr>
          <p:cNvSpPr/>
          <p:nvPr/>
        </p:nvSpPr>
        <p:spPr>
          <a:xfrm>
            <a:off x="6193277" y="2468562"/>
            <a:ext cx="22860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Down Arrow 22">
            <a:extLst>
              <a:ext uri="{FF2B5EF4-FFF2-40B4-BE49-F238E27FC236}">
                <a16:creationId xmlns:a16="http://schemas.microsoft.com/office/drawing/2014/main" id="{B2429A20-F564-C641-93F7-8CBEAB1B3BBE}"/>
              </a:ext>
            </a:extLst>
          </p:cNvPr>
          <p:cNvSpPr/>
          <p:nvPr/>
        </p:nvSpPr>
        <p:spPr>
          <a:xfrm>
            <a:off x="8555477" y="2460674"/>
            <a:ext cx="609600" cy="1265259"/>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Stack</a:t>
            </a:r>
          </a:p>
        </p:txBody>
      </p:sp>
      <p:sp>
        <p:nvSpPr>
          <p:cNvPr id="24" name="Rectangle 23">
            <a:extLst>
              <a:ext uri="{FF2B5EF4-FFF2-40B4-BE49-F238E27FC236}">
                <a16:creationId xmlns:a16="http://schemas.microsoft.com/office/drawing/2014/main" id="{507C54F4-9786-1E48-8D1C-728918D31BEF}"/>
              </a:ext>
            </a:extLst>
          </p:cNvPr>
          <p:cNvSpPr/>
          <p:nvPr/>
        </p:nvSpPr>
        <p:spPr>
          <a:xfrm>
            <a:off x="6193277" y="2925761"/>
            <a:ext cx="2286000" cy="13696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caller stack frame</a:t>
            </a:r>
          </a:p>
        </p:txBody>
      </p:sp>
      <p:sp>
        <p:nvSpPr>
          <p:cNvPr id="25" name="Rectangle 24">
            <a:extLst>
              <a:ext uri="{FF2B5EF4-FFF2-40B4-BE49-F238E27FC236}">
                <a16:creationId xmlns:a16="http://schemas.microsoft.com/office/drawing/2014/main" id="{E08C6698-712B-DD47-9ACB-4FC6A7A90AD0}"/>
              </a:ext>
            </a:extLst>
          </p:cNvPr>
          <p:cNvSpPr/>
          <p:nvPr/>
        </p:nvSpPr>
        <p:spPr>
          <a:xfrm>
            <a:off x="6177908" y="4972264"/>
            <a:ext cx="2286000" cy="228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buffer</a:t>
            </a:r>
          </a:p>
        </p:txBody>
      </p:sp>
      <p:sp>
        <p:nvSpPr>
          <p:cNvPr id="26" name="Rectangle 25">
            <a:extLst>
              <a:ext uri="{FF2B5EF4-FFF2-40B4-BE49-F238E27FC236}">
                <a16:creationId xmlns:a16="http://schemas.microsoft.com/office/drawing/2014/main" id="{79DF31D7-998D-B74D-8B94-9D7429DAAD19}"/>
              </a:ext>
            </a:extLst>
          </p:cNvPr>
          <p:cNvSpPr/>
          <p:nvPr/>
        </p:nvSpPr>
        <p:spPr>
          <a:xfrm>
            <a:off x="6187834" y="4752581"/>
            <a:ext cx="2286000" cy="46310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a:t>callee</a:t>
            </a:r>
            <a:r>
              <a:rPr lang="en-US" dirty="0"/>
              <a:t> stack frame</a:t>
            </a:r>
          </a:p>
        </p:txBody>
      </p:sp>
      <p:sp>
        <p:nvSpPr>
          <p:cNvPr id="29" name="Rectangle 28">
            <a:extLst>
              <a:ext uri="{FF2B5EF4-FFF2-40B4-BE49-F238E27FC236}">
                <a16:creationId xmlns:a16="http://schemas.microsoft.com/office/drawing/2014/main" id="{5A8040A1-5090-D247-B942-2FCE33BD56BE}"/>
              </a:ext>
            </a:extLst>
          </p:cNvPr>
          <p:cNvSpPr/>
          <p:nvPr/>
        </p:nvSpPr>
        <p:spPr>
          <a:xfrm>
            <a:off x="6195999" y="6388186"/>
            <a:ext cx="2286000" cy="21659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5f c3</a:t>
            </a:r>
          </a:p>
        </p:txBody>
      </p:sp>
      <p:sp>
        <p:nvSpPr>
          <p:cNvPr id="36" name="Rectangle 35">
            <a:extLst>
              <a:ext uri="{FF2B5EF4-FFF2-40B4-BE49-F238E27FC236}">
                <a16:creationId xmlns:a16="http://schemas.microsoft.com/office/drawing/2014/main" id="{9DF24C32-E25D-3943-9D50-0A40E6083E75}"/>
              </a:ext>
            </a:extLst>
          </p:cNvPr>
          <p:cNvSpPr/>
          <p:nvPr/>
        </p:nvSpPr>
        <p:spPr>
          <a:xfrm>
            <a:off x="6198720" y="3387571"/>
            <a:ext cx="22860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&amp;fun</a:t>
            </a:r>
          </a:p>
        </p:txBody>
      </p:sp>
      <p:sp>
        <p:nvSpPr>
          <p:cNvPr id="37" name="Rectangle 36">
            <a:extLst>
              <a:ext uri="{FF2B5EF4-FFF2-40B4-BE49-F238E27FC236}">
                <a16:creationId xmlns:a16="http://schemas.microsoft.com/office/drawing/2014/main" id="{4B15EBC3-57E8-1D4D-8102-2A6ABDC70539}"/>
              </a:ext>
            </a:extLst>
          </p:cNvPr>
          <p:cNvSpPr/>
          <p:nvPr/>
        </p:nvSpPr>
        <p:spPr>
          <a:xfrm>
            <a:off x="6198720" y="4760465"/>
            <a:ext cx="2286000" cy="45521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a:t>misc</a:t>
            </a:r>
            <a:r>
              <a:rPr lang="en-US" dirty="0"/>
              <a:t> filler</a:t>
            </a:r>
          </a:p>
        </p:txBody>
      </p:sp>
      <p:grpSp>
        <p:nvGrpSpPr>
          <p:cNvPr id="78" name="Group 77">
            <a:extLst>
              <a:ext uri="{FF2B5EF4-FFF2-40B4-BE49-F238E27FC236}">
                <a16:creationId xmlns:a16="http://schemas.microsoft.com/office/drawing/2014/main" id="{DC5FF555-D838-6540-954E-4F1F16F67E8B}"/>
              </a:ext>
            </a:extLst>
          </p:cNvPr>
          <p:cNvGrpSpPr/>
          <p:nvPr/>
        </p:nvGrpSpPr>
        <p:grpSpPr>
          <a:xfrm>
            <a:off x="6195999" y="4312130"/>
            <a:ext cx="2288721" cy="2184357"/>
            <a:chOff x="6200482" y="4309502"/>
            <a:chExt cx="2288721" cy="2184357"/>
          </a:xfrm>
        </p:grpSpPr>
        <p:sp>
          <p:nvSpPr>
            <p:cNvPr id="32" name="Rectangle 31">
              <a:extLst>
                <a:ext uri="{FF2B5EF4-FFF2-40B4-BE49-F238E27FC236}">
                  <a16:creationId xmlns:a16="http://schemas.microsoft.com/office/drawing/2014/main" id="{8F537921-CE37-064C-806C-43704EEFA186}"/>
                </a:ext>
              </a:extLst>
            </p:cNvPr>
            <p:cNvSpPr/>
            <p:nvPr/>
          </p:nvSpPr>
          <p:spPr>
            <a:xfrm>
              <a:off x="6203203" y="4309502"/>
              <a:ext cx="22860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cxnSp>
          <p:nvCxnSpPr>
            <p:cNvPr id="39" name="Elbow Connector 38">
              <a:extLst>
                <a:ext uri="{FF2B5EF4-FFF2-40B4-BE49-F238E27FC236}">
                  <a16:creationId xmlns:a16="http://schemas.microsoft.com/office/drawing/2014/main" id="{DD73C522-43F5-464A-AC98-3FF717B232E8}"/>
                </a:ext>
              </a:extLst>
            </p:cNvPr>
            <p:cNvCxnSpPr>
              <a:cxnSpLocks/>
              <a:endCxn id="29" idx="1"/>
            </p:cNvCxnSpPr>
            <p:nvPr/>
          </p:nvCxnSpPr>
          <p:spPr>
            <a:xfrm rot="5400000">
              <a:off x="5803777" y="4954150"/>
              <a:ext cx="1936414" cy="1143003"/>
            </a:xfrm>
            <a:prstGeom prst="bentConnector4">
              <a:avLst>
                <a:gd name="adj1" fmla="val -17"/>
                <a:gd name="adj2" fmla="val 144407"/>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33" name="Rectangle 32">
            <a:extLst>
              <a:ext uri="{FF2B5EF4-FFF2-40B4-BE49-F238E27FC236}">
                <a16:creationId xmlns:a16="http://schemas.microsoft.com/office/drawing/2014/main" id="{AF498203-8B1C-F247-BDEE-E6C10232E4F4}"/>
              </a:ext>
            </a:extLst>
          </p:cNvPr>
          <p:cNvSpPr/>
          <p:nvPr/>
        </p:nvSpPr>
        <p:spPr>
          <a:xfrm>
            <a:off x="6198720" y="3846065"/>
            <a:ext cx="22860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arg1</a:t>
            </a:r>
          </a:p>
        </p:txBody>
      </p:sp>
      <p:sp>
        <p:nvSpPr>
          <p:cNvPr id="79" name="Rectangle 78">
            <a:extLst>
              <a:ext uri="{FF2B5EF4-FFF2-40B4-BE49-F238E27FC236}">
                <a16:creationId xmlns:a16="http://schemas.microsoft.com/office/drawing/2014/main" id="{6DCBECFE-35F6-2C4D-A368-0130FEE30889}"/>
              </a:ext>
            </a:extLst>
          </p:cNvPr>
          <p:cNvSpPr/>
          <p:nvPr/>
        </p:nvSpPr>
        <p:spPr>
          <a:xfrm>
            <a:off x="6198720" y="2930371"/>
            <a:ext cx="22860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C8BF5FD-8470-844F-AB60-1401355ADE3A}"/>
              </a:ext>
            </a:extLst>
          </p:cNvPr>
          <p:cNvSpPr/>
          <p:nvPr/>
        </p:nvSpPr>
        <p:spPr>
          <a:xfrm>
            <a:off x="6193277" y="2468562"/>
            <a:ext cx="2286000" cy="437599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0" name="Rectangle 79">
            <a:extLst>
              <a:ext uri="{FF2B5EF4-FFF2-40B4-BE49-F238E27FC236}">
                <a16:creationId xmlns:a16="http://schemas.microsoft.com/office/drawing/2014/main" id="{D8693A5F-EA8F-6B4A-B202-D687E35CBE5E}"/>
              </a:ext>
            </a:extLst>
          </p:cNvPr>
          <p:cNvSpPr/>
          <p:nvPr/>
        </p:nvSpPr>
        <p:spPr>
          <a:xfrm>
            <a:off x="577326" y="2791349"/>
            <a:ext cx="87047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arg1</a:t>
            </a:r>
          </a:p>
        </p:txBody>
      </p:sp>
      <p:sp>
        <p:nvSpPr>
          <p:cNvPr id="3" name="TextBox 2">
            <a:extLst>
              <a:ext uri="{FF2B5EF4-FFF2-40B4-BE49-F238E27FC236}">
                <a16:creationId xmlns:a16="http://schemas.microsoft.com/office/drawing/2014/main" id="{51A11570-C40C-4C45-AEF0-D727813D3803}"/>
              </a:ext>
            </a:extLst>
          </p:cNvPr>
          <p:cNvSpPr txBox="1"/>
          <p:nvPr/>
        </p:nvSpPr>
        <p:spPr>
          <a:xfrm>
            <a:off x="118728" y="2797775"/>
            <a:ext cx="441146" cy="369332"/>
          </a:xfrm>
          <a:prstGeom prst="rect">
            <a:avLst/>
          </a:prstGeom>
          <a:noFill/>
        </p:spPr>
        <p:txBody>
          <a:bodyPr wrap="none" rtlCol="0">
            <a:spAutoFit/>
          </a:bodyPr>
          <a:lstStyle/>
          <a:p>
            <a:r>
              <a:rPr lang="en-US" dirty="0" err="1"/>
              <a:t>rdi</a:t>
            </a:r>
            <a:endParaRPr lang="en-US" dirty="0"/>
          </a:p>
        </p:txBody>
      </p:sp>
      <p:sp>
        <p:nvSpPr>
          <p:cNvPr id="40" name="Rectangle 39">
            <a:extLst>
              <a:ext uri="{FF2B5EF4-FFF2-40B4-BE49-F238E27FC236}">
                <a16:creationId xmlns:a16="http://schemas.microsoft.com/office/drawing/2014/main" id="{2E1C60A7-BF92-4C4C-AE95-E5F23A76C508}"/>
              </a:ext>
            </a:extLst>
          </p:cNvPr>
          <p:cNvSpPr/>
          <p:nvPr/>
        </p:nvSpPr>
        <p:spPr>
          <a:xfrm>
            <a:off x="577326" y="3267547"/>
            <a:ext cx="87047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&amp;fun</a:t>
            </a:r>
          </a:p>
        </p:txBody>
      </p:sp>
      <p:sp>
        <p:nvSpPr>
          <p:cNvPr id="41" name="TextBox 40">
            <a:extLst>
              <a:ext uri="{FF2B5EF4-FFF2-40B4-BE49-F238E27FC236}">
                <a16:creationId xmlns:a16="http://schemas.microsoft.com/office/drawing/2014/main" id="{4B9C61B3-6609-C54B-868D-6DA768EDAFC5}"/>
              </a:ext>
            </a:extLst>
          </p:cNvPr>
          <p:cNvSpPr txBox="1"/>
          <p:nvPr/>
        </p:nvSpPr>
        <p:spPr>
          <a:xfrm>
            <a:off x="118728" y="3273973"/>
            <a:ext cx="441146" cy="369332"/>
          </a:xfrm>
          <a:prstGeom prst="rect">
            <a:avLst/>
          </a:prstGeom>
          <a:noFill/>
        </p:spPr>
        <p:txBody>
          <a:bodyPr wrap="none" rtlCol="0">
            <a:spAutoFit/>
          </a:bodyPr>
          <a:lstStyle/>
          <a:p>
            <a:r>
              <a:rPr lang="en-US" dirty="0"/>
              <a:t>rip</a:t>
            </a:r>
          </a:p>
        </p:txBody>
      </p:sp>
      <p:sp>
        <p:nvSpPr>
          <p:cNvPr id="42" name="Rectangle 41">
            <a:extLst>
              <a:ext uri="{FF2B5EF4-FFF2-40B4-BE49-F238E27FC236}">
                <a16:creationId xmlns:a16="http://schemas.microsoft.com/office/drawing/2014/main" id="{D1250C27-6958-014B-B79B-CAF6F2F2D39E}"/>
              </a:ext>
            </a:extLst>
          </p:cNvPr>
          <p:cNvSpPr/>
          <p:nvPr/>
        </p:nvSpPr>
        <p:spPr>
          <a:xfrm>
            <a:off x="5202688" y="2787112"/>
            <a:ext cx="87047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t>
            </a:r>
          </a:p>
        </p:txBody>
      </p:sp>
      <p:sp>
        <p:nvSpPr>
          <p:cNvPr id="43" name="TextBox 42">
            <a:extLst>
              <a:ext uri="{FF2B5EF4-FFF2-40B4-BE49-F238E27FC236}">
                <a16:creationId xmlns:a16="http://schemas.microsoft.com/office/drawing/2014/main" id="{B6B6C402-C868-8647-BFC8-93FFE0F72D46}"/>
              </a:ext>
            </a:extLst>
          </p:cNvPr>
          <p:cNvSpPr txBox="1"/>
          <p:nvPr/>
        </p:nvSpPr>
        <p:spPr>
          <a:xfrm>
            <a:off x="4744090" y="2793538"/>
            <a:ext cx="441146" cy="369332"/>
          </a:xfrm>
          <a:prstGeom prst="rect">
            <a:avLst/>
          </a:prstGeom>
          <a:noFill/>
        </p:spPr>
        <p:txBody>
          <a:bodyPr wrap="none" rtlCol="0">
            <a:spAutoFit/>
          </a:bodyPr>
          <a:lstStyle/>
          <a:p>
            <a:r>
              <a:rPr lang="en-US" dirty="0" err="1"/>
              <a:t>rdi</a:t>
            </a:r>
            <a:endParaRPr lang="en-US" dirty="0"/>
          </a:p>
        </p:txBody>
      </p:sp>
      <p:sp>
        <p:nvSpPr>
          <p:cNvPr id="45" name="Rectangle 44">
            <a:extLst>
              <a:ext uri="{FF2B5EF4-FFF2-40B4-BE49-F238E27FC236}">
                <a16:creationId xmlns:a16="http://schemas.microsoft.com/office/drawing/2014/main" id="{DB4B0FEE-D496-CE4A-A298-3D6302DBFE8A}"/>
              </a:ext>
            </a:extLst>
          </p:cNvPr>
          <p:cNvSpPr/>
          <p:nvPr/>
        </p:nvSpPr>
        <p:spPr>
          <a:xfrm>
            <a:off x="5202688" y="3263310"/>
            <a:ext cx="87047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pc0</a:t>
            </a:r>
          </a:p>
        </p:txBody>
      </p:sp>
      <p:sp>
        <p:nvSpPr>
          <p:cNvPr id="46" name="TextBox 45">
            <a:extLst>
              <a:ext uri="{FF2B5EF4-FFF2-40B4-BE49-F238E27FC236}">
                <a16:creationId xmlns:a16="http://schemas.microsoft.com/office/drawing/2014/main" id="{BBA79191-3C1D-6A45-9182-6AA8C5FFEB48}"/>
              </a:ext>
            </a:extLst>
          </p:cNvPr>
          <p:cNvSpPr txBox="1"/>
          <p:nvPr/>
        </p:nvSpPr>
        <p:spPr>
          <a:xfrm>
            <a:off x="4744090" y="3269736"/>
            <a:ext cx="441146" cy="369332"/>
          </a:xfrm>
          <a:prstGeom prst="rect">
            <a:avLst/>
          </a:prstGeom>
          <a:noFill/>
        </p:spPr>
        <p:txBody>
          <a:bodyPr wrap="none" rtlCol="0">
            <a:spAutoFit/>
          </a:bodyPr>
          <a:lstStyle/>
          <a:p>
            <a:r>
              <a:rPr lang="en-US" dirty="0"/>
              <a:t>rip</a:t>
            </a:r>
          </a:p>
        </p:txBody>
      </p:sp>
      <p:sp>
        <p:nvSpPr>
          <p:cNvPr id="63" name="Rectangle 62">
            <a:extLst>
              <a:ext uri="{FF2B5EF4-FFF2-40B4-BE49-F238E27FC236}">
                <a16:creationId xmlns:a16="http://schemas.microsoft.com/office/drawing/2014/main" id="{AD69E6A4-D37F-684C-80F8-026FA8EE1A17}"/>
              </a:ext>
            </a:extLst>
          </p:cNvPr>
          <p:cNvSpPr/>
          <p:nvPr/>
        </p:nvSpPr>
        <p:spPr>
          <a:xfrm>
            <a:off x="5207893" y="3258820"/>
            <a:ext cx="87047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pc0+4</a:t>
            </a:r>
          </a:p>
        </p:txBody>
      </p:sp>
      <p:sp>
        <p:nvSpPr>
          <p:cNvPr id="64" name="Rectangle 63">
            <a:extLst>
              <a:ext uri="{FF2B5EF4-FFF2-40B4-BE49-F238E27FC236}">
                <a16:creationId xmlns:a16="http://schemas.microsoft.com/office/drawing/2014/main" id="{01041D5F-DD49-C145-9F18-06CBE687B3A6}"/>
              </a:ext>
            </a:extLst>
          </p:cNvPr>
          <p:cNvSpPr/>
          <p:nvPr/>
        </p:nvSpPr>
        <p:spPr>
          <a:xfrm>
            <a:off x="5202450" y="3273833"/>
            <a:ext cx="87047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&amp;(5f c3)</a:t>
            </a:r>
          </a:p>
        </p:txBody>
      </p:sp>
      <p:sp>
        <p:nvSpPr>
          <p:cNvPr id="65" name="Rectangle 64">
            <a:extLst>
              <a:ext uri="{FF2B5EF4-FFF2-40B4-BE49-F238E27FC236}">
                <a16:creationId xmlns:a16="http://schemas.microsoft.com/office/drawing/2014/main" id="{ED1E7B0B-8EC2-F849-B47D-C5657E40DBC1}"/>
              </a:ext>
            </a:extLst>
          </p:cNvPr>
          <p:cNvSpPr/>
          <p:nvPr/>
        </p:nvSpPr>
        <p:spPr>
          <a:xfrm>
            <a:off x="5209004" y="3267547"/>
            <a:ext cx="87047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&amp;(c3)</a:t>
            </a:r>
          </a:p>
        </p:txBody>
      </p:sp>
      <p:sp>
        <p:nvSpPr>
          <p:cNvPr id="66" name="Rectangle 65">
            <a:extLst>
              <a:ext uri="{FF2B5EF4-FFF2-40B4-BE49-F238E27FC236}">
                <a16:creationId xmlns:a16="http://schemas.microsoft.com/office/drawing/2014/main" id="{77D12EC4-8D30-0A40-850A-61B6F6DC7B15}"/>
              </a:ext>
            </a:extLst>
          </p:cNvPr>
          <p:cNvSpPr/>
          <p:nvPr/>
        </p:nvSpPr>
        <p:spPr>
          <a:xfrm>
            <a:off x="5205940" y="2794509"/>
            <a:ext cx="87047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arg</a:t>
            </a:r>
            <a:r>
              <a:rPr lang="en-US" sz="1400" dirty="0"/>
              <a:t>1</a:t>
            </a:r>
          </a:p>
        </p:txBody>
      </p:sp>
      <p:sp>
        <p:nvSpPr>
          <p:cNvPr id="67" name="Rectangle 66">
            <a:extLst>
              <a:ext uri="{FF2B5EF4-FFF2-40B4-BE49-F238E27FC236}">
                <a16:creationId xmlns:a16="http://schemas.microsoft.com/office/drawing/2014/main" id="{6640BC8D-0AA7-D345-951D-E801804B7D9B}"/>
              </a:ext>
            </a:extLst>
          </p:cNvPr>
          <p:cNvSpPr/>
          <p:nvPr/>
        </p:nvSpPr>
        <p:spPr>
          <a:xfrm>
            <a:off x="5209004" y="3266369"/>
            <a:ext cx="87047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&amp;fun</a:t>
            </a:r>
          </a:p>
        </p:txBody>
      </p:sp>
    </p:spTree>
    <p:extLst>
      <p:ext uri="{BB962C8B-B14F-4D97-AF65-F5344CB8AC3E}">
        <p14:creationId xmlns:p14="http://schemas.microsoft.com/office/powerpoint/2010/main" val="247191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7"/>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78"/>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33"/>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36"/>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5" grpId="0" animBg="1"/>
      <p:bldP spid="26" grpId="0" animBg="1"/>
      <p:bldP spid="36" grpId="0" animBg="1"/>
      <p:bldP spid="36" grpId="1" animBg="1"/>
      <p:bldP spid="37" grpId="0" animBg="1"/>
      <p:bldP spid="37" grpId="1" animBg="1"/>
      <p:bldP spid="33" grpId="0" animBg="1"/>
      <p:bldP spid="33" grpId="1" animBg="1"/>
      <p:bldP spid="79" grpId="1" animBg="1"/>
      <p:bldP spid="63" grpId="0" animBg="1"/>
      <p:bldP spid="64" grpId="0" animBg="1"/>
      <p:bldP spid="65" grpId="0" animBg="1"/>
      <p:bldP spid="66" grpId="0" animBg="1"/>
      <p:bldP spid="6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Return-into-</a:t>
            </a:r>
            <a:r>
              <a:rPr lang="en-US" dirty="0" err="1">
                <a:latin typeface="American Typewriter" charset="0"/>
                <a:ea typeface="American Typewriter" charset="0"/>
                <a:cs typeface="American Typewriter" charset="0"/>
              </a:rPr>
              <a:t>libc</a:t>
            </a:r>
            <a:endParaRPr lang="en-US" dirty="0"/>
          </a:p>
        </p:txBody>
      </p:sp>
      <p:grpSp>
        <p:nvGrpSpPr>
          <p:cNvPr id="18" name="Group 17">
            <a:extLst>
              <a:ext uri="{FF2B5EF4-FFF2-40B4-BE49-F238E27FC236}">
                <a16:creationId xmlns:a16="http://schemas.microsoft.com/office/drawing/2014/main" id="{8E216268-EB1D-054A-9161-210D3087EAB0}"/>
              </a:ext>
            </a:extLst>
          </p:cNvPr>
          <p:cNvGrpSpPr/>
          <p:nvPr/>
        </p:nvGrpSpPr>
        <p:grpSpPr>
          <a:xfrm>
            <a:off x="4651825" y="1757106"/>
            <a:ext cx="4478622" cy="4756454"/>
            <a:chOff x="5080001" y="1312662"/>
            <a:chExt cx="3949700" cy="4026911"/>
          </a:xfrm>
        </p:grpSpPr>
        <p:pic>
          <p:nvPicPr>
            <p:cNvPr id="9" name="Picture 8">
              <a:extLst>
                <a:ext uri="{FF2B5EF4-FFF2-40B4-BE49-F238E27FC236}">
                  <a16:creationId xmlns:a16="http://schemas.microsoft.com/office/drawing/2014/main" id="{939AE0F2-E23E-8646-A09F-FCCC2444043B}"/>
                </a:ext>
              </a:extLst>
            </p:cNvPr>
            <p:cNvPicPr>
              <a:picLocks noChangeAspect="1"/>
            </p:cNvPicPr>
            <p:nvPr/>
          </p:nvPicPr>
          <p:blipFill rotWithShape="1">
            <a:blip r:embed="rId2">
              <a:extLst>
                <a:ext uri="{28A0092B-C50C-407E-A947-70E740481C1C}">
                  <a14:useLocalDpi xmlns:a14="http://schemas.microsoft.com/office/drawing/2010/main" val="0"/>
                </a:ext>
              </a:extLst>
            </a:blip>
            <a:srcRect b="73865"/>
            <a:stretch/>
          </p:blipFill>
          <p:spPr>
            <a:xfrm>
              <a:off x="5080001" y="4025202"/>
              <a:ext cx="3949700" cy="1314371"/>
            </a:xfrm>
            <a:prstGeom prst="rect">
              <a:avLst/>
            </a:prstGeom>
          </p:spPr>
        </p:pic>
        <p:pic>
          <p:nvPicPr>
            <p:cNvPr id="11" name="Picture 10">
              <a:extLst>
                <a:ext uri="{FF2B5EF4-FFF2-40B4-BE49-F238E27FC236}">
                  <a16:creationId xmlns:a16="http://schemas.microsoft.com/office/drawing/2014/main" id="{8A65B4D7-8A57-6D4F-9446-743979A83559}"/>
                </a:ext>
              </a:extLst>
            </p:cNvPr>
            <p:cNvPicPr>
              <a:picLocks noChangeAspect="1"/>
            </p:cNvPicPr>
            <p:nvPr/>
          </p:nvPicPr>
          <p:blipFill rotWithShape="1">
            <a:blip r:embed="rId3">
              <a:extLst>
                <a:ext uri="{28A0092B-C50C-407E-A947-70E740481C1C}">
                  <a14:useLocalDpi xmlns:a14="http://schemas.microsoft.com/office/drawing/2010/main" val="0"/>
                </a:ext>
              </a:extLst>
            </a:blip>
            <a:srcRect t="37671" b="16915"/>
            <a:stretch/>
          </p:blipFill>
          <p:spPr>
            <a:xfrm>
              <a:off x="5105400" y="1312662"/>
              <a:ext cx="3924300" cy="2728101"/>
            </a:xfrm>
            <a:prstGeom prst="rect">
              <a:avLst/>
            </a:prstGeom>
          </p:spPr>
        </p:pic>
      </p:grpSp>
      <p:grpSp>
        <p:nvGrpSpPr>
          <p:cNvPr id="15" name="Group 14">
            <a:extLst>
              <a:ext uri="{FF2B5EF4-FFF2-40B4-BE49-F238E27FC236}">
                <a16:creationId xmlns:a16="http://schemas.microsoft.com/office/drawing/2014/main" id="{16FE3A50-B841-8041-AB08-A56B1F0DFCA4}"/>
              </a:ext>
            </a:extLst>
          </p:cNvPr>
          <p:cNvGrpSpPr/>
          <p:nvPr/>
        </p:nvGrpSpPr>
        <p:grpSpPr>
          <a:xfrm>
            <a:off x="274579" y="1433908"/>
            <a:ext cx="4495800" cy="5168900"/>
            <a:chOff x="2609850" y="1370853"/>
            <a:chExt cx="3724874" cy="4224165"/>
          </a:xfrm>
        </p:grpSpPr>
        <p:pic>
          <p:nvPicPr>
            <p:cNvPr id="13" name="Picture 12">
              <a:extLst>
                <a:ext uri="{FF2B5EF4-FFF2-40B4-BE49-F238E27FC236}">
                  <a16:creationId xmlns:a16="http://schemas.microsoft.com/office/drawing/2014/main" id="{A8366705-F2A3-624D-9664-4A5B5A6955F7}"/>
                </a:ext>
              </a:extLst>
            </p:cNvPr>
            <p:cNvPicPr>
              <a:picLocks noChangeAspect="1"/>
            </p:cNvPicPr>
            <p:nvPr/>
          </p:nvPicPr>
          <p:blipFill rotWithShape="1">
            <a:blip r:embed="rId4">
              <a:extLst>
                <a:ext uri="{28A0092B-C50C-407E-A947-70E740481C1C}">
                  <a14:useLocalDpi xmlns:a14="http://schemas.microsoft.com/office/drawing/2010/main" val="0"/>
                </a:ext>
              </a:extLst>
            </a:blip>
            <a:srcRect b="68878"/>
            <a:stretch/>
          </p:blipFill>
          <p:spPr>
            <a:xfrm>
              <a:off x="2609850" y="1370853"/>
              <a:ext cx="3717758" cy="2134347"/>
            </a:xfrm>
            <a:prstGeom prst="rect">
              <a:avLst/>
            </a:prstGeom>
          </p:spPr>
        </p:pic>
        <p:pic>
          <p:nvPicPr>
            <p:cNvPr id="14" name="Picture 13">
              <a:extLst>
                <a:ext uri="{FF2B5EF4-FFF2-40B4-BE49-F238E27FC236}">
                  <a16:creationId xmlns:a16="http://schemas.microsoft.com/office/drawing/2014/main" id="{9938B9DD-C449-6A42-B88E-369B9E550200}"/>
                </a:ext>
              </a:extLst>
            </p:cNvPr>
            <p:cNvPicPr>
              <a:picLocks noChangeAspect="1"/>
            </p:cNvPicPr>
            <p:nvPr/>
          </p:nvPicPr>
          <p:blipFill rotWithShape="1">
            <a:blip r:embed="rId4">
              <a:extLst>
                <a:ext uri="{28A0092B-C50C-407E-A947-70E740481C1C}">
                  <a14:useLocalDpi xmlns:a14="http://schemas.microsoft.com/office/drawing/2010/main" val="0"/>
                </a:ext>
              </a:extLst>
            </a:blip>
            <a:srcRect l="388" t="70024" r="-388" b="-1146"/>
            <a:stretch/>
          </p:blipFill>
          <p:spPr>
            <a:xfrm>
              <a:off x="2616320" y="3460671"/>
              <a:ext cx="3718404" cy="2134347"/>
            </a:xfrm>
            <a:prstGeom prst="rect">
              <a:avLst/>
            </a:prstGeom>
          </p:spPr>
        </p:pic>
      </p:grpSp>
    </p:spTree>
    <p:extLst>
      <p:ext uri="{BB962C8B-B14F-4D97-AF65-F5344CB8AC3E}">
        <p14:creationId xmlns:p14="http://schemas.microsoft.com/office/powerpoint/2010/main" val="12609371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dAGEoAvjVPqRiXvySsAiw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4">
      <a:dk1>
        <a:srgbClr val="000000"/>
      </a:dk1>
      <a:lt1>
        <a:srgbClr val="FFFFFF"/>
      </a:lt1>
      <a:dk2>
        <a:srgbClr val="323232"/>
      </a:dk2>
      <a:lt2>
        <a:srgbClr val="A5A5A5"/>
      </a:lt2>
      <a:accent1>
        <a:srgbClr val="521B92"/>
      </a:accent1>
      <a:accent2>
        <a:srgbClr val="7A27D8"/>
      </a:accent2>
      <a:accent3>
        <a:srgbClr val="8B58D2"/>
      </a:accent3>
      <a:accent4>
        <a:srgbClr val="917DD0"/>
      </a:accent4>
      <a:accent5>
        <a:srgbClr val="BDA2E0"/>
      </a:accent5>
      <a:accent6>
        <a:srgbClr val="D1C7F6"/>
      </a:accent6>
      <a:hlink>
        <a:srgbClr val="0432FF"/>
      </a:hlink>
      <a:folHlink>
        <a:srgbClr val="00206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3" id="{3047FA14-E8B9-5541-B2FA-35D660E1BFD6}" vid="{5B7FA5DE-B936-DE42-9858-6D948D8248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3377</TotalTime>
  <Words>960</Words>
  <Application>Microsoft Macintosh PowerPoint</Application>
  <PresentationFormat>On-screen Show (4:3)</PresentationFormat>
  <Paragraphs>358</Paragraphs>
  <Slides>24</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MS Mincho</vt:lpstr>
      <vt:lpstr>American Typewriter</vt:lpstr>
      <vt:lpstr>Arial</vt:lpstr>
      <vt:lpstr>Calibri</vt:lpstr>
      <vt:lpstr>Cambria Math</vt:lpstr>
      <vt:lpstr>Consolas</vt:lpstr>
      <vt:lpstr>Courier New</vt:lpstr>
      <vt:lpstr>HanziPen SC</vt:lpstr>
      <vt:lpstr>Clarity</vt:lpstr>
      <vt:lpstr>Lecture 9: Use and Abuse of the Stack (cont'd)</vt:lpstr>
      <vt:lpstr>Review: Stack Frames</vt:lpstr>
      <vt:lpstr>Review: Buffer Overflow</vt:lpstr>
      <vt:lpstr>Review: Stack Canaries</vt:lpstr>
      <vt:lpstr>Review: Memory Tagging</vt:lpstr>
      <vt:lpstr>Code Reuse Attacks</vt:lpstr>
      <vt:lpstr>Returning to a function</vt:lpstr>
      <vt:lpstr>Handling Arguments</vt:lpstr>
      <vt:lpstr>Return-into-libc</vt:lpstr>
      <vt:lpstr>ASCII Armoring</vt:lpstr>
      <vt:lpstr>Properties of x86 Assembly</vt:lpstr>
      <vt:lpstr>Gadgets</vt:lpstr>
      <vt:lpstr>Example Gadgets</vt:lpstr>
      <vt:lpstr>Return-oriented Programming</vt:lpstr>
      <vt:lpstr>Return-oriented Programming</vt:lpstr>
      <vt:lpstr>Return-Oriented Shellcode</vt:lpstr>
      <vt:lpstr>Address Space Layout Randomization</vt:lpstr>
      <vt:lpstr>Gadget Elimination</vt:lpstr>
      <vt:lpstr>Control Flow Integrity</vt:lpstr>
      <vt:lpstr>CFI = Insert Monitors</vt:lpstr>
      <vt:lpstr>CFI Overhead</vt:lpstr>
      <vt:lpstr>Control Flow Guard</vt:lpstr>
      <vt:lpstr>The state of the world</vt:lpstr>
      <vt:lpstr>The state of the world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9: Use and Abuse of the Stack (cont'd)</dc:title>
  <dc:creator>Eleanor  Birrell</dc:creator>
  <cp:lastModifiedBy>Eleanor Birrell</cp:lastModifiedBy>
  <cp:revision>59</cp:revision>
  <cp:lastPrinted>2019-02-21T00:05:45Z</cp:lastPrinted>
  <dcterms:created xsi:type="dcterms:W3CDTF">2019-02-19T01:47:51Z</dcterms:created>
  <dcterms:modified xsi:type="dcterms:W3CDTF">2019-09-27T02:37:45Z</dcterms:modified>
</cp:coreProperties>
</file>